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8" r:id="rId3"/>
    <p:sldId id="257" r:id="rId4"/>
    <p:sldId id="259" r:id="rId5"/>
    <p:sldId id="260" r:id="rId6"/>
    <p:sldId id="264" r:id="rId7"/>
    <p:sldId id="263" r:id="rId8"/>
    <p:sldId id="261" r:id="rId9"/>
    <p:sldId id="265" r:id="rId10"/>
    <p:sldId id="267" r:id="rId11"/>
    <p:sldId id="266" r:id="rId12"/>
    <p:sldId id="269" r:id="rId13"/>
    <p:sldId id="270"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9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308FA1-ABC7-468C-8DCB-5F7963A08301}"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8494A8-2849-4630-BBC5-0EF2EDA262C9}" type="slidenum">
              <a:rPr lang="en-US" smtClean="0"/>
              <a:t>‹#›</a:t>
            </a:fld>
            <a:endParaRPr lang="en-US"/>
          </a:p>
        </p:txBody>
      </p:sp>
    </p:spTree>
    <p:extLst>
      <p:ext uri="{BB962C8B-B14F-4D97-AF65-F5344CB8AC3E}">
        <p14:creationId xmlns:p14="http://schemas.microsoft.com/office/powerpoint/2010/main" val="580639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important role of soil texture on water https://cropsandsoils.extension.wisc.edu/articles/the-important-role-of-soil-texture-on-water/</a:t>
            </a:r>
          </a:p>
          <a:p>
            <a:endParaRPr lang="en-US" dirty="0"/>
          </a:p>
        </p:txBody>
      </p:sp>
      <p:sp>
        <p:nvSpPr>
          <p:cNvPr id="4" name="Slide Number Placeholder 3"/>
          <p:cNvSpPr>
            <a:spLocks noGrp="1"/>
          </p:cNvSpPr>
          <p:nvPr>
            <p:ph type="sldNum" sz="quarter" idx="5"/>
          </p:nvPr>
        </p:nvSpPr>
        <p:spPr/>
        <p:txBody>
          <a:bodyPr/>
          <a:lstStyle/>
          <a:p>
            <a:fld id="{708494A8-2849-4630-BBC5-0EF2EDA262C9}" type="slidenum">
              <a:rPr lang="en-US" smtClean="0"/>
              <a:t>3</a:t>
            </a:fld>
            <a:endParaRPr lang="en-US"/>
          </a:p>
        </p:txBody>
      </p:sp>
    </p:spTree>
    <p:extLst>
      <p:ext uri="{BB962C8B-B14F-4D97-AF65-F5344CB8AC3E}">
        <p14:creationId xmlns:p14="http://schemas.microsoft.com/office/powerpoint/2010/main" val="875432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9EBB-19CB-B8EE-8A1A-F10679136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E6142D-9A97-76DC-1C41-8484B5F855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52AB7-BE4D-C064-53A9-3AC52081D7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C847D4-5164-6CEB-3C8E-44B7A9810F73}"/>
              </a:ext>
            </a:extLst>
          </p:cNvPr>
          <p:cNvSpPr>
            <a:spLocks noGrp="1"/>
          </p:cNvSpPr>
          <p:nvPr>
            <p:ph type="sldNum" sz="quarter" idx="5"/>
          </p:nvPr>
        </p:nvSpPr>
        <p:spPr/>
        <p:txBody>
          <a:bodyPr/>
          <a:lstStyle/>
          <a:p>
            <a:fld id="{708494A8-2849-4630-BBC5-0EF2EDA262C9}" type="slidenum">
              <a:rPr lang="en-US" smtClean="0"/>
              <a:t>4</a:t>
            </a:fld>
            <a:endParaRPr lang="en-US"/>
          </a:p>
        </p:txBody>
      </p:sp>
    </p:spTree>
    <p:extLst>
      <p:ext uri="{BB962C8B-B14F-4D97-AF65-F5344CB8AC3E}">
        <p14:creationId xmlns:p14="http://schemas.microsoft.com/office/powerpoint/2010/main" val="2850556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https://www.domyown.com/chinch-bug-inspection-guide-a-590.html</a:t>
            </a:r>
          </a:p>
        </p:txBody>
      </p:sp>
      <p:sp>
        <p:nvSpPr>
          <p:cNvPr id="4" name="Slide Number Placeholder 3"/>
          <p:cNvSpPr>
            <a:spLocks noGrp="1"/>
          </p:cNvSpPr>
          <p:nvPr>
            <p:ph type="sldNum" sz="quarter" idx="5"/>
          </p:nvPr>
        </p:nvSpPr>
        <p:spPr/>
        <p:txBody>
          <a:bodyPr/>
          <a:lstStyle/>
          <a:p>
            <a:fld id="{708494A8-2849-4630-BBC5-0EF2EDA262C9}" type="slidenum">
              <a:rPr lang="en-US" smtClean="0"/>
              <a:t>8</a:t>
            </a:fld>
            <a:endParaRPr lang="en-US"/>
          </a:p>
        </p:txBody>
      </p:sp>
    </p:spTree>
    <p:extLst>
      <p:ext uri="{BB962C8B-B14F-4D97-AF65-F5344CB8AC3E}">
        <p14:creationId xmlns:p14="http://schemas.microsoft.com/office/powerpoint/2010/main" val="758068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Am. Dog tick </a:t>
            </a:r>
            <a:r>
              <a:rPr lang="en-US" sz="1200" kern="1200" dirty="0">
                <a:solidFill>
                  <a:schemeClr val="tx1"/>
                </a:solidFill>
                <a:effectLst/>
                <a:latin typeface="+mn-lt"/>
                <a:ea typeface="+mn-ea"/>
                <a:cs typeface="+mn-cs"/>
              </a:rPr>
              <a:t>not a vector of Lyme disease but is a known vector of </a:t>
            </a:r>
            <a:r>
              <a:rPr lang="en-US" sz="1200" i="0" kern="1200" dirty="0">
                <a:solidFill>
                  <a:schemeClr val="tx1"/>
                </a:solidFill>
                <a:effectLst/>
                <a:latin typeface="+mn-lt"/>
                <a:ea typeface="+mn-ea"/>
                <a:cs typeface="+mn-cs"/>
              </a:rPr>
              <a:t>Rickettsia, </a:t>
            </a:r>
            <a:r>
              <a:rPr lang="en-US" sz="1200" kern="1200" dirty="0">
                <a:solidFill>
                  <a:schemeClr val="tx1"/>
                </a:solidFill>
                <a:effectLst/>
                <a:latin typeface="+mn-lt"/>
                <a:ea typeface="+mn-ea"/>
                <a:cs typeface="+mn-cs"/>
              </a:rPr>
              <a:t>a bacterium that causes Rocky Mountain spotted fever in humans. </a:t>
            </a:r>
            <a:endParaRPr lang="en-US" dirty="0"/>
          </a:p>
        </p:txBody>
      </p:sp>
      <p:sp>
        <p:nvSpPr>
          <p:cNvPr id="4" name="Slide Number Placeholder 3"/>
          <p:cNvSpPr>
            <a:spLocks noGrp="1"/>
          </p:cNvSpPr>
          <p:nvPr>
            <p:ph type="sldNum" sz="quarter" idx="5"/>
          </p:nvPr>
        </p:nvSpPr>
        <p:spPr/>
        <p:txBody>
          <a:bodyPr/>
          <a:lstStyle/>
          <a:p>
            <a:fld id="{708494A8-2849-4630-BBC5-0EF2EDA262C9}" type="slidenum">
              <a:rPr lang="en-US" smtClean="0"/>
              <a:t>10</a:t>
            </a:fld>
            <a:endParaRPr lang="en-US"/>
          </a:p>
        </p:txBody>
      </p:sp>
    </p:spTree>
    <p:extLst>
      <p:ext uri="{BB962C8B-B14F-4D97-AF65-F5344CB8AC3E}">
        <p14:creationId xmlns:p14="http://schemas.microsoft.com/office/powerpoint/2010/main" val="2159405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AC58C-CF23-5EA4-FF2D-014E6D13C3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59090D-B940-5805-CD50-A335D42615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480899-ABE0-1C77-B423-D53347BA448D}"/>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5" name="Footer Placeholder 4">
            <a:extLst>
              <a:ext uri="{FF2B5EF4-FFF2-40B4-BE49-F238E27FC236}">
                <a16:creationId xmlns:a16="http://schemas.microsoft.com/office/drawing/2014/main" id="{7B8441DB-F24D-62A7-8B56-9203731A2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E75346-EA9A-8B72-569E-BD24E6741217}"/>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2319428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2C96-D46B-3ABA-BEC1-8A92B0B98D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A372F4-7BC6-C215-E833-902181D270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DC0E2F-DB91-56E5-B975-84F5F063C97C}"/>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5" name="Footer Placeholder 4">
            <a:extLst>
              <a:ext uri="{FF2B5EF4-FFF2-40B4-BE49-F238E27FC236}">
                <a16:creationId xmlns:a16="http://schemas.microsoft.com/office/drawing/2014/main" id="{28247ADA-EA2A-F61B-6C68-418A0E30E9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5ACEE8-D038-A27B-1AB2-2E37E557639C}"/>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2072781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67590-C1AA-8861-ABB6-6F18139D66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B7DA1D-1D65-1B52-1FD5-704E376FDC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C0FD44-7A6E-4DE4-AE58-6F3A650433A8}"/>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5" name="Footer Placeholder 4">
            <a:extLst>
              <a:ext uri="{FF2B5EF4-FFF2-40B4-BE49-F238E27FC236}">
                <a16:creationId xmlns:a16="http://schemas.microsoft.com/office/drawing/2014/main" id="{D6BCB0AC-939D-097B-4081-59A5042318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DE092-E6DD-10D5-9D85-CDFCC32DEE6A}"/>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337583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D4EB4-0C2D-EC41-2E50-0EBCD0204E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CD9CA2-795B-363F-3135-820E9E68D6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83F297-4AB0-9D02-C47D-8D1096AB32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D0AC66-DC9E-1641-062A-6ACDBD7F2744}"/>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6" name="Footer Placeholder 5">
            <a:extLst>
              <a:ext uri="{FF2B5EF4-FFF2-40B4-BE49-F238E27FC236}">
                <a16:creationId xmlns:a16="http://schemas.microsoft.com/office/drawing/2014/main" id="{35F226E2-F48F-6C6E-EC98-86701F1119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8498AF-F9CF-590F-40C7-30580142A8CD}"/>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441423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4F81D-E84F-14F7-9BE7-C60107B358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7891F8-606A-4A77-833E-6C391D6948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FF03C4-D451-A882-E339-7F50860F10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B69B99-813D-2DB6-FDD9-7DC2622504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98FA33-6133-A660-C98B-0D07769E00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0EEDF0-14DB-994A-1E97-6A4E18275CE6}"/>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8" name="Footer Placeholder 7">
            <a:extLst>
              <a:ext uri="{FF2B5EF4-FFF2-40B4-BE49-F238E27FC236}">
                <a16:creationId xmlns:a16="http://schemas.microsoft.com/office/drawing/2014/main" id="{4F9A9119-B136-D3E1-8825-3BC3C179D2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3B88FE-C12C-80A1-4C3F-AEEF3AEC9C9B}"/>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1582033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73E8E-AA3E-5831-7AB6-A5171EDBAE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DCC4CC-4611-C5D1-E4E9-20854C464C13}"/>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4" name="Footer Placeholder 3">
            <a:extLst>
              <a:ext uri="{FF2B5EF4-FFF2-40B4-BE49-F238E27FC236}">
                <a16:creationId xmlns:a16="http://schemas.microsoft.com/office/drawing/2014/main" id="{383882B3-88E6-5884-1C0D-245319BFEC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8D69AB-63F3-E26D-6511-6AE7E037C946}"/>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2462254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FD07C2-DCFF-4B59-450A-646281B5EBA9}"/>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3" name="Footer Placeholder 2">
            <a:extLst>
              <a:ext uri="{FF2B5EF4-FFF2-40B4-BE49-F238E27FC236}">
                <a16:creationId xmlns:a16="http://schemas.microsoft.com/office/drawing/2014/main" id="{1F480CF1-008A-4E71-510A-362314495C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8B0F24-E8D8-8F2F-E79A-E7B175C8678D}"/>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3932717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0418D-887A-DDAD-0337-1F8569A162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1EF6F6-8518-FF7C-BAAA-BB7D84688B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7E9FE4-9868-B122-588F-562C1DE5B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975CBE-63D7-49F1-6258-EBF279D3F341}"/>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6" name="Footer Placeholder 5">
            <a:extLst>
              <a:ext uri="{FF2B5EF4-FFF2-40B4-BE49-F238E27FC236}">
                <a16:creationId xmlns:a16="http://schemas.microsoft.com/office/drawing/2014/main" id="{591A0D4A-C155-4AF6-E180-48E8176AB6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74E885-953B-C04D-D738-E5D2A464A3AC}"/>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2463418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AD09C-41D5-5E32-5766-FBFF86DA5F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FDC109-C869-B079-A689-42B397C325C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624D0F-1783-6389-8D8A-E6FA28EB26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DBA816-A789-DB64-BAC9-2BAA5A5B199D}"/>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6" name="Footer Placeholder 5">
            <a:extLst>
              <a:ext uri="{FF2B5EF4-FFF2-40B4-BE49-F238E27FC236}">
                <a16:creationId xmlns:a16="http://schemas.microsoft.com/office/drawing/2014/main" id="{CD89EB86-2502-8ACC-7CBF-CD72B657E0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95A430-4C93-6FF6-AA2C-291F355A8E46}"/>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3312308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69B7A-8035-5C31-9DC6-1476DF1040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0385C-A84E-CB8A-8E44-FAE7D52A0A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140CD-1C7A-B8F1-9CA5-70F0361111C3}"/>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5" name="Footer Placeholder 4">
            <a:extLst>
              <a:ext uri="{FF2B5EF4-FFF2-40B4-BE49-F238E27FC236}">
                <a16:creationId xmlns:a16="http://schemas.microsoft.com/office/drawing/2014/main" id="{09014097-47FE-8B97-72B2-CF59D0548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20B99D-BBCE-C6CC-2A36-4C451ACB61A7}"/>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501179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2AEBAC-907C-2A99-CE6B-B385B2C551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3C2A18-9A72-7215-3633-707C5292BF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9DE315-21D4-FE3E-F89E-0A5FF5C0C1BD}"/>
              </a:ext>
            </a:extLst>
          </p:cNvPr>
          <p:cNvSpPr>
            <a:spLocks noGrp="1"/>
          </p:cNvSpPr>
          <p:nvPr>
            <p:ph type="dt" sz="half" idx="10"/>
          </p:nvPr>
        </p:nvSpPr>
        <p:spPr/>
        <p:txBody>
          <a:bodyPr/>
          <a:lstStyle/>
          <a:p>
            <a:fld id="{00F26877-B17E-4615-AAE7-0684EC2C7B40}" type="datetimeFigureOut">
              <a:rPr lang="en-US" smtClean="0"/>
              <a:t>10/12/2026</a:t>
            </a:fld>
            <a:endParaRPr lang="en-US"/>
          </a:p>
        </p:txBody>
      </p:sp>
      <p:sp>
        <p:nvSpPr>
          <p:cNvPr id="5" name="Footer Placeholder 4">
            <a:extLst>
              <a:ext uri="{FF2B5EF4-FFF2-40B4-BE49-F238E27FC236}">
                <a16:creationId xmlns:a16="http://schemas.microsoft.com/office/drawing/2014/main" id="{635A4ECB-68B8-A38F-1D7A-A695461F68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30490A-4803-245F-9151-2B559EA556AA}"/>
              </a:ext>
            </a:extLst>
          </p:cNvPr>
          <p:cNvSpPr>
            <a:spLocks noGrp="1"/>
          </p:cNvSpPr>
          <p:nvPr>
            <p:ph type="sldNum" sz="quarter" idx="12"/>
          </p:nvPr>
        </p:nvSpPr>
        <p:spPr/>
        <p:txBody>
          <a:bodyPr/>
          <a:lstStyle/>
          <a:p>
            <a:fld id="{0847851F-5D15-4B64-9951-EFE5D3D97128}" type="slidenum">
              <a:rPr lang="en-US" smtClean="0"/>
              <a:t>‹#›</a:t>
            </a:fld>
            <a:endParaRPr lang="en-US"/>
          </a:p>
        </p:txBody>
      </p:sp>
    </p:spTree>
    <p:extLst>
      <p:ext uri="{BB962C8B-B14F-4D97-AF65-F5344CB8AC3E}">
        <p14:creationId xmlns:p14="http://schemas.microsoft.com/office/powerpoint/2010/main" val="871087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1A92D4-BFE6-E187-4E62-B684F4543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4E82E8-31EC-D7C9-8D1F-E619F1888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360423-CE4C-52C6-9DE6-6DE2E15178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F26877-B17E-4615-AAE7-0684EC2C7B40}" type="datetimeFigureOut">
              <a:rPr lang="en-US" smtClean="0"/>
              <a:t>10/12/2026</a:t>
            </a:fld>
            <a:endParaRPr lang="en-US"/>
          </a:p>
        </p:txBody>
      </p:sp>
      <p:sp>
        <p:nvSpPr>
          <p:cNvPr id="5" name="Footer Placeholder 4">
            <a:extLst>
              <a:ext uri="{FF2B5EF4-FFF2-40B4-BE49-F238E27FC236}">
                <a16:creationId xmlns:a16="http://schemas.microsoft.com/office/drawing/2014/main" id="{9E0C1E19-B72D-B201-0F29-CA35180404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101366C-B254-0DE2-7453-433CBD53BE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47851F-5D15-4B64-9951-EFE5D3D97128}" type="slidenum">
              <a:rPr lang="en-US" smtClean="0"/>
              <a:t>‹#›</a:t>
            </a:fld>
            <a:endParaRPr lang="en-US"/>
          </a:p>
        </p:txBody>
      </p:sp>
    </p:spTree>
    <p:extLst>
      <p:ext uri="{BB962C8B-B14F-4D97-AF65-F5344CB8AC3E}">
        <p14:creationId xmlns:p14="http://schemas.microsoft.com/office/powerpoint/2010/main" val="147304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plantclinic.cornell.edu/services/" TargetMode="Externa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9.xml"/><Relationship Id="rId5" Type="http://schemas.openxmlformats.org/officeDocument/2006/relationships/image" Target="../media/image12.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emf"/><Relationship Id="rId7" Type="http://schemas.openxmlformats.org/officeDocument/2006/relationships/image" Target="../media/image22.emf"/><Relationship Id="rId2" Type="http://schemas.openxmlformats.org/officeDocument/2006/relationships/image" Target="../media/image17.emf"/><Relationship Id="rId1" Type="http://schemas.openxmlformats.org/officeDocument/2006/relationships/slideLayout" Target="../slideLayouts/slideLayout7.xml"/><Relationship Id="rId6" Type="http://schemas.openxmlformats.org/officeDocument/2006/relationships/image" Target="../media/image21.emf"/><Relationship Id="rId5" Type="http://schemas.openxmlformats.org/officeDocument/2006/relationships/image" Target="../media/image20.emf"/><Relationship Id="rId10" Type="http://schemas.openxmlformats.org/officeDocument/2006/relationships/image" Target="../media/image25.emf"/><Relationship Id="rId4" Type="http://schemas.openxmlformats.org/officeDocument/2006/relationships/image" Target="../media/image19.emf"/><Relationship Id="rId9" Type="http://schemas.openxmlformats.org/officeDocument/2006/relationships/image" Target="../media/image24.emf"/></Relationships>
</file>

<file path=ppt/slides/_rels/slide1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6.xml"/><Relationship Id="rId4" Type="http://schemas.openxmlformats.org/officeDocument/2006/relationships/image" Target="../media/image28.emf"/></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33AF3-8568-675B-5AEC-0361D60243C6}"/>
              </a:ext>
            </a:extLst>
          </p:cNvPr>
          <p:cNvSpPr>
            <a:spLocks noGrp="1"/>
          </p:cNvSpPr>
          <p:nvPr>
            <p:ph type="ctrTitle"/>
          </p:nvPr>
        </p:nvSpPr>
        <p:spPr>
          <a:xfrm>
            <a:off x="1524000" y="1122363"/>
            <a:ext cx="9144000" cy="1468437"/>
          </a:xfrm>
        </p:spPr>
        <p:txBody>
          <a:bodyPr/>
          <a:lstStyle/>
          <a:p>
            <a:r>
              <a:rPr lang="en-US" b="1" i="1" u="sng" dirty="0">
                <a:ln>
                  <a:solidFill>
                    <a:schemeClr val="tx1"/>
                  </a:solidFill>
                </a:ln>
                <a:solidFill>
                  <a:srgbClr val="C00000"/>
                </a:solidFill>
                <a:effectLst>
                  <a:outerShdw blurRad="50800" dist="38100" dir="18900000" algn="bl" rotWithShape="0">
                    <a:prstClr val="black">
                      <a:alpha val="40000"/>
                    </a:prstClr>
                  </a:outerShdw>
                </a:effectLst>
              </a:rPr>
              <a:t>Diagnostic Clinic Overview</a:t>
            </a:r>
            <a:r>
              <a:rPr lang="en-US" dirty="0">
                <a:solidFill>
                  <a:srgbClr val="C00000"/>
                </a:solidFill>
              </a:rPr>
              <a:t> </a:t>
            </a:r>
          </a:p>
        </p:txBody>
      </p:sp>
      <p:sp>
        <p:nvSpPr>
          <p:cNvPr id="3" name="Subtitle 2">
            <a:extLst>
              <a:ext uri="{FF2B5EF4-FFF2-40B4-BE49-F238E27FC236}">
                <a16:creationId xmlns:a16="http://schemas.microsoft.com/office/drawing/2014/main" id="{0E8581B2-2006-C57D-5C6A-496F955C23C9}"/>
              </a:ext>
            </a:extLst>
          </p:cNvPr>
          <p:cNvSpPr>
            <a:spLocks noGrp="1"/>
          </p:cNvSpPr>
          <p:nvPr>
            <p:ph type="subTitle" idx="1"/>
          </p:nvPr>
        </p:nvSpPr>
        <p:spPr>
          <a:xfrm>
            <a:off x="1524000" y="2862943"/>
            <a:ext cx="9144000" cy="2394857"/>
          </a:xfrm>
        </p:spPr>
        <p:txBody>
          <a:bodyPr>
            <a:normAutofit/>
          </a:bodyPr>
          <a:lstStyle/>
          <a:p>
            <a:r>
              <a:rPr lang="en-US" b="1" dirty="0">
                <a:solidFill>
                  <a:srgbClr val="C00000"/>
                </a:solidFill>
              </a:rPr>
              <a:t>Jarmila Haseler </a:t>
            </a:r>
          </a:p>
          <a:p>
            <a:r>
              <a:rPr lang="en-US" b="1" dirty="0"/>
              <a:t>Agriculture and Food System Program Educator </a:t>
            </a:r>
            <a:endParaRPr lang="en-US" dirty="0">
              <a:effectLst/>
            </a:endParaRPr>
          </a:p>
          <a:p>
            <a:endParaRPr lang="en-US" b="1" dirty="0"/>
          </a:p>
          <a:p>
            <a:endParaRPr lang="en-US" b="1" dirty="0"/>
          </a:p>
          <a:p>
            <a:r>
              <a:rPr lang="en-US" b="1" dirty="0">
                <a:solidFill>
                  <a:srgbClr val="C00000"/>
                </a:solidFill>
              </a:rPr>
              <a:t>Cornell Cooperative Extension </a:t>
            </a:r>
            <a:r>
              <a:rPr lang="en-US" b="1" dirty="0"/>
              <a:t>| Monroe County</a:t>
            </a:r>
            <a:endParaRPr lang="en-US" dirty="0">
              <a:effectLst/>
            </a:endParaRPr>
          </a:p>
          <a:p>
            <a:endParaRPr lang="en-US" b="1" dirty="0"/>
          </a:p>
        </p:txBody>
      </p:sp>
    </p:spTree>
    <p:extLst>
      <p:ext uri="{BB962C8B-B14F-4D97-AF65-F5344CB8AC3E}">
        <p14:creationId xmlns:p14="http://schemas.microsoft.com/office/powerpoint/2010/main" val="2067261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nostic Clinic Logo">
            <a:extLst>
              <a:ext uri="{FF2B5EF4-FFF2-40B4-BE49-F238E27FC236}">
                <a16:creationId xmlns:a16="http://schemas.microsoft.com/office/drawing/2014/main" id="{F7F7AD29-D791-10D2-76B1-02C5F31B134C}"/>
              </a:ext>
            </a:extLst>
          </p:cNvPr>
          <p:cNvPicPr>
            <a:picLocks noChangeAspect="1"/>
          </p:cNvPicPr>
          <p:nvPr/>
        </p:nvPicPr>
        <p:blipFill>
          <a:blip r:embed="rId2"/>
          <a:stretch>
            <a:fillRect/>
          </a:stretch>
        </p:blipFill>
        <p:spPr>
          <a:xfrm>
            <a:off x="533400" y="1235981"/>
            <a:ext cx="4008700" cy="2007962"/>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0FCB9CD2-90D7-D439-554D-FBBD14E1CEE9}"/>
              </a:ext>
            </a:extLst>
          </p:cNvPr>
          <p:cNvSpPr>
            <a:spLocks noGrp="1"/>
          </p:cNvSpPr>
          <p:nvPr>
            <p:ph type="title"/>
          </p:nvPr>
        </p:nvSpPr>
        <p:spPr>
          <a:xfrm>
            <a:off x="4887686" y="1061810"/>
            <a:ext cx="7097486" cy="5272090"/>
          </a:xfrm>
        </p:spPr>
        <p:txBody>
          <a:bodyPr>
            <a:normAutofit/>
          </a:bodyPr>
          <a:lstStyle/>
          <a:p>
            <a:r>
              <a:rPr lang="en-US" sz="2400" dirty="0"/>
              <a:t>The </a:t>
            </a:r>
            <a:r>
              <a:rPr lang="en-US" sz="2400" b="1" dirty="0"/>
              <a:t>Diagnostic Clinic</a:t>
            </a:r>
            <a:r>
              <a:rPr lang="en-US" sz="2400" dirty="0"/>
              <a:t> through </a:t>
            </a:r>
            <a:r>
              <a:rPr lang="en-US" sz="2400" b="1" dirty="0"/>
              <a:t>Cornell Cooperative Extension (CCE)</a:t>
            </a:r>
            <a:r>
              <a:rPr lang="en-US" sz="2400" dirty="0"/>
              <a:t> is a regional service that identifies </a:t>
            </a:r>
            <a:br>
              <a:rPr lang="en-US" sz="2400" dirty="0"/>
            </a:br>
            <a:br>
              <a:rPr lang="en-US" sz="2400" dirty="0"/>
            </a:br>
            <a:r>
              <a:rPr lang="en-US" sz="2400" dirty="0"/>
              <a:t>	- soil issues </a:t>
            </a:r>
            <a:br>
              <a:rPr lang="en-US" sz="2400" dirty="0"/>
            </a:br>
            <a:r>
              <a:rPr lang="en-US" sz="2400" dirty="0"/>
              <a:t>	- plant diseases</a:t>
            </a:r>
            <a:br>
              <a:rPr lang="en-US" sz="2400" dirty="0"/>
            </a:br>
            <a:r>
              <a:rPr lang="en-US" sz="2400" dirty="0"/>
              <a:t>	- insect pests</a:t>
            </a:r>
            <a:br>
              <a:rPr lang="en-US" sz="2400" dirty="0"/>
            </a:br>
            <a:r>
              <a:rPr lang="en-US" sz="2400" dirty="0"/>
              <a:t>	- weed problems</a:t>
            </a:r>
            <a:br>
              <a:rPr lang="en-US" sz="2400" dirty="0"/>
            </a:br>
            <a:r>
              <a:rPr lang="en-US" sz="2400" dirty="0"/>
              <a:t>	</a:t>
            </a:r>
            <a:br>
              <a:rPr lang="en-US" sz="2400" dirty="0"/>
            </a:br>
            <a:br>
              <a:rPr lang="en-US" sz="2400" dirty="0"/>
            </a:br>
            <a:r>
              <a:rPr lang="en-US" sz="2400" dirty="0"/>
              <a:t>Direct service for homeowners, gardeners, and commercial growers. </a:t>
            </a:r>
            <a:br>
              <a:rPr lang="en-US" sz="2400" dirty="0"/>
            </a:br>
            <a:br>
              <a:rPr lang="en-US" sz="2400" dirty="0"/>
            </a:br>
            <a:r>
              <a:rPr lang="en-US" sz="2400" dirty="0"/>
              <a:t>Timely service – striving for high quality and short TAT </a:t>
            </a:r>
            <a:br>
              <a:rPr lang="en-US" sz="2400" dirty="0"/>
            </a:br>
            <a:br>
              <a:rPr lang="en-US" sz="2400" dirty="0"/>
            </a:br>
            <a:endParaRPr lang="en-US" sz="2400" dirty="0"/>
          </a:p>
        </p:txBody>
      </p:sp>
    </p:spTree>
    <p:extLst>
      <p:ext uri="{BB962C8B-B14F-4D97-AF65-F5344CB8AC3E}">
        <p14:creationId xmlns:p14="http://schemas.microsoft.com/office/powerpoint/2010/main" val="1892036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2838-4E70-9AB1-0575-4F2915F71BC0}"/>
              </a:ext>
            </a:extLst>
          </p:cNvPr>
          <p:cNvSpPr>
            <a:spLocks noGrp="1"/>
          </p:cNvSpPr>
          <p:nvPr>
            <p:ph type="title"/>
          </p:nvPr>
        </p:nvSpPr>
        <p:spPr>
          <a:xfrm>
            <a:off x="348343" y="165780"/>
            <a:ext cx="10885714" cy="1325563"/>
          </a:xfrm>
        </p:spPr>
        <p:txBody>
          <a:bodyPr/>
          <a:lstStyle/>
          <a:p>
            <a:r>
              <a:rPr lang="en-US" i="1" dirty="0">
                <a:solidFill>
                  <a:srgbClr val="C00000"/>
                </a:solidFill>
              </a:rPr>
              <a:t>Intake Process - Soil</a:t>
            </a:r>
          </a:p>
        </p:txBody>
      </p:sp>
      <p:sp>
        <p:nvSpPr>
          <p:cNvPr id="3" name="Content Placeholder 2">
            <a:extLst>
              <a:ext uri="{FF2B5EF4-FFF2-40B4-BE49-F238E27FC236}">
                <a16:creationId xmlns:a16="http://schemas.microsoft.com/office/drawing/2014/main" id="{D0F3F6DC-2E02-CA40-61AE-82B59A5FE20E}"/>
              </a:ext>
            </a:extLst>
          </p:cNvPr>
          <p:cNvSpPr>
            <a:spLocks noGrp="1"/>
          </p:cNvSpPr>
          <p:nvPr>
            <p:ph idx="1"/>
          </p:nvPr>
        </p:nvSpPr>
        <p:spPr>
          <a:xfrm>
            <a:off x="261257" y="1371601"/>
            <a:ext cx="11092543" cy="5026480"/>
          </a:xfrm>
        </p:spPr>
        <p:txBody>
          <a:bodyPr>
            <a:normAutofit/>
          </a:bodyPr>
          <a:lstStyle/>
          <a:p>
            <a:pPr marL="0" indent="0">
              <a:buNone/>
            </a:pPr>
            <a:r>
              <a:rPr lang="en-US" sz="2000" b="1" i="1" dirty="0"/>
              <a:t>Providing Soil &amp; Growing Advice - </a:t>
            </a:r>
            <a:r>
              <a:rPr lang="en-US" sz="2000" i="1" dirty="0"/>
              <a:t>offering</a:t>
            </a:r>
            <a:r>
              <a:rPr lang="en-US" sz="2000" b="1" i="1" dirty="0"/>
              <a:t> </a:t>
            </a:r>
            <a:r>
              <a:rPr lang="en-US" sz="2000" i="1" dirty="0"/>
              <a:t>guidance on soil samples, turfgrass, trees, shrubs, and vegetable or flower plots. </a:t>
            </a:r>
          </a:p>
          <a:p>
            <a:r>
              <a:rPr lang="en-US" sz="2000" i="1" dirty="0"/>
              <a:t> Water is the most limiting factor in crop production. Soil texture, structure, percent organic matter (OM), and management practices influence the amount of </a:t>
            </a:r>
            <a:r>
              <a:rPr lang="en-US" sz="2000" b="1" i="1" dirty="0"/>
              <a:t>water</a:t>
            </a:r>
            <a:r>
              <a:rPr lang="en-US" sz="2000" i="1" dirty="0"/>
              <a:t> and nutrients a soil can retain for crop use </a:t>
            </a:r>
          </a:p>
        </p:txBody>
      </p:sp>
      <p:pic>
        <p:nvPicPr>
          <p:cNvPr id="5" name="Picture 4" descr="The important role of soil texture on water – Crops and Soils">
            <a:extLst>
              <a:ext uri="{FF2B5EF4-FFF2-40B4-BE49-F238E27FC236}">
                <a16:creationId xmlns:a16="http://schemas.microsoft.com/office/drawing/2014/main" id="{CD99B599-F95D-D711-88C7-6560FC2FC49D}"/>
              </a:ext>
            </a:extLst>
          </p:cNvPr>
          <p:cNvPicPr>
            <a:picLocks noChangeAspect="1"/>
          </p:cNvPicPr>
          <p:nvPr/>
        </p:nvPicPr>
        <p:blipFill>
          <a:blip r:embed="rId3"/>
          <a:stretch>
            <a:fillRect/>
          </a:stretch>
        </p:blipFill>
        <p:spPr>
          <a:xfrm>
            <a:off x="1981200" y="2697164"/>
            <a:ext cx="4593771" cy="3814804"/>
          </a:xfrm>
          <a:prstGeom prst="rect">
            <a:avLst/>
          </a:prstGeom>
        </p:spPr>
      </p:pic>
      <p:sp>
        <p:nvSpPr>
          <p:cNvPr id="6" name="TextBox 5">
            <a:extLst>
              <a:ext uri="{FF2B5EF4-FFF2-40B4-BE49-F238E27FC236}">
                <a16:creationId xmlns:a16="http://schemas.microsoft.com/office/drawing/2014/main" id="{3D5DF02F-595F-60AF-1020-8ED1BCDB1133}"/>
              </a:ext>
            </a:extLst>
          </p:cNvPr>
          <p:cNvSpPr txBox="1"/>
          <p:nvPr/>
        </p:nvSpPr>
        <p:spPr>
          <a:xfrm>
            <a:off x="6814456" y="3483047"/>
            <a:ext cx="4778829" cy="1477328"/>
          </a:xfrm>
          <a:prstGeom prst="rect">
            <a:avLst/>
          </a:prstGeom>
          <a:noFill/>
        </p:spPr>
        <p:txBody>
          <a:bodyPr wrap="square" rtlCol="0">
            <a:spAutoFit/>
          </a:bodyPr>
          <a:lstStyle/>
          <a:p>
            <a:r>
              <a:rPr lang="en-US" b="1" dirty="0"/>
              <a:t>How to quickly estimate your soil texture</a:t>
            </a:r>
          </a:p>
          <a:p>
            <a:endParaRPr lang="en-US" dirty="0"/>
          </a:p>
          <a:p>
            <a:r>
              <a:rPr lang="en-US" dirty="0"/>
              <a:t>Clay 	10%</a:t>
            </a:r>
          </a:p>
          <a:p>
            <a:r>
              <a:rPr lang="en-US" dirty="0"/>
              <a:t>Silt	70%	</a:t>
            </a:r>
          </a:p>
          <a:p>
            <a:r>
              <a:rPr lang="en-US" dirty="0"/>
              <a:t>Sand	 ?</a:t>
            </a:r>
          </a:p>
        </p:txBody>
      </p:sp>
    </p:spTree>
    <p:extLst>
      <p:ext uri="{BB962C8B-B14F-4D97-AF65-F5344CB8AC3E}">
        <p14:creationId xmlns:p14="http://schemas.microsoft.com/office/powerpoint/2010/main" val="3283694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3700F1-A387-4AE0-EB72-745CB3B4FE5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4654285"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F7C184-D442-550E-0831-7032AFE28ACE}"/>
              </a:ext>
            </a:extLst>
          </p:cNvPr>
          <p:cNvSpPr>
            <a:spLocks noGrp="1"/>
          </p:cNvSpPr>
          <p:nvPr>
            <p:ph type="title"/>
          </p:nvPr>
        </p:nvSpPr>
        <p:spPr>
          <a:xfrm>
            <a:off x="740229" y="637763"/>
            <a:ext cx="3326673" cy="5576768"/>
          </a:xfrm>
        </p:spPr>
        <p:txBody>
          <a:bodyPr vert="horz" lIns="91440" tIns="45720" rIns="91440" bIns="45720" rtlCol="0" anchor="t">
            <a:normAutofit/>
          </a:bodyPr>
          <a:lstStyle/>
          <a:p>
            <a:r>
              <a:rPr lang="en-US" sz="4800" i="1" kern="1200" dirty="0">
                <a:solidFill>
                  <a:srgbClr val="FF0000"/>
                </a:solidFill>
                <a:latin typeface="+mj-lt"/>
                <a:ea typeface="+mj-ea"/>
                <a:cs typeface="+mj-cs"/>
              </a:rPr>
              <a:t>How to take a soil sample  </a:t>
            </a:r>
          </a:p>
        </p:txBody>
      </p:sp>
      <p:sp>
        <p:nvSpPr>
          <p:cNvPr id="16" name="Rectangle 15">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2118" y="0"/>
            <a:ext cx="752987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F13D6CCA-9BDB-335C-8A72-1CD7E8BAC03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18312" y="133469"/>
            <a:ext cx="6792687" cy="3396344"/>
          </a:xfrm>
          <a:prstGeom prst="rect">
            <a:avLst/>
          </a:prstGeom>
        </p:spPr>
      </p:pic>
      <p:sp>
        <p:nvSpPr>
          <p:cNvPr id="18" name="Rectangle 17">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9976" y="4006121"/>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3538B58-63F4-F3FA-0E61-0F824D837DD3}"/>
              </a:ext>
            </a:extLst>
          </p:cNvPr>
          <p:cNvSpPr txBox="1"/>
          <p:nvPr/>
        </p:nvSpPr>
        <p:spPr>
          <a:xfrm>
            <a:off x="4833256" y="3663282"/>
            <a:ext cx="7358733" cy="3194717"/>
          </a:xfrm>
          <a:prstGeom prst="rect">
            <a:avLst/>
          </a:prstGeom>
        </p:spPr>
        <p:txBody>
          <a:bodyPr vert="horz" lIns="91440" tIns="45720" rIns="91440" bIns="45720" rtlCol="0">
            <a:noAutofit/>
          </a:bodyPr>
          <a:lstStyle/>
          <a:p>
            <a:pPr>
              <a:lnSpc>
                <a:spcPct val="90000"/>
              </a:lnSpc>
              <a:spcAft>
                <a:spcPts val="600"/>
              </a:spcAft>
            </a:pPr>
            <a:r>
              <a:rPr lang="en-US" sz="2000" i="1" dirty="0">
                <a:solidFill>
                  <a:srgbClr val="C00000"/>
                </a:solidFill>
              </a:rPr>
              <a:t>Soil Sampling</a:t>
            </a:r>
          </a:p>
          <a:p>
            <a:pPr>
              <a:lnSpc>
                <a:spcPct val="90000"/>
              </a:lnSpc>
              <a:spcAft>
                <a:spcPts val="600"/>
              </a:spcAft>
            </a:pPr>
            <a:endParaRPr lang="en-US" sz="1600" i="1" dirty="0"/>
          </a:p>
          <a:p>
            <a:pPr marL="171450" indent="-228600">
              <a:lnSpc>
                <a:spcPct val="90000"/>
              </a:lnSpc>
              <a:spcAft>
                <a:spcPts val="600"/>
              </a:spcAft>
              <a:buFont typeface="Arial" panose="020B0604020202020204" pitchFamily="34" charset="0"/>
              <a:buChar char="•"/>
            </a:pPr>
            <a:r>
              <a:rPr lang="en-US" sz="1600" i="1" dirty="0"/>
              <a:t>Gather a soil sample from 3-4 places at a depth of 4-6” for turf, flower, or vegetable gardens and 12-18” for trees and shrubs.</a:t>
            </a:r>
          </a:p>
          <a:p>
            <a:pPr marL="171450" indent="-228600">
              <a:lnSpc>
                <a:spcPct val="90000"/>
              </a:lnSpc>
              <a:spcAft>
                <a:spcPts val="600"/>
              </a:spcAft>
              <a:buFont typeface="Arial" panose="020B0604020202020204" pitchFamily="34" charset="0"/>
              <a:buChar char="•"/>
            </a:pPr>
            <a:r>
              <a:rPr lang="en-US" sz="1600" i="1" dirty="0"/>
              <a:t>Collect separate samples for different test sites, e.g., a lawn, vegetable garden, or perennial landscaped area</a:t>
            </a:r>
          </a:p>
          <a:p>
            <a:pPr marL="171450" indent="-228600">
              <a:lnSpc>
                <a:spcPct val="90000"/>
              </a:lnSpc>
              <a:spcAft>
                <a:spcPts val="600"/>
              </a:spcAft>
              <a:buFont typeface="Arial" panose="020B0604020202020204" pitchFamily="34" charset="0"/>
              <a:buChar char="•"/>
            </a:pPr>
            <a:r>
              <a:rPr lang="en-US" sz="1600" i="1" dirty="0"/>
              <a:t>Mix the soil in a container to create a representative sample. Collect at least one cup. </a:t>
            </a:r>
          </a:p>
          <a:p>
            <a:pPr marL="171450" indent="-228600">
              <a:lnSpc>
                <a:spcPct val="90000"/>
              </a:lnSpc>
              <a:spcAft>
                <a:spcPts val="600"/>
              </a:spcAft>
              <a:buFont typeface="Arial" panose="020B0604020202020204" pitchFamily="34" charset="0"/>
              <a:buChar char="•"/>
            </a:pPr>
            <a:r>
              <a:rPr lang="en-US" sz="1600" i="1" dirty="0"/>
              <a:t>Label samples.  If there were recent soil additions, such as lime, sulfur, organic matter, or peat moss, wait 4 or more weeks before submitting the sample  </a:t>
            </a:r>
            <a:endParaRPr lang="en-US" sz="1600" dirty="0"/>
          </a:p>
        </p:txBody>
      </p:sp>
    </p:spTree>
    <p:extLst>
      <p:ext uri="{BB962C8B-B14F-4D97-AF65-F5344CB8AC3E}">
        <p14:creationId xmlns:p14="http://schemas.microsoft.com/office/powerpoint/2010/main" val="3485482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ABA48-8E40-9F8A-1DB6-EAE0B18FE29F}"/>
              </a:ext>
            </a:extLst>
          </p:cNvPr>
          <p:cNvSpPr>
            <a:spLocks noGrp="1"/>
          </p:cNvSpPr>
          <p:nvPr>
            <p:ph type="title"/>
          </p:nvPr>
        </p:nvSpPr>
        <p:spPr>
          <a:xfrm>
            <a:off x="570481" y="365125"/>
            <a:ext cx="5573485" cy="1325563"/>
          </a:xfrm>
        </p:spPr>
        <p:txBody>
          <a:bodyPr/>
          <a:lstStyle/>
          <a:p>
            <a:r>
              <a:rPr lang="en-US" i="1" dirty="0">
                <a:solidFill>
                  <a:srgbClr val="C00000"/>
                </a:solidFill>
              </a:rPr>
              <a:t>Intake – Plants and Insects </a:t>
            </a:r>
            <a:endParaRPr lang="en-US" dirty="0"/>
          </a:p>
        </p:txBody>
      </p:sp>
      <p:sp>
        <p:nvSpPr>
          <p:cNvPr id="3" name="Content Placeholder 2">
            <a:extLst>
              <a:ext uri="{FF2B5EF4-FFF2-40B4-BE49-F238E27FC236}">
                <a16:creationId xmlns:a16="http://schemas.microsoft.com/office/drawing/2014/main" id="{3FC579DF-E1F7-4456-2E00-877166E2B9B4}"/>
              </a:ext>
            </a:extLst>
          </p:cNvPr>
          <p:cNvSpPr>
            <a:spLocks noGrp="1"/>
          </p:cNvSpPr>
          <p:nvPr>
            <p:ph sz="half" idx="1"/>
          </p:nvPr>
        </p:nvSpPr>
        <p:spPr>
          <a:xfrm>
            <a:off x="570481" y="1883229"/>
            <a:ext cx="5181600" cy="4985429"/>
          </a:xfrm>
        </p:spPr>
        <p:txBody>
          <a:bodyPr>
            <a:normAutofit fontScale="92500" lnSpcReduction="10000"/>
          </a:bodyPr>
          <a:lstStyle/>
          <a:p>
            <a:pPr marL="0" indent="0">
              <a:buNone/>
            </a:pPr>
            <a:r>
              <a:rPr lang="en-US" sz="1800" b="1" i="1" dirty="0"/>
              <a:t>Disease &amp; Pest Identification of </a:t>
            </a:r>
            <a:r>
              <a:rPr lang="en-US" sz="1800" i="1" dirty="0"/>
              <a:t>plant material and soil samples to detect bacterial, fungal, viral, and nematode pathogens, and other pests. </a:t>
            </a:r>
          </a:p>
          <a:p>
            <a:pPr marL="0" indent="0">
              <a:buNone/>
            </a:pPr>
            <a:r>
              <a:rPr lang="en-US" sz="1800" i="1" dirty="0"/>
              <a:t>Diseases caused by: </a:t>
            </a:r>
          </a:p>
          <a:p>
            <a:pPr lvl="1"/>
            <a:r>
              <a:rPr lang="en-US" sz="1800" i="1" dirty="0"/>
              <a:t>Fungal</a:t>
            </a:r>
          </a:p>
          <a:p>
            <a:pPr lvl="1"/>
            <a:r>
              <a:rPr lang="en-US" sz="1800" i="1" dirty="0"/>
              <a:t>Bacterial</a:t>
            </a:r>
          </a:p>
          <a:p>
            <a:pPr lvl="1"/>
            <a:r>
              <a:rPr lang="en-US" sz="1800" i="1" dirty="0"/>
              <a:t>Viral  </a:t>
            </a:r>
          </a:p>
          <a:p>
            <a:pPr lvl="1"/>
            <a:r>
              <a:rPr lang="en-US" sz="1800" i="1" dirty="0"/>
              <a:t>Plasma  </a:t>
            </a:r>
          </a:p>
          <a:p>
            <a:r>
              <a:rPr lang="en-US" sz="1800" i="1" dirty="0"/>
              <a:t>Plant/weed identification</a:t>
            </a:r>
          </a:p>
          <a:p>
            <a:r>
              <a:rPr lang="en-US" sz="1800" i="1" dirty="0"/>
              <a:t>Insect Identification</a:t>
            </a:r>
          </a:p>
          <a:p>
            <a:pPr marL="0" indent="0">
              <a:buNone/>
            </a:pPr>
            <a:endParaRPr lang="en-US" sz="2000" b="1" dirty="0"/>
          </a:p>
        </p:txBody>
      </p:sp>
      <p:sp>
        <p:nvSpPr>
          <p:cNvPr id="5" name="Content Placeholder 4">
            <a:extLst>
              <a:ext uri="{FF2B5EF4-FFF2-40B4-BE49-F238E27FC236}">
                <a16:creationId xmlns:a16="http://schemas.microsoft.com/office/drawing/2014/main" id="{EEDF07DB-5391-9868-C045-10FBC0260D32}"/>
              </a:ext>
            </a:extLst>
          </p:cNvPr>
          <p:cNvSpPr>
            <a:spLocks noGrp="1"/>
          </p:cNvSpPr>
          <p:nvPr>
            <p:ph sz="half" idx="2"/>
          </p:nvPr>
        </p:nvSpPr>
        <p:spPr>
          <a:xfrm>
            <a:off x="6728563" y="3429000"/>
            <a:ext cx="5202180" cy="2253343"/>
          </a:xfrm>
        </p:spPr>
        <p:txBody>
          <a:bodyPr>
            <a:normAutofit fontScale="92500" lnSpcReduction="10000"/>
          </a:bodyPr>
          <a:lstStyle/>
          <a:p>
            <a:pPr marL="0" indent="0">
              <a:buNone/>
            </a:pPr>
            <a:r>
              <a:rPr lang="en-US" sz="1800" b="1" i="1" dirty="0"/>
              <a:t>Analyses by:</a:t>
            </a:r>
          </a:p>
          <a:p>
            <a:r>
              <a:rPr lang="en-US" sz="1800" i="1" dirty="0"/>
              <a:t>Microscopic inspection</a:t>
            </a:r>
          </a:p>
          <a:p>
            <a:r>
              <a:rPr lang="en-US" sz="1800" i="1" dirty="0"/>
              <a:t>IPM Specialists</a:t>
            </a:r>
          </a:p>
          <a:p>
            <a:r>
              <a:rPr lang="en-US" sz="1800" i="1" dirty="0"/>
              <a:t>Literature and Internet search  </a:t>
            </a:r>
          </a:p>
          <a:p>
            <a:r>
              <a:rPr lang="en-US" sz="1800" i="1" dirty="0"/>
              <a:t>Cornell IPM website: </a:t>
            </a:r>
            <a:r>
              <a:rPr lang="en-US" sz="1800" i="1" dirty="0">
                <a:hlinkClick r:id="rId2"/>
              </a:rPr>
              <a:t>https://plantclinic.cornell.edu/services/</a:t>
            </a:r>
            <a:endParaRPr lang="en-US" sz="1800" i="1" dirty="0"/>
          </a:p>
          <a:p>
            <a:pPr marL="0" indent="0">
              <a:buNone/>
            </a:pPr>
            <a:r>
              <a:rPr lang="en-US" sz="1800" i="1" dirty="0"/>
              <a:t> </a:t>
            </a:r>
          </a:p>
        </p:txBody>
      </p:sp>
      <p:pic>
        <p:nvPicPr>
          <p:cNvPr id="7" name="Picture 6">
            <a:extLst>
              <a:ext uri="{FF2B5EF4-FFF2-40B4-BE49-F238E27FC236}">
                <a16:creationId xmlns:a16="http://schemas.microsoft.com/office/drawing/2014/main" id="{D0933656-6E55-E6A1-A533-3F03FA36C13E}"/>
              </a:ext>
            </a:extLst>
          </p:cNvPr>
          <p:cNvPicPr>
            <a:picLocks noChangeAspect="1"/>
          </p:cNvPicPr>
          <p:nvPr/>
        </p:nvPicPr>
        <p:blipFill>
          <a:blip r:embed="rId3"/>
          <a:stretch>
            <a:fillRect/>
          </a:stretch>
        </p:blipFill>
        <p:spPr>
          <a:xfrm>
            <a:off x="6728563" y="365125"/>
            <a:ext cx="4622005" cy="2806515"/>
          </a:xfrm>
          <a:prstGeom prst="rect">
            <a:avLst/>
          </a:prstGeom>
        </p:spPr>
      </p:pic>
      <p:pic>
        <p:nvPicPr>
          <p:cNvPr id="8" name="Picture 7" descr="witches' broom in a rose">
            <a:extLst>
              <a:ext uri="{FF2B5EF4-FFF2-40B4-BE49-F238E27FC236}">
                <a16:creationId xmlns:a16="http://schemas.microsoft.com/office/drawing/2014/main" id="{35262D5E-4227-0908-DB46-22118033AD4F}"/>
              </a:ext>
            </a:extLst>
          </p:cNvPr>
          <p:cNvPicPr>
            <a:picLocks noChangeAspect="1"/>
          </p:cNvPicPr>
          <p:nvPr/>
        </p:nvPicPr>
        <p:blipFill>
          <a:blip r:embed="rId4"/>
          <a:stretch>
            <a:fillRect/>
          </a:stretch>
        </p:blipFill>
        <p:spPr>
          <a:xfrm>
            <a:off x="3470503" y="4421243"/>
            <a:ext cx="2092097" cy="2092097"/>
          </a:xfrm>
          <a:prstGeom prst="rect">
            <a:avLst/>
          </a:prstGeom>
        </p:spPr>
      </p:pic>
      <p:sp>
        <p:nvSpPr>
          <p:cNvPr id="9" name="TextBox 8">
            <a:extLst>
              <a:ext uri="{FF2B5EF4-FFF2-40B4-BE49-F238E27FC236}">
                <a16:creationId xmlns:a16="http://schemas.microsoft.com/office/drawing/2014/main" id="{015D0004-0C6A-2287-972B-EE9B0FECAFDB}"/>
              </a:ext>
            </a:extLst>
          </p:cNvPr>
          <p:cNvSpPr txBox="1"/>
          <p:nvPr/>
        </p:nvSpPr>
        <p:spPr>
          <a:xfrm>
            <a:off x="261257" y="5682343"/>
            <a:ext cx="3433422" cy="830997"/>
          </a:xfrm>
          <a:prstGeom prst="rect">
            <a:avLst/>
          </a:prstGeom>
          <a:noFill/>
        </p:spPr>
        <p:txBody>
          <a:bodyPr wrap="square" rtlCol="0">
            <a:spAutoFit/>
          </a:bodyPr>
          <a:lstStyle/>
          <a:p>
            <a:r>
              <a:rPr lang="en-US" sz="1600" b="1" i="1" dirty="0"/>
              <a:t>Witches' broom</a:t>
            </a:r>
            <a:r>
              <a:rPr lang="en-US" sz="1600" i="1" dirty="0"/>
              <a:t> in roses looks like several offshoots emerging from a single stem</a:t>
            </a:r>
          </a:p>
        </p:txBody>
      </p:sp>
    </p:spTree>
    <p:extLst>
      <p:ext uri="{BB962C8B-B14F-4D97-AF65-F5344CB8AC3E}">
        <p14:creationId xmlns:p14="http://schemas.microsoft.com/office/powerpoint/2010/main" val="782242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6FC24-E2ED-3386-83DB-2331CE467041}"/>
              </a:ext>
            </a:extLst>
          </p:cNvPr>
          <p:cNvSpPr>
            <a:spLocks noGrp="1"/>
          </p:cNvSpPr>
          <p:nvPr>
            <p:ph type="title"/>
          </p:nvPr>
        </p:nvSpPr>
        <p:spPr>
          <a:xfrm>
            <a:off x="388598" y="436880"/>
            <a:ext cx="4943702" cy="1034143"/>
          </a:xfrm>
        </p:spPr>
        <p:txBody>
          <a:bodyPr>
            <a:normAutofit/>
          </a:bodyPr>
          <a:lstStyle/>
          <a:p>
            <a:r>
              <a:rPr lang="en-US" b="1" i="1" dirty="0">
                <a:solidFill>
                  <a:srgbClr val="C00000"/>
                </a:solidFill>
              </a:rPr>
              <a:t>Tar spot  - </a:t>
            </a:r>
            <a:r>
              <a:rPr lang="en-US" i="1" dirty="0" err="1">
                <a:solidFill>
                  <a:srgbClr val="C00000"/>
                </a:solidFill>
              </a:rPr>
              <a:t>Rhytisma</a:t>
            </a:r>
            <a:r>
              <a:rPr lang="en-US" i="1" dirty="0">
                <a:solidFill>
                  <a:srgbClr val="C00000"/>
                </a:solidFill>
              </a:rPr>
              <a:t> </a:t>
            </a:r>
            <a:r>
              <a:rPr lang="en-US" i="1" dirty="0" err="1">
                <a:solidFill>
                  <a:srgbClr val="C00000"/>
                </a:solidFill>
              </a:rPr>
              <a:t>acerinum</a:t>
            </a:r>
            <a:endParaRPr lang="en-US" b="1" i="1" dirty="0">
              <a:solidFill>
                <a:srgbClr val="C00000"/>
              </a:solidFill>
            </a:endParaRPr>
          </a:p>
        </p:txBody>
      </p:sp>
      <p:sp>
        <p:nvSpPr>
          <p:cNvPr id="3" name="Picture Placeholder 2">
            <a:extLst>
              <a:ext uri="{FF2B5EF4-FFF2-40B4-BE49-F238E27FC236}">
                <a16:creationId xmlns:a16="http://schemas.microsoft.com/office/drawing/2014/main" id="{0C464D93-86F2-365B-6650-F5256CCA4D2E}"/>
              </a:ext>
            </a:extLst>
          </p:cNvPr>
          <p:cNvSpPr>
            <a:spLocks noGrp="1" noChangeAspect="1"/>
          </p:cNvSpPr>
          <p:nvPr>
            <p:ph type="pic" idx="1"/>
          </p:nvPr>
        </p:nvSpPr>
        <p:spPr/>
        <p:txBody>
          <a:bodyPr/>
          <a:lstStyle/>
          <a:p>
            <a:endParaRPr lang="en-US"/>
          </a:p>
        </p:txBody>
      </p:sp>
      <p:sp>
        <p:nvSpPr>
          <p:cNvPr id="4" name="Text Placeholder 3">
            <a:extLst>
              <a:ext uri="{FF2B5EF4-FFF2-40B4-BE49-F238E27FC236}">
                <a16:creationId xmlns:a16="http://schemas.microsoft.com/office/drawing/2014/main" id="{DDB54108-D9D2-E9C5-066D-A59A01F829CE}"/>
              </a:ext>
            </a:extLst>
          </p:cNvPr>
          <p:cNvSpPr>
            <a:spLocks noGrp="1"/>
          </p:cNvSpPr>
          <p:nvPr>
            <p:ph type="body" sz="half" idx="2"/>
          </p:nvPr>
        </p:nvSpPr>
        <p:spPr>
          <a:xfrm>
            <a:off x="356848" y="1586706"/>
            <a:ext cx="5902438" cy="3811588"/>
          </a:xfrm>
        </p:spPr>
        <p:txBody>
          <a:bodyPr/>
          <a:lstStyle/>
          <a:p>
            <a:pPr marL="285750" indent="-285750">
              <a:buFont typeface="Arial" panose="020B0604020202020204" pitchFamily="34" charset="0"/>
              <a:buChar char="•"/>
            </a:pPr>
            <a:r>
              <a:rPr lang="en-US" dirty="0"/>
              <a:t>Aesthetic damage to maples throughout New York. </a:t>
            </a:r>
          </a:p>
          <a:p>
            <a:pPr marL="285750" indent="-285750">
              <a:buFont typeface="Arial" panose="020B0604020202020204" pitchFamily="34" charset="0"/>
              <a:buChar char="•"/>
            </a:pPr>
            <a:r>
              <a:rPr lang="en-US" dirty="0"/>
              <a:t>Raised, black spots formed on the upper surfaces of maple leaves due to a fungal infection in late spring or early summer as light green to pale yellow spots. </a:t>
            </a:r>
          </a:p>
          <a:p>
            <a:pPr marL="285750" indent="-285750">
              <a:buFont typeface="Arial" panose="020B0604020202020204" pitchFamily="34" charset="0"/>
              <a:buChar char="•"/>
            </a:pPr>
            <a:r>
              <a:rPr lang="en-US" dirty="0"/>
              <a:t>As the season progresses, the yellow intensifies, and black, tar-like spots form within the yellow areas. </a:t>
            </a:r>
          </a:p>
          <a:p>
            <a:pPr marL="285750" indent="-285750">
              <a:buFont typeface="Arial" panose="020B0604020202020204" pitchFamily="34" charset="0"/>
              <a:buChar char="•"/>
            </a:pPr>
            <a:r>
              <a:rPr lang="en-US" dirty="0"/>
              <a:t> Alone, it is rarely serious enough to be detrimental to the overall health of infected trees. But as the infection progresses, trees become unsightly with premature defoliation.  </a:t>
            </a:r>
          </a:p>
          <a:p>
            <a:endParaRPr lang="en-US" dirty="0"/>
          </a:p>
        </p:txBody>
      </p:sp>
      <p:pic>
        <p:nvPicPr>
          <p:cNvPr id="5" name="Picture 4" descr="May be an image of tick">
            <a:extLst>
              <a:ext uri="{FF2B5EF4-FFF2-40B4-BE49-F238E27FC236}">
                <a16:creationId xmlns:a16="http://schemas.microsoft.com/office/drawing/2014/main" id="{A6E18DBC-9777-3BDD-DFF1-24C742890EB8}"/>
              </a:ext>
            </a:extLst>
          </p:cNvPr>
          <p:cNvPicPr>
            <a:picLocks noChangeAspect="1"/>
          </p:cNvPicPr>
          <p:nvPr/>
        </p:nvPicPr>
        <p:blipFill>
          <a:blip r:embed="rId2"/>
          <a:stretch>
            <a:fillRect/>
          </a:stretch>
        </p:blipFill>
        <p:spPr>
          <a:xfrm>
            <a:off x="6345238" y="974271"/>
            <a:ext cx="5010150" cy="5010150"/>
          </a:xfrm>
          <a:prstGeom prst="rect">
            <a:avLst/>
          </a:prstGeom>
        </p:spPr>
      </p:pic>
      <p:pic>
        <p:nvPicPr>
          <p:cNvPr id="6" name="Picture 5">
            <a:extLst>
              <a:ext uri="{FF2B5EF4-FFF2-40B4-BE49-F238E27FC236}">
                <a16:creationId xmlns:a16="http://schemas.microsoft.com/office/drawing/2014/main" id="{E697C05D-0F88-5611-B53B-DEF817B428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388598" y="5016500"/>
            <a:ext cx="2076450" cy="1384300"/>
          </a:xfrm>
          <a:prstGeom prst="rect">
            <a:avLst/>
          </a:prstGeom>
          <a:noFill/>
          <a:ln>
            <a:noFill/>
          </a:ln>
        </p:spPr>
      </p:pic>
      <p:pic>
        <p:nvPicPr>
          <p:cNvPr id="7" name="Picture 6">
            <a:extLst>
              <a:ext uri="{FF2B5EF4-FFF2-40B4-BE49-F238E27FC236}">
                <a16:creationId xmlns:a16="http://schemas.microsoft.com/office/drawing/2014/main" id="{9A25869E-5D30-5011-34FA-26E20CB5B95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048" y="5016500"/>
            <a:ext cx="2108200" cy="1404620"/>
          </a:xfrm>
          <a:prstGeom prst="rect">
            <a:avLst/>
          </a:prstGeom>
          <a:noFill/>
        </p:spPr>
      </p:pic>
    </p:spTree>
    <p:extLst>
      <p:ext uri="{BB962C8B-B14F-4D97-AF65-F5344CB8AC3E}">
        <p14:creationId xmlns:p14="http://schemas.microsoft.com/office/powerpoint/2010/main" val="1857477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3C535-4235-75F2-A476-31F7E80787D8}"/>
              </a:ext>
            </a:extLst>
          </p:cNvPr>
          <p:cNvSpPr>
            <a:spLocks noGrp="1"/>
          </p:cNvSpPr>
          <p:nvPr>
            <p:ph type="title"/>
          </p:nvPr>
        </p:nvSpPr>
        <p:spPr>
          <a:xfrm>
            <a:off x="174172" y="457200"/>
            <a:ext cx="8371114" cy="1600200"/>
          </a:xfrm>
        </p:spPr>
        <p:txBody>
          <a:bodyPr>
            <a:normAutofit/>
          </a:bodyPr>
          <a:lstStyle/>
          <a:p>
            <a:r>
              <a:rPr lang="en-US" b="1" dirty="0">
                <a:solidFill>
                  <a:srgbClr val="C00000"/>
                </a:solidFill>
              </a:rPr>
              <a:t>Smoke Tree Rust – (</a:t>
            </a:r>
            <a:r>
              <a:rPr lang="en-US" b="1" i="1" dirty="0" err="1">
                <a:solidFill>
                  <a:srgbClr val="C00000"/>
                </a:solidFill>
              </a:rPr>
              <a:t>Pileolaria</a:t>
            </a:r>
            <a:r>
              <a:rPr lang="en-US" b="1" i="1" dirty="0">
                <a:solidFill>
                  <a:srgbClr val="C00000"/>
                </a:solidFill>
              </a:rPr>
              <a:t> </a:t>
            </a:r>
            <a:r>
              <a:rPr lang="en-US" b="1" i="1" dirty="0" err="1">
                <a:solidFill>
                  <a:srgbClr val="C00000"/>
                </a:solidFill>
              </a:rPr>
              <a:t>cotini-coggygriae</a:t>
            </a:r>
            <a:r>
              <a:rPr lang="en-US" b="1" i="1" dirty="0">
                <a:solidFill>
                  <a:srgbClr val="C00000"/>
                </a:solidFill>
              </a:rPr>
              <a:t>).</a:t>
            </a:r>
            <a:br>
              <a:rPr lang="en-US" i="1" dirty="0"/>
            </a:br>
            <a:endParaRPr lang="en-US" i="1" dirty="0"/>
          </a:p>
        </p:txBody>
      </p:sp>
      <p:pic>
        <p:nvPicPr>
          <p:cNvPr id="6" name="Picture Placeholder 5">
            <a:extLst>
              <a:ext uri="{FF2B5EF4-FFF2-40B4-BE49-F238E27FC236}">
                <a16:creationId xmlns:a16="http://schemas.microsoft.com/office/drawing/2014/main" id="{103CAD31-ED7C-621B-A62A-11F50E6B9CFF}"/>
              </a:ext>
            </a:extLst>
          </p:cNvPr>
          <p:cNvPicPr>
            <a:picLocks noGrp="1" noChangeAspect="1"/>
          </p:cNvPicPr>
          <p:nvPr>
            <p:ph type="pic" idx="1"/>
          </p:nvPr>
        </p:nvPicPr>
        <p:blipFill>
          <a:blip r:embed="rId2"/>
          <a:srcRect l="2807" r="2807"/>
          <a:stretch/>
        </p:blipFill>
        <p:spPr>
          <a:xfrm>
            <a:off x="5594349" y="1538607"/>
            <a:ext cx="6172200" cy="4873625"/>
          </a:xfrm>
          <a:prstGeom prst="rect">
            <a:avLst/>
          </a:prstGeom>
        </p:spPr>
      </p:pic>
      <p:sp>
        <p:nvSpPr>
          <p:cNvPr id="4" name="Text Placeholder 3">
            <a:extLst>
              <a:ext uri="{FF2B5EF4-FFF2-40B4-BE49-F238E27FC236}">
                <a16:creationId xmlns:a16="http://schemas.microsoft.com/office/drawing/2014/main" id="{E1817429-3B09-7E89-8212-534A3BC04682}"/>
              </a:ext>
            </a:extLst>
          </p:cNvPr>
          <p:cNvSpPr>
            <a:spLocks noGrp="1"/>
          </p:cNvSpPr>
          <p:nvPr>
            <p:ph type="body" sz="half" idx="2"/>
          </p:nvPr>
        </p:nvSpPr>
        <p:spPr>
          <a:xfrm>
            <a:off x="261258" y="2057400"/>
            <a:ext cx="4921930" cy="3811588"/>
          </a:xfrm>
        </p:spPr>
        <p:txBody>
          <a:bodyPr/>
          <a:lstStyle/>
          <a:p>
            <a:pPr marL="285750" indent="-285750">
              <a:buFont typeface="Arial" panose="020B0604020202020204" pitchFamily="34" charset="0"/>
              <a:buChar char="•"/>
            </a:pPr>
            <a:r>
              <a:rPr lang="en-US" dirty="0"/>
              <a:t>An unsightly but generally manageable fungal disease. </a:t>
            </a:r>
          </a:p>
          <a:p>
            <a:pPr marL="285750" indent="-285750">
              <a:buFont typeface="Arial" panose="020B0604020202020204" pitchFamily="34" charset="0"/>
              <a:buChar char="•"/>
            </a:pPr>
            <a:r>
              <a:rPr lang="en-US" dirty="0"/>
              <a:t>Causes necrotic spots on the upper leaf surfaces and raised, rust-colored, or reddish-brown fungal pustules underneath. </a:t>
            </a:r>
          </a:p>
          <a:p>
            <a:pPr marL="285750" indent="-285750">
              <a:buFont typeface="Arial" panose="020B0604020202020204" pitchFamily="34" charset="0"/>
              <a:buChar char="•"/>
            </a:pPr>
            <a:r>
              <a:rPr lang="en-US" dirty="0"/>
              <a:t>Severe infections can cause leaf distortion and premature leaf drop. </a:t>
            </a:r>
          </a:p>
          <a:p>
            <a:r>
              <a:rPr lang="en-US" dirty="0"/>
              <a:t> </a:t>
            </a:r>
          </a:p>
          <a:p>
            <a:endParaRPr lang="en-US" dirty="0"/>
          </a:p>
        </p:txBody>
      </p:sp>
      <p:pic>
        <p:nvPicPr>
          <p:cNvPr id="7" name="Picture 6">
            <a:extLst>
              <a:ext uri="{FF2B5EF4-FFF2-40B4-BE49-F238E27FC236}">
                <a16:creationId xmlns:a16="http://schemas.microsoft.com/office/drawing/2014/main" id="{9DBB4B4F-72A4-52D4-D930-6B4DF0560DD1}"/>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673237" y="4800602"/>
            <a:ext cx="2200275" cy="1611630"/>
          </a:xfrm>
          <a:prstGeom prst="rect">
            <a:avLst/>
          </a:prstGeom>
          <a:noFill/>
          <a:ln>
            <a:noFill/>
          </a:ln>
        </p:spPr>
      </p:pic>
      <p:pic>
        <p:nvPicPr>
          <p:cNvPr id="8" name="Picture 7">
            <a:extLst>
              <a:ext uri="{FF2B5EF4-FFF2-40B4-BE49-F238E27FC236}">
                <a16:creationId xmlns:a16="http://schemas.microsoft.com/office/drawing/2014/main" id="{1DBF0626-EAC4-BB30-340E-8AE3269447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rot="5400000">
            <a:off x="3222126" y="4863150"/>
            <a:ext cx="1611630" cy="1486535"/>
          </a:xfrm>
          <a:prstGeom prst="rect">
            <a:avLst/>
          </a:prstGeom>
          <a:noFill/>
          <a:ln>
            <a:noFill/>
          </a:ln>
        </p:spPr>
      </p:pic>
    </p:spTree>
    <p:extLst>
      <p:ext uri="{BB962C8B-B14F-4D97-AF65-F5344CB8AC3E}">
        <p14:creationId xmlns:p14="http://schemas.microsoft.com/office/powerpoint/2010/main" val="3865837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3CCAF6-F4E9-9F39-7FA7-E39ECF1F6975}"/>
              </a:ext>
            </a:extLst>
          </p:cNvPr>
          <p:cNvSpPr>
            <a:spLocks noGrp="1"/>
          </p:cNvSpPr>
          <p:nvPr>
            <p:ph type="title"/>
          </p:nvPr>
        </p:nvSpPr>
        <p:spPr>
          <a:xfrm>
            <a:off x="453895" y="345810"/>
            <a:ext cx="5504867" cy="1325563"/>
          </a:xfrm>
        </p:spPr>
        <p:txBody>
          <a:bodyPr vert="horz" lIns="91440" tIns="45720" rIns="91440" bIns="45720" rtlCol="0" anchor="ctr">
            <a:normAutofit/>
          </a:bodyPr>
          <a:lstStyle/>
          <a:p>
            <a:r>
              <a:rPr lang="en-US" sz="4400" dirty="0">
                <a:solidFill>
                  <a:srgbClr val="C00000"/>
                </a:solidFill>
              </a:rPr>
              <a:t>Chinch Bugs</a:t>
            </a:r>
            <a:endParaRPr lang="en-US" sz="4400" kern="1200" dirty="0">
              <a:solidFill>
                <a:srgbClr val="C00000"/>
              </a:solidFill>
              <a:latin typeface="+mj-lt"/>
              <a:ea typeface="+mj-ea"/>
              <a:cs typeface="+mj-cs"/>
            </a:endParaRPr>
          </a:p>
        </p:txBody>
      </p:sp>
      <p:sp>
        <p:nvSpPr>
          <p:cNvPr id="4" name="Text Placeholder 3">
            <a:extLst>
              <a:ext uri="{FF2B5EF4-FFF2-40B4-BE49-F238E27FC236}">
                <a16:creationId xmlns:a16="http://schemas.microsoft.com/office/drawing/2014/main" id="{73AEFD45-12D8-DEED-FB71-E013103840CC}"/>
              </a:ext>
            </a:extLst>
          </p:cNvPr>
          <p:cNvSpPr>
            <a:spLocks noGrp="1"/>
          </p:cNvSpPr>
          <p:nvPr>
            <p:ph type="body" sz="half" idx="2"/>
          </p:nvPr>
        </p:nvSpPr>
        <p:spPr>
          <a:xfrm>
            <a:off x="453895" y="1856038"/>
            <a:ext cx="6175505" cy="4351338"/>
          </a:xfrm>
        </p:spPr>
        <p:txBody>
          <a:bodyPr vert="horz" lIns="91440" tIns="45720" rIns="91440" bIns="45720" rtlCol="0">
            <a:normAutofit/>
          </a:bodyPr>
          <a:lstStyle/>
          <a:p>
            <a:r>
              <a:rPr lang="en-US" dirty="0"/>
              <a:t>Tiny bugs, chinch bugs, use their piercing mouthparts to suck moisture from grass blades, then inject toxins into the blades that interrupt water movement within the grass, causing the grass to die. </a:t>
            </a:r>
          </a:p>
          <a:p>
            <a:endParaRPr lang="en-US" dirty="0"/>
          </a:p>
          <a:p>
            <a:r>
              <a:rPr lang="en-US" dirty="0"/>
              <a:t>Process:</a:t>
            </a:r>
          </a:p>
          <a:p>
            <a:r>
              <a:rPr lang="en-US" dirty="0"/>
              <a:t>Appearance – it looks like drought damage – was it dry lately?</a:t>
            </a:r>
          </a:p>
          <a:p>
            <a:r>
              <a:rPr lang="en-US" dirty="0"/>
              <a:t>Development – sudden or gradual</a:t>
            </a:r>
          </a:p>
          <a:p>
            <a:r>
              <a:rPr lang="en-US" dirty="0"/>
              <a:t>Spread – gradual vs. sudden, centered vs. around the edges  </a:t>
            </a:r>
          </a:p>
          <a:p>
            <a:r>
              <a:rPr lang="en-US" dirty="0"/>
              <a:t>Correction – grass not greening after being watered </a:t>
            </a:r>
          </a:p>
          <a:p>
            <a:r>
              <a:rPr lang="en-US" dirty="0"/>
              <a:t> </a:t>
            </a:r>
          </a:p>
          <a:p>
            <a:r>
              <a:rPr lang="en-US" dirty="0"/>
              <a:t>Float test</a:t>
            </a:r>
          </a:p>
          <a:p>
            <a:r>
              <a:rPr lang="en-US" dirty="0"/>
              <a:t> https://www.domyown.com/chinch-bug-inspection-guide-a-590.html</a:t>
            </a:r>
          </a:p>
          <a:p>
            <a:endParaRPr lang="en-US" dirty="0"/>
          </a:p>
        </p:txBody>
      </p:sp>
      <p:sp>
        <p:nvSpPr>
          <p:cNvPr id="13" name="Oval 1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descr="Image of chinch bugs on a blade of grass">
            <a:extLst>
              <a:ext uri="{FF2B5EF4-FFF2-40B4-BE49-F238E27FC236}">
                <a16:creationId xmlns:a16="http://schemas.microsoft.com/office/drawing/2014/main" id="{0CCCEF35-4B46-BBB0-ABBF-2DF848A0E8A5}"/>
              </a:ext>
            </a:extLst>
          </p:cNvPr>
          <p:cNvPicPr>
            <a:picLocks noChangeAspect="1"/>
          </p:cNvPicPr>
          <p:nvPr/>
        </p:nvPicPr>
        <p:blipFill>
          <a:blip r:embed="rId3"/>
          <a:srcRect l="35339" r="4483" b="-1"/>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5" name="Arc 14">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Picture 4" descr="Image showing chinch bug damage in the grass">
            <a:extLst>
              <a:ext uri="{FF2B5EF4-FFF2-40B4-BE49-F238E27FC236}">
                <a16:creationId xmlns:a16="http://schemas.microsoft.com/office/drawing/2014/main" id="{8027BF36-6F5C-8CA5-4D54-0E7A28911AFF}"/>
              </a:ext>
            </a:extLst>
          </p:cNvPr>
          <p:cNvPicPr>
            <a:picLocks noChangeAspect="1"/>
          </p:cNvPicPr>
          <p:nvPr/>
        </p:nvPicPr>
        <p:blipFill>
          <a:blip r:embed="rId4"/>
          <a:srcRect t="2198" r="-3" b="12330"/>
          <a:stretch>
            <a:fillRect/>
          </a:stretch>
        </p:blipFill>
        <p:spPr>
          <a:xfrm>
            <a:off x="6271862" y="0"/>
            <a:ext cx="3808212" cy="3254828"/>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4293349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7AED-4FC3-4830-5228-331C69E74DF2}"/>
              </a:ext>
            </a:extLst>
          </p:cNvPr>
          <p:cNvSpPr>
            <a:spLocks noGrp="1"/>
          </p:cNvSpPr>
          <p:nvPr>
            <p:ph type="title"/>
          </p:nvPr>
        </p:nvSpPr>
        <p:spPr>
          <a:xfrm>
            <a:off x="546739" y="457200"/>
            <a:ext cx="4869089" cy="1600200"/>
          </a:xfrm>
        </p:spPr>
        <p:txBody>
          <a:bodyPr/>
          <a:lstStyle/>
          <a:p>
            <a:r>
              <a:rPr lang="en-US" b="1" dirty="0">
                <a:solidFill>
                  <a:srgbClr val="C00000"/>
                </a:solidFill>
              </a:rPr>
              <a:t>Asian jumping worms </a:t>
            </a:r>
            <a:r>
              <a:rPr lang="en-US" b="1" i="1" dirty="0">
                <a:solidFill>
                  <a:srgbClr val="C00000"/>
                </a:solidFill>
              </a:rPr>
              <a:t>(</a:t>
            </a:r>
            <a:r>
              <a:rPr lang="en-US" b="1" i="1" dirty="0" err="1">
                <a:solidFill>
                  <a:srgbClr val="C00000"/>
                </a:solidFill>
              </a:rPr>
              <a:t>Amynthas</a:t>
            </a:r>
            <a:r>
              <a:rPr lang="en-US" b="1" i="1" dirty="0">
                <a:solidFill>
                  <a:srgbClr val="C00000"/>
                </a:solidFill>
              </a:rPr>
              <a:t> spp.</a:t>
            </a:r>
            <a:r>
              <a:rPr lang="en-US" b="1" dirty="0">
                <a:solidFill>
                  <a:srgbClr val="C00000"/>
                </a:solidFill>
              </a:rPr>
              <a:t> </a:t>
            </a:r>
            <a:r>
              <a:rPr lang="en-US" dirty="0">
                <a:solidFill>
                  <a:srgbClr val="C00000"/>
                </a:solidFill>
              </a:rPr>
              <a:t>or </a:t>
            </a:r>
            <a:r>
              <a:rPr lang="en-US" b="1" i="1" dirty="0" err="1">
                <a:solidFill>
                  <a:srgbClr val="C00000"/>
                </a:solidFill>
              </a:rPr>
              <a:t>Metaphire</a:t>
            </a:r>
            <a:r>
              <a:rPr lang="en-US" b="1" i="1" dirty="0">
                <a:solidFill>
                  <a:srgbClr val="C00000"/>
                </a:solidFill>
              </a:rPr>
              <a:t> spp.)</a:t>
            </a:r>
            <a:endParaRPr lang="en-US" dirty="0">
              <a:solidFill>
                <a:srgbClr val="C00000"/>
              </a:solidFill>
            </a:endParaRPr>
          </a:p>
        </p:txBody>
      </p:sp>
      <p:sp>
        <p:nvSpPr>
          <p:cNvPr id="3" name="Picture Placeholder 2">
            <a:extLst>
              <a:ext uri="{FF2B5EF4-FFF2-40B4-BE49-F238E27FC236}">
                <a16:creationId xmlns:a16="http://schemas.microsoft.com/office/drawing/2014/main" id="{1922D667-231B-3389-458E-6596BA8E1117}"/>
              </a:ext>
            </a:extLst>
          </p:cNvPr>
          <p:cNvSpPr>
            <a:spLocks noGrp="1" noChangeAspect="1"/>
          </p:cNvSpPr>
          <p:nvPr>
            <p:ph type="pic" idx="1"/>
          </p:nvPr>
        </p:nvSpPr>
        <p:spPr>
          <a:xfrm>
            <a:off x="5444445" y="1023937"/>
            <a:ext cx="6172200" cy="4873625"/>
          </a:xfrm>
        </p:spPr>
        <p:txBody>
          <a:bodyPr/>
          <a:lstStyle/>
          <a:p>
            <a:endParaRPr lang="en-US"/>
          </a:p>
        </p:txBody>
      </p:sp>
      <p:sp>
        <p:nvSpPr>
          <p:cNvPr id="4" name="Text Placeholder 3">
            <a:extLst>
              <a:ext uri="{FF2B5EF4-FFF2-40B4-BE49-F238E27FC236}">
                <a16:creationId xmlns:a16="http://schemas.microsoft.com/office/drawing/2014/main" id="{57CB25E6-61AB-C6B9-301A-E2AC5D011C8C}"/>
              </a:ext>
            </a:extLst>
          </p:cNvPr>
          <p:cNvSpPr>
            <a:spLocks noGrp="1"/>
          </p:cNvSpPr>
          <p:nvPr>
            <p:ph type="body" sz="half" idx="2"/>
          </p:nvPr>
        </p:nvSpPr>
        <p:spPr>
          <a:xfrm>
            <a:off x="239486" y="2057400"/>
            <a:ext cx="5375089" cy="4343400"/>
          </a:xfrm>
        </p:spPr>
        <p:txBody>
          <a:bodyPr>
            <a:normAutofit/>
          </a:bodyPr>
          <a:lstStyle/>
          <a:p>
            <a:pPr marL="285750" indent="-285750">
              <a:buFont typeface="Arial" panose="020B0604020202020204" pitchFamily="34" charset="0"/>
              <a:buChar char="•"/>
            </a:pPr>
            <a:r>
              <a:rPr lang="en-US" sz="1800" i="1" dirty="0"/>
              <a:t>Often referred to as “Crazy Worms” or “Snake Worms,” due to their frantic, snake-like wriggling when disturbed. </a:t>
            </a:r>
          </a:p>
          <a:p>
            <a:pPr marL="285750" indent="-285750">
              <a:buFont typeface="Arial" panose="020B0604020202020204" pitchFamily="34" charset="0"/>
              <a:buChar char="•"/>
            </a:pPr>
            <a:r>
              <a:rPr lang="en-US" sz="1800" i="1" dirty="0"/>
              <a:t>Invasive earthworms originate from Japan and Korea and most likely arrived in North America through contaminated soil, compost, or plant material. </a:t>
            </a:r>
          </a:p>
          <a:p>
            <a:pPr marL="285750" indent="-285750">
              <a:buFont typeface="Arial" panose="020B0604020202020204" pitchFamily="34" charset="0"/>
              <a:buChar char="•"/>
            </a:pPr>
            <a:r>
              <a:rPr lang="en-US" sz="1800" i="1" dirty="0"/>
              <a:t>Recognized mainly by their </a:t>
            </a:r>
            <a:r>
              <a:rPr lang="en-US" sz="1800" b="1" i="1" dirty="0"/>
              <a:t>Clitellum </a:t>
            </a:r>
            <a:r>
              <a:rPr lang="en-US" sz="1800" i="1" dirty="0"/>
              <a:t>or "ring," around their body. The clitellum is a reproductive organ, signaling that the earthworm is in a reproductive stage. </a:t>
            </a:r>
          </a:p>
          <a:p>
            <a:pPr marL="285750" indent="-285750">
              <a:buFont typeface="Arial" panose="020B0604020202020204" pitchFamily="34" charset="0"/>
              <a:buChar char="•"/>
            </a:pPr>
            <a:r>
              <a:rPr lang="en-US" sz="1800" i="1" dirty="0"/>
              <a:t>Jumping worms have an annular clitellum, a distinctively smooth, cloudy-white or grayish band that completely encircles the body near the head and is flush (flat) with the skin. </a:t>
            </a:r>
          </a:p>
          <a:p>
            <a:endParaRPr lang="en-US" dirty="0"/>
          </a:p>
        </p:txBody>
      </p:sp>
      <p:pic>
        <p:nvPicPr>
          <p:cNvPr id="5" name="Picture 4" descr="No photo description available.">
            <a:extLst>
              <a:ext uri="{FF2B5EF4-FFF2-40B4-BE49-F238E27FC236}">
                <a16:creationId xmlns:a16="http://schemas.microsoft.com/office/drawing/2014/main" id="{61493144-3F09-8566-D7E9-9283850982EF}"/>
              </a:ext>
            </a:extLst>
          </p:cNvPr>
          <p:cNvPicPr>
            <a:picLocks noChangeAspect="1"/>
          </p:cNvPicPr>
          <p:nvPr/>
        </p:nvPicPr>
        <p:blipFill>
          <a:blip r:embed="rId2"/>
          <a:stretch>
            <a:fillRect/>
          </a:stretch>
        </p:blipFill>
        <p:spPr>
          <a:xfrm>
            <a:off x="5643192" y="1257300"/>
            <a:ext cx="6002069" cy="4810125"/>
          </a:xfrm>
          <a:prstGeom prst="rect">
            <a:avLst/>
          </a:prstGeom>
        </p:spPr>
      </p:pic>
    </p:spTree>
    <p:extLst>
      <p:ext uri="{BB962C8B-B14F-4D97-AF65-F5344CB8AC3E}">
        <p14:creationId xmlns:p14="http://schemas.microsoft.com/office/powerpoint/2010/main" val="112711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FC28F-501D-3E1D-C967-99B1DDA1E228}"/>
              </a:ext>
            </a:extLst>
          </p:cNvPr>
          <p:cNvSpPr>
            <a:spLocks noGrp="1"/>
          </p:cNvSpPr>
          <p:nvPr>
            <p:ph type="title"/>
          </p:nvPr>
        </p:nvSpPr>
        <p:spPr>
          <a:xfrm>
            <a:off x="478971" y="435429"/>
            <a:ext cx="4180115" cy="772885"/>
          </a:xfrm>
        </p:spPr>
        <p:txBody>
          <a:bodyPr/>
          <a:lstStyle/>
          <a:p>
            <a:r>
              <a:rPr lang="en-US" i="1" dirty="0">
                <a:solidFill>
                  <a:srgbClr val="C00000"/>
                </a:solidFill>
              </a:rPr>
              <a:t>Tick Identification  </a:t>
            </a:r>
          </a:p>
        </p:txBody>
      </p:sp>
      <p:pic>
        <p:nvPicPr>
          <p:cNvPr id="5" name="Content Placeholder 4">
            <a:extLst>
              <a:ext uri="{FF2B5EF4-FFF2-40B4-BE49-F238E27FC236}">
                <a16:creationId xmlns:a16="http://schemas.microsoft.com/office/drawing/2014/main" id="{FB0CAF44-1353-8549-FD67-0D9420102204}"/>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5901645" y="2878761"/>
            <a:ext cx="6172200" cy="2555676"/>
          </a:xfrm>
          <a:prstGeom prst="rect">
            <a:avLst/>
          </a:prstGeom>
        </p:spPr>
      </p:pic>
      <p:sp>
        <p:nvSpPr>
          <p:cNvPr id="4" name="Text Placeholder 3">
            <a:extLst>
              <a:ext uri="{FF2B5EF4-FFF2-40B4-BE49-F238E27FC236}">
                <a16:creationId xmlns:a16="http://schemas.microsoft.com/office/drawing/2014/main" id="{3722646A-D4B2-10E0-8A33-6F786087BC35}"/>
              </a:ext>
            </a:extLst>
          </p:cNvPr>
          <p:cNvSpPr>
            <a:spLocks noGrp="1"/>
          </p:cNvSpPr>
          <p:nvPr>
            <p:ph type="body" sz="half" idx="2"/>
          </p:nvPr>
        </p:nvSpPr>
        <p:spPr>
          <a:xfrm>
            <a:off x="382588" y="1544028"/>
            <a:ext cx="5334000" cy="5225142"/>
          </a:xfrm>
        </p:spPr>
        <p:txBody>
          <a:bodyPr>
            <a:normAutofit/>
          </a:bodyPr>
          <a:lstStyle/>
          <a:p>
            <a:pPr marL="285750" indent="-285750">
              <a:buFont typeface="Arial" panose="020B0604020202020204" pitchFamily="34" charset="0"/>
              <a:buChar char="•"/>
            </a:pPr>
            <a:r>
              <a:rPr lang="en-US" sz="1800" i="1" dirty="0"/>
              <a:t>Tick species</a:t>
            </a:r>
          </a:p>
          <a:p>
            <a:pPr marL="285750" indent="-285750">
              <a:buFont typeface="Arial" panose="020B0604020202020204" pitchFamily="34" charset="0"/>
              <a:buChar char="•"/>
            </a:pPr>
            <a:r>
              <a:rPr lang="en-US" sz="1800" i="1" dirty="0"/>
              <a:t>Life stage</a:t>
            </a:r>
          </a:p>
          <a:p>
            <a:pPr marL="285750" indent="-285750">
              <a:buFont typeface="Arial" panose="020B0604020202020204" pitchFamily="34" charset="0"/>
              <a:buChar char="•"/>
            </a:pPr>
            <a:r>
              <a:rPr lang="en-US" sz="1800" i="1" dirty="0"/>
              <a:t>Sex</a:t>
            </a:r>
          </a:p>
          <a:p>
            <a:pPr marL="285750" indent="-285750">
              <a:buFont typeface="Arial" panose="020B0604020202020204" pitchFamily="34" charset="0"/>
              <a:buChar char="•"/>
            </a:pPr>
            <a:r>
              <a:rPr lang="en-US" sz="1800" i="1" dirty="0"/>
              <a:t>Level of engorgement - how much blood it has fed on (0-5 scale)</a:t>
            </a:r>
          </a:p>
          <a:p>
            <a:pPr marL="742950" lvl="1" indent="-285750">
              <a:buFont typeface="Arial" panose="020B0604020202020204" pitchFamily="34" charset="0"/>
              <a:buChar char="•"/>
            </a:pPr>
            <a:r>
              <a:rPr lang="en-US" sz="1800" i="1" dirty="0"/>
              <a:t>0=tick had not fed, minimal transmission risk </a:t>
            </a:r>
          </a:p>
          <a:p>
            <a:pPr marL="742950" lvl="1" indent="-285750">
              <a:buFont typeface="Arial" panose="020B0604020202020204" pitchFamily="34" charset="0"/>
              <a:buChar char="•"/>
            </a:pPr>
            <a:r>
              <a:rPr lang="en-US" sz="1800" i="1" dirty="0"/>
              <a:t>1=slight bloodmeal less than 24 hrs. of feeding, </a:t>
            </a:r>
          </a:p>
          <a:p>
            <a:pPr marL="742950" lvl="1" indent="-285750">
              <a:buFont typeface="Arial" panose="020B0604020202020204" pitchFamily="34" charset="0"/>
              <a:buChar char="•"/>
            </a:pPr>
            <a:r>
              <a:rPr lang="en-US" sz="1800" i="1" dirty="0"/>
              <a:t>5=fully engorged more than 60 hours of feeding</a:t>
            </a:r>
          </a:p>
          <a:p>
            <a:pPr marL="285750" indent="-285750">
              <a:buFont typeface="Arial" panose="020B0604020202020204" pitchFamily="34" charset="0"/>
              <a:buChar char="•"/>
            </a:pPr>
            <a:r>
              <a:rPr lang="en-US" sz="1800" b="1" i="1" dirty="0"/>
              <a:t>We do not test ticks for diseases</a:t>
            </a:r>
            <a:r>
              <a:rPr lang="en-US" sz="1800" i="1" dirty="0"/>
              <a:t> like Lyme disease</a:t>
            </a:r>
          </a:p>
          <a:p>
            <a:pPr marL="285750" indent="-285750">
              <a:buFont typeface="Arial" panose="020B0604020202020204" pitchFamily="34" charset="0"/>
              <a:buChar char="•"/>
            </a:pPr>
            <a:endParaRPr lang="en-US" sz="1800" i="1" dirty="0"/>
          </a:p>
          <a:p>
            <a:endParaRPr lang="en-US" dirty="0"/>
          </a:p>
        </p:txBody>
      </p:sp>
      <p:sp>
        <p:nvSpPr>
          <p:cNvPr id="6" name="TextBox 5">
            <a:extLst>
              <a:ext uri="{FF2B5EF4-FFF2-40B4-BE49-F238E27FC236}">
                <a16:creationId xmlns:a16="http://schemas.microsoft.com/office/drawing/2014/main" id="{34F262BB-C9D0-4789-7A45-69CBC3A26E0C}"/>
              </a:ext>
            </a:extLst>
          </p:cNvPr>
          <p:cNvSpPr txBox="1"/>
          <p:nvPr/>
        </p:nvSpPr>
        <p:spPr>
          <a:xfrm>
            <a:off x="5901645" y="1306287"/>
            <a:ext cx="5648098" cy="1215717"/>
          </a:xfrm>
          <a:prstGeom prst="rect">
            <a:avLst/>
          </a:prstGeom>
          <a:noFill/>
        </p:spPr>
        <p:txBody>
          <a:bodyPr wrap="square" rtlCol="0">
            <a:spAutoFit/>
          </a:bodyPr>
          <a:lstStyle/>
          <a:p>
            <a:r>
              <a:rPr lang="en-US" b="1" i="1" dirty="0"/>
              <a:t>Most commonly submitted ticks:</a:t>
            </a:r>
          </a:p>
          <a:p>
            <a:pPr marL="285750" indent="-285750">
              <a:buFont typeface="Arial" panose="020B0604020202020204" pitchFamily="34" charset="0"/>
              <a:buChar char="•"/>
            </a:pPr>
            <a:r>
              <a:rPr lang="en-US" sz="1900" i="1" dirty="0"/>
              <a:t>Blacklegged deer tick, Ixodes scapularis</a:t>
            </a:r>
          </a:p>
          <a:p>
            <a:pPr marL="285750" indent="-285750">
              <a:buFont typeface="Arial" panose="020B0604020202020204" pitchFamily="34" charset="0"/>
              <a:buChar char="•"/>
            </a:pPr>
            <a:r>
              <a:rPr lang="en-US" i="1" dirty="0"/>
              <a:t>American Dog Tick (Dermacentor variabilis)</a:t>
            </a:r>
          </a:p>
          <a:p>
            <a:pPr marL="285750" indent="-285750">
              <a:buFont typeface="Arial" panose="020B0604020202020204" pitchFamily="34" charset="0"/>
              <a:buChar char="•"/>
            </a:pPr>
            <a:r>
              <a:rPr lang="en-US" i="1" dirty="0"/>
              <a:t>Lone Star Tick, </a:t>
            </a:r>
            <a:r>
              <a:rPr lang="en-US" i="1" dirty="0" err="1"/>
              <a:t>Amblyomma</a:t>
            </a:r>
            <a:r>
              <a:rPr lang="en-US" i="1" dirty="0"/>
              <a:t> americanum</a:t>
            </a:r>
          </a:p>
        </p:txBody>
      </p:sp>
    </p:spTree>
    <p:extLst>
      <p:ext uri="{BB962C8B-B14F-4D97-AF65-F5344CB8AC3E}">
        <p14:creationId xmlns:p14="http://schemas.microsoft.com/office/powerpoint/2010/main" val="35187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559377-E1C3-4188-05A2-B4B0D7CAC015}"/>
              </a:ext>
            </a:extLst>
          </p:cNvPr>
          <p:cNvPicPr>
            <a:picLocks noChangeAspect="1"/>
          </p:cNvPicPr>
          <p:nvPr/>
        </p:nvPicPr>
        <p:blipFill>
          <a:blip r:embed="rId2"/>
          <a:stretch>
            <a:fillRect/>
          </a:stretch>
        </p:blipFill>
        <p:spPr>
          <a:xfrm>
            <a:off x="7061777" y="2057399"/>
            <a:ext cx="1618760" cy="1371600"/>
          </a:xfrm>
          <a:prstGeom prst="rect">
            <a:avLst/>
          </a:prstGeom>
        </p:spPr>
      </p:pic>
      <p:pic>
        <p:nvPicPr>
          <p:cNvPr id="7" name="Picture 6">
            <a:extLst>
              <a:ext uri="{FF2B5EF4-FFF2-40B4-BE49-F238E27FC236}">
                <a16:creationId xmlns:a16="http://schemas.microsoft.com/office/drawing/2014/main" id="{940EDD9A-72BE-C1C6-E05A-C35AC248E7A1}"/>
              </a:ext>
            </a:extLst>
          </p:cNvPr>
          <p:cNvPicPr>
            <a:picLocks noChangeAspect="1"/>
          </p:cNvPicPr>
          <p:nvPr/>
        </p:nvPicPr>
        <p:blipFill>
          <a:blip r:embed="rId3"/>
          <a:stretch>
            <a:fillRect/>
          </a:stretch>
        </p:blipFill>
        <p:spPr>
          <a:xfrm>
            <a:off x="460325" y="733244"/>
            <a:ext cx="6174052" cy="2695756"/>
          </a:xfrm>
          <a:prstGeom prst="rect">
            <a:avLst/>
          </a:prstGeom>
        </p:spPr>
      </p:pic>
      <p:sp>
        <p:nvSpPr>
          <p:cNvPr id="9" name="TextBox 8">
            <a:extLst>
              <a:ext uri="{FF2B5EF4-FFF2-40B4-BE49-F238E27FC236}">
                <a16:creationId xmlns:a16="http://schemas.microsoft.com/office/drawing/2014/main" id="{903F65F6-9AB8-F3F9-DC0A-9E662DCEBB10}"/>
              </a:ext>
            </a:extLst>
          </p:cNvPr>
          <p:cNvSpPr txBox="1"/>
          <p:nvPr/>
        </p:nvSpPr>
        <p:spPr>
          <a:xfrm>
            <a:off x="406077" y="368491"/>
            <a:ext cx="10947723" cy="369332"/>
          </a:xfrm>
          <a:prstGeom prst="rect">
            <a:avLst/>
          </a:prstGeom>
          <a:noFill/>
        </p:spPr>
        <p:txBody>
          <a:bodyPr wrap="square">
            <a:spAutoFit/>
          </a:bodyPr>
          <a:lstStyle/>
          <a:p>
            <a:r>
              <a:rPr lang="en-US" dirty="0"/>
              <a:t>What’s going on with these brassicas?! What symptoms do you notice on these collard leaves?</a:t>
            </a:r>
          </a:p>
        </p:txBody>
      </p:sp>
      <p:pic>
        <p:nvPicPr>
          <p:cNvPr id="11" name="Picture 10">
            <a:extLst>
              <a:ext uri="{FF2B5EF4-FFF2-40B4-BE49-F238E27FC236}">
                <a16:creationId xmlns:a16="http://schemas.microsoft.com/office/drawing/2014/main" id="{15366ECD-1D91-5CA0-6A75-BE85F7594E85}"/>
              </a:ext>
            </a:extLst>
          </p:cNvPr>
          <p:cNvPicPr>
            <a:picLocks noChangeAspect="1"/>
          </p:cNvPicPr>
          <p:nvPr/>
        </p:nvPicPr>
        <p:blipFill>
          <a:blip r:embed="rId4"/>
          <a:stretch>
            <a:fillRect/>
          </a:stretch>
        </p:blipFill>
        <p:spPr>
          <a:xfrm>
            <a:off x="406077" y="4074469"/>
            <a:ext cx="1296365" cy="2214113"/>
          </a:xfrm>
          <a:prstGeom prst="rect">
            <a:avLst/>
          </a:prstGeom>
        </p:spPr>
      </p:pic>
      <p:pic>
        <p:nvPicPr>
          <p:cNvPr id="13" name="Picture 12">
            <a:extLst>
              <a:ext uri="{FF2B5EF4-FFF2-40B4-BE49-F238E27FC236}">
                <a16:creationId xmlns:a16="http://schemas.microsoft.com/office/drawing/2014/main" id="{AC076615-6647-D39E-0BA5-F555FCE40B0A}"/>
              </a:ext>
            </a:extLst>
          </p:cNvPr>
          <p:cNvPicPr>
            <a:picLocks noChangeAspect="1"/>
          </p:cNvPicPr>
          <p:nvPr/>
        </p:nvPicPr>
        <p:blipFill>
          <a:blip r:embed="rId5"/>
          <a:stretch>
            <a:fillRect/>
          </a:stretch>
        </p:blipFill>
        <p:spPr>
          <a:xfrm>
            <a:off x="1985472" y="4074469"/>
            <a:ext cx="1319514" cy="2214113"/>
          </a:xfrm>
          <a:prstGeom prst="rect">
            <a:avLst/>
          </a:prstGeom>
        </p:spPr>
      </p:pic>
      <p:pic>
        <p:nvPicPr>
          <p:cNvPr id="15" name="Picture 14">
            <a:extLst>
              <a:ext uri="{FF2B5EF4-FFF2-40B4-BE49-F238E27FC236}">
                <a16:creationId xmlns:a16="http://schemas.microsoft.com/office/drawing/2014/main" id="{31E89B32-EB74-A2BE-4E9C-13EF30656EF8}"/>
              </a:ext>
            </a:extLst>
          </p:cNvPr>
          <p:cNvPicPr>
            <a:picLocks noChangeAspect="1"/>
          </p:cNvPicPr>
          <p:nvPr/>
        </p:nvPicPr>
        <p:blipFill>
          <a:blip r:embed="rId6"/>
          <a:stretch>
            <a:fillRect/>
          </a:stretch>
        </p:blipFill>
        <p:spPr>
          <a:xfrm>
            <a:off x="3541288" y="4790164"/>
            <a:ext cx="1450248" cy="1371600"/>
          </a:xfrm>
          <a:prstGeom prst="rect">
            <a:avLst/>
          </a:prstGeom>
        </p:spPr>
      </p:pic>
      <p:sp>
        <p:nvSpPr>
          <p:cNvPr id="17" name="TextBox 16">
            <a:extLst>
              <a:ext uri="{FF2B5EF4-FFF2-40B4-BE49-F238E27FC236}">
                <a16:creationId xmlns:a16="http://schemas.microsoft.com/office/drawing/2014/main" id="{D6131C2C-A78A-1A6F-388E-F882B888D821}"/>
              </a:ext>
            </a:extLst>
          </p:cNvPr>
          <p:cNvSpPr txBox="1"/>
          <p:nvPr/>
        </p:nvSpPr>
        <p:spPr>
          <a:xfrm>
            <a:off x="3483429" y="4074469"/>
            <a:ext cx="3526971" cy="646331"/>
          </a:xfrm>
          <a:prstGeom prst="rect">
            <a:avLst/>
          </a:prstGeom>
          <a:noFill/>
        </p:spPr>
        <p:txBody>
          <a:bodyPr wrap="square">
            <a:spAutoFit/>
          </a:bodyPr>
          <a:lstStyle/>
          <a:p>
            <a:r>
              <a:rPr lang="en-US" dirty="0"/>
              <a:t>What’s going on at the growing point of  with these brassicas?! </a:t>
            </a:r>
          </a:p>
        </p:txBody>
      </p:sp>
      <p:sp>
        <p:nvSpPr>
          <p:cNvPr id="19" name="TextBox 18">
            <a:extLst>
              <a:ext uri="{FF2B5EF4-FFF2-40B4-BE49-F238E27FC236}">
                <a16:creationId xmlns:a16="http://schemas.microsoft.com/office/drawing/2014/main" id="{7472949F-1B6F-5933-B8DB-565EC7E8661D}"/>
              </a:ext>
            </a:extLst>
          </p:cNvPr>
          <p:cNvSpPr txBox="1"/>
          <p:nvPr/>
        </p:nvSpPr>
        <p:spPr>
          <a:xfrm>
            <a:off x="7010400" y="1018425"/>
            <a:ext cx="5061856" cy="646331"/>
          </a:xfrm>
          <a:prstGeom prst="rect">
            <a:avLst/>
          </a:prstGeom>
          <a:noFill/>
        </p:spPr>
        <p:txBody>
          <a:bodyPr wrap="square">
            <a:spAutoFit/>
          </a:bodyPr>
          <a:lstStyle/>
          <a:p>
            <a:r>
              <a:rPr lang="en-US" dirty="0"/>
              <a:t>The wonky symptoms make you do some digging around in the growing point of the plant. </a:t>
            </a:r>
          </a:p>
        </p:txBody>
      </p:sp>
      <p:pic>
        <p:nvPicPr>
          <p:cNvPr id="23" name="Picture 22">
            <a:extLst>
              <a:ext uri="{FF2B5EF4-FFF2-40B4-BE49-F238E27FC236}">
                <a16:creationId xmlns:a16="http://schemas.microsoft.com/office/drawing/2014/main" id="{674538C0-72EB-67F2-6C1F-DC229FE0E363}"/>
              </a:ext>
            </a:extLst>
          </p:cNvPr>
          <p:cNvPicPr>
            <a:picLocks noChangeAspect="1"/>
          </p:cNvPicPr>
          <p:nvPr/>
        </p:nvPicPr>
        <p:blipFill>
          <a:blip r:embed="rId7"/>
          <a:stretch>
            <a:fillRect/>
          </a:stretch>
        </p:blipFill>
        <p:spPr>
          <a:xfrm>
            <a:off x="5125499" y="4790164"/>
            <a:ext cx="1508878" cy="1371600"/>
          </a:xfrm>
          <a:prstGeom prst="rect">
            <a:avLst/>
          </a:prstGeom>
        </p:spPr>
      </p:pic>
      <p:sp>
        <p:nvSpPr>
          <p:cNvPr id="28" name="TextBox 27">
            <a:extLst>
              <a:ext uri="{FF2B5EF4-FFF2-40B4-BE49-F238E27FC236}">
                <a16:creationId xmlns:a16="http://schemas.microsoft.com/office/drawing/2014/main" id="{9F1C519C-AEA5-28A9-C06F-7205D8F6E379}"/>
              </a:ext>
            </a:extLst>
          </p:cNvPr>
          <p:cNvSpPr txBox="1"/>
          <p:nvPr/>
        </p:nvSpPr>
        <p:spPr>
          <a:xfrm>
            <a:off x="332492" y="3470587"/>
            <a:ext cx="6096000" cy="646331"/>
          </a:xfrm>
          <a:prstGeom prst="rect">
            <a:avLst/>
          </a:prstGeom>
          <a:noFill/>
        </p:spPr>
        <p:txBody>
          <a:bodyPr wrap="square">
            <a:spAutoFit/>
          </a:bodyPr>
          <a:lstStyle/>
          <a:p>
            <a:r>
              <a:rPr lang="en-US" dirty="0"/>
              <a:t>What symptoms do you notice on these purple and green cabbage? </a:t>
            </a:r>
          </a:p>
        </p:txBody>
      </p:sp>
      <p:pic>
        <p:nvPicPr>
          <p:cNvPr id="30" name="Picture 29">
            <a:extLst>
              <a:ext uri="{FF2B5EF4-FFF2-40B4-BE49-F238E27FC236}">
                <a16:creationId xmlns:a16="http://schemas.microsoft.com/office/drawing/2014/main" id="{1FF708C1-0D99-00F9-9DAC-BA9724AFAB58}"/>
              </a:ext>
            </a:extLst>
          </p:cNvPr>
          <p:cNvPicPr>
            <a:picLocks noChangeAspect="1"/>
          </p:cNvPicPr>
          <p:nvPr/>
        </p:nvPicPr>
        <p:blipFill>
          <a:blip r:embed="rId8"/>
          <a:stretch>
            <a:fillRect/>
          </a:stretch>
        </p:blipFill>
        <p:spPr>
          <a:xfrm>
            <a:off x="8924981" y="2081122"/>
            <a:ext cx="1443595" cy="1371599"/>
          </a:xfrm>
          <a:prstGeom prst="rect">
            <a:avLst/>
          </a:prstGeom>
        </p:spPr>
      </p:pic>
      <p:pic>
        <p:nvPicPr>
          <p:cNvPr id="32" name="Picture 31">
            <a:extLst>
              <a:ext uri="{FF2B5EF4-FFF2-40B4-BE49-F238E27FC236}">
                <a16:creationId xmlns:a16="http://schemas.microsoft.com/office/drawing/2014/main" id="{5440DCF4-338B-D6D1-9099-EE3760337B1B}"/>
              </a:ext>
            </a:extLst>
          </p:cNvPr>
          <p:cNvPicPr>
            <a:picLocks noChangeAspect="1"/>
          </p:cNvPicPr>
          <p:nvPr/>
        </p:nvPicPr>
        <p:blipFill>
          <a:blip r:embed="rId9"/>
          <a:stretch>
            <a:fillRect/>
          </a:stretch>
        </p:blipFill>
        <p:spPr>
          <a:xfrm>
            <a:off x="8680536" y="4592843"/>
            <a:ext cx="1932483" cy="1976339"/>
          </a:xfrm>
          <a:prstGeom prst="rect">
            <a:avLst/>
          </a:prstGeom>
        </p:spPr>
      </p:pic>
      <p:pic>
        <p:nvPicPr>
          <p:cNvPr id="34" name="Picture 33">
            <a:extLst>
              <a:ext uri="{FF2B5EF4-FFF2-40B4-BE49-F238E27FC236}">
                <a16:creationId xmlns:a16="http://schemas.microsoft.com/office/drawing/2014/main" id="{6EBA5019-BB4B-469B-8C6F-36BB62D626CC}"/>
              </a:ext>
            </a:extLst>
          </p:cNvPr>
          <p:cNvPicPr>
            <a:picLocks noChangeAspect="1"/>
          </p:cNvPicPr>
          <p:nvPr/>
        </p:nvPicPr>
        <p:blipFill>
          <a:blip r:embed="rId10"/>
          <a:stretch>
            <a:fillRect/>
          </a:stretch>
        </p:blipFill>
        <p:spPr>
          <a:xfrm>
            <a:off x="10613020" y="2057398"/>
            <a:ext cx="1216912" cy="2059519"/>
          </a:xfrm>
          <a:prstGeom prst="rect">
            <a:avLst/>
          </a:prstGeom>
        </p:spPr>
      </p:pic>
      <p:sp>
        <p:nvSpPr>
          <p:cNvPr id="36" name="TextBox 35">
            <a:extLst>
              <a:ext uri="{FF2B5EF4-FFF2-40B4-BE49-F238E27FC236}">
                <a16:creationId xmlns:a16="http://schemas.microsoft.com/office/drawing/2014/main" id="{4387345A-6F28-AE04-9A36-080CE1523763}"/>
              </a:ext>
            </a:extLst>
          </p:cNvPr>
          <p:cNvSpPr txBox="1"/>
          <p:nvPr/>
        </p:nvSpPr>
        <p:spPr>
          <a:xfrm>
            <a:off x="6942034" y="4148990"/>
            <a:ext cx="6096000" cy="369332"/>
          </a:xfrm>
          <a:prstGeom prst="rect">
            <a:avLst/>
          </a:prstGeom>
          <a:noFill/>
        </p:spPr>
        <p:txBody>
          <a:bodyPr wrap="square">
            <a:spAutoFit/>
          </a:bodyPr>
          <a:lstStyle/>
          <a:p>
            <a:r>
              <a:rPr lang="en-US" sz="1800" dirty="0"/>
              <a:t>Based off what you find, you decide to set up a trap.</a:t>
            </a:r>
            <a:endParaRPr lang="en-US" dirty="0"/>
          </a:p>
        </p:txBody>
      </p:sp>
    </p:spTree>
    <p:extLst>
      <p:ext uri="{BB962C8B-B14F-4D97-AF65-F5344CB8AC3E}">
        <p14:creationId xmlns:p14="http://schemas.microsoft.com/office/powerpoint/2010/main" val="619375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977344-012B-9C5C-4B82-E50AE8E0B683}"/>
              </a:ext>
            </a:extLst>
          </p:cNvPr>
          <p:cNvPicPr>
            <a:picLocks noChangeAspect="1"/>
          </p:cNvPicPr>
          <p:nvPr/>
        </p:nvPicPr>
        <p:blipFill>
          <a:blip r:embed="rId2"/>
          <a:stretch>
            <a:fillRect/>
          </a:stretch>
        </p:blipFill>
        <p:spPr>
          <a:xfrm>
            <a:off x="8934039" y="872368"/>
            <a:ext cx="2721429" cy="4585573"/>
          </a:xfrm>
          <a:prstGeom prst="rect">
            <a:avLst/>
          </a:prstGeom>
        </p:spPr>
      </p:pic>
      <p:pic>
        <p:nvPicPr>
          <p:cNvPr id="6" name="Picture 5">
            <a:extLst>
              <a:ext uri="{FF2B5EF4-FFF2-40B4-BE49-F238E27FC236}">
                <a16:creationId xmlns:a16="http://schemas.microsoft.com/office/drawing/2014/main" id="{A5A1F4E1-C6E0-4C5A-5D00-0E139CAA2776}"/>
              </a:ext>
            </a:extLst>
          </p:cNvPr>
          <p:cNvPicPr>
            <a:picLocks noChangeAspect="1"/>
          </p:cNvPicPr>
          <p:nvPr/>
        </p:nvPicPr>
        <p:blipFill>
          <a:blip r:embed="rId3"/>
          <a:stretch>
            <a:fillRect/>
          </a:stretch>
        </p:blipFill>
        <p:spPr>
          <a:xfrm>
            <a:off x="4535570" y="2150675"/>
            <a:ext cx="4181583" cy="3307266"/>
          </a:xfrm>
          <a:prstGeom prst="rect">
            <a:avLst/>
          </a:prstGeom>
        </p:spPr>
      </p:pic>
      <p:pic>
        <p:nvPicPr>
          <p:cNvPr id="8" name="Picture 7">
            <a:extLst>
              <a:ext uri="{FF2B5EF4-FFF2-40B4-BE49-F238E27FC236}">
                <a16:creationId xmlns:a16="http://schemas.microsoft.com/office/drawing/2014/main" id="{0C97C1AC-318E-9B0F-BC3D-F19C29EBC36E}"/>
              </a:ext>
            </a:extLst>
          </p:cNvPr>
          <p:cNvPicPr>
            <a:picLocks noChangeAspect="1"/>
          </p:cNvPicPr>
          <p:nvPr/>
        </p:nvPicPr>
        <p:blipFill>
          <a:blip r:embed="rId4"/>
          <a:stretch>
            <a:fillRect/>
          </a:stretch>
        </p:blipFill>
        <p:spPr>
          <a:xfrm>
            <a:off x="383393" y="2150675"/>
            <a:ext cx="3935291" cy="3307266"/>
          </a:xfrm>
          <a:prstGeom prst="rect">
            <a:avLst/>
          </a:prstGeom>
        </p:spPr>
      </p:pic>
      <p:sp>
        <p:nvSpPr>
          <p:cNvPr id="16" name="TextBox 15">
            <a:extLst>
              <a:ext uri="{FF2B5EF4-FFF2-40B4-BE49-F238E27FC236}">
                <a16:creationId xmlns:a16="http://schemas.microsoft.com/office/drawing/2014/main" id="{920336E6-F6CB-A5C4-1614-0293AA4D9814}"/>
              </a:ext>
            </a:extLst>
          </p:cNvPr>
          <p:cNvSpPr txBox="1"/>
          <p:nvPr/>
        </p:nvSpPr>
        <p:spPr>
          <a:xfrm>
            <a:off x="383393" y="1215393"/>
            <a:ext cx="7543800" cy="584775"/>
          </a:xfrm>
          <a:prstGeom prst="rect">
            <a:avLst/>
          </a:prstGeom>
          <a:noFill/>
        </p:spPr>
        <p:txBody>
          <a:bodyPr wrap="square" rtlCol="0">
            <a:spAutoFit/>
          </a:bodyPr>
          <a:lstStyle/>
          <a:p>
            <a:r>
              <a:rPr lang="en-US" sz="3200" b="1" i="1" dirty="0">
                <a:solidFill>
                  <a:srgbClr val="C00000"/>
                </a:solidFill>
              </a:rPr>
              <a:t>Let’s do a detective work!</a:t>
            </a:r>
          </a:p>
        </p:txBody>
      </p:sp>
    </p:spTree>
    <p:extLst>
      <p:ext uri="{BB962C8B-B14F-4D97-AF65-F5344CB8AC3E}">
        <p14:creationId xmlns:p14="http://schemas.microsoft.com/office/powerpoint/2010/main" val="3702808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56A92-4C0C-1CEB-89A9-6459E68CBF5D}"/>
              </a:ext>
            </a:extLst>
          </p:cNvPr>
          <p:cNvSpPr>
            <a:spLocks noGrp="1"/>
          </p:cNvSpPr>
          <p:nvPr>
            <p:ph type="title"/>
          </p:nvPr>
        </p:nvSpPr>
        <p:spPr/>
        <p:txBody>
          <a:bodyPr/>
          <a:lstStyle/>
          <a:p>
            <a:r>
              <a:rPr lang="en-US" b="1" i="1" dirty="0">
                <a:solidFill>
                  <a:srgbClr val="C00000"/>
                </a:solidFill>
              </a:rPr>
              <a:t>Swede Midge</a:t>
            </a:r>
            <a:r>
              <a:rPr lang="en-US" i="1" dirty="0">
                <a:solidFill>
                  <a:srgbClr val="C00000"/>
                </a:solidFill>
              </a:rPr>
              <a:t> (</a:t>
            </a:r>
            <a:r>
              <a:rPr lang="en-US" i="1" dirty="0" err="1">
                <a:solidFill>
                  <a:srgbClr val="C00000"/>
                </a:solidFill>
              </a:rPr>
              <a:t>Contarinia</a:t>
            </a:r>
            <a:r>
              <a:rPr lang="en-US" i="1" dirty="0">
                <a:solidFill>
                  <a:srgbClr val="C00000"/>
                </a:solidFill>
              </a:rPr>
              <a:t> </a:t>
            </a:r>
            <a:r>
              <a:rPr lang="en-US" i="1" dirty="0" err="1">
                <a:solidFill>
                  <a:srgbClr val="C00000"/>
                </a:solidFill>
              </a:rPr>
              <a:t>nasturtii</a:t>
            </a:r>
            <a:r>
              <a:rPr lang="en-US" i="1" dirty="0">
                <a:solidFill>
                  <a:srgbClr val="C00000"/>
                </a:solidFill>
              </a:rPr>
              <a:t>)</a:t>
            </a:r>
          </a:p>
        </p:txBody>
      </p:sp>
      <p:sp>
        <p:nvSpPr>
          <p:cNvPr id="3" name="Content Placeholder 2">
            <a:extLst>
              <a:ext uri="{FF2B5EF4-FFF2-40B4-BE49-F238E27FC236}">
                <a16:creationId xmlns:a16="http://schemas.microsoft.com/office/drawing/2014/main" id="{34502F87-802D-58D1-D4D9-98013865F3EF}"/>
              </a:ext>
            </a:extLst>
          </p:cNvPr>
          <p:cNvSpPr>
            <a:spLocks noGrp="1"/>
          </p:cNvSpPr>
          <p:nvPr>
            <p:ph sz="half" idx="1"/>
          </p:nvPr>
        </p:nvSpPr>
        <p:spPr/>
        <p:txBody>
          <a:bodyPr>
            <a:normAutofit/>
          </a:bodyPr>
          <a:lstStyle/>
          <a:p>
            <a:r>
              <a:rPr lang="en-US" sz="1800" i="1" dirty="0"/>
              <a:t>Tiny, invasive fly native to Europe and Asia that damages plants in the mustard and cabbage family</a:t>
            </a:r>
          </a:p>
          <a:p>
            <a:r>
              <a:rPr lang="en-US" sz="1800" i="1" dirty="0"/>
              <a:t>Larval stage feeds on the growing point of plants in the brassica family, such as broccoli, cauliflower, Brussel sprouts, collards and kohlrabi.</a:t>
            </a:r>
          </a:p>
          <a:p>
            <a:r>
              <a:rPr lang="en-US" sz="1800" i="1" dirty="0"/>
              <a:t>Feeding causes distortion and scarring on leaves and, depending on plant age, will keep heading crops like broccoli from producing a crown, or cause it to grow multiple heads.</a:t>
            </a:r>
          </a:p>
          <a:p>
            <a:r>
              <a:rPr lang="en-US" sz="1800" i="1" dirty="0"/>
              <a:t>Swede midge was first found in Minnesota in 2016</a:t>
            </a:r>
          </a:p>
        </p:txBody>
      </p:sp>
      <p:pic>
        <p:nvPicPr>
          <p:cNvPr id="5" name="Content Placeholder 4" descr="New midge video | Canola Council of Canada">
            <a:extLst>
              <a:ext uri="{FF2B5EF4-FFF2-40B4-BE49-F238E27FC236}">
                <a16:creationId xmlns:a16="http://schemas.microsoft.com/office/drawing/2014/main" id="{F6BDA0A7-8895-6019-6304-AEE0C4A2ADF0}"/>
              </a:ext>
            </a:extLst>
          </p:cNvPr>
          <p:cNvPicPr>
            <a:picLocks noGrp="1" noChangeAspect="1"/>
          </p:cNvPicPr>
          <p:nvPr>
            <p:ph sz="half" idx="2"/>
          </p:nvPr>
        </p:nvPicPr>
        <p:blipFill>
          <a:blip r:embed="rId2"/>
          <a:stretch>
            <a:fillRect/>
          </a:stretch>
        </p:blipFill>
        <p:spPr>
          <a:xfrm>
            <a:off x="7273017" y="1690688"/>
            <a:ext cx="3937857" cy="3305855"/>
          </a:xfrm>
          <a:prstGeom prst="rect">
            <a:avLst/>
          </a:prstGeom>
        </p:spPr>
      </p:pic>
    </p:spTree>
    <p:extLst>
      <p:ext uri="{BB962C8B-B14F-4D97-AF65-F5344CB8AC3E}">
        <p14:creationId xmlns:p14="http://schemas.microsoft.com/office/powerpoint/2010/main" val="3037317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DEC0A648-DC48-D88C-3410-94ED811F024F}"/>
              </a:ext>
            </a:extLst>
          </p:cNvPr>
          <p:cNvSpPr>
            <a:spLocks noGrp="1"/>
          </p:cNvSpPr>
          <p:nvPr>
            <p:ph type="title"/>
          </p:nvPr>
        </p:nvSpPr>
        <p:spPr>
          <a:xfrm>
            <a:off x="838200" y="365125"/>
            <a:ext cx="5393361" cy="1325563"/>
          </a:xfrm>
        </p:spPr>
        <p:txBody>
          <a:bodyPr vert="horz" lIns="91440" tIns="45720" rIns="91440" bIns="45720" rtlCol="0" anchor="ctr">
            <a:normAutofit/>
          </a:bodyPr>
          <a:lstStyle/>
          <a:p>
            <a:r>
              <a:rPr lang="en-US" sz="4400" i="1" dirty="0">
                <a:solidFill>
                  <a:srgbClr val="C00000"/>
                </a:solidFill>
              </a:rPr>
              <a:t>How can you help?</a:t>
            </a:r>
          </a:p>
        </p:txBody>
      </p:sp>
      <p:sp>
        <p:nvSpPr>
          <p:cNvPr id="4" name="Text Placeholder 3">
            <a:extLst>
              <a:ext uri="{FF2B5EF4-FFF2-40B4-BE49-F238E27FC236}">
                <a16:creationId xmlns:a16="http://schemas.microsoft.com/office/drawing/2014/main" id="{ED04F709-5596-F8AD-ABB4-CF1F052A2817}"/>
              </a:ext>
            </a:extLst>
          </p:cNvPr>
          <p:cNvSpPr>
            <a:spLocks noGrp="1"/>
          </p:cNvSpPr>
          <p:nvPr>
            <p:ph type="body" sz="half" idx="2"/>
          </p:nvPr>
        </p:nvSpPr>
        <p:spPr>
          <a:xfrm>
            <a:off x="838200" y="1825625"/>
            <a:ext cx="5393361" cy="4351338"/>
          </a:xfrm>
        </p:spPr>
        <p:txBody>
          <a:bodyPr vert="horz" lIns="91440" tIns="45720" rIns="91440" bIns="45720" rtlCol="0">
            <a:normAutofit/>
          </a:bodyPr>
          <a:lstStyle/>
          <a:p>
            <a:pPr marL="285750" indent="-228600">
              <a:buFont typeface="Arial" panose="020B0604020202020204" pitchFamily="34" charset="0"/>
              <a:buChar char="•"/>
            </a:pPr>
            <a:r>
              <a:rPr lang="en-US" sz="1800" dirty="0"/>
              <a:t>Receiving and logging incoming samples</a:t>
            </a:r>
          </a:p>
          <a:p>
            <a:pPr marL="285750" indent="-228600">
              <a:buFont typeface="Arial" panose="020B0604020202020204" pitchFamily="34" charset="0"/>
              <a:buChar char="•"/>
            </a:pPr>
            <a:r>
              <a:rPr lang="en-US" sz="1800" dirty="0"/>
              <a:t>Organizing data base</a:t>
            </a:r>
          </a:p>
          <a:p>
            <a:pPr marL="285750" indent="-228600">
              <a:buFont typeface="Arial" panose="020B0604020202020204" pitchFamily="34" charset="0"/>
              <a:buChar char="•"/>
            </a:pPr>
            <a:r>
              <a:rPr lang="en-US" sz="1800" dirty="0"/>
              <a:t>Researching new information and updating fact sheets</a:t>
            </a:r>
          </a:p>
          <a:p>
            <a:pPr marL="285750" indent="-228600">
              <a:buFont typeface="Arial" panose="020B0604020202020204" pitchFamily="34" charset="0"/>
              <a:buChar char="•"/>
            </a:pPr>
            <a:r>
              <a:rPr lang="en-US" sz="1800" dirty="0"/>
              <a:t>Website design and updates</a:t>
            </a:r>
          </a:p>
          <a:p>
            <a:pPr marL="285750" indent="-228600">
              <a:buFont typeface="Arial" panose="020B0604020202020204" pitchFamily="34" charset="0"/>
              <a:buChar char="•"/>
            </a:pPr>
            <a:r>
              <a:rPr lang="en-US" sz="1800" dirty="0"/>
              <a:t>Conducting Test and Analyses </a:t>
            </a:r>
          </a:p>
          <a:p>
            <a:pPr marL="285750" indent="-228600">
              <a:buFont typeface="Arial" panose="020B0604020202020204" pitchFamily="34" charset="0"/>
              <a:buChar char="•"/>
            </a:pPr>
            <a:endParaRPr lang="en-US" dirty="0"/>
          </a:p>
          <a:p>
            <a:pPr indent="-228600">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2928B9A0-7492-5A6E-9D69-6041A9B8B64C}"/>
              </a:ext>
            </a:extLst>
          </p:cNvPr>
          <p:cNvPicPr>
            <a:picLocks noGrp="1" noChangeAspect="1"/>
          </p:cNvPicPr>
          <p:nvPr>
            <p:ph type="pic" idx="1"/>
          </p:nvPr>
        </p:nvPicPr>
        <p:blipFill>
          <a:blip r:embed="rId3"/>
          <a:srcRect l="1505" r="27746" b="1"/>
          <a:stretch>
            <a:fillRect/>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885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1372</TotalTime>
  <Words>1077</Words>
  <Application>Microsoft Office PowerPoint</Application>
  <PresentationFormat>Widescreen</PresentationFormat>
  <Paragraphs>101</Paragraphs>
  <Slides>14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Calibri</vt:lpstr>
      <vt:lpstr>Office Theme</vt:lpstr>
      <vt:lpstr>Diagnostic Clinic Overview </vt:lpstr>
      <vt:lpstr>The Diagnostic Clinic through Cornell Cooperative Extension (CCE) is a regional service that identifies    - soil issues   - plant diseases  - insect pests  - weed problems    Direct service for homeowners, gardeners, and commercial growers.   Timely service – striving for high quality and short TAT   </vt:lpstr>
      <vt:lpstr>Intake Process - Soil</vt:lpstr>
      <vt:lpstr>How to take a soil sample  </vt:lpstr>
      <vt:lpstr>Intake – Plants and Insects </vt:lpstr>
      <vt:lpstr>Tar spot  - Rhytisma acerinum</vt:lpstr>
      <vt:lpstr>Smoke Tree Rust – (Pileolaria cotini-coggygriae). </vt:lpstr>
      <vt:lpstr>Chinch Bugs</vt:lpstr>
      <vt:lpstr>Asian jumping worms (Amynthas spp. or Metaphire spp.)</vt:lpstr>
      <vt:lpstr>Tick Identification  </vt:lpstr>
      <vt:lpstr>PowerPoint Presentation</vt:lpstr>
      <vt:lpstr>PowerPoint Presentation</vt:lpstr>
      <vt:lpstr>Swede Midge (Contarinia nasturtii)</vt:lpstr>
      <vt:lpstr>How can you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Jarmila Haseler</dc:creator>
  <cp:lastModifiedBy>Jarmila Haseler</cp:lastModifiedBy>
  <cp:revision>2</cp:revision>
  <dcterms:created xsi:type="dcterms:W3CDTF">2026-10-09T15:29:09Z</dcterms:created>
  <dcterms:modified xsi:type="dcterms:W3CDTF">2026-10-12T16:28:48Z</dcterms:modified>
</cp:coreProperties>
</file>