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handoutMasterIdLst>
    <p:handoutMasterId r:id="rId25"/>
  </p:handoutMasterIdLst>
  <p:sldIdLst>
    <p:sldId id="268" r:id="rId2"/>
    <p:sldId id="269" r:id="rId3"/>
    <p:sldId id="292" r:id="rId4"/>
    <p:sldId id="281" r:id="rId5"/>
    <p:sldId id="294" r:id="rId6"/>
    <p:sldId id="291" r:id="rId7"/>
    <p:sldId id="272" r:id="rId8"/>
    <p:sldId id="295" r:id="rId9"/>
    <p:sldId id="302" r:id="rId10"/>
    <p:sldId id="297" r:id="rId11"/>
    <p:sldId id="298" r:id="rId12"/>
    <p:sldId id="299" r:id="rId13"/>
    <p:sldId id="300" r:id="rId14"/>
    <p:sldId id="301" r:id="rId15"/>
    <p:sldId id="296" r:id="rId16"/>
    <p:sldId id="279" r:id="rId17"/>
    <p:sldId id="293" r:id="rId18"/>
    <p:sldId id="286" r:id="rId19"/>
    <p:sldId id="290" r:id="rId20"/>
    <p:sldId id="282" r:id="rId21"/>
    <p:sldId id="283" r:id="rId22"/>
    <p:sldId id="289" r:id="rId23"/>
  </p:sldIdLst>
  <p:sldSz cx="9144000" cy="5143500" type="screen16x9"/>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31B1B"/>
    <a:srgbClr val="6EB53F"/>
    <a:srgbClr val="EF4035"/>
    <a:srgbClr val="0067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3686" autoAdjust="0"/>
  </p:normalViewPr>
  <p:slideViewPr>
    <p:cSldViewPr snapToGrid="0" snapToObjects="1">
      <p:cViewPr varScale="1">
        <p:scale>
          <a:sx n="137" d="100"/>
          <a:sy n="137" d="100"/>
        </p:scale>
        <p:origin x="876" y="114"/>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47" d="100"/>
          <a:sy n="47" d="100"/>
        </p:scale>
        <p:origin x="2694"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FFB313-2D0E-44DC-9D1A-A591F7ACD05B}"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endParaRPr lang="en-US"/>
        </a:p>
      </dgm:t>
    </dgm:pt>
    <dgm:pt modelId="{424FBC7D-87B4-4277-89BC-64CE092EDD52}">
      <dgm:prSet custT="1"/>
      <dgm:spPr/>
      <dgm:t>
        <a:bodyPr/>
        <a:lstStyle/>
        <a:p>
          <a:r>
            <a:rPr lang="en-US" sz="2000" b="1" baseline="0" dirty="0">
              <a:latin typeface="Lora" pitchFamily="2" charset="0"/>
            </a:rPr>
            <a:t>Trainee</a:t>
          </a:r>
          <a:endParaRPr lang="en-US" sz="800" b="1" dirty="0">
            <a:latin typeface="Lora" pitchFamily="2" charset="0"/>
          </a:endParaRPr>
        </a:p>
      </dgm:t>
    </dgm:pt>
    <dgm:pt modelId="{10A74232-2107-44E0-B776-9DE50FB4F86C}" type="parTrans" cxnId="{190D9FC7-5097-474F-9492-D16CB1E1D47E}">
      <dgm:prSet/>
      <dgm:spPr/>
      <dgm:t>
        <a:bodyPr/>
        <a:lstStyle/>
        <a:p>
          <a:endParaRPr lang="en-US"/>
        </a:p>
      </dgm:t>
    </dgm:pt>
    <dgm:pt modelId="{AD61AC65-82E2-42F3-8342-A03531F05DEA}" type="sibTrans" cxnId="{190D9FC7-5097-474F-9492-D16CB1E1D47E}">
      <dgm:prSet/>
      <dgm:spPr/>
      <dgm:t>
        <a:bodyPr/>
        <a:lstStyle/>
        <a:p>
          <a:endParaRPr lang="en-US"/>
        </a:p>
      </dgm:t>
    </dgm:pt>
    <dgm:pt modelId="{BF49223A-82A6-42B1-84AF-A06A7D00AD8A}">
      <dgm:prSet/>
      <dgm:spPr/>
      <dgm:t>
        <a:bodyPr/>
        <a:lstStyle/>
        <a:p>
          <a:r>
            <a:rPr lang="en-US" baseline="0" dirty="0">
              <a:latin typeface="Lora" pitchFamily="2" charset="0"/>
            </a:rPr>
            <a:t>Starts April 1st, 2027 &amp; </a:t>
          </a:r>
          <a:r>
            <a:rPr lang="en-US" dirty="0">
              <a:latin typeface="Lora" pitchFamily="2" charset="0"/>
            </a:rPr>
            <a:t>Ends September 30, 2028</a:t>
          </a:r>
        </a:p>
      </dgm:t>
    </dgm:pt>
    <dgm:pt modelId="{7D62B301-EFA6-4DF9-9BA1-18F76612C706}" type="parTrans" cxnId="{617FE53E-759A-4E2D-83BF-FEC8E96845C6}">
      <dgm:prSet/>
      <dgm:spPr/>
      <dgm:t>
        <a:bodyPr/>
        <a:lstStyle/>
        <a:p>
          <a:endParaRPr lang="en-US"/>
        </a:p>
      </dgm:t>
    </dgm:pt>
    <dgm:pt modelId="{08AE9BFE-39EB-4D3B-88C3-2BCCF1A191D8}" type="sibTrans" cxnId="{617FE53E-759A-4E2D-83BF-FEC8E96845C6}">
      <dgm:prSet/>
      <dgm:spPr/>
      <dgm:t>
        <a:bodyPr/>
        <a:lstStyle/>
        <a:p>
          <a:endParaRPr lang="en-US"/>
        </a:p>
      </dgm:t>
    </dgm:pt>
    <dgm:pt modelId="{80689610-A003-4B2E-8D81-809EC972CD5D}">
      <dgm:prSet custT="1"/>
      <dgm:spPr/>
      <dgm:t>
        <a:bodyPr/>
        <a:lstStyle/>
        <a:p>
          <a:endParaRPr lang="en-US" sz="2000" baseline="0" dirty="0"/>
        </a:p>
        <a:p>
          <a:r>
            <a:rPr lang="en-US" sz="2000" b="1" baseline="0" dirty="0">
              <a:latin typeface="Lora" pitchFamily="2" charset="0"/>
            </a:rPr>
            <a:t>Active </a:t>
          </a:r>
        </a:p>
        <a:p>
          <a:r>
            <a:rPr lang="en-US" sz="2000" b="1" baseline="0" dirty="0">
              <a:latin typeface="Lora" pitchFamily="2" charset="0"/>
            </a:rPr>
            <a:t>MGV</a:t>
          </a:r>
          <a:endParaRPr lang="en-US" sz="2000" b="1" dirty="0">
            <a:latin typeface="Lora" pitchFamily="2" charset="0"/>
          </a:endParaRPr>
        </a:p>
      </dgm:t>
    </dgm:pt>
    <dgm:pt modelId="{5C2A7A85-C612-4E93-A993-19E61C936EF3}" type="parTrans" cxnId="{DA48AF65-DB7C-4704-A980-E9BB75CA5ED0}">
      <dgm:prSet/>
      <dgm:spPr/>
      <dgm:t>
        <a:bodyPr/>
        <a:lstStyle/>
        <a:p>
          <a:endParaRPr lang="en-US"/>
        </a:p>
      </dgm:t>
    </dgm:pt>
    <dgm:pt modelId="{DA946AF7-D2BB-40E7-B330-B9925AE9974C}" type="sibTrans" cxnId="{DA48AF65-DB7C-4704-A980-E9BB75CA5ED0}">
      <dgm:prSet/>
      <dgm:spPr/>
      <dgm:t>
        <a:bodyPr/>
        <a:lstStyle/>
        <a:p>
          <a:endParaRPr lang="en-US"/>
        </a:p>
      </dgm:t>
    </dgm:pt>
    <dgm:pt modelId="{C3301AB9-F640-4476-A9D4-399930D340C8}">
      <dgm:prSet/>
      <dgm:spPr/>
      <dgm:t>
        <a:bodyPr/>
        <a:lstStyle/>
        <a:p>
          <a:r>
            <a:rPr lang="en-US" baseline="0" dirty="0">
              <a:latin typeface="Lora" pitchFamily="2" charset="0"/>
            </a:rPr>
            <a:t>30 volunteer hours required annually  (October 1</a:t>
          </a:r>
          <a:r>
            <a:rPr lang="en-US" baseline="30000" dirty="0">
              <a:latin typeface="Lora" pitchFamily="2" charset="0"/>
            </a:rPr>
            <a:t>st</a:t>
          </a:r>
          <a:r>
            <a:rPr lang="en-US" baseline="0" dirty="0">
              <a:latin typeface="Lora" pitchFamily="2" charset="0"/>
            </a:rPr>
            <a:t>-September 30</a:t>
          </a:r>
          <a:r>
            <a:rPr lang="en-US" baseline="30000" dirty="0">
              <a:latin typeface="Lora" pitchFamily="2" charset="0"/>
            </a:rPr>
            <a:t>th</a:t>
          </a:r>
          <a:r>
            <a:rPr lang="en-US" baseline="0" dirty="0">
              <a:latin typeface="Lora" pitchFamily="2" charset="0"/>
            </a:rPr>
            <a:t>)</a:t>
          </a:r>
          <a:endParaRPr lang="en-US" dirty="0">
            <a:latin typeface="Lora" pitchFamily="2" charset="0"/>
          </a:endParaRPr>
        </a:p>
      </dgm:t>
    </dgm:pt>
    <dgm:pt modelId="{9B3FCF96-5CDF-452F-8F4C-C0402793F00C}" type="parTrans" cxnId="{DCF06F6E-4F99-47C7-A3FC-E66317038F76}">
      <dgm:prSet/>
      <dgm:spPr/>
      <dgm:t>
        <a:bodyPr/>
        <a:lstStyle/>
        <a:p>
          <a:endParaRPr lang="en-US"/>
        </a:p>
      </dgm:t>
    </dgm:pt>
    <dgm:pt modelId="{61A1A5B6-9E5F-49A7-9966-E31A46662975}" type="sibTrans" cxnId="{DCF06F6E-4F99-47C7-A3FC-E66317038F76}">
      <dgm:prSet/>
      <dgm:spPr/>
      <dgm:t>
        <a:bodyPr/>
        <a:lstStyle/>
        <a:p>
          <a:endParaRPr lang="en-US"/>
        </a:p>
      </dgm:t>
    </dgm:pt>
    <dgm:pt modelId="{69AAF7B4-01CB-4DF6-899E-3CCD087D06B8}">
      <dgm:prSet/>
      <dgm:spPr/>
      <dgm:t>
        <a:bodyPr/>
        <a:lstStyle/>
        <a:p>
          <a:r>
            <a:rPr lang="en-US" baseline="0" dirty="0">
              <a:latin typeface="Lora" pitchFamily="2" charset="0"/>
            </a:rPr>
            <a:t>must submit volunteer hours regularly; we will go over how to submit, what forms to use and how to fill them our accurately</a:t>
          </a:r>
          <a:endParaRPr lang="en-US" dirty="0">
            <a:latin typeface="Lora" pitchFamily="2" charset="0"/>
          </a:endParaRPr>
        </a:p>
      </dgm:t>
    </dgm:pt>
    <dgm:pt modelId="{5B6D39B6-F2C8-4DDA-9408-89BBAEF3FBB9}" type="parTrans" cxnId="{30CC4A76-E49C-4CA0-9F07-299AD2908912}">
      <dgm:prSet/>
      <dgm:spPr/>
      <dgm:t>
        <a:bodyPr/>
        <a:lstStyle/>
        <a:p>
          <a:endParaRPr lang="en-US"/>
        </a:p>
      </dgm:t>
    </dgm:pt>
    <dgm:pt modelId="{A5B67247-28F0-484C-B841-5361B15C8BA2}" type="sibTrans" cxnId="{30CC4A76-E49C-4CA0-9F07-299AD2908912}">
      <dgm:prSet/>
      <dgm:spPr/>
      <dgm:t>
        <a:bodyPr/>
        <a:lstStyle/>
        <a:p>
          <a:endParaRPr lang="en-US"/>
        </a:p>
      </dgm:t>
    </dgm:pt>
    <dgm:pt modelId="{49308FC8-EA7C-49A7-9BF7-2193B36625D9}">
      <dgm:prSet/>
      <dgm:spPr/>
      <dgm:t>
        <a:bodyPr/>
        <a:lstStyle/>
        <a:p>
          <a:r>
            <a:rPr lang="en-US" baseline="0" dirty="0">
              <a:latin typeface="Lora" pitchFamily="2" charset="0"/>
            </a:rPr>
            <a:t>10 hours of continuing education</a:t>
          </a:r>
          <a:endParaRPr lang="en-US" dirty="0">
            <a:latin typeface="Lora" pitchFamily="2" charset="0"/>
          </a:endParaRPr>
        </a:p>
      </dgm:t>
    </dgm:pt>
    <dgm:pt modelId="{2253F1F2-E928-4C58-9ED0-BC69CD0AD027}" type="parTrans" cxnId="{9F5C7E03-094F-4EF0-B65A-64498BA51BC9}">
      <dgm:prSet/>
      <dgm:spPr/>
      <dgm:t>
        <a:bodyPr/>
        <a:lstStyle/>
        <a:p>
          <a:endParaRPr lang="en-US"/>
        </a:p>
      </dgm:t>
    </dgm:pt>
    <dgm:pt modelId="{6082B0A0-7926-4620-B404-32C812EDD7ED}" type="sibTrans" cxnId="{9F5C7E03-094F-4EF0-B65A-64498BA51BC9}">
      <dgm:prSet/>
      <dgm:spPr/>
      <dgm:t>
        <a:bodyPr/>
        <a:lstStyle/>
        <a:p>
          <a:endParaRPr lang="en-US"/>
        </a:p>
      </dgm:t>
    </dgm:pt>
    <dgm:pt modelId="{7525FF8B-3968-47BC-8245-099D4F1A228B}">
      <dgm:prSet/>
      <dgm:spPr/>
      <dgm:t>
        <a:bodyPr/>
        <a:lstStyle/>
        <a:p>
          <a:r>
            <a:rPr lang="en-US" baseline="0" dirty="0">
              <a:latin typeface="Lora" pitchFamily="2" charset="0"/>
            </a:rPr>
            <a:t>Required sexual harassment training, code of conduct, and letter of intent, background check (every 3 years)</a:t>
          </a:r>
          <a:endParaRPr lang="en-US" dirty="0">
            <a:latin typeface="Lora" pitchFamily="2" charset="0"/>
          </a:endParaRPr>
        </a:p>
      </dgm:t>
    </dgm:pt>
    <dgm:pt modelId="{77DF0870-C132-4162-A9B4-85BDD5362C40}" type="parTrans" cxnId="{967F744A-0378-41FC-B1DF-C8F7886A7940}">
      <dgm:prSet/>
      <dgm:spPr/>
      <dgm:t>
        <a:bodyPr/>
        <a:lstStyle/>
        <a:p>
          <a:endParaRPr lang="en-US"/>
        </a:p>
      </dgm:t>
    </dgm:pt>
    <dgm:pt modelId="{1BE5B466-F33B-452C-AA50-07C602F1ECE8}" type="sibTrans" cxnId="{967F744A-0378-41FC-B1DF-C8F7886A7940}">
      <dgm:prSet/>
      <dgm:spPr/>
      <dgm:t>
        <a:bodyPr/>
        <a:lstStyle/>
        <a:p>
          <a:endParaRPr lang="en-US"/>
        </a:p>
      </dgm:t>
    </dgm:pt>
    <dgm:pt modelId="{6548B7DF-161D-48E7-96D4-47387E2B0111}">
      <dgm:prSet/>
      <dgm:spPr/>
      <dgm:t>
        <a:bodyPr/>
        <a:lstStyle/>
        <a:p>
          <a:r>
            <a:rPr lang="en-US" baseline="0" dirty="0">
              <a:latin typeface="Lora" pitchFamily="2" charset="0"/>
            </a:rPr>
            <a:t>Hours within approved activities (we will be going over this in more detail)</a:t>
          </a:r>
          <a:endParaRPr lang="en-US" dirty="0">
            <a:latin typeface="Lora" pitchFamily="2" charset="0"/>
          </a:endParaRPr>
        </a:p>
      </dgm:t>
    </dgm:pt>
    <dgm:pt modelId="{71A1E655-E9A4-41DD-80AB-BBE9D3349C08}" type="parTrans" cxnId="{BBDABC6C-4283-41BB-824D-124E7D774B1F}">
      <dgm:prSet/>
      <dgm:spPr/>
      <dgm:t>
        <a:bodyPr/>
        <a:lstStyle/>
        <a:p>
          <a:endParaRPr lang="en-US"/>
        </a:p>
      </dgm:t>
    </dgm:pt>
    <dgm:pt modelId="{B0772AB4-0D6C-423B-B22D-472EA516EF3F}" type="sibTrans" cxnId="{BBDABC6C-4283-41BB-824D-124E7D774B1F}">
      <dgm:prSet/>
      <dgm:spPr/>
      <dgm:t>
        <a:bodyPr/>
        <a:lstStyle/>
        <a:p>
          <a:endParaRPr lang="en-US"/>
        </a:p>
      </dgm:t>
    </dgm:pt>
    <dgm:pt modelId="{4D37FB4D-62D6-4C88-88A8-5BCB9CB234E7}">
      <dgm:prSet/>
      <dgm:spPr/>
      <dgm:t>
        <a:bodyPr/>
        <a:lstStyle/>
        <a:p>
          <a:r>
            <a:rPr lang="en-US" dirty="0">
              <a:latin typeface="Lora" pitchFamily="2" charset="0"/>
            </a:rPr>
            <a:t>Moodle course will open and available for you throughout the course and after.</a:t>
          </a:r>
        </a:p>
      </dgm:t>
    </dgm:pt>
    <dgm:pt modelId="{413F36B0-5867-4A31-8656-45D42152AC66}" type="parTrans" cxnId="{044313D4-8752-4012-9B61-4EED6667651E}">
      <dgm:prSet/>
      <dgm:spPr/>
      <dgm:t>
        <a:bodyPr/>
        <a:lstStyle/>
        <a:p>
          <a:endParaRPr lang="en-US"/>
        </a:p>
      </dgm:t>
    </dgm:pt>
    <dgm:pt modelId="{D5A351BD-2E74-4E26-9463-4924B0B3414C}" type="sibTrans" cxnId="{044313D4-8752-4012-9B61-4EED6667651E}">
      <dgm:prSet/>
      <dgm:spPr/>
      <dgm:t>
        <a:bodyPr/>
        <a:lstStyle/>
        <a:p>
          <a:endParaRPr lang="en-US"/>
        </a:p>
      </dgm:t>
    </dgm:pt>
    <dgm:pt modelId="{5B756687-13DE-48B9-AC49-0FF9B9BB458B}">
      <dgm:prSet custT="1"/>
      <dgm:spPr/>
      <dgm:t>
        <a:bodyPr/>
        <a:lstStyle/>
        <a:p>
          <a:r>
            <a:rPr lang="en-US" sz="2000" b="1" baseline="0" dirty="0">
              <a:latin typeface="Lora" pitchFamily="2" charset="0"/>
            </a:rPr>
            <a:t>Intern</a:t>
          </a:r>
          <a:endParaRPr lang="en-US" dirty="0">
            <a:latin typeface="Lora" pitchFamily="2" charset="0"/>
          </a:endParaRPr>
        </a:p>
      </dgm:t>
    </dgm:pt>
    <dgm:pt modelId="{701D7100-DE5D-4BD4-85A8-856739189B19}" type="parTrans" cxnId="{34A8AC63-0757-4817-A8F0-60E4FACAC051}">
      <dgm:prSet/>
      <dgm:spPr/>
      <dgm:t>
        <a:bodyPr/>
        <a:lstStyle/>
        <a:p>
          <a:endParaRPr lang="en-US"/>
        </a:p>
      </dgm:t>
    </dgm:pt>
    <dgm:pt modelId="{377B6367-1A56-4455-A343-4191AABC7F21}" type="sibTrans" cxnId="{34A8AC63-0757-4817-A8F0-60E4FACAC051}">
      <dgm:prSet/>
      <dgm:spPr/>
      <dgm:t>
        <a:bodyPr/>
        <a:lstStyle/>
        <a:p>
          <a:endParaRPr lang="en-US"/>
        </a:p>
      </dgm:t>
    </dgm:pt>
    <dgm:pt modelId="{A09295E0-201B-46D1-8926-697AEF2C681C}">
      <dgm:prSet/>
      <dgm:spPr/>
      <dgm:t>
        <a:bodyPr/>
        <a:lstStyle/>
        <a:p>
          <a:r>
            <a:rPr lang="en-US" dirty="0">
              <a:latin typeface="Lora" pitchFamily="2" charset="0"/>
            </a:rPr>
            <a:t>You will be provided support from the Education Committee throughout the training course</a:t>
          </a:r>
        </a:p>
      </dgm:t>
    </dgm:pt>
    <dgm:pt modelId="{FBB26DE9-541C-4A1A-95F7-B599E41D4921}" type="parTrans" cxnId="{293435E0-EF18-4FD1-B5A2-A61F8CBAA564}">
      <dgm:prSet/>
      <dgm:spPr/>
      <dgm:t>
        <a:bodyPr/>
        <a:lstStyle/>
        <a:p>
          <a:endParaRPr lang="en-US"/>
        </a:p>
      </dgm:t>
    </dgm:pt>
    <dgm:pt modelId="{A472CF9C-D992-4514-8054-4BA5C684632B}" type="sibTrans" cxnId="{293435E0-EF18-4FD1-B5A2-A61F8CBAA564}">
      <dgm:prSet/>
      <dgm:spPr/>
      <dgm:t>
        <a:bodyPr/>
        <a:lstStyle/>
        <a:p>
          <a:endParaRPr lang="en-US"/>
        </a:p>
      </dgm:t>
    </dgm:pt>
    <dgm:pt modelId="{D6A6C834-F93E-4CCF-9232-B3F67069FCB8}">
      <dgm:prSet/>
      <dgm:spPr/>
      <dgm:t>
        <a:bodyPr/>
        <a:lstStyle/>
        <a:p>
          <a:r>
            <a:rPr lang="en-US" dirty="0">
              <a:latin typeface="Lora" pitchFamily="2" charset="0"/>
            </a:rPr>
            <a:t>You will be provided a mentor </a:t>
          </a:r>
        </a:p>
      </dgm:t>
    </dgm:pt>
    <dgm:pt modelId="{F23418EA-9E8E-4D06-86F1-439BD35E9F03}" type="parTrans" cxnId="{7B11FDBF-6686-41C8-AB5D-B5336E9F6B5E}">
      <dgm:prSet/>
      <dgm:spPr/>
      <dgm:t>
        <a:bodyPr/>
        <a:lstStyle/>
        <a:p>
          <a:endParaRPr lang="en-US"/>
        </a:p>
      </dgm:t>
    </dgm:pt>
    <dgm:pt modelId="{E99F887C-8C7B-4B53-A3CC-8B6DA821088D}" type="sibTrans" cxnId="{7B11FDBF-6686-41C8-AB5D-B5336E9F6B5E}">
      <dgm:prSet/>
      <dgm:spPr/>
      <dgm:t>
        <a:bodyPr/>
        <a:lstStyle/>
        <a:p>
          <a:endParaRPr lang="en-US"/>
        </a:p>
      </dgm:t>
    </dgm:pt>
    <dgm:pt modelId="{B2A868A4-458B-40C1-8954-4FAAE4764777}">
      <dgm:prSet/>
      <dgm:spPr/>
      <dgm:t>
        <a:bodyPr/>
        <a:lstStyle/>
        <a:p>
          <a:r>
            <a:rPr lang="en-US" dirty="0">
              <a:latin typeface="Lora" pitchFamily="2" charset="0"/>
            </a:rPr>
            <a:t>End March 20, 2026</a:t>
          </a:r>
        </a:p>
      </dgm:t>
    </dgm:pt>
    <dgm:pt modelId="{7E37736C-1056-43A9-B283-DF87068CBBED}" type="parTrans" cxnId="{68A756EE-8F0C-4436-9AB5-89278FF2A069}">
      <dgm:prSet/>
      <dgm:spPr/>
      <dgm:t>
        <a:bodyPr/>
        <a:lstStyle/>
        <a:p>
          <a:endParaRPr lang="en-US"/>
        </a:p>
      </dgm:t>
    </dgm:pt>
    <dgm:pt modelId="{7386B8E0-819E-49C8-9E0C-227C91F20043}" type="sibTrans" cxnId="{68A756EE-8F0C-4436-9AB5-89278FF2A069}">
      <dgm:prSet/>
      <dgm:spPr/>
      <dgm:t>
        <a:bodyPr/>
        <a:lstStyle/>
        <a:p>
          <a:endParaRPr lang="en-US"/>
        </a:p>
      </dgm:t>
    </dgm:pt>
    <dgm:pt modelId="{26A308DC-A6F1-4538-9418-6DE24819A562}">
      <dgm:prSet/>
      <dgm:spPr/>
      <dgm:t>
        <a:bodyPr/>
        <a:lstStyle/>
        <a:p>
          <a:r>
            <a:rPr lang="en-US" dirty="0">
              <a:latin typeface="Lora" pitchFamily="2" charset="0"/>
            </a:rPr>
            <a:t>Mentor will offer opportunities, check in, answer questions </a:t>
          </a:r>
        </a:p>
      </dgm:t>
    </dgm:pt>
    <dgm:pt modelId="{F6016CEF-3A08-43E2-8B8A-B256833B0566}" type="parTrans" cxnId="{F6943693-4112-407B-A7B4-89CA4014E1B3}">
      <dgm:prSet/>
      <dgm:spPr/>
      <dgm:t>
        <a:bodyPr/>
        <a:lstStyle/>
        <a:p>
          <a:endParaRPr lang="en-US"/>
        </a:p>
      </dgm:t>
    </dgm:pt>
    <dgm:pt modelId="{148E663F-BE40-4B36-8516-8F4EDD3ED62E}" type="sibTrans" cxnId="{F6943693-4112-407B-A7B4-89CA4014E1B3}">
      <dgm:prSet/>
      <dgm:spPr/>
      <dgm:t>
        <a:bodyPr/>
        <a:lstStyle/>
        <a:p>
          <a:endParaRPr lang="en-US"/>
        </a:p>
      </dgm:t>
    </dgm:pt>
    <dgm:pt modelId="{D138C51A-B33D-4FF3-82B4-40BDA87F56D9}">
      <dgm:prSet/>
      <dgm:spPr/>
      <dgm:t>
        <a:bodyPr/>
        <a:lstStyle/>
        <a:p>
          <a:r>
            <a:rPr lang="en-US" dirty="0">
              <a:latin typeface="Lora" pitchFamily="2" charset="0"/>
            </a:rPr>
            <a:t>17 months to complete 80 hours  (50 for internship and 30 for active master gardener status)</a:t>
          </a:r>
        </a:p>
      </dgm:t>
    </dgm:pt>
    <dgm:pt modelId="{638C7DC1-7618-4D68-88B4-30F752F77CF0}" type="parTrans" cxnId="{4CAE9A6E-C2A9-4F9F-B594-8CCAFEE84C2F}">
      <dgm:prSet/>
      <dgm:spPr/>
      <dgm:t>
        <a:bodyPr/>
        <a:lstStyle/>
        <a:p>
          <a:endParaRPr lang="en-US"/>
        </a:p>
      </dgm:t>
    </dgm:pt>
    <dgm:pt modelId="{280E4A55-2250-4B4D-B6C4-236AD1244A63}" type="sibTrans" cxnId="{4CAE9A6E-C2A9-4F9F-B594-8CCAFEE84C2F}">
      <dgm:prSet/>
      <dgm:spPr/>
      <dgm:t>
        <a:bodyPr/>
        <a:lstStyle/>
        <a:p>
          <a:endParaRPr lang="en-US"/>
        </a:p>
      </dgm:t>
    </dgm:pt>
    <dgm:pt modelId="{E8220CED-D41E-4564-9C2C-7E6B64AA14A7}">
      <dgm:prSet/>
      <dgm:spPr/>
      <dgm:t>
        <a:bodyPr/>
        <a:lstStyle/>
        <a:p>
          <a:r>
            <a:rPr lang="en-US" dirty="0">
              <a:latin typeface="Lora" pitchFamily="2" charset="0"/>
            </a:rPr>
            <a:t>You will have access to monthly meetings (2</a:t>
          </a:r>
          <a:r>
            <a:rPr lang="en-US" baseline="30000" dirty="0">
              <a:latin typeface="Lora" pitchFamily="2" charset="0"/>
            </a:rPr>
            <a:t>nd</a:t>
          </a:r>
          <a:r>
            <a:rPr lang="en-US" dirty="0">
              <a:latin typeface="Lora" pitchFamily="2" charset="0"/>
            </a:rPr>
            <a:t> Thursday of the month)</a:t>
          </a:r>
        </a:p>
      </dgm:t>
    </dgm:pt>
    <dgm:pt modelId="{CECE2798-8AE0-4B56-B7ED-0F4007242371}" type="parTrans" cxnId="{D6B1FA4F-30B4-4758-93F7-C1AA03AD1B0F}">
      <dgm:prSet/>
      <dgm:spPr/>
      <dgm:t>
        <a:bodyPr/>
        <a:lstStyle/>
        <a:p>
          <a:endParaRPr lang="en-US"/>
        </a:p>
      </dgm:t>
    </dgm:pt>
    <dgm:pt modelId="{212439C5-C7B6-4B69-9A46-EC9758549D27}" type="sibTrans" cxnId="{D6B1FA4F-30B4-4758-93F7-C1AA03AD1B0F}">
      <dgm:prSet/>
      <dgm:spPr/>
      <dgm:t>
        <a:bodyPr/>
        <a:lstStyle/>
        <a:p>
          <a:endParaRPr lang="en-US"/>
        </a:p>
      </dgm:t>
    </dgm:pt>
    <dgm:pt modelId="{BDFE1830-06BB-48D7-9B8B-8CF32A66FEE7}">
      <dgm:prSet/>
      <dgm:spPr/>
      <dgm:t>
        <a:bodyPr/>
        <a:lstStyle/>
        <a:p>
          <a:r>
            <a:rPr lang="en-US" dirty="0">
              <a:latin typeface="Lora" pitchFamily="2" charset="0"/>
            </a:rPr>
            <a:t>You will be on distribution for MG Newsletter</a:t>
          </a:r>
        </a:p>
      </dgm:t>
    </dgm:pt>
    <dgm:pt modelId="{5B3AE5EF-D5F8-4371-AB80-F6162C475322}" type="parTrans" cxnId="{499620F5-F2CC-4C16-989E-4A48AE912190}">
      <dgm:prSet/>
      <dgm:spPr/>
      <dgm:t>
        <a:bodyPr/>
        <a:lstStyle/>
        <a:p>
          <a:endParaRPr lang="en-US"/>
        </a:p>
      </dgm:t>
    </dgm:pt>
    <dgm:pt modelId="{08A99DB1-8E31-4E3F-B6CE-22D2D01C6958}" type="sibTrans" cxnId="{499620F5-F2CC-4C16-989E-4A48AE912190}">
      <dgm:prSet/>
      <dgm:spPr/>
      <dgm:t>
        <a:bodyPr/>
        <a:lstStyle/>
        <a:p>
          <a:endParaRPr lang="en-US"/>
        </a:p>
      </dgm:t>
    </dgm:pt>
    <dgm:pt modelId="{A55A5840-22A4-42FC-8C95-9A741EB67AC4}">
      <dgm:prSet/>
      <dgm:spPr/>
      <dgm:t>
        <a:bodyPr/>
        <a:lstStyle/>
        <a:p>
          <a:r>
            <a:rPr lang="en-US" dirty="0">
              <a:latin typeface="Lora" pitchFamily="2" charset="0"/>
            </a:rPr>
            <a:t>You can volunteer within any volunteer opportunity; join program and groups</a:t>
          </a:r>
        </a:p>
      </dgm:t>
    </dgm:pt>
    <dgm:pt modelId="{EF06750D-78D9-4F8F-A1CD-C0D1A04B99C0}" type="parTrans" cxnId="{E4971F62-D491-4F33-8D3C-5E0410EEB222}">
      <dgm:prSet/>
      <dgm:spPr/>
      <dgm:t>
        <a:bodyPr/>
        <a:lstStyle/>
        <a:p>
          <a:endParaRPr lang="en-US"/>
        </a:p>
      </dgm:t>
    </dgm:pt>
    <dgm:pt modelId="{85F510BB-57F7-4D7C-8E2A-575BFFE56740}" type="sibTrans" cxnId="{E4971F62-D491-4F33-8D3C-5E0410EEB222}">
      <dgm:prSet/>
      <dgm:spPr/>
      <dgm:t>
        <a:bodyPr/>
        <a:lstStyle/>
        <a:p>
          <a:endParaRPr lang="en-US"/>
        </a:p>
      </dgm:t>
    </dgm:pt>
    <dgm:pt modelId="{C8550A47-8986-4A7E-B4D1-EE3A647E7BF2}">
      <dgm:prSet/>
      <dgm:spPr/>
      <dgm:t>
        <a:bodyPr/>
        <a:lstStyle/>
        <a:p>
          <a:r>
            <a:rPr lang="en-US" dirty="0">
              <a:latin typeface="Lora" pitchFamily="2" charset="0"/>
            </a:rPr>
            <a:t>Directory of MG body</a:t>
          </a:r>
        </a:p>
      </dgm:t>
    </dgm:pt>
    <dgm:pt modelId="{0FD41BFB-F3DD-474C-978F-43380C383EE6}" type="parTrans" cxnId="{31DDA73A-7419-4217-AE1A-8AEEBCBDD476}">
      <dgm:prSet/>
      <dgm:spPr/>
      <dgm:t>
        <a:bodyPr/>
        <a:lstStyle/>
        <a:p>
          <a:endParaRPr lang="en-US"/>
        </a:p>
      </dgm:t>
    </dgm:pt>
    <dgm:pt modelId="{B2C5131E-2B56-4849-90F3-DBC1932676F4}" type="sibTrans" cxnId="{31DDA73A-7419-4217-AE1A-8AEEBCBDD476}">
      <dgm:prSet/>
      <dgm:spPr/>
      <dgm:t>
        <a:bodyPr/>
        <a:lstStyle/>
        <a:p>
          <a:endParaRPr lang="en-US"/>
        </a:p>
      </dgm:t>
    </dgm:pt>
    <dgm:pt modelId="{21860FDD-249C-490D-9C7B-21A6EAF65FAF}" type="pres">
      <dgm:prSet presAssocID="{64FFB313-2D0E-44DC-9D1A-A591F7ACD05B}" presName="linearFlow" presStyleCnt="0">
        <dgm:presLayoutVars>
          <dgm:dir/>
          <dgm:animLvl val="lvl"/>
          <dgm:resizeHandles val="exact"/>
        </dgm:presLayoutVars>
      </dgm:prSet>
      <dgm:spPr/>
    </dgm:pt>
    <dgm:pt modelId="{A8276DD6-0F48-4110-92DF-FBC399D62DE5}" type="pres">
      <dgm:prSet presAssocID="{424FBC7D-87B4-4277-89BC-64CE092EDD52}" presName="composite" presStyleCnt="0"/>
      <dgm:spPr/>
    </dgm:pt>
    <dgm:pt modelId="{438C2993-4052-477B-AF0A-293CA649BC0A}" type="pres">
      <dgm:prSet presAssocID="{424FBC7D-87B4-4277-89BC-64CE092EDD52}" presName="parentText" presStyleLbl="alignNode1" presStyleIdx="0" presStyleCnt="3">
        <dgm:presLayoutVars>
          <dgm:chMax val="1"/>
          <dgm:bulletEnabled val="1"/>
        </dgm:presLayoutVars>
      </dgm:prSet>
      <dgm:spPr/>
    </dgm:pt>
    <dgm:pt modelId="{8234B95E-F473-4681-84AE-DAF129866A93}" type="pres">
      <dgm:prSet presAssocID="{424FBC7D-87B4-4277-89BC-64CE092EDD52}" presName="descendantText" presStyleLbl="alignAcc1" presStyleIdx="0" presStyleCnt="3">
        <dgm:presLayoutVars>
          <dgm:bulletEnabled val="1"/>
        </dgm:presLayoutVars>
      </dgm:prSet>
      <dgm:spPr/>
    </dgm:pt>
    <dgm:pt modelId="{82A82BDE-0134-4AEE-943E-B618C7BEC320}" type="pres">
      <dgm:prSet presAssocID="{AD61AC65-82E2-42F3-8342-A03531F05DEA}" presName="sp" presStyleCnt="0"/>
      <dgm:spPr/>
    </dgm:pt>
    <dgm:pt modelId="{2E920F67-107D-4EBB-A2FD-E08B3AB73CAD}" type="pres">
      <dgm:prSet presAssocID="{5B756687-13DE-48B9-AC49-0FF9B9BB458B}" presName="composite" presStyleCnt="0"/>
      <dgm:spPr/>
    </dgm:pt>
    <dgm:pt modelId="{9C53E8EA-37A8-4F63-A34A-57448C7D4C9A}" type="pres">
      <dgm:prSet presAssocID="{5B756687-13DE-48B9-AC49-0FF9B9BB458B}" presName="parentText" presStyleLbl="alignNode1" presStyleIdx="1" presStyleCnt="3">
        <dgm:presLayoutVars>
          <dgm:chMax val="1"/>
          <dgm:bulletEnabled val="1"/>
        </dgm:presLayoutVars>
      </dgm:prSet>
      <dgm:spPr/>
    </dgm:pt>
    <dgm:pt modelId="{A92B5FB2-CD60-49B1-A11B-439823B26279}" type="pres">
      <dgm:prSet presAssocID="{5B756687-13DE-48B9-AC49-0FF9B9BB458B}" presName="descendantText" presStyleLbl="alignAcc1" presStyleIdx="1" presStyleCnt="3">
        <dgm:presLayoutVars>
          <dgm:bulletEnabled val="1"/>
        </dgm:presLayoutVars>
      </dgm:prSet>
      <dgm:spPr/>
    </dgm:pt>
    <dgm:pt modelId="{563DC65E-09F2-4CF4-9FCD-15458000AC89}" type="pres">
      <dgm:prSet presAssocID="{377B6367-1A56-4455-A343-4191AABC7F21}" presName="sp" presStyleCnt="0"/>
      <dgm:spPr/>
    </dgm:pt>
    <dgm:pt modelId="{1BF245E7-875B-4EE9-92CB-1831899540F6}" type="pres">
      <dgm:prSet presAssocID="{80689610-A003-4B2E-8D81-809EC972CD5D}" presName="composite" presStyleCnt="0"/>
      <dgm:spPr/>
    </dgm:pt>
    <dgm:pt modelId="{D79A89D0-D8EC-4AE9-AE33-01374B6B310C}" type="pres">
      <dgm:prSet presAssocID="{80689610-A003-4B2E-8D81-809EC972CD5D}" presName="parentText" presStyleLbl="alignNode1" presStyleIdx="2" presStyleCnt="3">
        <dgm:presLayoutVars>
          <dgm:chMax val="1"/>
          <dgm:bulletEnabled val="1"/>
        </dgm:presLayoutVars>
      </dgm:prSet>
      <dgm:spPr/>
    </dgm:pt>
    <dgm:pt modelId="{2A78A5BB-E387-47DE-898C-B8289BC2660A}" type="pres">
      <dgm:prSet presAssocID="{80689610-A003-4B2E-8D81-809EC972CD5D}" presName="descendantText" presStyleLbl="alignAcc1" presStyleIdx="2" presStyleCnt="3">
        <dgm:presLayoutVars>
          <dgm:bulletEnabled val="1"/>
        </dgm:presLayoutVars>
      </dgm:prSet>
      <dgm:spPr/>
    </dgm:pt>
  </dgm:ptLst>
  <dgm:cxnLst>
    <dgm:cxn modelId="{FCC08E02-8132-4596-9540-B26898203D06}" type="presOf" srcId="{BDFE1830-06BB-48D7-9B8B-8CF32A66FEE7}" destId="{A92B5FB2-CD60-49B1-A11B-439823B26279}" srcOrd="0" destOrd="4" presId="urn:microsoft.com/office/officeart/2005/8/layout/chevron2"/>
    <dgm:cxn modelId="{9F5C7E03-094F-4EF0-B65A-64498BA51BC9}" srcId="{80689610-A003-4B2E-8D81-809EC972CD5D}" destId="{49308FC8-EA7C-49A7-9BF7-2193B36625D9}" srcOrd="2" destOrd="0" parTransId="{2253F1F2-E928-4C58-9ED0-BC69CD0AD027}" sibTransId="{6082B0A0-7926-4620-B404-32C812EDD7ED}"/>
    <dgm:cxn modelId="{2E6D7B17-0C2F-40B4-85C2-BF0C9E03E336}" type="presOf" srcId="{4D37FB4D-62D6-4C88-88A8-5BCB9CB234E7}" destId="{8234B95E-F473-4681-84AE-DAF129866A93}" srcOrd="0" destOrd="0" presId="urn:microsoft.com/office/officeart/2005/8/layout/chevron2"/>
    <dgm:cxn modelId="{AFB33932-B248-46C2-A5B9-6C8C3F80CED7}" type="presOf" srcId="{5B756687-13DE-48B9-AC49-0FF9B9BB458B}" destId="{9C53E8EA-37A8-4F63-A34A-57448C7D4C9A}" srcOrd="0" destOrd="0" presId="urn:microsoft.com/office/officeart/2005/8/layout/chevron2"/>
    <dgm:cxn modelId="{31DDA73A-7419-4217-AE1A-8AEEBCBDD476}" srcId="{5B756687-13DE-48B9-AC49-0FF9B9BB458B}" destId="{C8550A47-8986-4A7E-B4D1-EE3A647E7BF2}" srcOrd="5" destOrd="0" parTransId="{0FD41BFB-F3DD-474C-978F-43380C383EE6}" sibTransId="{B2C5131E-2B56-4849-90F3-DBC1932676F4}"/>
    <dgm:cxn modelId="{617FE53E-759A-4E2D-83BF-FEC8E96845C6}" srcId="{5B756687-13DE-48B9-AC49-0FF9B9BB458B}" destId="{BF49223A-82A6-42B1-84AF-A06A7D00AD8A}" srcOrd="0" destOrd="0" parTransId="{7D62B301-EFA6-4DF9-9BA1-18F76612C706}" sibTransId="{08AE9BFE-39EB-4D3B-88C3-2BCCF1A191D8}"/>
    <dgm:cxn modelId="{0048535B-C53C-4716-94E7-9D4ABF16769E}" type="presOf" srcId="{BF49223A-82A6-42B1-84AF-A06A7D00AD8A}" destId="{A92B5FB2-CD60-49B1-A11B-439823B26279}" srcOrd="0" destOrd="0" presId="urn:microsoft.com/office/officeart/2005/8/layout/chevron2"/>
    <dgm:cxn modelId="{E4971F62-D491-4F33-8D3C-5E0410EEB222}" srcId="{5B756687-13DE-48B9-AC49-0FF9B9BB458B}" destId="{A55A5840-22A4-42FC-8C95-9A741EB67AC4}" srcOrd="4" destOrd="0" parTransId="{EF06750D-78D9-4F8F-A1CD-C0D1A04B99C0}" sibTransId="{85F510BB-57F7-4D7C-8E2A-575BFFE56740}"/>
    <dgm:cxn modelId="{34A8AC63-0757-4817-A8F0-60E4FACAC051}" srcId="{64FFB313-2D0E-44DC-9D1A-A591F7ACD05B}" destId="{5B756687-13DE-48B9-AC49-0FF9B9BB458B}" srcOrd="1" destOrd="0" parTransId="{701D7100-DE5D-4BD4-85A8-856739189B19}" sibTransId="{377B6367-1A56-4455-A343-4191AABC7F21}"/>
    <dgm:cxn modelId="{61314744-13AD-4B6B-B9A5-B976D1E3A43A}" type="presOf" srcId="{E8220CED-D41E-4564-9C2C-7E6B64AA14A7}" destId="{A92B5FB2-CD60-49B1-A11B-439823B26279}" srcOrd="0" destOrd="3" presId="urn:microsoft.com/office/officeart/2005/8/layout/chevron2"/>
    <dgm:cxn modelId="{DA48AF65-DB7C-4704-A980-E9BB75CA5ED0}" srcId="{64FFB313-2D0E-44DC-9D1A-A591F7ACD05B}" destId="{80689610-A003-4B2E-8D81-809EC972CD5D}" srcOrd="2" destOrd="0" parTransId="{5C2A7A85-C612-4E93-A993-19E61C936EF3}" sibTransId="{DA946AF7-D2BB-40E7-B330-B9925AE9974C}"/>
    <dgm:cxn modelId="{967F744A-0378-41FC-B1DF-C8F7886A7940}" srcId="{80689610-A003-4B2E-8D81-809EC972CD5D}" destId="{7525FF8B-3968-47BC-8245-099D4F1A228B}" srcOrd="3" destOrd="0" parTransId="{77DF0870-C132-4162-A9B4-85BDD5362C40}" sibTransId="{1BE5B466-F33B-452C-AA50-07C602F1ECE8}"/>
    <dgm:cxn modelId="{8244436B-6853-4BE8-BA05-57B367A199A9}" type="presOf" srcId="{424FBC7D-87B4-4277-89BC-64CE092EDD52}" destId="{438C2993-4052-477B-AF0A-293CA649BC0A}" srcOrd="0" destOrd="0" presId="urn:microsoft.com/office/officeart/2005/8/layout/chevron2"/>
    <dgm:cxn modelId="{799F466B-F86E-4BBB-8E83-BE44D25A258D}" type="presOf" srcId="{A09295E0-201B-46D1-8926-697AEF2C681C}" destId="{8234B95E-F473-4681-84AE-DAF129866A93}" srcOrd="0" destOrd="1" presId="urn:microsoft.com/office/officeart/2005/8/layout/chevron2"/>
    <dgm:cxn modelId="{5088166C-4CC8-45B2-860F-0DF158E5BAC4}" type="presOf" srcId="{69AAF7B4-01CB-4DF6-899E-3CCD087D06B8}" destId="{2A78A5BB-E387-47DE-898C-B8289BC2660A}" srcOrd="0" destOrd="1" presId="urn:microsoft.com/office/officeart/2005/8/layout/chevron2"/>
    <dgm:cxn modelId="{BBDABC6C-4283-41BB-824D-124E7D774B1F}" srcId="{80689610-A003-4B2E-8D81-809EC972CD5D}" destId="{6548B7DF-161D-48E7-96D4-47387E2B0111}" srcOrd="1" destOrd="0" parTransId="{71A1E655-E9A4-41DD-80AB-BBE9D3349C08}" sibTransId="{B0772AB4-0D6C-423B-B22D-472EA516EF3F}"/>
    <dgm:cxn modelId="{DCF06F6E-4F99-47C7-A3FC-E66317038F76}" srcId="{80689610-A003-4B2E-8D81-809EC972CD5D}" destId="{C3301AB9-F640-4476-A9D4-399930D340C8}" srcOrd="0" destOrd="0" parTransId="{9B3FCF96-5CDF-452F-8F4C-C0402793F00C}" sibTransId="{61A1A5B6-9E5F-49A7-9966-E31A46662975}"/>
    <dgm:cxn modelId="{4CAE9A6E-C2A9-4F9F-B594-8CCAFEE84C2F}" srcId="{BF49223A-82A6-42B1-84AF-A06A7D00AD8A}" destId="{D138C51A-B33D-4FF3-82B4-40BDA87F56D9}" srcOrd="0" destOrd="0" parTransId="{638C7DC1-7618-4D68-88B4-30F752F77CF0}" sibTransId="{280E4A55-2250-4B4D-B6C4-236AD1244A63}"/>
    <dgm:cxn modelId="{D6B1FA4F-30B4-4758-93F7-C1AA03AD1B0F}" srcId="{5B756687-13DE-48B9-AC49-0FF9B9BB458B}" destId="{E8220CED-D41E-4564-9C2C-7E6B64AA14A7}" srcOrd="2" destOrd="0" parTransId="{CECE2798-8AE0-4B56-B7ED-0F4007242371}" sibTransId="{212439C5-C7B6-4B69-9A46-EC9758549D27}"/>
    <dgm:cxn modelId="{30CC4A76-E49C-4CA0-9F07-299AD2908912}" srcId="{C3301AB9-F640-4476-A9D4-399930D340C8}" destId="{69AAF7B4-01CB-4DF6-899E-3CCD087D06B8}" srcOrd="0" destOrd="0" parTransId="{5B6D39B6-F2C8-4DDA-9408-89BBAEF3FBB9}" sibTransId="{A5B67247-28F0-484C-B841-5361B15C8BA2}"/>
    <dgm:cxn modelId="{9B507277-FFE9-4E9A-93CB-1510C9059926}" type="presOf" srcId="{D138C51A-B33D-4FF3-82B4-40BDA87F56D9}" destId="{A92B5FB2-CD60-49B1-A11B-439823B26279}" srcOrd="0" destOrd="1" presId="urn:microsoft.com/office/officeart/2005/8/layout/chevron2"/>
    <dgm:cxn modelId="{F1D4198C-6D8E-466A-9DFF-7A75F3F33B9A}" type="presOf" srcId="{A55A5840-22A4-42FC-8C95-9A741EB67AC4}" destId="{A92B5FB2-CD60-49B1-A11B-439823B26279}" srcOrd="0" destOrd="5" presId="urn:microsoft.com/office/officeart/2005/8/layout/chevron2"/>
    <dgm:cxn modelId="{7EA98891-25B3-4360-81EF-6A2F1F54F78C}" type="presOf" srcId="{26A308DC-A6F1-4538-9418-6DE24819A562}" destId="{A92B5FB2-CD60-49B1-A11B-439823B26279}" srcOrd="0" destOrd="2" presId="urn:microsoft.com/office/officeart/2005/8/layout/chevron2"/>
    <dgm:cxn modelId="{F6943693-4112-407B-A7B4-89CA4014E1B3}" srcId="{5B756687-13DE-48B9-AC49-0FF9B9BB458B}" destId="{26A308DC-A6F1-4538-9418-6DE24819A562}" srcOrd="1" destOrd="0" parTransId="{F6016CEF-3A08-43E2-8B8A-B256833B0566}" sibTransId="{148E663F-BE40-4B36-8516-8F4EDD3ED62E}"/>
    <dgm:cxn modelId="{5A52449B-413A-40A8-A513-BA71E1EB08F6}" type="presOf" srcId="{64FFB313-2D0E-44DC-9D1A-A591F7ACD05B}" destId="{21860FDD-249C-490D-9C7B-21A6EAF65FAF}" srcOrd="0" destOrd="0" presId="urn:microsoft.com/office/officeart/2005/8/layout/chevron2"/>
    <dgm:cxn modelId="{F95C6FBF-F487-497A-B3C1-DB7FEEF38119}" type="presOf" srcId="{B2A868A4-458B-40C1-8954-4FAAE4764777}" destId="{8234B95E-F473-4681-84AE-DAF129866A93}" srcOrd="0" destOrd="3" presId="urn:microsoft.com/office/officeart/2005/8/layout/chevron2"/>
    <dgm:cxn modelId="{200ABABF-8798-40CB-AD22-25891A2B00C1}" type="presOf" srcId="{D6A6C834-F93E-4CCF-9232-B3F67069FCB8}" destId="{8234B95E-F473-4681-84AE-DAF129866A93}" srcOrd="0" destOrd="2" presId="urn:microsoft.com/office/officeart/2005/8/layout/chevron2"/>
    <dgm:cxn modelId="{7B11FDBF-6686-41C8-AB5D-B5336E9F6B5E}" srcId="{424FBC7D-87B4-4277-89BC-64CE092EDD52}" destId="{D6A6C834-F93E-4CCF-9232-B3F67069FCB8}" srcOrd="2" destOrd="0" parTransId="{F23418EA-9E8E-4D06-86F1-439BD35E9F03}" sibTransId="{E99F887C-8C7B-4B53-A3CC-8B6DA821088D}"/>
    <dgm:cxn modelId="{A709B6C0-9F07-483A-80E0-E77F00D29EF9}" type="presOf" srcId="{C8550A47-8986-4A7E-B4D1-EE3A647E7BF2}" destId="{A92B5FB2-CD60-49B1-A11B-439823B26279}" srcOrd="0" destOrd="6" presId="urn:microsoft.com/office/officeart/2005/8/layout/chevron2"/>
    <dgm:cxn modelId="{7B89B0C6-995B-492C-A45C-73618DED9348}" type="presOf" srcId="{7525FF8B-3968-47BC-8245-099D4F1A228B}" destId="{2A78A5BB-E387-47DE-898C-B8289BC2660A}" srcOrd="0" destOrd="4" presId="urn:microsoft.com/office/officeart/2005/8/layout/chevron2"/>
    <dgm:cxn modelId="{190D9FC7-5097-474F-9492-D16CB1E1D47E}" srcId="{64FFB313-2D0E-44DC-9D1A-A591F7ACD05B}" destId="{424FBC7D-87B4-4277-89BC-64CE092EDD52}" srcOrd="0" destOrd="0" parTransId="{10A74232-2107-44E0-B776-9DE50FB4F86C}" sibTransId="{AD61AC65-82E2-42F3-8342-A03531F05DEA}"/>
    <dgm:cxn modelId="{044313D4-8752-4012-9B61-4EED6667651E}" srcId="{424FBC7D-87B4-4277-89BC-64CE092EDD52}" destId="{4D37FB4D-62D6-4C88-88A8-5BCB9CB234E7}" srcOrd="0" destOrd="0" parTransId="{413F36B0-5867-4A31-8656-45D42152AC66}" sibTransId="{D5A351BD-2E74-4E26-9463-4924B0B3414C}"/>
    <dgm:cxn modelId="{E013CDD5-60C5-404E-93FC-38DAE7AE45DE}" type="presOf" srcId="{49308FC8-EA7C-49A7-9BF7-2193B36625D9}" destId="{2A78A5BB-E387-47DE-898C-B8289BC2660A}" srcOrd="0" destOrd="3" presId="urn:microsoft.com/office/officeart/2005/8/layout/chevron2"/>
    <dgm:cxn modelId="{293435E0-EF18-4FD1-B5A2-A61F8CBAA564}" srcId="{424FBC7D-87B4-4277-89BC-64CE092EDD52}" destId="{A09295E0-201B-46D1-8926-697AEF2C681C}" srcOrd="1" destOrd="0" parTransId="{FBB26DE9-541C-4A1A-95F7-B599E41D4921}" sibTransId="{A472CF9C-D992-4514-8054-4BA5C684632B}"/>
    <dgm:cxn modelId="{C3C6E4E5-30C1-438A-A5AD-EB87C9E47018}" type="presOf" srcId="{80689610-A003-4B2E-8D81-809EC972CD5D}" destId="{D79A89D0-D8EC-4AE9-AE33-01374B6B310C}" srcOrd="0" destOrd="0" presId="urn:microsoft.com/office/officeart/2005/8/layout/chevron2"/>
    <dgm:cxn modelId="{D5B80EEB-DE4E-4D35-8168-1F987B8FB6A5}" type="presOf" srcId="{C3301AB9-F640-4476-A9D4-399930D340C8}" destId="{2A78A5BB-E387-47DE-898C-B8289BC2660A}" srcOrd="0" destOrd="0" presId="urn:microsoft.com/office/officeart/2005/8/layout/chevron2"/>
    <dgm:cxn modelId="{68A756EE-8F0C-4436-9AB5-89278FF2A069}" srcId="{424FBC7D-87B4-4277-89BC-64CE092EDD52}" destId="{B2A868A4-458B-40C1-8954-4FAAE4764777}" srcOrd="3" destOrd="0" parTransId="{7E37736C-1056-43A9-B283-DF87068CBBED}" sibTransId="{7386B8E0-819E-49C8-9E0C-227C91F20043}"/>
    <dgm:cxn modelId="{499620F5-F2CC-4C16-989E-4A48AE912190}" srcId="{5B756687-13DE-48B9-AC49-0FF9B9BB458B}" destId="{BDFE1830-06BB-48D7-9B8B-8CF32A66FEE7}" srcOrd="3" destOrd="0" parTransId="{5B3AE5EF-D5F8-4371-AB80-F6162C475322}" sibTransId="{08A99DB1-8E31-4E3F-B6CE-22D2D01C6958}"/>
    <dgm:cxn modelId="{CC86A6FF-93EC-4E46-82A1-CD2F324EB98D}" type="presOf" srcId="{6548B7DF-161D-48E7-96D4-47387E2B0111}" destId="{2A78A5BB-E387-47DE-898C-B8289BC2660A}" srcOrd="0" destOrd="2" presId="urn:microsoft.com/office/officeart/2005/8/layout/chevron2"/>
    <dgm:cxn modelId="{4624DD8A-AB44-44FB-8E8B-223EAC8D44C2}" type="presParOf" srcId="{21860FDD-249C-490D-9C7B-21A6EAF65FAF}" destId="{A8276DD6-0F48-4110-92DF-FBC399D62DE5}" srcOrd="0" destOrd="0" presId="urn:microsoft.com/office/officeart/2005/8/layout/chevron2"/>
    <dgm:cxn modelId="{ED97E76E-6CB3-4852-8439-344C0630BFC3}" type="presParOf" srcId="{A8276DD6-0F48-4110-92DF-FBC399D62DE5}" destId="{438C2993-4052-477B-AF0A-293CA649BC0A}" srcOrd="0" destOrd="0" presId="urn:microsoft.com/office/officeart/2005/8/layout/chevron2"/>
    <dgm:cxn modelId="{E0DEF50F-F494-4CFB-9128-DD88D0AEA4D3}" type="presParOf" srcId="{A8276DD6-0F48-4110-92DF-FBC399D62DE5}" destId="{8234B95E-F473-4681-84AE-DAF129866A93}" srcOrd="1" destOrd="0" presId="urn:microsoft.com/office/officeart/2005/8/layout/chevron2"/>
    <dgm:cxn modelId="{7061FBF3-62EF-4908-B6DE-0317EA364DEC}" type="presParOf" srcId="{21860FDD-249C-490D-9C7B-21A6EAF65FAF}" destId="{82A82BDE-0134-4AEE-943E-B618C7BEC320}" srcOrd="1" destOrd="0" presId="urn:microsoft.com/office/officeart/2005/8/layout/chevron2"/>
    <dgm:cxn modelId="{22D126D2-1F2C-40BB-A2C7-B9B8EB6BD91E}" type="presParOf" srcId="{21860FDD-249C-490D-9C7B-21A6EAF65FAF}" destId="{2E920F67-107D-4EBB-A2FD-E08B3AB73CAD}" srcOrd="2" destOrd="0" presId="urn:microsoft.com/office/officeart/2005/8/layout/chevron2"/>
    <dgm:cxn modelId="{FBEC383E-CBED-432C-BBBA-9089615E7155}" type="presParOf" srcId="{2E920F67-107D-4EBB-A2FD-E08B3AB73CAD}" destId="{9C53E8EA-37A8-4F63-A34A-57448C7D4C9A}" srcOrd="0" destOrd="0" presId="urn:microsoft.com/office/officeart/2005/8/layout/chevron2"/>
    <dgm:cxn modelId="{B4994F10-7563-49D6-9422-70BDA3917095}" type="presParOf" srcId="{2E920F67-107D-4EBB-A2FD-E08B3AB73CAD}" destId="{A92B5FB2-CD60-49B1-A11B-439823B26279}" srcOrd="1" destOrd="0" presId="urn:microsoft.com/office/officeart/2005/8/layout/chevron2"/>
    <dgm:cxn modelId="{4E5CA8AA-9A7A-4401-91DB-BFC611FC4D7B}" type="presParOf" srcId="{21860FDD-249C-490D-9C7B-21A6EAF65FAF}" destId="{563DC65E-09F2-4CF4-9FCD-15458000AC89}" srcOrd="3" destOrd="0" presId="urn:microsoft.com/office/officeart/2005/8/layout/chevron2"/>
    <dgm:cxn modelId="{C4852FA6-8AF5-4EC1-A6A1-840F666D6017}" type="presParOf" srcId="{21860FDD-249C-490D-9C7B-21A6EAF65FAF}" destId="{1BF245E7-875B-4EE9-92CB-1831899540F6}" srcOrd="4" destOrd="0" presId="urn:microsoft.com/office/officeart/2005/8/layout/chevron2"/>
    <dgm:cxn modelId="{6BF478DB-CFF2-4952-8858-248D0C302110}" type="presParOf" srcId="{1BF245E7-875B-4EE9-92CB-1831899540F6}" destId="{D79A89D0-D8EC-4AE9-AE33-01374B6B310C}" srcOrd="0" destOrd="0" presId="urn:microsoft.com/office/officeart/2005/8/layout/chevron2"/>
    <dgm:cxn modelId="{FA6DDA75-FF63-458A-9EA1-8AEC7F8D21D3}" type="presParOf" srcId="{1BF245E7-875B-4EE9-92CB-1831899540F6}" destId="{2A78A5BB-E387-47DE-898C-B8289BC2660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C2993-4052-477B-AF0A-293CA649BC0A}">
      <dsp:nvSpPr>
        <dsp:cNvPr id="0" name=""/>
        <dsp:cNvSpPr/>
      </dsp:nvSpPr>
      <dsp:spPr>
        <a:xfrm rot="5400000">
          <a:off x="-208098" y="210090"/>
          <a:ext cx="1387321" cy="97112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latin typeface="Lora" pitchFamily="2" charset="0"/>
            </a:rPr>
            <a:t>Trainee</a:t>
          </a:r>
          <a:endParaRPr lang="en-US" sz="800" b="1" kern="1200" dirty="0">
            <a:latin typeface="Lora" pitchFamily="2" charset="0"/>
          </a:endParaRPr>
        </a:p>
      </dsp:txBody>
      <dsp:txXfrm rot="-5400000">
        <a:off x="1" y="487555"/>
        <a:ext cx="971125" cy="416196"/>
      </dsp:txXfrm>
    </dsp:sp>
    <dsp:sp modelId="{8234B95E-F473-4681-84AE-DAF129866A93}">
      <dsp:nvSpPr>
        <dsp:cNvPr id="0" name=""/>
        <dsp:cNvSpPr/>
      </dsp:nvSpPr>
      <dsp:spPr>
        <a:xfrm rot="5400000">
          <a:off x="4138227" y="-3165109"/>
          <a:ext cx="901759" cy="723596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72" tIns="3810" rIns="3810" bIns="3810" numCol="1" spcCol="1270" anchor="ctr" anchorCtr="0">
          <a:noAutofit/>
        </a:bodyPr>
        <a:lstStyle/>
        <a:p>
          <a:pPr marL="57150" lvl="1" indent="-57150" algn="l" defTabSz="266700">
            <a:lnSpc>
              <a:spcPct val="90000"/>
            </a:lnSpc>
            <a:spcBef>
              <a:spcPct val="0"/>
            </a:spcBef>
            <a:spcAft>
              <a:spcPct val="15000"/>
            </a:spcAft>
            <a:buChar char="•"/>
          </a:pPr>
          <a:r>
            <a:rPr lang="en-US" sz="600" kern="1200" dirty="0">
              <a:latin typeface="Lora" pitchFamily="2" charset="0"/>
            </a:rPr>
            <a:t>Moodle course will open and available for you throughout the course and after.</a:t>
          </a:r>
        </a:p>
        <a:p>
          <a:pPr marL="57150" lvl="1" indent="-57150" algn="l" defTabSz="266700">
            <a:lnSpc>
              <a:spcPct val="90000"/>
            </a:lnSpc>
            <a:spcBef>
              <a:spcPct val="0"/>
            </a:spcBef>
            <a:spcAft>
              <a:spcPct val="15000"/>
            </a:spcAft>
            <a:buChar char="•"/>
          </a:pPr>
          <a:r>
            <a:rPr lang="en-US" sz="600" kern="1200" dirty="0">
              <a:latin typeface="Lora" pitchFamily="2" charset="0"/>
            </a:rPr>
            <a:t>You will be provided support from the Education Committee throughout the training course</a:t>
          </a:r>
        </a:p>
        <a:p>
          <a:pPr marL="57150" lvl="1" indent="-57150" algn="l" defTabSz="266700">
            <a:lnSpc>
              <a:spcPct val="90000"/>
            </a:lnSpc>
            <a:spcBef>
              <a:spcPct val="0"/>
            </a:spcBef>
            <a:spcAft>
              <a:spcPct val="15000"/>
            </a:spcAft>
            <a:buChar char="•"/>
          </a:pPr>
          <a:r>
            <a:rPr lang="en-US" sz="600" kern="1200" dirty="0">
              <a:latin typeface="Lora" pitchFamily="2" charset="0"/>
            </a:rPr>
            <a:t>You will be provided a mentor </a:t>
          </a:r>
        </a:p>
        <a:p>
          <a:pPr marL="57150" lvl="1" indent="-57150" algn="l" defTabSz="266700">
            <a:lnSpc>
              <a:spcPct val="90000"/>
            </a:lnSpc>
            <a:spcBef>
              <a:spcPct val="0"/>
            </a:spcBef>
            <a:spcAft>
              <a:spcPct val="15000"/>
            </a:spcAft>
            <a:buChar char="•"/>
          </a:pPr>
          <a:r>
            <a:rPr lang="en-US" sz="600" kern="1200" dirty="0">
              <a:latin typeface="Lora" pitchFamily="2" charset="0"/>
            </a:rPr>
            <a:t>End March 20, 2026</a:t>
          </a:r>
        </a:p>
      </dsp:txBody>
      <dsp:txXfrm rot="-5400000">
        <a:off x="971126" y="46012"/>
        <a:ext cx="7191942" cy="813719"/>
      </dsp:txXfrm>
    </dsp:sp>
    <dsp:sp modelId="{9C53E8EA-37A8-4F63-A34A-57448C7D4C9A}">
      <dsp:nvSpPr>
        <dsp:cNvPr id="0" name=""/>
        <dsp:cNvSpPr/>
      </dsp:nvSpPr>
      <dsp:spPr>
        <a:xfrm rot="5400000">
          <a:off x="-208098" y="1400387"/>
          <a:ext cx="1387321" cy="97112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latin typeface="Lora" pitchFamily="2" charset="0"/>
            </a:rPr>
            <a:t>Intern</a:t>
          </a:r>
          <a:endParaRPr lang="en-US" kern="1200" dirty="0">
            <a:latin typeface="Lora" pitchFamily="2" charset="0"/>
          </a:endParaRPr>
        </a:p>
      </dsp:txBody>
      <dsp:txXfrm rot="-5400000">
        <a:off x="1" y="1677852"/>
        <a:ext cx="971125" cy="416196"/>
      </dsp:txXfrm>
    </dsp:sp>
    <dsp:sp modelId="{A92B5FB2-CD60-49B1-A11B-439823B26279}">
      <dsp:nvSpPr>
        <dsp:cNvPr id="0" name=""/>
        <dsp:cNvSpPr/>
      </dsp:nvSpPr>
      <dsp:spPr>
        <a:xfrm rot="5400000">
          <a:off x="4138227" y="-1974812"/>
          <a:ext cx="901759" cy="723596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72" tIns="3810" rIns="3810" bIns="3810" numCol="1" spcCol="1270" anchor="ctr" anchorCtr="0">
          <a:noAutofit/>
        </a:bodyPr>
        <a:lstStyle/>
        <a:p>
          <a:pPr marL="57150" lvl="1" indent="-57150" algn="l" defTabSz="266700">
            <a:lnSpc>
              <a:spcPct val="90000"/>
            </a:lnSpc>
            <a:spcBef>
              <a:spcPct val="0"/>
            </a:spcBef>
            <a:spcAft>
              <a:spcPct val="15000"/>
            </a:spcAft>
            <a:buChar char="•"/>
          </a:pPr>
          <a:r>
            <a:rPr lang="en-US" sz="600" kern="1200" baseline="0" dirty="0">
              <a:latin typeface="Lora" pitchFamily="2" charset="0"/>
            </a:rPr>
            <a:t>Starts April 1st, 2027 &amp; </a:t>
          </a:r>
          <a:r>
            <a:rPr lang="en-US" sz="600" kern="1200" dirty="0">
              <a:latin typeface="Lora" pitchFamily="2" charset="0"/>
            </a:rPr>
            <a:t>Ends September 30, 2028</a:t>
          </a:r>
        </a:p>
        <a:p>
          <a:pPr marL="114300" lvl="2" indent="-57150" algn="l" defTabSz="266700">
            <a:lnSpc>
              <a:spcPct val="90000"/>
            </a:lnSpc>
            <a:spcBef>
              <a:spcPct val="0"/>
            </a:spcBef>
            <a:spcAft>
              <a:spcPct val="15000"/>
            </a:spcAft>
            <a:buChar char="•"/>
          </a:pPr>
          <a:r>
            <a:rPr lang="en-US" sz="600" kern="1200" dirty="0">
              <a:latin typeface="Lora" pitchFamily="2" charset="0"/>
            </a:rPr>
            <a:t>17 months to complete 80 hours  (50 for internship and 30 for active master gardener status)</a:t>
          </a:r>
        </a:p>
        <a:p>
          <a:pPr marL="57150" lvl="1" indent="-57150" algn="l" defTabSz="266700">
            <a:lnSpc>
              <a:spcPct val="90000"/>
            </a:lnSpc>
            <a:spcBef>
              <a:spcPct val="0"/>
            </a:spcBef>
            <a:spcAft>
              <a:spcPct val="15000"/>
            </a:spcAft>
            <a:buChar char="•"/>
          </a:pPr>
          <a:r>
            <a:rPr lang="en-US" sz="600" kern="1200" dirty="0">
              <a:latin typeface="Lora" pitchFamily="2" charset="0"/>
            </a:rPr>
            <a:t>Mentor will offer opportunities, check in, answer questions </a:t>
          </a:r>
        </a:p>
        <a:p>
          <a:pPr marL="57150" lvl="1" indent="-57150" algn="l" defTabSz="266700">
            <a:lnSpc>
              <a:spcPct val="90000"/>
            </a:lnSpc>
            <a:spcBef>
              <a:spcPct val="0"/>
            </a:spcBef>
            <a:spcAft>
              <a:spcPct val="15000"/>
            </a:spcAft>
            <a:buChar char="•"/>
          </a:pPr>
          <a:r>
            <a:rPr lang="en-US" sz="600" kern="1200" dirty="0">
              <a:latin typeface="Lora" pitchFamily="2" charset="0"/>
            </a:rPr>
            <a:t>You will have access to monthly meetings (2</a:t>
          </a:r>
          <a:r>
            <a:rPr lang="en-US" sz="600" kern="1200" baseline="30000" dirty="0">
              <a:latin typeface="Lora" pitchFamily="2" charset="0"/>
            </a:rPr>
            <a:t>nd</a:t>
          </a:r>
          <a:r>
            <a:rPr lang="en-US" sz="600" kern="1200" dirty="0">
              <a:latin typeface="Lora" pitchFamily="2" charset="0"/>
            </a:rPr>
            <a:t> Thursday of the month)</a:t>
          </a:r>
        </a:p>
        <a:p>
          <a:pPr marL="57150" lvl="1" indent="-57150" algn="l" defTabSz="266700">
            <a:lnSpc>
              <a:spcPct val="90000"/>
            </a:lnSpc>
            <a:spcBef>
              <a:spcPct val="0"/>
            </a:spcBef>
            <a:spcAft>
              <a:spcPct val="15000"/>
            </a:spcAft>
            <a:buChar char="•"/>
          </a:pPr>
          <a:r>
            <a:rPr lang="en-US" sz="600" kern="1200" dirty="0">
              <a:latin typeface="Lora" pitchFamily="2" charset="0"/>
            </a:rPr>
            <a:t>You will be on distribution for MG Newsletter</a:t>
          </a:r>
        </a:p>
        <a:p>
          <a:pPr marL="57150" lvl="1" indent="-57150" algn="l" defTabSz="266700">
            <a:lnSpc>
              <a:spcPct val="90000"/>
            </a:lnSpc>
            <a:spcBef>
              <a:spcPct val="0"/>
            </a:spcBef>
            <a:spcAft>
              <a:spcPct val="15000"/>
            </a:spcAft>
            <a:buChar char="•"/>
          </a:pPr>
          <a:r>
            <a:rPr lang="en-US" sz="600" kern="1200" dirty="0">
              <a:latin typeface="Lora" pitchFamily="2" charset="0"/>
            </a:rPr>
            <a:t>You can volunteer within any volunteer opportunity; join program and groups</a:t>
          </a:r>
        </a:p>
        <a:p>
          <a:pPr marL="57150" lvl="1" indent="-57150" algn="l" defTabSz="266700">
            <a:lnSpc>
              <a:spcPct val="90000"/>
            </a:lnSpc>
            <a:spcBef>
              <a:spcPct val="0"/>
            </a:spcBef>
            <a:spcAft>
              <a:spcPct val="15000"/>
            </a:spcAft>
            <a:buChar char="•"/>
          </a:pPr>
          <a:r>
            <a:rPr lang="en-US" sz="600" kern="1200" dirty="0">
              <a:latin typeface="Lora" pitchFamily="2" charset="0"/>
            </a:rPr>
            <a:t>Directory of MG body</a:t>
          </a:r>
        </a:p>
      </dsp:txBody>
      <dsp:txXfrm rot="-5400000">
        <a:off x="971126" y="1236309"/>
        <a:ext cx="7191942" cy="813719"/>
      </dsp:txXfrm>
    </dsp:sp>
    <dsp:sp modelId="{D79A89D0-D8EC-4AE9-AE33-01374B6B310C}">
      <dsp:nvSpPr>
        <dsp:cNvPr id="0" name=""/>
        <dsp:cNvSpPr/>
      </dsp:nvSpPr>
      <dsp:spPr>
        <a:xfrm rot="5400000">
          <a:off x="-208098" y="2590683"/>
          <a:ext cx="1387321" cy="97112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US" sz="2000" kern="1200" baseline="0" dirty="0"/>
        </a:p>
        <a:p>
          <a:pPr marL="0" lvl="0" indent="0" algn="ctr" defTabSz="889000">
            <a:lnSpc>
              <a:spcPct val="90000"/>
            </a:lnSpc>
            <a:spcBef>
              <a:spcPct val="0"/>
            </a:spcBef>
            <a:spcAft>
              <a:spcPct val="35000"/>
            </a:spcAft>
            <a:buNone/>
          </a:pPr>
          <a:r>
            <a:rPr lang="en-US" sz="2000" b="1" kern="1200" baseline="0" dirty="0">
              <a:latin typeface="Lora" pitchFamily="2" charset="0"/>
            </a:rPr>
            <a:t>Active </a:t>
          </a:r>
        </a:p>
        <a:p>
          <a:pPr marL="0" lvl="0" indent="0" algn="ctr" defTabSz="889000">
            <a:lnSpc>
              <a:spcPct val="90000"/>
            </a:lnSpc>
            <a:spcBef>
              <a:spcPct val="0"/>
            </a:spcBef>
            <a:spcAft>
              <a:spcPct val="35000"/>
            </a:spcAft>
            <a:buNone/>
          </a:pPr>
          <a:r>
            <a:rPr lang="en-US" sz="2000" b="1" kern="1200" baseline="0" dirty="0">
              <a:latin typeface="Lora" pitchFamily="2" charset="0"/>
            </a:rPr>
            <a:t>MGV</a:t>
          </a:r>
          <a:endParaRPr lang="en-US" sz="2000" b="1" kern="1200" dirty="0">
            <a:latin typeface="Lora" pitchFamily="2" charset="0"/>
          </a:endParaRPr>
        </a:p>
      </dsp:txBody>
      <dsp:txXfrm rot="-5400000">
        <a:off x="1" y="2868148"/>
        <a:ext cx="971125" cy="416196"/>
      </dsp:txXfrm>
    </dsp:sp>
    <dsp:sp modelId="{2A78A5BB-E387-47DE-898C-B8289BC2660A}">
      <dsp:nvSpPr>
        <dsp:cNvPr id="0" name=""/>
        <dsp:cNvSpPr/>
      </dsp:nvSpPr>
      <dsp:spPr>
        <a:xfrm rot="5400000">
          <a:off x="4137989" y="-784279"/>
          <a:ext cx="902233" cy="723596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72" tIns="3810" rIns="3810" bIns="3810" numCol="1" spcCol="1270" anchor="ctr" anchorCtr="0">
          <a:noAutofit/>
        </a:bodyPr>
        <a:lstStyle/>
        <a:p>
          <a:pPr marL="57150" lvl="1" indent="-57150" algn="l" defTabSz="266700">
            <a:lnSpc>
              <a:spcPct val="90000"/>
            </a:lnSpc>
            <a:spcBef>
              <a:spcPct val="0"/>
            </a:spcBef>
            <a:spcAft>
              <a:spcPct val="15000"/>
            </a:spcAft>
            <a:buChar char="•"/>
          </a:pPr>
          <a:r>
            <a:rPr lang="en-US" sz="600" kern="1200" baseline="0" dirty="0">
              <a:latin typeface="Lora" pitchFamily="2" charset="0"/>
            </a:rPr>
            <a:t>30 volunteer hours required annually  (October 1</a:t>
          </a:r>
          <a:r>
            <a:rPr lang="en-US" sz="600" kern="1200" baseline="30000" dirty="0">
              <a:latin typeface="Lora" pitchFamily="2" charset="0"/>
            </a:rPr>
            <a:t>st</a:t>
          </a:r>
          <a:r>
            <a:rPr lang="en-US" sz="600" kern="1200" baseline="0" dirty="0">
              <a:latin typeface="Lora" pitchFamily="2" charset="0"/>
            </a:rPr>
            <a:t>-September 30</a:t>
          </a:r>
          <a:r>
            <a:rPr lang="en-US" sz="600" kern="1200" baseline="30000" dirty="0">
              <a:latin typeface="Lora" pitchFamily="2" charset="0"/>
            </a:rPr>
            <a:t>th</a:t>
          </a:r>
          <a:r>
            <a:rPr lang="en-US" sz="600" kern="1200" baseline="0" dirty="0">
              <a:latin typeface="Lora" pitchFamily="2" charset="0"/>
            </a:rPr>
            <a:t>)</a:t>
          </a:r>
          <a:endParaRPr lang="en-US" sz="600" kern="1200" dirty="0">
            <a:latin typeface="Lora" pitchFamily="2" charset="0"/>
          </a:endParaRPr>
        </a:p>
        <a:p>
          <a:pPr marL="114300" lvl="2" indent="-57150" algn="l" defTabSz="266700">
            <a:lnSpc>
              <a:spcPct val="90000"/>
            </a:lnSpc>
            <a:spcBef>
              <a:spcPct val="0"/>
            </a:spcBef>
            <a:spcAft>
              <a:spcPct val="15000"/>
            </a:spcAft>
            <a:buChar char="•"/>
          </a:pPr>
          <a:r>
            <a:rPr lang="en-US" sz="600" kern="1200" baseline="0" dirty="0">
              <a:latin typeface="Lora" pitchFamily="2" charset="0"/>
            </a:rPr>
            <a:t>must submit volunteer hours regularly; we will go over how to submit, what forms to use and how to fill them our accurately</a:t>
          </a:r>
          <a:endParaRPr lang="en-US" sz="600" kern="1200" dirty="0">
            <a:latin typeface="Lora" pitchFamily="2" charset="0"/>
          </a:endParaRPr>
        </a:p>
        <a:p>
          <a:pPr marL="57150" lvl="1" indent="-57150" algn="l" defTabSz="266700">
            <a:lnSpc>
              <a:spcPct val="90000"/>
            </a:lnSpc>
            <a:spcBef>
              <a:spcPct val="0"/>
            </a:spcBef>
            <a:spcAft>
              <a:spcPct val="15000"/>
            </a:spcAft>
            <a:buChar char="•"/>
          </a:pPr>
          <a:r>
            <a:rPr lang="en-US" sz="600" kern="1200" baseline="0" dirty="0">
              <a:latin typeface="Lora" pitchFamily="2" charset="0"/>
            </a:rPr>
            <a:t>Hours within approved activities (we will be going over this in more detail)</a:t>
          </a:r>
          <a:endParaRPr lang="en-US" sz="600" kern="1200" dirty="0">
            <a:latin typeface="Lora" pitchFamily="2" charset="0"/>
          </a:endParaRPr>
        </a:p>
        <a:p>
          <a:pPr marL="57150" lvl="1" indent="-57150" algn="l" defTabSz="266700">
            <a:lnSpc>
              <a:spcPct val="90000"/>
            </a:lnSpc>
            <a:spcBef>
              <a:spcPct val="0"/>
            </a:spcBef>
            <a:spcAft>
              <a:spcPct val="15000"/>
            </a:spcAft>
            <a:buChar char="•"/>
          </a:pPr>
          <a:r>
            <a:rPr lang="en-US" sz="600" kern="1200" baseline="0" dirty="0">
              <a:latin typeface="Lora" pitchFamily="2" charset="0"/>
            </a:rPr>
            <a:t>10 hours of continuing education</a:t>
          </a:r>
          <a:endParaRPr lang="en-US" sz="600" kern="1200" dirty="0">
            <a:latin typeface="Lora" pitchFamily="2" charset="0"/>
          </a:endParaRPr>
        </a:p>
        <a:p>
          <a:pPr marL="57150" lvl="1" indent="-57150" algn="l" defTabSz="266700">
            <a:lnSpc>
              <a:spcPct val="90000"/>
            </a:lnSpc>
            <a:spcBef>
              <a:spcPct val="0"/>
            </a:spcBef>
            <a:spcAft>
              <a:spcPct val="15000"/>
            </a:spcAft>
            <a:buChar char="•"/>
          </a:pPr>
          <a:r>
            <a:rPr lang="en-US" sz="600" kern="1200" baseline="0" dirty="0">
              <a:latin typeface="Lora" pitchFamily="2" charset="0"/>
            </a:rPr>
            <a:t>Required sexual harassment training, code of conduct, and letter of intent, background check (every 3 years)</a:t>
          </a:r>
          <a:endParaRPr lang="en-US" sz="600" kern="1200" dirty="0">
            <a:latin typeface="Lora" pitchFamily="2" charset="0"/>
          </a:endParaRPr>
        </a:p>
      </dsp:txBody>
      <dsp:txXfrm rot="-5400000">
        <a:off x="971125" y="2426628"/>
        <a:ext cx="7191919" cy="8141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CA95F2-023A-1445-82DE-0268D465293F}" type="datetimeFigureOut">
              <a:rPr lang="en-US" smtClean="0"/>
              <a:t>9/25/2026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BD9DF5D-90FC-7D4A-B15B-EC85E56F616C}" type="slidenum">
              <a:rPr lang="en-US" smtClean="0"/>
              <a:t>‹#›</a:t>
            </a:fld>
            <a:endParaRPr lang="en-US"/>
          </a:p>
        </p:txBody>
      </p:sp>
    </p:spTree>
    <p:extLst>
      <p:ext uri="{BB962C8B-B14F-4D97-AF65-F5344CB8AC3E}">
        <p14:creationId xmlns:p14="http://schemas.microsoft.com/office/powerpoint/2010/main" val="11072660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FA199-D1D6-E34E-BE4F-0C9C560654EF}"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17B08-0BCD-354B-9358-AE5CAD05314A}" type="slidenum">
              <a:rPr lang="en-US" smtClean="0"/>
              <a:t>‹#›</a:t>
            </a:fld>
            <a:endParaRPr lang="en-US"/>
          </a:p>
        </p:txBody>
      </p:sp>
      <p:sp>
        <p:nvSpPr>
          <p:cNvPr id="8" name="Footer Placeholder 7"/>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608327393"/>
      </p:ext>
    </p:extLst>
  </p:cSld>
  <p:clrMap bg1="lt1" tx1="dk1" bg2="lt2" tx2="dk2" accent1="accent1" accent2="accent2" accent3="accent3" accent4="accent4" accent5="accent5" accent6="accent6" hlink="hlink" folHlink="folHlink"/>
  <p:hf hdr="0" ftr="0" dt="0"/>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sign in with Nancy at the registration table</a:t>
            </a:r>
          </a:p>
          <a:p>
            <a:r>
              <a:rPr lang="en-US" dirty="0"/>
              <a:t>Please pay at the registration table if you have not done so yet</a:t>
            </a:r>
          </a:p>
          <a:p>
            <a:r>
              <a:rPr lang="en-US" dirty="0"/>
              <a:t>Please fill out and sign the Risk wavier and Photo consent</a:t>
            </a:r>
          </a:p>
          <a:p>
            <a:r>
              <a:rPr lang="en-US" dirty="0"/>
              <a:t>Please fill out the bio form</a:t>
            </a:r>
          </a:p>
          <a:p>
            <a:endParaRPr lang="en-US" dirty="0"/>
          </a:p>
        </p:txBody>
      </p:sp>
      <p:sp>
        <p:nvSpPr>
          <p:cNvPr id="4" name="Slide Number Placeholder 3"/>
          <p:cNvSpPr>
            <a:spLocks noGrp="1"/>
          </p:cNvSpPr>
          <p:nvPr>
            <p:ph type="sldNum" sz="quarter" idx="5"/>
          </p:nvPr>
        </p:nvSpPr>
        <p:spPr/>
        <p:txBody>
          <a:bodyPr/>
          <a:lstStyle/>
          <a:p>
            <a:fld id="{D3117B08-0BCD-354B-9358-AE5CAD05314A}" type="slidenum">
              <a:rPr lang="en-US" smtClean="0"/>
              <a:t>1</a:t>
            </a:fld>
            <a:endParaRPr lang="en-US"/>
          </a:p>
        </p:txBody>
      </p:sp>
    </p:spTree>
    <p:extLst>
      <p:ext uri="{BB962C8B-B14F-4D97-AF65-F5344CB8AC3E}">
        <p14:creationId xmlns:p14="http://schemas.microsoft.com/office/powerpoint/2010/main" val="2383324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Welcome, let introduce ourselves to each other. Let's state our name, where about in Rochester we are from and one interesting fact you're willing to share. </a:t>
            </a:r>
          </a:p>
          <a:p>
            <a:pPr marL="171450" indent="-171450">
              <a:buFont typeface="Arial" panose="020B0604020202020204" pitchFamily="34" charset="0"/>
              <a:buChar char="•"/>
            </a:pPr>
            <a:r>
              <a:rPr lang="en-US" dirty="0"/>
              <a:t>Introduce Andrea</a:t>
            </a:r>
          </a:p>
          <a:p>
            <a:pPr marL="171450" indent="-171450">
              <a:buFont typeface="Arial" panose="020B0604020202020204" pitchFamily="34" charset="0"/>
              <a:buChar char="•"/>
            </a:pPr>
            <a:r>
              <a:rPr lang="en-US" dirty="0"/>
              <a:t>MG Program in Monroe County is different from other Counties. If you know MG in other counties you will notice there are differences in policy, </a:t>
            </a:r>
            <a:r>
              <a:rPr lang="en-US" dirty="0" err="1"/>
              <a:t>prodcedure</a:t>
            </a:r>
            <a:r>
              <a:rPr lang="en-US" dirty="0"/>
              <a:t> and approved activities. </a:t>
            </a:r>
          </a:p>
          <a:p>
            <a:pPr marL="628639" lvl="1" indent="-171450">
              <a:buFont typeface="Arial" panose="020B0604020202020204" pitchFamily="34" charset="0"/>
              <a:buChar char="•"/>
            </a:pPr>
            <a:r>
              <a:rPr lang="en-US" dirty="0"/>
              <a:t>Approved activities</a:t>
            </a:r>
          </a:p>
          <a:p>
            <a:pPr marL="628639"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3117B08-0BCD-354B-9358-AE5CAD05314A}" type="slidenum">
              <a:rPr lang="en-US" smtClean="0"/>
              <a:t>2</a:t>
            </a:fld>
            <a:endParaRPr lang="en-US"/>
          </a:p>
        </p:txBody>
      </p:sp>
    </p:spTree>
    <p:extLst>
      <p:ext uri="{BB962C8B-B14F-4D97-AF65-F5344CB8AC3E}">
        <p14:creationId xmlns:p14="http://schemas.microsoft.com/office/powerpoint/2010/main" val="1299506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a partner and swap your knowledge checks, go over the your answers and compare it with the key that will be provided)</a:t>
            </a:r>
          </a:p>
          <a:p>
            <a:endParaRPr lang="en-US" dirty="0"/>
          </a:p>
          <a:p>
            <a:r>
              <a:rPr lang="en-US" dirty="0"/>
              <a:t>Session ‘a’ will be a speaker who will talk about the topics you covered in the previous 2 weeks. The speakers could be a MGV or CCE staff or a real expert on a topic. These presenters will answer questions you might have from your reading or from the videos. </a:t>
            </a:r>
          </a:p>
        </p:txBody>
      </p:sp>
      <p:sp>
        <p:nvSpPr>
          <p:cNvPr id="4" name="Slide Number Placeholder 3"/>
          <p:cNvSpPr>
            <a:spLocks noGrp="1"/>
          </p:cNvSpPr>
          <p:nvPr>
            <p:ph type="sldNum" sz="quarter" idx="5"/>
          </p:nvPr>
        </p:nvSpPr>
        <p:spPr/>
        <p:txBody>
          <a:bodyPr/>
          <a:lstStyle/>
          <a:p>
            <a:fld id="{D3117B08-0BCD-354B-9358-AE5CAD05314A}" type="slidenum">
              <a:rPr lang="en-US" smtClean="0"/>
              <a:t>4</a:t>
            </a:fld>
            <a:endParaRPr lang="en-US"/>
          </a:p>
        </p:txBody>
      </p:sp>
    </p:spTree>
    <p:extLst>
      <p:ext uri="{BB962C8B-B14F-4D97-AF65-F5344CB8AC3E}">
        <p14:creationId xmlns:p14="http://schemas.microsoft.com/office/powerpoint/2010/main" val="78953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mission statement. Its very important to note that we have changed our focus in the past few years to focus  on food security and environmental stewardship. Our goal is to provide factual based information to Monroe County in an educational capacity. Throughout the course I will provide information on how that is done and what we do as MGV to ensure we are meeting the needs of the county. </a:t>
            </a:r>
          </a:p>
        </p:txBody>
      </p:sp>
      <p:sp>
        <p:nvSpPr>
          <p:cNvPr id="4" name="Slide Number Placeholder 3"/>
          <p:cNvSpPr>
            <a:spLocks noGrp="1"/>
          </p:cNvSpPr>
          <p:nvPr>
            <p:ph type="sldNum" sz="quarter" idx="5"/>
          </p:nvPr>
        </p:nvSpPr>
        <p:spPr/>
        <p:txBody>
          <a:bodyPr/>
          <a:lstStyle/>
          <a:p>
            <a:fld id="{D3117B08-0BCD-354B-9358-AE5CAD05314A}" type="slidenum">
              <a:rPr lang="en-US" smtClean="0"/>
              <a:t>7</a:t>
            </a:fld>
            <a:endParaRPr lang="en-US"/>
          </a:p>
        </p:txBody>
      </p:sp>
    </p:spTree>
    <p:extLst>
      <p:ext uri="{BB962C8B-B14F-4D97-AF65-F5344CB8AC3E}">
        <p14:creationId xmlns:p14="http://schemas.microsoft.com/office/powerpoint/2010/main" val="2007041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explained in greater details on page 5-9 in the program handbook</a:t>
            </a:r>
          </a:p>
          <a:p>
            <a:r>
              <a:rPr lang="en-US" dirty="0"/>
              <a:t>Mentors; we will try to pair you up with a mentor that has similar interest. Their main purpose is to assist you with answering general questions about the MG Program. Our hope is that they will invite you to join them when they are volunteering to give you the chance to shadow and learn. Other things we would ask our mentors to do is to introduce you to the team leader of other programs if you are interested in shadowing within their program area. </a:t>
            </a:r>
          </a:p>
          <a:p>
            <a:r>
              <a:rPr lang="en-US" dirty="0"/>
              <a:t>For example, if you are really interested in volunteering on the Garden helpline or seeing how that works, maybe your mentor spend most of their time in one of our County Parks, then they will make sure that you have been introduced to a team member on the helpline that you might be shadowing that day. Once assigned it will be both of your responsibility to stay connected and determine how you would like to spend your 50 hours. I highly recommend moving around a bit, seeing all the different aspects of the program. Since we are ending our training in Spring, there will be PLENTY of opportunities!!</a:t>
            </a:r>
          </a:p>
          <a:p>
            <a:endParaRPr lang="en-US" dirty="0"/>
          </a:p>
          <a:p>
            <a:r>
              <a:rPr lang="en-US" dirty="0"/>
              <a:t>There are also other things that you will have access to after your year internship is completed. Such as access to box </a:t>
            </a:r>
            <a:r>
              <a:rPr lang="en-US" dirty="0" err="1"/>
              <a:t>platfourm</a:t>
            </a:r>
            <a:r>
              <a:rPr lang="en-US" dirty="0"/>
              <a:t>, sign up </a:t>
            </a:r>
            <a:r>
              <a:rPr lang="en-US" dirty="0" err="1"/>
              <a:t>genuis</a:t>
            </a:r>
            <a:r>
              <a:rPr lang="en-US" dirty="0"/>
              <a:t>, </a:t>
            </a:r>
          </a:p>
        </p:txBody>
      </p:sp>
      <p:sp>
        <p:nvSpPr>
          <p:cNvPr id="4" name="Slide Number Placeholder 3"/>
          <p:cNvSpPr>
            <a:spLocks noGrp="1"/>
          </p:cNvSpPr>
          <p:nvPr>
            <p:ph type="sldNum" sz="quarter" idx="5"/>
          </p:nvPr>
        </p:nvSpPr>
        <p:spPr/>
        <p:txBody>
          <a:bodyPr/>
          <a:lstStyle/>
          <a:p>
            <a:fld id="{D3117B08-0BCD-354B-9358-AE5CAD05314A}" type="slidenum">
              <a:rPr lang="en-US" smtClean="0"/>
              <a:t>16</a:t>
            </a:fld>
            <a:endParaRPr lang="en-US"/>
          </a:p>
        </p:txBody>
      </p:sp>
    </p:spTree>
    <p:extLst>
      <p:ext uri="{BB962C8B-B14F-4D97-AF65-F5344CB8AC3E}">
        <p14:creationId xmlns:p14="http://schemas.microsoft.com/office/powerpoint/2010/main" val="315323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action projects ideas page. </a:t>
            </a:r>
          </a:p>
          <a:p>
            <a:endParaRPr lang="en-US" dirty="0"/>
          </a:p>
        </p:txBody>
      </p:sp>
      <p:sp>
        <p:nvSpPr>
          <p:cNvPr id="4" name="Slide Number Placeholder 3"/>
          <p:cNvSpPr>
            <a:spLocks noGrp="1"/>
          </p:cNvSpPr>
          <p:nvPr>
            <p:ph type="sldNum" sz="quarter" idx="5"/>
          </p:nvPr>
        </p:nvSpPr>
        <p:spPr/>
        <p:txBody>
          <a:bodyPr/>
          <a:lstStyle/>
          <a:p>
            <a:fld id="{D3117B08-0BCD-354B-9358-AE5CAD05314A}" type="slidenum">
              <a:rPr lang="en-US" smtClean="0"/>
              <a:t>18</a:t>
            </a:fld>
            <a:endParaRPr lang="en-US"/>
          </a:p>
        </p:txBody>
      </p:sp>
    </p:spTree>
    <p:extLst>
      <p:ext uri="{BB962C8B-B14F-4D97-AF65-F5344CB8AC3E}">
        <p14:creationId xmlns:p14="http://schemas.microsoft.com/office/powerpoint/2010/main" val="1257983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a:t>
            </a:r>
            <a:r>
              <a:rPr lang="en-US" dirty="0" err="1"/>
              <a:t>moodle</a:t>
            </a:r>
            <a:r>
              <a:rPr lang="en-US" dirty="0"/>
              <a:t> platform; pull up the </a:t>
            </a:r>
            <a:r>
              <a:rPr lang="en-US" dirty="0" err="1"/>
              <a:t>moodle</a:t>
            </a:r>
            <a:r>
              <a:rPr lang="en-US" dirty="0"/>
              <a:t> on the screen. </a:t>
            </a:r>
          </a:p>
        </p:txBody>
      </p:sp>
      <p:sp>
        <p:nvSpPr>
          <p:cNvPr id="4" name="Slide Number Placeholder 3"/>
          <p:cNvSpPr>
            <a:spLocks noGrp="1"/>
          </p:cNvSpPr>
          <p:nvPr>
            <p:ph type="sldNum" sz="quarter" idx="5"/>
          </p:nvPr>
        </p:nvSpPr>
        <p:spPr/>
        <p:txBody>
          <a:bodyPr/>
          <a:lstStyle/>
          <a:p>
            <a:fld id="{D3117B08-0BCD-354B-9358-AE5CAD05314A}" type="slidenum">
              <a:rPr lang="en-US" smtClean="0"/>
              <a:t>20</a:t>
            </a:fld>
            <a:endParaRPr lang="en-US"/>
          </a:p>
        </p:txBody>
      </p:sp>
    </p:spTree>
    <p:extLst>
      <p:ext uri="{BB962C8B-B14F-4D97-AF65-F5344CB8AC3E}">
        <p14:creationId xmlns:p14="http://schemas.microsoft.com/office/powerpoint/2010/main" val="3393946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how to take a soil sample.</a:t>
            </a:r>
          </a:p>
          <a:p>
            <a:r>
              <a:rPr lang="en-US" dirty="0"/>
              <a:t>Please let it air dry</a:t>
            </a:r>
          </a:p>
          <a:p>
            <a:endParaRPr lang="en-US" dirty="0"/>
          </a:p>
        </p:txBody>
      </p:sp>
      <p:sp>
        <p:nvSpPr>
          <p:cNvPr id="4" name="Slide Number Placeholder 3"/>
          <p:cNvSpPr>
            <a:spLocks noGrp="1"/>
          </p:cNvSpPr>
          <p:nvPr>
            <p:ph type="sldNum" sz="quarter" idx="5"/>
          </p:nvPr>
        </p:nvSpPr>
        <p:spPr/>
        <p:txBody>
          <a:bodyPr/>
          <a:lstStyle/>
          <a:p>
            <a:fld id="{D3117B08-0BCD-354B-9358-AE5CAD05314A}" type="slidenum">
              <a:rPr lang="en-US" smtClean="0"/>
              <a:t>21</a:t>
            </a:fld>
            <a:endParaRPr lang="en-US"/>
          </a:p>
        </p:txBody>
      </p:sp>
    </p:spTree>
    <p:extLst>
      <p:ext uri="{BB962C8B-B14F-4D97-AF65-F5344CB8AC3E}">
        <p14:creationId xmlns:p14="http://schemas.microsoft.com/office/powerpoint/2010/main" val="3643314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68461" y="499711"/>
            <a:ext cx="7315874" cy="2132762"/>
          </a:xfrm>
        </p:spPr>
        <p:txBody>
          <a:bodyPr anchor="t" anchorCtr="0">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481242" y="2912375"/>
            <a:ext cx="6857902" cy="1030977"/>
          </a:xfrm>
        </p:spPr>
        <p:txBody>
          <a:bodyPr>
            <a:normAutofit/>
          </a:bodyPr>
          <a:lstStyle>
            <a:lvl1pPr marL="0" indent="0" algn="l">
              <a:buNone/>
              <a:defRPr sz="20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a:t>Name of Presenter / Event or Location</a:t>
            </a:r>
            <a:endParaRPr lang="en-US" dirty="0"/>
          </a:p>
        </p:txBody>
      </p:sp>
      <p:sp>
        <p:nvSpPr>
          <p:cNvPr id="6" name="Slide Number Placeholder 5"/>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defRPr sz="3400"/>
            </a:lvl1pPr>
          </a:lstStyle>
          <a:p>
            <a:r>
              <a:rPr lang="en-US"/>
              <a:t>Click to edit Master title style</a:t>
            </a:r>
            <a:endParaRPr lang="en-US" dirty="0"/>
          </a:p>
        </p:txBody>
      </p:sp>
      <p:sp>
        <p:nvSpPr>
          <p:cNvPr id="3" name="Content Placeholder 2"/>
          <p:cNvSpPr>
            <a:spLocks noGrp="1"/>
          </p:cNvSpPr>
          <p:nvPr>
            <p:ph idx="1"/>
          </p:nvPr>
        </p:nvSpPr>
        <p:spPr>
          <a:xfrm>
            <a:off x="468456" y="1464268"/>
            <a:ext cx="8207088" cy="274004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Name of Presenter / Event or Location</a:t>
            </a:r>
            <a:endParaRPr lang="en-US" dirty="0"/>
          </a:p>
        </p:txBody>
      </p:sp>
      <p:sp>
        <p:nvSpPr>
          <p:cNvPr id="6" name="Slide Number Placeholder 5"/>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defRPr sz="3400" baseline="0"/>
            </a:lvl1pPr>
          </a:lstStyle>
          <a:p>
            <a:r>
              <a:rPr lang="en-US"/>
              <a:t>Click to edit Master title style</a:t>
            </a:r>
            <a:endParaRPr lang="en-US" dirty="0"/>
          </a:p>
        </p:txBody>
      </p:sp>
      <p:sp>
        <p:nvSpPr>
          <p:cNvPr id="3" name="Content Placeholder 2"/>
          <p:cNvSpPr>
            <a:spLocks noGrp="1"/>
          </p:cNvSpPr>
          <p:nvPr>
            <p:ph sz="half" idx="1"/>
          </p:nvPr>
        </p:nvSpPr>
        <p:spPr>
          <a:xfrm>
            <a:off x="468456" y="1461655"/>
            <a:ext cx="4020068" cy="274265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5044" y="1461655"/>
            <a:ext cx="4000500" cy="274265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a:t>Name of Presenter / Event or Location</a:t>
            </a:r>
            <a:endParaRPr lang="en-US" dirty="0"/>
          </a:p>
        </p:txBody>
      </p:sp>
      <p:sp>
        <p:nvSpPr>
          <p:cNvPr id="7" name="Slide Number Placeholder 6"/>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a:t>Name of Presenter / Event or Location / Date</a:t>
            </a:r>
            <a:endParaRPr lang="en-US" dirty="0"/>
          </a:p>
        </p:txBody>
      </p:sp>
      <p:sp>
        <p:nvSpPr>
          <p:cNvPr id="4" name="Slide Number Placeholder 3"/>
          <p:cNvSpPr>
            <a:spLocks noGrp="1"/>
          </p:cNvSpPr>
          <p:nvPr>
            <p:ph type="sldNum" sz="quarter" idx="11"/>
          </p:nvPr>
        </p:nvSpPr>
        <p:spPr/>
        <p:txBody>
          <a:bodyPr/>
          <a:lstStyle/>
          <a:p>
            <a:fld id="{A4A00DF7-6AE2-7340-9EE1-6F4F020C789C}" type="slidenum">
              <a:rPr lang="en-US" smtClean="0"/>
              <a:pPr/>
              <a:t>‹#›</a:t>
            </a:fld>
            <a:endParaRPr lang="en-US" dirty="0"/>
          </a:p>
        </p:txBody>
      </p:sp>
      <p:sp>
        <p:nvSpPr>
          <p:cNvPr id="8" name="Title 1"/>
          <p:cNvSpPr>
            <a:spLocks noGrp="1"/>
          </p:cNvSpPr>
          <p:nvPr>
            <p:ph type="title"/>
          </p:nvPr>
        </p:nvSpPr>
        <p:spPr>
          <a:xfrm>
            <a:off x="468456" y="507520"/>
            <a:ext cx="8207088" cy="858877"/>
          </a:xfrm>
        </p:spPr>
        <p:txBody>
          <a:bodyPr anchor="t" anchorCtr="0">
            <a:normAutofit/>
          </a:bodyPr>
          <a:lstStyle>
            <a:lvl1pPr>
              <a:defRPr sz="3400" baseline="0"/>
            </a:lvl1pPr>
          </a:lstStyle>
          <a:p>
            <a:r>
              <a:rPr lang="en-US"/>
              <a:t>Click to edit Master title style</a:t>
            </a:r>
            <a:endParaRPr lang="en-US" dirty="0"/>
          </a:p>
        </p:txBody>
      </p:sp>
      <p:sp>
        <p:nvSpPr>
          <p:cNvPr id="9" name="Content Placeholder 2"/>
          <p:cNvSpPr>
            <a:spLocks noGrp="1"/>
          </p:cNvSpPr>
          <p:nvPr>
            <p:ph sz="half" idx="1"/>
          </p:nvPr>
        </p:nvSpPr>
        <p:spPr>
          <a:xfrm>
            <a:off x="468457" y="1461655"/>
            <a:ext cx="2651616" cy="2742653"/>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half" idx="2"/>
          </p:nvPr>
        </p:nvSpPr>
        <p:spPr>
          <a:xfrm>
            <a:off x="3251444" y="1461655"/>
            <a:ext cx="2649324" cy="2742653"/>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6023928" y="1461655"/>
            <a:ext cx="2651616" cy="2742653"/>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09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9800" y="509115"/>
            <a:ext cx="8226782" cy="607654"/>
          </a:xfrm>
        </p:spPr>
        <p:txBody>
          <a:bodyPr anchor="t" anchorCtr="0">
            <a:normAutofit/>
          </a:bodyPr>
          <a:lstStyle>
            <a:lvl1pPr>
              <a:defRPr sz="3400" baseline="0"/>
            </a:lvl1pPr>
          </a:lstStyle>
          <a:p>
            <a:r>
              <a:rPr lang="en-US"/>
              <a:t>Click to edit Master title style</a:t>
            </a:r>
            <a:endParaRPr lang="en-US" dirty="0"/>
          </a:p>
        </p:txBody>
      </p:sp>
      <p:sp>
        <p:nvSpPr>
          <p:cNvPr id="3" name="Text Placeholder 2"/>
          <p:cNvSpPr>
            <a:spLocks noGrp="1"/>
          </p:cNvSpPr>
          <p:nvPr>
            <p:ph type="body" idx="1"/>
          </p:nvPr>
        </p:nvSpPr>
        <p:spPr>
          <a:xfrm>
            <a:off x="459800" y="1260872"/>
            <a:ext cx="3998472" cy="617934"/>
          </a:xfrm>
        </p:spPr>
        <p:txBody>
          <a:bodyPr anchor="t" anchorCtr="0">
            <a:normAutofit/>
          </a:bodyPr>
          <a:lstStyle>
            <a:lvl1pPr marL="0" indent="0">
              <a:buNone/>
              <a:defRPr sz="18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9800" y="1978980"/>
            <a:ext cx="3998472" cy="2225327"/>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8224" y="1260872"/>
            <a:ext cx="4019196" cy="617934"/>
          </a:xfrm>
        </p:spPr>
        <p:txBody>
          <a:bodyPr anchor="t" anchorCtr="0">
            <a:normAutofit/>
          </a:bodyPr>
          <a:lstStyle>
            <a:lvl1pPr marL="0" indent="0">
              <a:buNone/>
              <a:defRPr sz="18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8224" y="1978980"/>
            <a:ext cx="4019196" cy="2225327"/>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Name of Presenter / Event or Location</a:t>
            </a:r>
          </a:p>
        </p:txBody>
      </p:sp>
      <p:sp>
        <p:nvSpPr>
          <p:cNvPr id="9" name="Slide Number Placeholder 8"/>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Name of Presenter / Event or Location</a:t>
            </a:r>
            <a:endParaRPr lang="en-US" dirty="0"/>
          </a:p>
        </p:txBody>
      </p:sp>
      <p:sp>
        <p:nvSpPr>
          <p:cNvPr id="5" name="Slide Number Placeholder 4"/>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w/Footer">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Name of Presenter / Event or Location</a:t>
            </a:r>
          </a:p>
        </p:txBody>
      </p:sp>
      <p:sp>
        <p:nvSpPr>
          <p:cNvPr id="4" name="Slide Number Placeholder 3"/>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4A00DF7-6AE2-7340-9EE1-6F4F020C789C}" type="slidenum">
              <a:rPr lang="en-US" smtClean="0"/>
              <a:pPr/>
              <a:t>‹#›</a:t>
            </a:fld>
            <a:endParaRPr lang="en-US" dirty="0"/>
          </a:p>
        </p:txBody>
      </p:sp>
    </p:spTree>
    <p:extLst>
      <p:ext uri="{BB962C8B-B14F-4D97-AF65-F5344CB8AC3E}">
        <p14:creationId xmlns:p14="http://schemas.microsoft.com/office/powerpoint/2010/main" val="184513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9805" y="342900"/>
            <a:ext cx="3437553" cy="1200150"/>
          </a:xfrm>
        </p:spPr>
        <p:txBody>
          <a:bodyPr anchor="t" anchorCtr="0">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4116305" y="342901"/>
            <a:ext cx="4576106" cy="4052888"/>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9805" y="1699790"/>
            <a:ext cx="3437553" cy="270195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Name of Presenter / Event or Location</a:t>
            </a:r>
          </a:p>
        </p:txBody>
      </p:sp>
      <p:sp>
        <p:nvSpPr>
          <p:cNvPr id="7" name="Slide Number Placeholder 6"/>
          <p:cNvSpPr>
            <a:spLocks noGrp="1"/>
          </p:cNvSpPr>
          <p:nvPr>
            <p:ph type="sldNum" sz="quarter" idx="12"/>
          </p:nvPr>
        </p:nvSpPr>
        <p:spPr/>
        <p:txBody>
          <a:bodyPr/>
          <a:lstStyle/>
          <a:p>
            <a:fld id="{A4A00DF7-6AE2-7340-9EE1-6F4F020C78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116304" y="-8355"/>
            <a:ext cx="5027695" cy="516021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p:cNvSpPr>
            <a:spLocks noGrp="1"/>
          </p:cNvSpPr>
          <p:nvPr>
            <p:ph type="sldNum" sz="quarter" idx="12"/>
          </p:nvPr>
        </p:nvSpPr>
        <p:spPr/>
        <p:txBody>
          <a:bodyPr/>
          <a:lstStyle/>
          <a:p>
            <a:fld id="{A4A00DF7-6AE2-7340-9EE1-6F4F020C789C}" type="slidenum">
              <a:rPr lang="en-US" smtClean="0"/>
              <a:t>‹#›</a:t>
            </a:fld>
            <a:endParaRPr lang="en-US"/>
          </a:p>
        </p:txBody>
      </p:sp>
      <p:sp>
        <p:nvSpPr>
          <p:cNvPr id="8" name="Title 1"/>
          <p:cNvSpPr>
            <a:spLocks noGrp="1"/>
          </p:cNvSpPr>
          <p:nvPr>
            <p:ph type="title"/>
          </p:nvPr>
        </p:nvSpPr>
        <p:spPr>
          <a:xfrm>
            <a:off x="459805" y="342900"/>
            <a:ext cx="3437553" cy="1200150"/>
          </a:xfrm>
        </p:spPr>
        <p:txBody>
          <a:bodyPr anchor="t" anchorCtr="0">
            <a:normAutofit/>
          </a:bodyPr>
          <a:lstStyle>
            <a:lvl1pPr>
              <a:defRPr sz="2400"/>
            </a:lvl1pPr>
          </a:lstStyle>
          <a:p>
            <a:r>
              <a:rPr lang="en-US"/>
              <a:t>Click to edit Master title style</a:t>
            </a:r>
            <a:endParaRPr lang="en-US" dirty="0"/>
          </a:p>
        </p:txBody>
      </p:sp>
      <p:sp>
        <p:nvSpPr>
          <p:cNvPr id="9" name="Text Placeholder 3"/>
          <p:cNvSpPr>
            <a:spLocks noGrp="1"/>
          </p:cNvSpPr>
          <p:nvPr>
            <p:ph type="body" sz="half" idx="2"/>
          </p:nvPr>
        </p:nvSpPr>
        <p:spPr>
          <a:xfrm>
            <a:off x="459805" y="1699790"/>
            <a:ext cx="3437553" cy="2701953"/>
          </a:xfrm>
        </p:spPr>
        <p:txBody>
          <a:bodyPr/>
          <a:lstStyle>
            <a:lvl1pPr marL="0" indent="0">
              <a:buNone/>
              <a:defRPr sz="16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0" name="Straight Connector 9"/>
          <p:cNvCxnSpPr/>
          <p:nvPr userDrawn="1"/>
        </p:nvCxnSpPr>
        <p:spPr>
          <a:xfrm>
            <a:off x="226789" y="4578277"/>
            <a:ext cx="3670569" cy="0"/>
          </a:xfrm>
          <a:prstGeom prst="line">
            <a:avLst/>
          </a:prstGeom>
          <a:ln w="6350" cmpd="sng">
            <a:solidFill>
              <a:schemeClr val="bg1">
                <a:alpha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226789" y="4578277"/>
            <a:ext cx="3670569" cy="0"/>
          </a:xfrm>
          <a:prstGeom prst="line">
            <a:avLst/>
          </a:prstGeom>
          <a:ln w="6350" cmpd="sng">
            <a:solidFill>
              <a:schemeClr val="bg2">
                <a:lumMod val="75000"/>
                <a:alpha val="75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8456" y="507520"/>
            <a:ext cx="8207088" cy="858877"/>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68456" y="1538170"/>
            <a:ext cx="8207088" cy="26625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976670" y="4694837"/>
            <a:ext cx="4611689" cy="273844"/>
          </a:xfrm>
          <a:prstGeom prst="rect">
            <a:avLst/>
          </a:prstGeom>
        </p:spPr>
        <p:txBody>
          <a:bodyPr vert="horz" lIns="91440" tIns="45720" rIns="91440" bIns="45720" rtlCol="0" anchor="t" anchorCtr="0"/>
          <a:lstStyle>
            <a:lvl1pPr algn="r">
              <a:defRPr sz="800" baseline="0">
                <a:solidFill>
                  <a:schemeClr val="bg2">
                    <a:lumMod val="50000"/>
                  </a:schemeClr>
                </a:solidFill>
                <a:latin typeface="Work sans" charset="0"/>
              </a:defRPr>
            </a:lvl1pPr>
          </a:lstStyle>
          <a:p>
            <a:r>
              <a:rPr lang="en-US"/>
              <a:t>Name of Presenter / Event or Location / Date</a:t>
            </a:r>
            <a:endParaRPr lang="en-US" dirty="0"/>
          </a:p>
        </p:txBody>
      </p:sp>
      <p:sp>
        <p:nvSpPr>
          <p:cNvPr id="6" name="Slide Number Placeholder 5"/>
          <p:cNvSpPr>
            <a:spLocks noGrp="1"/>
          </p:cNvSpPr>
          <p:nvPr>
            <p:ph type="sldNum" sz="quarter" idx="4"/>
          </p:nvPr>
        </p:nvSpPr>
        <p:spPr>
          <a:xfrm>
            <a:off x="8588359" y="4694837"/>
            <a:ext cx="361516" cy="273844"/>
          </a:xfrm>
          <a:prstGeom prst="rect">
            <a:avLst/>
          </a:prstGeom>
        </p:spPr>
        <p:txBody>
          <a:bodyPr vert="horz" lIns="91440" tIns="45720" rIns="91440" bIns="45720" rtlCol="0" anchor="t" anchorCtr="0"/>
          <a:lstStyle>
            <a:lvl1pPr algn="r">
              <a:defRPr sz="800" baseline="0">
                <a:solidFill>
                  <a:schemeClr val="bg2">
                    <a:lumMod val="50000"/>
                  </a:schemeClr>
                </a:solidFill>
                <a:latin typeface="Work sans" charset="0"/>
              </a:defRPr>
            </a:lvl1pPr>
          </a:lstStyle>
          <a:p>
            <a:fld id="{A4A00DF7-6AE2-7340-9EE1-6F4F020C789C}" type="slidenum">
              <a:rPr lang="en-US" smtClean="0"/>
              <a:pPr/>
              <a:t>‹#›</a:t>
            </a:fld>
            <a:endParaRPr lang="en-US" dirty="0"/>
          </a:p>
        </p:txBody>
      </p:sp>
      <p:cxnSp>
        <p:nvCxnSpPr>
          <p:cNvPr id="8" name="Straight Connector 7"/>
          <p:cNvCxnSpPr/>
          <p:nvPr userDrawn="1"/>
        </p:nvCxnSpPr>
        <p:spPr>
          <a:xfrm>
            <a:off x="226789" y="4578277"/>
            <a:ext cx="8723087" cy="0"/>
          </a:xfrm>
          <a:prstGeom prst="line">
            <a:avLst/>
          </a:prstGeom>
          <a:ln w="6350" cmpd="sng">
            <a:solidFill>
              <a:schemeClr val="bg2">
                <a:lumMod val="75000"/>
                <a:alpha val="75000"/>
              </a:schemeClr>
            </a:solidFill>
          </a:ln>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3301" y="4616009"/>
            <a:ext cx="2717869" cy="472673"/>
          </a:xfrm>
          <a:prstGeom prst="rect">
            <a:avLst/>
          </a:prstGeom>
        </p:spPr>
      </p:pic>
    </p:spTree>
    <p:extLst>
      <p:ext uri="{BB962C8B-B14F-4D97-AF65-F5344CB8AC3E}">
        <p14:creationId xmlns:p14="http://schemas.microsoft.com/office/powerpoint/2010/main" val="248129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71" r:id="rId4"/>
    <p:sldLayoutId id="2147483665" r:id="rId5"/>
    <p:sldLayoutId id="2147483666" r:id="rId6"/>
    <p:sldLayoutId id="2147483667" r:id="rId7"/>
    <p:sldLayoutId id="2147483670" r:id="rId8"/>
    <p:sldLayoutId id="2147483668" r:id="rId9"/>
    <p:sldLayoutId id="2147483669" r:id="rId10"/>
  </p:sldLayoutIdLst>
  <p:hf hdr="0"/>
  <p:txStyles>
    <p:titleStyle>
      <a:lvl1pPr algn="l" defTabSz="914400" rtl="0" eaLnBrk="1" latinLnBrk="0" hangingPunct="1">
        <a:lnSpc>
          <a:spcPct val="90000"/>
        </a:lnSpc>
        <a:spcBef>
          <a:spcPct val="0"/>
        </a:spcBef>
        <a:buNone/>
        <a:defRPr sz="3400" b="1" i="0" kern="1200" baseline="0">
          <a:solidFill>
            <a:schemeClr val="tx2"/>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chemeClr val="tx2"/>
          </a:solidFill>
          <a:latin typeface="Lora"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Lora"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baseline="0">
          <a:solidFill>
            <a:schemeClr val="tx2"/>
          </a:solidFill>
          <a:latin typeface="Lora"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2"/>
          </a:solidFill>
          <a:latin typeface="Lora"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baseline="0">
          <a:solidFill>
            <a:schemeClr val="tx2"/>
          </a:solidFill>
          <a:latin typeface="Lora"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hyperlink" Target="https://gardening.cals.cornell.edu/cornell-cooperative-extension-master-gardener-volunteer-progra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6261" y="438988"/>
            <a:ext cx="7315874" cy="2132762"/>
          </a:xfrm>
        </p:spPr>
        <p:txBody>
          <a:bodyPr>
            <a:normAutofit fontScale="90000"/>
          </a:bodyPr>
          <a:lstStyle/>
          <a:p>
            <a:pPr algn="ctr"/>
            <a:r>
              <a:rPr lang="en-US" sz="4000" b="1" i="0" dirty="0">
                <a:solidFill>
                  <a:schemeClr val="tx2">
                    <a:lumMod val="50000"/>
                  </a:schemeClr>
                </a:solidFill>
                <a:latin typeface="Lora" pitchFamily="2" charset="0"/>
              </a:rPr>
              <a:t>Monroe County</a:t>
            </a:r>
            <a:br>
              <a:rPr lang="en-US" sz="5400" b="1" i="0" dirty="0">
                <a:solidFill>
                  <a:schemeClr val="tx2">
                    <a:lumMod val="50000"/>
                  </a:schemeClr>
                </a:solidFill>
                <a:latin typeface="Lora" pitchFamily="2" charset="0"/>
              </a:rPr>
            </a:br>
            <a:r>
              <a:rPr lang="en-US" dirty="0">
                <a:solidFill>
                  <a:schemeClr val="tx2">
                    <a:lumMod val="50000"/>
                  </a:schemeClr>
                </a:solidFill>
                <a:latin typeface="Lora" pitchFamily="2" charset="0"/>
              </a:rPr>
              <a:t>Master Gardener Training</a:t>
            </a:r>
            <a:br>
              <a:rPr lang="en-US" dirty="0">
                <a:solidFill>
                  <a:schemeClr val="tx2">
                    <a:lumMod val="50000"/>
                  </a:schemeClr>
                </a:solidFill>
                <a:latin typeface="Lora" pitchFamily="2" charset="0"/>
              </a:rPr>
            </a:br>
            <a:r>
              <a:rPr lang="en-US" dirty="0">
                <a:solidFill>
                  <a:schemeClr val="tx2">
                    <a:lumMod val="50000"/>
                  </a:schemeClr>
                </a:solidFill>
                <a:latin typeface="Lora" pitchFamily="2" charset="0"/>
              </a:rPr>
              <a:t>Program 2026-2027</a:t>
            </a:r>
          </a:p>
        </p:txBody>
      </p:sp>
      <p:sp>
        <p:nvSpPr>
          <p:cNvPr id="4" name="Footer Placeholder 3"/>
          <p:cNvSpPr>
            <a:spLocks noGrp="1"/>
          </p:cNvSpPr>
          <p:nvPr>
            <p:ph type="ftr" sz="quarter" idx="11"/>
          </p:nvPr>
        </p:nvSpPr>
        <p:spPr/>
        <p:txBody>
          <a:bodyPr/>
          <a:lstStyle/>
          <a:p>
            <a:r>
              <a:rPr lang="en-US" dirty="0"/>
              <a:t>Ashly Piedmont/ Monroe County MG Program</a:t>
            </a:r>
          </a:p>
        </p:txBody>
      </p:sp>
      <p:sp>
        <p:nvSpPr>
          <p:cNvPr id="5" name="Slide Number Placeholder 4"/>
          <p:cNvSpPr>
            <a:spLocks noGrp="1"/>
          </p:cNvSpPr>
          <p:nvPr>
            <p:ph type="sldNum" sz="quarter" idx="12"/>
          </p:nvPr>
        </p:nvSpPr>
        <p:spPr/>
        <p:txBody>
          <a:bodyPr/>
          <a:lstStyle/>
          <a:p>
            <a:fld id="{A4A00DF7-6AE2-7340-9EE1-6F4F020C789C}" type="slidenum">
              <a:rPr lang="en-US" smtClean="0"/>
              <a:t>1</a:t>
            </a:fld>
            <a:endParaRPr lang="en-US"/>
          </a:p>
        </p:txBody>
      </p:sp>
      <p:pic>
        <p:nvPicPr>
          <p:cNvPr id="7" name="Picture 6" descr="A picture containing text&#10;&#10;Description automatically generated">
            <a:extLst>
              <a:ext uri="{FF2B5EF4-FFF2-40B4-BE49-F238E27FC236}">
                <a16:creationId xmlns:a16="http://schemas.microsoft.com/office/drawing/2014/main" id="{3C49D658-692F-4266-9242-ECE47185D26A}"/>
              </a:ext>
            </a:extLst>
          </p:cNvPr>
          <p:cNvPicPr>
            <a:picLocks noChangeAspect="1"/>
          </p:cNvPicPr>
          <p:nvPr/>
        </p:nvPicPr>
        <p:blipFill>
          <a:blip r:embed="rId3"/>
          <a:stretch>
            <a:fillRect/>
          </a:stretch>
        </p:blipFill>
        <p:spPr>
          <a:xfrm>
            <a:off x="2408197" y="3092327"/>
            <a:ext cx="3436402" cy="1374561"/>
          </a:xfrm>
          <a:prstGeom prst="rect">
            <a:avLst/>
          </a:prstGeom>
        </p:spPr>
      </p:pic>
    </p:spTree>
    <p:extLst>
      <p:ext uri="{BB962C8B-B14F-4D97-AF65-F5344CB8AC3E}">
        <p14:creationId xmlns:p14="http://schemas.microsoft.com/office/powerpoint/2010/main" val="1565246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50000"/>
                  </a:schemeClr>
                </a:solidFill>
                <a:latin typeface="Lora" pitchFamily="2" charset="0"/>
              </a:rPr>
              <a:t>Overview</a:t>
            </a:r>
          </a:p>
        </p:txBody>
      </p:sp>
      <p:sp>
        <p:nvSpPr>
          <p:cNvPr id="3" name="Content Placeholder 2"/>
          <p:cNvSpPr>
            <a:spLocks noGrp="1"/>
          </p:cNvSpPr>
          <p:nvPr>
            <p:ph idx="1"/>
          </p:nvPr>
        </p:nvSpPr>
        <p:spPr>
          <a:xfrm>
            <a:off x="468456" y="1251284"/>
            <a:ext cx="4223860" cy="2377963"/>
          </a:xfrm>
        </p:spPr>
        <p:txBody>
          <a:bodyPr>
            <a:normAutofit/>
          </a:bodyPr>
          <a:lstStyle/>
          <a:p>
            <a:r>
              <a:rPr lang="en-US" dirty="0">
                <a:solidFill>
                  <a:schemeClr val="tx2">
                    <a:lumMod val="50000"/>
                  </a:schemeClr>
                </a:solidFill>
                <a:latin typeface="Lora" pitchFamily="2" charset="0"/>
              </a:rPr>
              <a:t>Welcome </a:t>
            </a:r>
          </a:p>
          <a:p>
            <a:r>
              <a:rPr lang="en-US" dirty="0">
                <a:solidFill>
                  <a:schemeClr val="tx2">
                    <a:lumMod val="50000"/>
                  </a:schemeClr>
                </a:solidFill>
                <a:latin typeface="Lora" pitchFamily="2" charset="0"/>
              </a:rPr>
              <a:t>Class introductions</a:t>
            </a:r>
          </a:p>
          <a:p>
            <a:r>
              <a:rPr lang="en-US" dirty="0">
                <a:solidFill>
                  <a:schemeClr val="tx2">
                    <a:lumMod val="50000"/>
                  </a:schemeClr>
                </a:solidFill>
                <a:latin typeface="Lora" pitchFamily="2" charset="0"/>
              </a:rPr>
              <a:t>Binder contents</a:t>
            </a:r>
          </a:p>
          <a:p>
            <a:r>
              <a:rPr lang="en-US" dirty="0">
                <a:solidFill>
                  <a:schemeClr val="tx2">
                    <a:lumMod val="50000"/>
                  </a:schemeClr>
                </a:solidFill>
                <a:latin typeface="Lora" pitchFamily="2" charset="0"/>
              </a:rPr>
              <a:t>Moodle Walkthrough</a:t>
            </a:r>
          </a:p>
          <a:p>
            <a:r>
              <a:rPr lang="en-US" dirty="0">
                <a:solidFill>
                  <a:schemeClr val="tx2">
                    <a:lumMod val="50000"/>
                  </a:schemeClr>
                </a:solidFill>
                <a:latin typeface="Lora" pitchFamily="2" charset="0"/>
              </a:rPr>
              <a:t>Intro to Action Project  </a:t>
            </a:r>
          </a:p>
          <a:p>
            <a:endParaRPr lang="en-US" dirty="0">
              <a:solidFill>
                <a:schemeClr val="tx2">
                  <a:lumMod val="50000"/>
                </a:schemeClr>
              </a:solidFill>
              <a:latin typeface="Lora" pitchFamily="2" charset="0"/>
            </a:endParaRPr>
          </a:p>
          <a:p>
            <a:endParaRPr lang="en-US" dirty="0">
              <a:solidFill>
                <a:schemeClr val="tx2">
                  <a:lumMod val="50000"/>
                </a:schemeClr>
              </a:solidFill>
              <a:latin typeface="Lora" pitchFamily="2" charset="0"/>
            </a:endParaRPr>
          </a:p>
          <a:p>
            <a:endParaRPr lang="en-US" dirty="0">
              <a:solidFill>
                <a:schemeClr val="tx2">
                  <a:lumMod val="50000"/>
                </a:schemeClr>
              </a:solidFill>
              <a:latin typeface="Lora" pitchFamily="2" charset="0"/>
            </a:endParaRPr>
          </a:p>
          <a:p>
            <a:endParaRPr lang="en-US" dirty="0">
              <a:solidFill>
                <a:schemeClr val="tx2">
                  <a:lumMod val="50000"/>
                </a:schemeClr>
              </a:solidFill>
              <a:latin typeface="Lora" pitchFamily="2" charset="0"/>
            </a:endParaRPr>
          </a:p>
          <a:p>
            <a:pPr lvl="1"/>
            <a:endParaRPr lang="en-US" dirty="0">
              <a:solidFill>
                <a:schemeClr val="tx2">
                  <a:lumMod val="50000"/>
                </a:schemeClr>
              </a:solidFill>
              <a:latin typeface="Lora" pitchFamily="2" charset="0"/>
            </a:endParaRPr>
          </a:p>
        </p:txBody>
      </p:sp>
      <p:sp>
        <p:nvSpPr>
          <p:cNvPr id="4" name="Footer Placeholder 3"/>
          <p:cNvSpPr>
            <a:spLocks noGrp="1"/>
          </p:cNvSpPr>
          <p:nvPr>
            <p:ph type="ftr" sz="quarter" idx="11"/>
          </p:nvPr>
        </p:nvSpPr>
        <p:spPr/>
        <p:txBody>
          <a:bodyPr/>
          <a:lstStyle/>
          <a:p>
            <a:r>
              <a:rPr lang="en-US" dirty="0"/>
              <a:t>Ashly Piedmont/ Monroe County MG Program</a:t>
            </a:r>
          </a:p>
        </p:txBody>
      </p:sp>
      <p:sp>
        <p:nvSpPr>
          <p:cNvPr id="5" name="Slide Number Placeholder 4"/>
          <p:cNvSpPr>
            <a:spLocks noGrp="1"/>
          </p:cNvSpPr>
          <p:nvPr>
            <p:ph type="sldNum" sz="quarter" idx="12"/>
          </p:nvPr>
        </p:nvSpPr>
        <p:spPr/>
        <p:txBody>
          <a:bodyPr/>
          <a:lstStyle/>
          <a:p>
            <a:fld id="{A4A00DF7-6AE2-7340-9EE1-6F4F020C789C}" type="slidenum">
              <a:rPr lang="en-US" smtClean="0"/>
              <a:t>2</a:t>
            </a:fld>
            <a:endParaRPr lang="en-US"/>
          </a:p>
        </p:txBody>
      </p:sp>
      <p:pic>
        <p:nvPicPr>
          <p:cNvPr id="7" name="Picture 6" descr="A path with trees on either side&#10;&#10;Description automatically generated with low confidence">
            <a:extLst>
              <a:ext uri="{FF2B5EF4-FFF2-40B4-BE49-F238E27FC236}">
                <a16:creationId xmlns:a16="http://schemas.microsoft.com/office/drawing/2014/main" id="{935F530E-5E07-471E-BECF-C079134693B3}"/>
              </a:ext>
            </a:extLst>
          </p:cNvPr>
          <p:cNvPicPr>
            <a:picLocks noChangeAspect="1"/>
          </p:cNvPicPr>
          <p:nvPr/>
        </p:nvPicPr>
        <p:blipFill>
          <a:blip r:embed="rId3"/>
          <a:stretch>
            <a:fillRect/>
          </a:stretch>
        </p:blipFill>
        <p:spPr>
          <a:xfrm>
            <a:off x="4049224" y="685800"/>
            <a:ext cx="4900652" cy="36754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4910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8236-3013-A642-F74A-C4F9F5D004C1}"/>
              </a:ext>
            </a:extLst>
          </p:cNvPr>
          <p:cNvSpPr>
            <a:spLocks noGrp="1"/>
          </p:cNvSpPr>
          <p:nvPr>
            <p:ph type="title"/>
          </p:nvPr>
        </p:nvSpPr>
        <p:spPr/>
        <p:txBody>
          <a:bodyPr/>
          <a:lstStyle/>
          <a:p>
            <a:r>
              <a:rPr lang="en-US" dirty="0">
                <a:solidFill>
                  <a:schemeClr val="tx2">
                    <a:lumMod val="50000"/>
                  </a:schemeClr>
                </a:solidFill>
                <a:latin typeface="Lora" pitchFamily="2" charset="0"/>
              </a:rPr>
              <a:t>Getting Started</a:t>
            </a:r>
          </a:p>
        </p:txBody>
      </p:sp>
      <p:sp>
        <p:nvSpPr>
          <p:cNvPr id="3" name="Content Placeholder 2">
            <a:extLst>
              <a:ext uri="{FF2B5EF4-FFF2-40B4-BE49-F238E27FC236}">
                <a16:creationId xmlns:a16="http://schemas.microsoft.com/office/drawing/2014/main" id="{BE21E352-05A0-8B7A-7C0F-5D3EB6E7B0EF}"/>
              </a:ext>
            </a:extLst>
          </p:cNvPr>
          <p:cNvSpPr>
            <a:spLocks noGrp="1"/>
          </p:cNvSpPr>
          <p:nvPr>
            <p:ph idx="1"/>
          </p:nvPr>
        </p:nvSpPr>
        <p:spPr/>
        <p:txBody>
          <a:bodyPr>
            <a:normAutofit lnSpcReduction="10000"/>
          </a:bodyPr>
          <a:lstStyle/>
          <a:p>
            <a:r>
              <a:rPr lang="en-US" sz="2800" dirty="0">
                <a:solidFill>
                  <a:srgbClr val="000000"/>
                </a:solidFill>
              </a:rPr>
              <a:t>Bathrooms</a:t>
            </a:r>
          </a:p>
          <a:p>
            <a:r>
              <a:rPr lang="en-US" sz="2800" dirty="0">
                <a:solidFill>
                  <a:srgbClr val="000000"/>
                </a:solidFill>
              </a:rPr>
              <a:t>Take a standing break as needed</a:t>
            </a:r>
          </a:p>
          <a:p>
            <a:r>
              <a:rPr lang="en-US" sz="2800" dirty="0">
                <a:solidFill>
                  <a:srgbClr val="000000"/>
                </a:solidFill>
              </a:rPr>
              <a:t>Walking path outside if you need to stretch your legs on break</a:t>
            </a:r>
          </a:p>
          <a:p>
            <a:r>
              <a:rPr lang="en-US" sz="2800" dirty="0">
                <a:solidFill>
                  <a:srgbClr val="000000"/>
                </a:solidFill>
              </a:rPr>
              <a:t>Coffee/Tea and snacks</a:t>
            </a:r>
          </a:p>
          <a:p>
            <a:r>
              <a:rPr lang="en-US" sz="2800" dirty="0">
                <a:solidFill>
                  <a:srgbClr val="000000"/>
                </a:solidFill>
              </a:rPr>
              <a:t>Complete Questionnaire </a:t>
            </a:r>
          </a:p>
          <a:p>
            <a:pPr marL="0" indent="0">
              <a:buNone/>
            </a:pPr>
            <a:endParaRPr lang="en-US" dirty="0">
              <a:solidFill>
                <a:srgbClr val="000000"/>
              </a:solidFill>
            </a:endParaRPr>
          </a:p>
          <a:p>
            <a:pPr marL="0" indent="0">
              <a:buNone/>
            </a:pPr>
            <a:endParaRPr lang="en-US" dirty="0"/>
          </a:p>
        </p:txBody>
      </p:sp>
      <p:sp>
        <p:nvSpPr>
          <p:cNvPr id="4" name="Footer Placeholder 3">
            <a:extLst>
              <a:ext uri="{FF2B5EF4-FFF2-40B4-BE49-F238E27FC236}">
                <a16:creationId xmlns:a16="http://schemas.microsoft.com/office/drawing/2014/main" id="{6877230A-737A-2DE8-4136-5E7043DC0D86}"/>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8D2433FC-90B5-9697-853D-88D560C55DB9}"/>
              </a:ext>
            </a:extLst>
          </p:cNvPr>
          <p:cNvSpPr>
            <a:spLocks noGrp="1"/>
          </p:cNvSpPr>
          <p:nvPr>
            <p:ph type="sldNum" sz="quarter" idx="12"/>
          </p:nvPr>
        </p:nvSpPr>
        <p:spPr/>
        <p:txBody>
          <a:bodyPr/>
          <a:lstStyle/>
          <a:p>
            <a:fld id="{A4A00DF7-6AE2-7340-9EE1-6F4F020C789C}" type="slidenum">
              <a:rPr lang="en-US" smtClean="0"/>
              <a:t>3</a:t>
            </a:fld>
            <a:endParaRPr lang="en-US"/>
          </a:p>
        </p:txBody>
      </p:sp>
    </p:spTree>
    <p:extLst>
      <p:ext uri="{BB962C8B-B14F-4D97-AF65-F5344CB8AC3E}">
        <p14:creationId xmlns:p14="http://schemas.microsoft.com/office/powerpoint/2010/main" val="711122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39B01-50C2-4A51-9E23-77C43C5714A5}"/>
              </a:ext>
            </a:extLst>
          </p:cNvPr>
          <p:cNvSpPr>
            <a:spLocks noGrp="1"/>
          </p:cNvSpPr>
          <p:nvPr>
            <p:ph type="title"/>
          </p:nvPr>
        </p:nvSpPr>
        <p:spPr>
          <a:xfrm>
            <a:off x="381271" y="193728"/>
            <a:ext cx="8207088" cy="858877"/>
          </a:xfrm>
        </p:spPr>
        <p:txBody>
          <a:bodyPr>
            <a:normAutofit/>
          </a:bodyPr>
          <a:lstStyle/>
          <a:p>
            <a:pPr algn="ctr"/>
            <a:r>
              <a:rPr lang="en-US" sz="5400" dirty="0">
                <a:solidFill>
                  <a:srgbClr val="000000"/>
                </a:solidFill>
                <a:latin typeface="Lora" pitchFamily="2" charset="0"/>
              </a:rPr>
              <a:t>The Daily</a:t>
            </a:r>
          </a:p>
        </p:txBody>
      </p:sp>
      <p:sp>
        <p:nvSpPr>
          <p:cNvPr id="3" name="Content Placeholder 2">
            <a:extLst>
              <a:ext uri="{FF2B5EF4-FFF2-40B4-BE49-F238E27FC236}">
                <a16:creationId xmlns:a16="http://schemas.microsoft.com/office/drawing/2014/main" id="{5139F968-51F4-4F77-90E5-FEFBFC52A60F}"/>
              </a:ext>
            </a:extLst>
          </p:cNvPr>
          <p:cNvSpPr>
            <a:spLocks noGrp="1"/>
          </p:cNvSpPr>
          <p:nvPr>
            <p:ph idx="1"/>
          </p:nvPr>
        </p:nvSpPr>
        <p:spPr>
          <a:xfrm>
            <a:off x="468456" y="1263407"/>
            <a:ext cx="8207088" cy="3273691"/>
          </a:xfrm>
        </p:spPr>
        <p:txBody>
          <a:bodyPr>
            <a:normAutofit lnSpcReduction="10000"/>
          </a:bodyPr>
          <a:lstStyle/>
          <a:p>
            <a:pPr marL="0" indent="0">
              <a:buNone/>
            </a:pPr>
            <a:r>
              <a:rPr lang="en-US" sz="2800" dirty="0">
                <a:solidFill>
                  <a:srgbClr val="000000"/>
                </a:solidFill>
                <a:latin typeface="Lora" pitchFamily="2" charset="0"/>
              </a:rPr>
              <a:t>9-9:30   Ashly time </a:t>
            </a:r>
            <a:r>
              <a:rPr lang="en-US" sz="2800" dirty="0">
                <a:solidFill>
                  <a:srgbClr val="000000"/>
                </a:solidFill>
                <a:latin typeface="Lora" pitchFamily="2" charset="0"/>
                <a:sym typeface="Wingdings" panose="05000000000000000000" pitchFamily="2" charset="2"/>
              </a:rPr>
              <a:t> </a:t>
            </a:r>
            <a:endParaRPr lang="en-US" sz="2800" dirty="0">
              <a:solidFill>
                <a:srgbClr val="000000"/>
              </a:solidFill>
              <a:latin typeface="Lora" pitchFamily="2" charset="0"/>
            </a:endParaRPr>
          </a:p>
          <a:p>
            <a:pPr marL="0" indent="0">
              <a:buNone/>
            </a:pPr>
            <a:endParaRPr lang="en-US" sz="100" dirty="0">
              <a:solidFill>
                <a:srgbClr val="000000"/>
              </a:solidFill>
              <a:latin typeface="Lora" pitchFamily="2" charset="0"/>
            </a:endParaRPr>
          </a:p>
          <a:p>
            <a:pPr marL="0" indent="0">
              <a:buNone/>
            </a:pPr>
            <a:r>
              <a:rPr lang="en-US" sz="2800" dirty="0">
                <a:solidFill>
                  <a:srgbClr val="000000"/>
                </a:solidFill>
                <a:latin typeface="Lora" pitchFamily="2" charset="0"/>
              </a:rPr>
              <a:t>9:30-10:45   Session A</a:t>
            </a:r>
          </a:p>
          <a:p>
            <a:pPr marL="0" indent="0">
              <a:buNone/>
            </a:pPr>
            <a:endParaRPr lang="en-US" sz="300" dirty="0">
              <a:solidFill>
                <a:srgbClr val="000000"/>
              </a:solidFill>
              <a:latin typeface="Lora" pitchFamily="2" charset="0"/>
            </a:endParaRPr>
          </a:p>
          <a:p>
            <a:pPr marL="0" indent="0">
              <a:buNone/>
            </a:pPr>
            <a:r>
              <a:rPr lang="en-US" sz="2800" dirty="0">
                <a:solidFill>
                  <a:srgbClr val="000000"/>
                </a:solidFill>
                <a:latin typeface="Lora" pitchFamily="2" charset="0"/>
              </a:rPr>
              <a:t>10:45-11:15   BREAK</a:t>
            </a:r>
          </a:p>
          <a:p>
            <a:pPr marL="0" indent="0">
              <a:buNone/>
            </a:pPr>
            <a:br>
              <a:rPr lang="en-US" sz="2800" dirty="0">
                <a:solidFill>
                  <a:srgbClr val="000000"/>
                </a:solidFill>
                <a:latin typeface="Lora" pitchFamily="2" charset="0"/>
              </a:rPr>
            </a:br>
            <a:r>
              <a:rPr lang="en-US" sz="2800" dirty="0">
                <a:solidFill>
                  <a:srgbClr val="000000"/>
                </a:solidFill>
                <a:latin typeface="Lora" pitchFamily="2" charset="0"/>
              </a:rPr>
              <a:t>11:15-12:15   Session B</a:t>
            </a:r>
          </a:p>
          <a:p>
            <a:pPr marL="0" indent="0">
              <a:buNone/>
            </a:pPr>
            <a:endParaRPr lang="en-US" sz="400" dirty="0">
              <a:solidFill>
                <a:srgbClr val="000000"/>
              </a:solidFill>
              <a:latin typeface="Lora" pitchFamily="2" charset="0"/>
            </a:endParaRPr>
          </a:p>
          <a:p>
            <a:pPr marL="0" indent="0">
              <a:buNone/>
            </a:pPr>
            <a:r>
              <a:rPr lang="en-US" sz="2800" dirty="0">
                <a:solidFill>
                  <a:srgbClr val="000000"/>
                </a:solidFill>
                <a:latin typeface="Lora" pitchFamily="2" charset="0"/>
                <a:sym typeface="Wingdings" panose="05000000000000000000" pitchFamily="2" charset="2"/>
              </a:rPr>
              <a:t>12:15-12:30  Wrap Up and Final Announcements</a:t>
            </a:r>
          </a:p>
          <a:p>
            <a:pPr marL="0" indent="0">
              <a:buNone/>
            </a:pPr>
            <a:endParaRPr lang="en-US" sz="2800" dirty="0">
              <a:solidFill>
                <a:srgbClr val="000000"/>
              </a:solidFill>
              <a:latin typeface="Lora" pitchFamily="2" charset="0"/>
            </a:endParaRPr>
          </a:p>
        </p:txBody>
      </p:sp>
      <p:sp>
        <p:nvSpPr>
          <p:cNvPr id="4" name="Footer Placeholder 3">
            <a:extLst>
              <a:ext uri="{FF2B5EF4-FFF2-40B4-BE49-F238E27FC236}">
                <a16:creationId xmlns:a16="http://schemas.microsoft.com/office/drawing/2014/main" id="{84A38F18-4C45-4089-BF3B-AEAE192E40C0}"/>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61D4AB56-E569-43C0-B1D0-639DCD6846F0}"/>
              </a:ext>
            </a:extLst>
          </p:cNvPr>
          <p:cNvSpPr>
            <a:spLocks noGrp="1"/>
          </p:cNvSpPr>
          <p:nvPr>
            <p:ph type="sldNum" sz="quarter" idx="12"/>
          </p:nvPr>
        </p:nvSpPr>
        <p:spPr/>
        <p:txBody>
          <a:bodyPr/>
          <a:lstStyle/>
          <a:p>
            <a:fld id="{A4A00DF7-6AE2-7340-9EE1-6F4F020C789C}" type="slidenum">
              <a:rPr lang="en-US" smtClean="0"/>
              <a:t>4</a:t>
            </a:fld>
            <a:endParaRPr lang="en-US"/>
          </a:p>
        </p:txBody>
      </p:sp>
    </p:spTree>
    <p:extLst>
      <p:ext uri="{BB962C8B-B14F-4D97-AF65-F5344CB8AC3E}">
        <p14:creationId xmlns:p14="http://schemas.microsoft.com/office/powerpoint/2010/main" val="3335901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A2D8-6740-7526-678F-FC777F9DABA8}"/>
              </a:ext>
            </a:extLst>
          </p:cNvPr>
          <p:cNvSpPr>
            <a:spLocks noGrp="1"/>
          </p:cNvSpPr>
          <p:nvPr>
            <p:ph type="title"/>
          </p:nvPr>
        </p:nvSpPr>
        <p:spPr/>
        <p:txBody>
          <a:bodyPr>
            <a:normAutofit fontScale="90000"/>
          </a:bodyPr>
          <a:lstStyle/>
          <a:p>
            <a:r>
              <a:rPr lang="en-US" sz="4400" dirty="0">
                <a:solidFill>
                  <a:srgbClr val="000000"/>
                </a:solidFill>
                <a:latin typeface="Lora" pitchFamily="2" charset="0"/>
              </a:rPr>
              <a:t>Education Team Introductions</a:t>
            </a:r>
          </a:p>
        </p:txBody>
      </p:sp>
      <p:sp>
        <p:nvSpPr>
          <p:cNvPr id="3" name="Content Placeholder 2">
            <a:extLst>
              <a:ext uri="{FF2B5EF4-FFF2-40B4-BE49-F238E27FC236}">
                <a16:creationId xmlns:a16="http://schemas.microsoft.com/office/drawing/2014/main" id="{B5C4EC80-43B6-D3EF-A368-C9B2DF4A8132}"/>
              </a:ext>
            </a:extLst>
          </p:cNvPr>
          <p:cNvSpPr>
            <a:spLocks noGrp="1"/>
          </p:cNvSpPr>
          <p:nvPr>
            <p:ph idx="1"/>
          </p:nvPr>
        </p:nvSpPr>
        <p:spPr/>
        <p:txBody>
          <a:bodyPr/>
          <a:lstStyle/>
          <a:p>
            <a:r>
              <a:rPr lang="en-US" sz="2800" dirty="0">
                <a:solidFill>
                  <a:schemeClr val="tx2">
                    <a:lumMod val="50000"/>
                  </a:schemeClr>
                </a:solidFill>
              </a:rPr>
              <a:t>Chris Murray-Coordinator/Board of Directors</a:t>
            </a:r>
          </a:p>
          <a:p>
            <a:r>
              <a:rPr lang="en-US" sz="2800" dirty="0">
                <a:solidFill>
                  <a:schemeClr val="tx2">
                    <a:lumMod val="50000"/>
                  </a:schemeClr>
                </a:solidFill>
              </a:rPr>
              <a:t>Sue Magee-Master Scheduler</a:t>
            </a:r>
          </a:p>
          <a:p>
            <a:r>
              <a:rPr lang="en-US" sz="2800" dirty="0">
                <a:solidFill>
                  <a:schemeClr val="tx2">
                    <a:lumMod val="50000"/>
                  </a:schemeClr>
                </a:solidFill>
              </a:rPr>
              <a:t>Kathy Coyle-Mentor Leader</a:t>
            </a:r>
          </a:p>
          <a:p>
            <a:r>
              <a:rPr lang="en-US" sz="2800" dirty="0">
                <a:solidFill>
                  <a:schemeClr val="tx2">
                    <a:lumMod val="50000"/>
                  </a:schemeClr>
                </a:solidFill>
              </a:rPr>
              <a:t>Mary Hyla-graduating class of 2025</a:t>
            </a:r>
          </a:p>
          <a:p>
            <a:r>
              <a:rPr lang="en-US" sz="2800" dirty="0">
                <a:solidFill>
                  <a:schemeClr val="tx2">
                    <a:lumMod val="50000"/>
                  </a:schemeClr>
                </a:solidFill>
              </a:rPr>
              <a:t>Lynn Miller-graduating class of 2025</a:t>
            </a:r>
          </a:p>
          <a:p>
            <a:endParaRPr lang="en-US" dirty="0"/>
          </a:p>
          <a:p>
            <a:endParaRPr lang="en-US" dirty="0"/>
          </a:p>
        </p:txBody>
      </p:sp>
      <p:sp>
        <p:nvSpPr>
          <p:cNvPr id="4" name="Footer Placeholder 3">
            <a:extLst>
              <a:ext uri="{FF2B5EF4-FFF2-40B4-BE49-F238E27FC236}">
                <a16:creationId xmlns:a16="http://schemas.microsoft.com/office/drawing/2014/main" id="{A87CAE5F-1A28-4BB8-DEE2-1CA21F9C95A1}"/>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91B2E391-49B6-A32A-01FF-8C763074BBA1}"/>
              </a:ext>
            </a:extLst>
          </p:cNvPr>
          <p:cNvSpPr>
            <a:spLocks noGrp="1"/>
          </p:cNvSpPr>
          <p:nvPr>
            <p:ph type="sldNum" sz="quarter" idx="12"/>
          </p:nvPr>
        </p:nvSpPr>
        <p:spPr/>
        <p:txBody>
          <a:bodyPr/>
          <a:lstStyle/>
          <a:p>
            <a:fld id="{A4A00DF7-6AE2-7340-9EE1-6F4F020C789C}" type="slidenum">
              <a:rPr lang="en-US" smtClean="0"/>
              <a:t>5</a:t>
            </a:fld>
            <a:endParaRPr lang="en-US"/>
          </a:p>
        </p:txBody>
      </p:sp>
    </p:spTree>
    <p:extLst>
      <p:ext uri="{BB962C8B-B14F-4D97-AF65-F5344CB8AC3E}">
        <p14:creationId xmlns:p14="http://schemas.microsoft.com/office/powerpoint/2010/main" val="422917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C9CB80-89A0-FD2D-47D5-7397C7A5DCFE}"/>
              </a:ext>
            </a:extLst>
          </p:cNvPr>
          <p:cNvSpPr>
            <a:spLocks noGrp="1"/>
          </p:cNvSpPr>
          <p:nvPr>
            <p:ph idx="1"/>
          </p:nvPr>
        </p:nvSpPr>
        <p:spPr>
          <a:xfrm>
            <a:off x="468456" y="283464"/>
            <a:ext cx="8207088" cy="3920844"/>
          </a:xfrm>
        </p:spPr>
        <p:txBody>
          <a:bodyPr>
            <a:normAutofit fontScale="62500" lnSpcReduction="20000"/>
          </a:bodyPr>
          <a:lstStyle/>
          <a:p>
            <a:pPr marL="0" indent="0">
              <a:buNone/>
            </a:pPr>
            <a:r>
              <a:rPr lang="en-US" sz="5400" dirty="0">
                <a:solidFill>
                  <a:srgbClr val="000000"/>
                </a:solidFill>
              </a:rPr>
              <a:t>Name   (contact list)</a:t>
            </a:r>
          </a:p>
          <a:p>
            <a:pPr marL="0" indent="0">
              <a:buNone/>
            </a:pPr>
            <a:endParaRPr lang="en-US" sz="3200" dirty="0">
              <a:solidFill>
                <a:srgbClr val="000000"/>
              </a:solidFill>
            </a:endParaRPr>
          </a:p>
          <a:p>
            <a:pPr marL="0" indent="0">
              <a:buNone/>
            </a:pPr>
            <a:r>
              <a:rPr lang="en-US" sz="5400" dirty="0">
                <a:solidFill>
                  <a:srgbClr val="000000"/>
                </a:solidFill>
              </a:rPr>
              <a:t>Where do you live in Monroe County (city, town or village) </a:t>
            </a:r>
          </a:p>
          <a:p>
            <a:pPr marL="0" indent="0">
              <a:buNone/>
            </a:pPr>
            <a:endParaRPr lang="en-US" sz="3200" b="1" dirty="0">
              <a:solidFill>
                <a:srgbClr val="000000"/>
              </a:solidFill>
            </a:endParaRPr>
          </a:p>
          <a:p>
            <a:pPr marL="0" indent="0">
              <a:buNone/>
            </a:pPr>
            <a:r>
              <a:rPr lang="en-US" sz="5400" dirty="0">
                <a:solidFill>
                  <a:srgbClr val="000000"/>
                </a:solidFill>
              </a:rPr>
              <a:t>What plant has taught you a lesson the hard way? </a:t>
            </a:r>
          </a:p>
          <a:p>
            <a:pPr marL="0" indent="0" algn="ctr">
              <a:buNone/>
            </a:pPr>
            <a:r>
              <a:rPr lang="en-US" sz="5400" dirty="0">
                <a:solidFill>
                  <a:srgbClr val="000000"/>
                </a:solidFill>
              </a:rPr>
              <a:t>OR </a:t>
            </a:r>
          </a:p>
          <a:p>
            <a:pPr marL="0" indent="0">
              <a:buNone/>
            </a:pPr>
            <a:r>
              <a:rPr lang="en-US" sz="5400" dirty="0">
                <a:solidFill>
                  <a:srgbClr val="000000"/>
                </a:solidFill>
              </a:rPr>
              <a:t>What’s your biggest gardening “oops”?</a:t>
            </a:r>
          </a:p>
        </p:txBody>
      </p:sp>
      <p:sp>
        <p:nvSpPr>
          <p:cNvPr id="4" name="Footer Placeholder 3">
            <a:extLst>
              <a:ext uri="{FF2B5EF4-FFF2-40B4-BE49-F238E27FC236}">
                <a16:creationId xmlns:a16="http://schemas.microsoft.com/office/drawing/2014/main" id="{EBD0F092-AD32-C7CC-F5AC-49130ABB5DF3}"/>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85F265BF-58A7-3CF3-F037-0D46547D0C19}"/>
              </a:ext>
            </a:extLst>
          </p:cNvPr>
          <p:cNvSpPr>
            <a:spLocks noGrp="1"/>
          </p:cNvSpPr>
          <p:nvPr>
            <p:ph type="sldNum" sz="quarter" idx="12"/>
          </p:nvPr>
        </p:nvSpPr>
        <p:spPr/>
        <p:txBody>
          <a:bodyPr/>
          <a:lstStyle/>
          <a:p>
            <a:fld id="{A4A00DF7-6AE2-7340-9EE1-6F4F020C789C}" type="slidenum">
              <a:rPr lang="en-US" smtClean="0"/>
              <a:t>6</a:t>
            </a:fld>
            <a:endParaRPr lang="en-US"/>
          </a:p>
        </p:txBody>
      </p:sp>
    </p:spTree>
    <p:extLst>
      <p:ext uri="{BB962C8B-B14F-4D97-AF65-F5344CB8AC3E}">
        <p14:creationId xmlns:p14="http://schemas.microsoft.com/office/powerpoint/2010/main" val="537155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3782545" y="4669772"/>
            <a:ext cx="4611689" cy="273844"/>
          </a:xfrm>
        </p:spPr>
        <p:txBody>
          <a:bodyPr/>
          <a:lstStyle/>
          <a:p>
            <a:r>
              <a:rPr lang="en-US" dirty="0"/>
              <a:t>Ashly Piedmont/ Monroe County MG Program</a:t>
            </a:r>
          </a:p>
        </p:txBody>
      </p:sp>
      <p:sp>
        <p:nvSpPr>
          <p:cNvPr id="4" name="Slide Number Placeholder 3"/>
          <p:cNvSpPr>
            <a:spLocks noGrp="1"/>
          </p:cNvSpPr>
          <p:nvPr>
            <p:ph type="sldNum" sz="quarter" idx="12"/>
          </p:nvPr>
        </p:nvSpPr>
        <p:spPr/>
        <p:txBody>
          <a:bodyPr/>
          <a:lstStyle/>
          <a:p>
            <a:fld id="{A4A00DF7-6AE2-7340-9EE1-6F4F020C789C}" type="slidenum">
              <a:rPr lang="en-US" smtClean="0"/>
              <a:t>7</a:t>
            </a:fld>
            <a:endParaRPr lang="en-US"/>
          </a:p>
        </p:txBody>
      </p:sp>
      <p:sp>
        <p:nvSpPr>
          <p:cNvPr id="5" name="Title 4"/>
          <p:cNvSpPr>
            <a:spLocks noGrp="1"/>
          </p:cNvSpPr>
          <p:nvPr>
            <p:ph type="title"/>
          </p:nvPr>
        </p:nvSpPr>
        <p:spPr/>
        <p:txBody>
          <a:bodyPr>
            <a:normAutofit fontScale="90000"/>
          </a:bodyPr>
          <a:lstStyle/>
          <a:p>
            <a:pPr algn="ctr"/>
            <a:r>
              <a:rPr lang="en-US" sz="2800" dirty="0">
                <a:solidFill>
                  <a:srgbClr val="000000"/>
                </a:solidFill>
                <a:latin typeface="Lora" pitchFamily="2" charset="0"/>
              </a:rPr>
              <a:t>What is the Master Gardener Program?</a:t>
            </a:r>
          </a:p>
        </p:txBody>
      </p:sp>
      <p:sp>
        <p:nvSpPr>
          <p:cNvPr id="6" name="Text Placeholder 5"/>
          <p:cNvSpPr>
            <a:spLocks noGrp="1"/>
          </p:cNvSpPr>
          <p:nvPr>
            <p:ph type="body" sz="half" idx="2"/>
          </p:nvPr>
        </p:nvSpPr>
        <p:spPr>
          <a:xfrm>
            <a:off x="194125" y="1101970"/>
            <a:ext cx="4377875" cy="3299774"/>
          </a:xfrm>
        </p:spPr>
        <p:txBody>
          <a:bodyPr>
            <a:normAutofit/>
          </a:bodyPr>
          <a:lstStyle/>
          <a:p>
            <a:endParaRPr lang="en-US" sz="1800" b="1" i="0" u="none" strike="noStrike" baseline="0" dirty="0">
              <a:solidFill>
                <a:srgbClr val="000000"/>
              </a:solidFill>
              <a:latin typeface="Lora" pitchFamily="2" charset="0"/>
            </a:endParaRPr>
          </a:p>
          <a:p>
            <a:r>
              <a:rPr lang="en-US" sz="1800" b="1" i="0" u="none" strike="noStrike" baseline="0" dirty="0">
                <a:solidFill>
                  <a:srgbClr val="000000"/>
                </a:solidFill>
                <a:latin typeface="Lora" pitchFamily="2" charset="0"/>
              </a:rPr>
              <a:t>Mission Statement: </a:t>
            </a:r>
            <a:r>
              <a:rPr lang="en-US" sz="1800" b="0" i="0" u="none" strike="noStrike" baseline="0" dirty="0">
                <a:solidFill>
                  <a:srgbClr val="000000"/>
                </a:solidFill>
                <a:latin typeface="Lora" pitchFamily="2" charset="0"/>
              </a:rPr>
              <a:t>We prepare volunteers to be peer educators who build relationships with community audiences to integrate local experience and research-based knowledge in planning for and initiating steps to manage gardens, lawns, and landscapes with an emphasis on food security and environmental stewardship. </a:t>
            </a:r>
          </a:p>
          <a:p>
            <a:endParaRPr lang="en-US" sz="1800" b="1" dirty="0">
              <a:solidFill>
                <a:schemeClr val="tx2">
                  <a:lumMod val="50000"/>
                </a:schemeClr>
              </a:solidFill>
              <a:latin typeface="Lora" pitchFamily="2" charset="0"/>
            </a:endParaRPr>
          </a:p>
        </p:txBody>
      </p:sp>
      <p:pic>
        <p:nvPicPr>
          <p:cNvPr id="9" name="Picture Placeholder 8">
            <a:extLst>
              <a:ext uri="{FF2B5EF4-FFF2-40B4-BE49-F238E27FC236}">
                <a16:creationId xmlns:a16="http://schemas.microsoft.com/office/drawing/2014/main" id="{BFFD720A-0ABB-475C-8432-7C88686BC992}"/>
              </a:ext>
            </a:extLst>
          </p:cNvPr>
          <p:cNvPicPr>
            <a:picLocks noGrp="1" noChangeAspect="1"/>
          </p:cNvPicPr>
          <p:nvPr>
            <p:ph type="pic" idx="1"/>
          </p:nvPr>
        </p:nvPicPr>
        <p:blipFill>
          <a:blip r:embed="rId3"/>
          <a:srcRect l="13458" r="13458"/>
          <a:stretch>
            <a:fillRect/>
          </a:stretch>
        </p:blipFill>
        <p:spPr>
          <a:xfrm>
            <a:off x="4759231" y="174818"/>
            <a:ext cx="4284260" cy="4397181"/>
          </a:xfrm>
          <a:prstGeom prst="rect">
            <a:avLst/>
          </a:prstGeom>
        </p:spPr>
      </p:pic>
    </p:spTree>
    <p:extLst>
      <p:ext uri="{BB962C8B-B14F-4D97-AF65-F5344CB8AC3E}">
        <p14:creationId xmlns:p14="http://schemas.microsoft.com/office/powerpoint/2010/main" val="2488265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52AE92-E99C-0AC7-2296-3A1968C434B3}"/>
              </a:ext>
            </a:extLst>
          </p:cNvPr>
          <p:cNvSpPr>
            <a:spLocks noGrp="1"/>
          </p:cNvSpPr>
          <p:nvPr>
            <p:ph type="sldNum" sz="quarter" idx="12"/>
          </p:nvPr>
        </p:nvSpPr>
        <p:spPr/>
        <p:txBody>
          <a:bodyPr/>
          <a:lstStyle/>
          <a:p>
            <a:fld id="{A4A00DF7-6AE2-7340-9EE1-6F4F020C789C}" type="slidenum">
              <a:rPr lang="en-US" smtClean="0"/>
              <a:t>8</a:t>
            </a:fld>
            <a:endParaRPr lang="en-US"/>
          </a:p>
        </p:txBody>
      </p:sp>
      <p:sp>
        <p:nvSpPr>
          <p:cNvPr id="4" name="Title 3">
            <a:extLst>
              <a:ext uri="{FF2B5EF4-FFF2-40B4-BE49-F238E27FC236}">
                <a16:creationId xmlns:a16="http://schemas.microsoft.com/office/drawing/2014/main" id="{F96D18B2-267C-7CFD-86D4-4634451F5435}"/>
              </a:ext>
            </a:extLst>
          </p:cNvPr>
          <p:cNvSpPr>
            <a:spLocks noGrp="1"/>
          </p:cNvSpPr>
          <p:nvPr>
            <p:ph type="title"/>
          </p:nvPr>
        </p:nvSpPr>
        <p:spPr>
          <a:xfrm>
            <a:off x="459805" y="342900"/>
            <a:ext cx="4743131" cy="534924"/>
          </a:xfrm>
        </p:spPr>
        <p:txBody>
          <a:bodyPr/>
          <a:lstStyle/>
          <a:p>
            <a:r>
              <a:rPr lang="en-US" dirty="0">
                <a:solidFill>
                  <a:schemeClr val="tx2">
                    <a:lumMod val="50000"/>
                  </a:schemeClr>
                </a:solidFill>
                <a:latin typeface="Lora" pitchFamily="2" charset="0"/>
              </a:rPr>
              <a:t>NYS Extension System</a:t>
            </a:r>
          </a:p>
        </p:txBody>
      </p:sp>
      <p:sp>
        <p:nvSpPr>
          <p:cNvPr id="5" name="Text Placeholder 4">
            <a:extLst>
              <a:ext uri="{FF2B5EF4-FFF2-40B4-BE49-F238E27FC236}">
                <a16:creationId xmlns:a16="http://schemas.microsoft.com/office/drawing/2014/main" id="{8B073725-F05B-312F-4913-F2A566829877}"/>
              </a:ext>
            </a:extLst>
          </p:cNvPr>
          <p:cNvSpPr>
            <a:spLocks noGrp="1"/>
          </p:cNvSpPr>
          <p:nvPr>
            <p:ph type="body" sz="half" idx="2"/>
          </p:nvPr>
        </p:nvSpPr>
        <p:spPr>
          <a:xfrm>
            <a:off x="459805" y="1106424"/>
            <a:ext cx="3437553" cy="3295319"/>
          </a:xfrm>
        </p:spPr>
        <p:txBody>
          <a:bodyPr/>
          <a:lstStyle/>
          <a:p>
            <a:r>
              <a:rPr lang="en-US" dirty="0">
                <a:solidFill>
                  <a:schemeClr val="tx2">
                    <a:lumMod val="50000"/>
                  </a:schemeClr>
                </a:solidFill>
              </a:rPr>
              <a:t>Every extension office across NYS is individual of each other, run by a board of director and is a non- profit. </a:t>
            </a:r>
          </a:p>
          <a:p>
            <a:endParaRPr lang="en-US" dirty="0">
              <a:solidFill>
                <a:schemeClr val="tx2">
                  <a:lumMod val="50000"/>
                </a:schemeClr>
              </a:solidFill>
            </a:endParaRPr>
          </a:p>
          <a:p>
            <a:r>
              <a:rPr lang="en-US" dirty="0">
                <a:solidFill>
                  <a:schemeClr val="tx2">
                    <a:lumMod val="50000"/>
                  </a:schemeClr>
                </a:solidFill>
              </a:rPr>
              <a:t>57 total across the state. </a:t>
            </a:r>
          </a:p>
          <a:p>
            <a:endParaRPr lang="en-US" dirty="0">
              <a:solidFill>
                <a:schemeClr val="tx2">
                  <a:lumMod val="50000"/>
                </a:schemeClr>
              </a:solidFill>
            </a:endParaRPr>
          </a:p>
          <a:p>
            <a:r>
              <a:rPr lang="en-US" dirty="0">
                <a:solidFill>
                  <a:schemeClr val="tx2">
                    <a:lumMod val="50000"/>
                  </a:schemeClr>
                </a:solidFill>
              </a:rPr>
              <a:t>Not all have the same programs-</a:t>
            </a:r>
          </a:p>
          <a:p>
            <a:endParaRPr lang="en-US" dirty="0">
              <a:solidFill>
                <a:schemeClr val="tx2">
                  <a:lumMod val="50000"/>
                </a:schemeClr>
              </a:solidFill>
            </a:endParaRPr>
          </a:p>
          <a:p>
            <a:r>
              <a:rPr lang="en-US" dirty="0">
                <a:solidFill>
                  <a:schemeClr val="tx2">
                    <a:lumMod val="50000"/>
                  </a:schemeClr>
                </a:solidFill>
              </a:rPr>
              <a:t>Why is this important to us?? </a:t>
            </a:r>
          </a:p>
        </p:txBody>
      </p:sp>
      <p:pic>
        <p:nvPicPr>
          <p:cNvPr id="6" name="Picture 5" descr="Fast Facts: Cornell Students By NY County | Ithacating in Cornell Heights">
            <a:extLst>
              <a:ext uri="{FF2B5EF4-FFF2-40B4-BE49-F238E27FC236}">
                <a16:creationId xmlns:a16="http://schemas.microsoft.com/office/drawing/2014/main" id="{49AD3C26-BF09-E64E-ED3A-DA0A99C2C1CB}"/>
              </a:ext>
            </a:extLst>
          </p:cNvPr>
          <p:cNvPicPr>
            <a:picLocks noChangeAspect="1"/>
          </p:cNvPicPr>
          <p:nvPr/>
        </p:nvPicPr>
        <p:blipFill>
          <a:blip r:embed="rId2"/>
          <a:stretch>
            <a:fillRect/>
          </a:stretch>
        </p:blipFill>
        <p:spPr>
          <a:xfrm>
            <a:off x="4143375" y="467918"/>
            <a:ext cx="5000625" cy="3933825"/>
          </a:xfrm>
          <a:prstGeom prst="rect">
            <a:avLst/>
          </a:prstGeom>
        </p:spPr>
      </p:pic>
      <p:sp>
        <p:nvSpPr>
          <p:cNvPr id="7" name="TextBox 6">
            <a:extLst>
              <a:ext uri="{FF2B5EF4-FFF2-40B4-BE49-F238E27FC236}">
                <a16:creationId xmlns:a16="http://schemas.microsoft.com/office/drawing/2014/main" id="{A5E982CB-6D45-17B3-5C8B-66457FBB4EA6}"/>
              </a:ext>
            </a:extLst>
          </p:cNvPr>
          <p:cNvSpPr txBox="1"/>
          <p:nvPr/>
        </p:nvSpPr>
        <p:spPr>
          <a:xfrm>
            <a:off x="5801500" y="4673310"/>
            <a:ext cx="2829621" cy="261610"/>
          </a:xfrm>
          <a:prstGeom prst="rect">
            <a:avLst/>
          </a:prstGeom>
          <a:noFill/>
        </p:spPr>
        <p:txBody>
          <a:bodyPr wrap="none" rtlCol="0">
            <a:spAutoFit/>
          </a:bodyPr>
          <a:lstStyle/>
          <a:p>
            <a:r>
              <a:rPr lang="en-US" sz="1100" dirty="0">
                <a:solidFill>
                  <a:schemeClr val="bg1">
                    <a:lumMod val="65000"/>
                  </a:schemeClr>
                </a:solidFill>
              </a:rPr>
              <a:t>Ashly Piedmont/ Monroe County MG Program</a:t>
            </a:r>
            <a:endParaRPr lang="en-US" dirty="0">
              <a:solidFill>
                <a:schemeClr val="bg1">
                  <a:lumMod val="65000"/>
                </a:schemeClr>
              </a:solidFill>
            </a:endParaRPr>
          </a:p>
        </p:txBody>
      </p:sp>
    </p:spTree>
    <p:extLst>
      <p:ext uri="{BB962C8B-B14F-4D97-AF65-F5344CB8AC3E}">
        <p14:creationId xmlns:p14="http://schemas.microsoft.com/office/powerpoint/2010/main" val="337063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838C-D51A-C12C-3355-597105464923}"/>
              </a:ext>
            </a:extLst>
          </p:cNvPr>
          <p:cNvSpPr>
            <a:spLocks noGrp="1"/>
          </p:cNvSpPr>
          <p:nvPr>
            <p:ph type="title"/>
          </p:nvPr>
        </p:nvSpPr>
        <p:spPr/>
        <p:txBody>
          <a:bodyPr/>
          <a:lstStyle/>
          <a:p>
            <a:r>
              <a:rPr lang="en-US" dirty="0">
                <a:solidFill>
                  <a:schemeClr val="tx2">
                    <a:lumMod val="50000"/>
                  </a:schemeClr>
                </a:solidFill>
                <a:latin typeface="Lora" pitchFamily="2" charset="0"/>
              </a:rPr>
              <a:t>Cornell University connection….</a:t>
            </a:r>
          </a:p>
        </p:txBody>
      </p:sp>
      <p:sp>
        <p:nvSpPr>
          <p:cNvPr id="3" name="Content Placeholder 2">
            <a:extLst>
              <a:ext uri="{FF2B5EF4-FFF2-40B4-BE49-F238E27FC236}">
                <a16:creationId xmlns:a16="http://schemas.microsoft.com/office/drawing/2014/main" id="{D45F3547-37D0-55C0-44A1-541B354465F1}"/>
              </a:ext>
            </a:extLst>
          </p:cNvPr>
          <p:cNvSpPr>
            <a:spLocks noGrp="1"/>
          </p:cNvSpPr>
          <p:nvPr>
            <p:ph idx="1"/>
          </p:nvPr>
        </p:nvSpPr>
        <p:spPr/>
        <p:txBody>
          <a:bodyPr/>
          <a:lstStyle/>
          <a:p>
            <a:r>
              <a:rPr lang="en-US" dirty="0">
                <a:solidFill>
                  <a:schemeClr val="tx2">
                    <a:lumMod val="50000"/>
                  </a:schemeClr>
                </a:solidFill>
              </a:rPr>
              <a:t>CALS –Cornell Agriculture and Life Science</a:t>
            </a:r>
          </a:p>
          <a:p>
            <a:pPr lvl="1"/>
            <a:r>
              <a:rPr lang="en-US" dirty="0">
                <a:solidFill>
                  <a:srgbClr val="A6192E"/>
                </a:solidFill>
                <a:hlinkClick r:id="rId2">
                  <a:extLst>
                    <a:ext uri="{A12FA001-AC4F-418D-AE19-62706E023703}">
                      <ahyp:hlinkClr xmlns:ahyp="http://schemas.microsoft.com/office/drawing/2018/hyperlinkcolor" val="tx"/>
                    </a:ext>
                  </a:extLst>
                </a:hlinkClick>
              </a:rPr>
              <a:t>https://gardening.cals.cornell.edu/cornell-cooperative-extension-master-gardener-volunteer-program</a:t>
            </a:r>
            <a:r>
              <a:rPr lang="en-US" dirty="0">
                <a:solidFill>
                  <a:schemeClr val="tx2">
                    <a:lumMod val="50000"/>
                  </a:schemeClr>
                </a:solidFill>
                <a:hlinkClick r:id="rId2">
                  <a:extLst>
                    <a:ext uri="{A12FA001-AC4F-418D-AE19-62706E023703}">
                      <ahyp:hlinkClr xmlns:ahyp="http://schemas.microsoft.com/office/drawing/2018/hyperlinkcolor" val="tx"/>
                    </a:ext>
                  </a:extLst>
                </a:hlinkClick>
              </a:rPr>
              <a:t>/</a:t>
            </a:r>
            <a:r>
              <a:rPr lang="en-US" dirty="0">
                <a:solidFill>
                  <a:schemeClr val="tx2">
                    <a:lumMod val="50000"/>
                  </a:schemeClr>
                </a:solidFill>
              </a:rPr>
              <a:t> </a:t>
            </a:r>
          </a:p>
          <a:p>
            <a:r>
              <a:rPr lang="en-US" dirty="0">
                <a:solidFill>
                  <a:schemeClr val="tx2">
                    <a:lumMod val="50000"/>
                  </a:schemeClr>
                </a:solidFill>
              </a:rPr>
              <a:t>Moodle</a:t>
            </a:r>
          </a:p>
          <a:p>
            <a:r>
              <a:rPr lang="en-US" dirty="0">
                <a:solidFill>
                  <a:schemeClr val="tx2">
                    <a:lumMod val="50000"/>
                  </a:schemeClr>
                </a:solidFill>
              </a:rPr>
              <a:t>Statewide programs</a:t>
            </a:r>
          </a:p>
          <a:p>
            <a:r>
              <a:rPr lang="en-US" dirty="0">
                <a:solidFill>
                  <a:schemeClr val="tx2">
                    <a:lumMod val="50000"/>
                  </a:schemeClr>
                </a:solidFill>
              </a:rPr>
              <a:t>Continuing education for Coordinators </a:t>
            </a:r>
            <a:endParaRPr lang="en-US" dirty="0"/>
          </a:p>
        </p:txBody>
      </p:sp>
      <p:sp>
        <p:nvSpPr>
          <p:cNvPr id="4" name="Footer Placeholder 3">
            <a:extLst>
              <a:ext uri="{FF2B5EF4-FFF2-40B4-BE49-F238E27FC236}">
                <a16:creationId xmlns:a16="http://schemas.microsoft.com/office/drawing/2014/main" id="{B74625FB-A6EB-8FAC-8955-0232F775DFCF}"/>
              </a:ext>
            </a:extLst>
          </p:cNvPr>
          <p:cNvSpPr>
            <a:spLocks noGrp="1"/>
          </p:cNvSpPr>
          <p:nvPr>
            <p:ph type="ftr" sz="quarter" idx="11"/>
          </p:nvPr>
        </p:nvSpPr>
        <p:spPr/>
        <p:txBody>
          <a:bodyPr/>
          <a:lstStyle/>
          <a:p>
            <a:r>
              <a:rPr lang="en-US"/>
              <a:t>Name of Presenter / Event or Location</a:t>
            </a:r>
            <a:endParaRPr lang="en-US" dirty="0"/>
          </a:p>
        </p:txBody>
      </p:sp>
      <p:sp>
        <p:nvSpPr>
          <p:cNvPr id="5" name="Slide Number Placeholder 4">
            <a:extLst>
              <a:ext uri="{FF2B5EF4-FFF2-40B4-BE49-F238E27FC236}">
                <a16:creationId xmlns:a16="http://schemas.microsoft.com/office/drawing/2014/main" id="{4A9BAD72-0A34-0179-17A0-FA39CFC41867}"/>
              </a:ext>
            </a:extLst>
          </p:cNvPr>
          <p:cNvSpPr>
            <a:spLocks noGrp="1"/>
          </p:cNvSpPr>
          <p:nvPr>
            <p:ph type="sldNum" sz="quarter" idx="12"/>
          </p:nvPr>
        </p:nvSpPr>
        <p:spPr/>
        <p:txBody>
          <a:bodyPr/>
          <a:lstStyle/>
          <a:p>
            <a:fld id="{A4A00DF7-6AE2-7340-9EE1-6F4F020C789C}" type="slidenum">
              <a:rPr lang="en-US" smtClean="0"/>
              <a:t>9</a:t>
            </a:fld>
            <a:endParaRPr lang="en-US"/>
          </a:p>
        </p:txBody>
      </p:sp>
    </p:spTree>
    <p:extLst>
      <p:ext uri="{BB962C8B-B14F-4D97-AF65-F5344CB8AC3E}">
        <p14:creationId xmlns:p14="http://schemas.microsoft.com/office/powerpoint/2010/main" val="747580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1970E6-EDA0-10BC-89DC-479572801A26}"/>
              </a:ext>
            </a:extLst>
          </p:cNvPr>
          <p:cNvSpPr>
            <a:spLocks noGrp="1"/>
          </p:cNvSpPr>
          <p:nvPr>
            <p:ph type="title"/>
          </p:nvPr>
        </p:nvSpPr>
        <p:spPr>
          <a:xfrm>
            <a:off x="194125" y="267461"/>
            <a:ext cx="4359083" cy="516636"/>
          </a:xfrm>
        </p:spPr>
        <p:txBody>
          <a:bodyPr anchor="t">
            <a:normAutofit/>
          </a:bodyPr>
          <a:lstStyle/>
          <a:p>
            <a:r>
              <a:rPr lang="en-US" dirty="0">
                <a:solidFill>
                  <a:schemeClr val="tx2">
                    <a:lumMod val="50000"/>
                  </a:schemeClr>
                </a:solidFill>
                <a:latin typeface="Lora Medium" panose="020F0502020204030204" pitchFamily="2" charset="0"/>
              </a:rPr>
              <a:t>CCE Monroe Program </a:t>
            </a:r>
          </a:p>
        </p:txBody>
      </p:sp>
      <p:pic>
        <p:nvPicPr>
          <p:cNvPr id="10" name="Picture 9" descr="Jarmila Haseler">
            <a:extLst>
              <a:ext uri="{FF2B5EF4-FFF2-40B4-BE49-F238E27FC236}">
                <a16:creationId xmlns:a16="http://schemas.microsoft.com/office/drawing/2014/main" id="{4D6A753D-F7D5-443F-E0A2-F84B9FEA9AB0}"/>
              </a:ext>
            </a:extLst>
          </p:cNvPr>
          <p:cNvPicPr>
            <a:picLocks noChangeAspect="1"/>
          </p:cNvPicPr>
          <p:nvPr/>
        </p:nvPicPr>
        <p:blipFill>
          <a:blip r:embed="rId2"/>
          <a:srcRect r="-2" b="11432"/>
          <a:stretch>
            <a:fillRect/>
          </a:stretch>
        </p:blipFill>
        <p:spPr>
          <a:xfrm>
            <a:off x="4373769" y="342900"/>
            <a:ext cx="4576106" cy="4052888"/>
          </a:xfrm>
          <a:prstGeom prst="rect">
            <a:avLst/>
          </a:prstGeom>
          <a:noFill/>
        </p:spPr>
      </p:pic>
      <p:sp>
        <p:nvSpPr>
          <p:cNvPr id="8" name="Content Placeholder 7">
            <a:extLst>
              <a:ext uri="{FF2B5EF4-FFF2-40B4-BE49-F238E27FC236}">
                <a16:creationId xmlns:a16="http://schemas.microsoft.com/office/drawing/2014/main" id="{18B881C5-D6B0-DF5B-2E3A-2D853E864ECA}"/>
              </a:ext>
            </a:extLst>
          </p:cNvPr>
          <p:cNvSpPr>
            <a:spLocks noGrp="1"/>
          </p:cNvSpPr>
          <p:nvPr>
            <p:ph type="body" sz="half" idx="2"/>
          </p:nvPr>
        </p:nvSpPr>
        <p:spPr>
          <a:xfrm>
            <a:off x="313501" y="1024129"/>
            <a:ext cx="4060268" cy="3593592"/>
          </a:xfrm>
        </p:spPr>
        <p:txBody>
          <a:bodyPr>
            <a:normAutofit lnSpcReduction="10000"/>
          </a:bodyPr>
          <a:lstStyle/>
          <a:p>
            <a:pPr marL="0" indent="0">
              <a:buNone/>
            </a:pPr>
            <a:r>
              <a:rPr lang="en-US" sz="2400" b="1" u="sng" dirty="0">
                <a:solidFill>
                  <a:schemeClr val="tx2">
                    <a:lumMod val="50000"/>
                  </a:schemeClr>
                </a:solidFill>
              </a:rPr>
              <a:t>Agriculture</a:t>
            </a:r>
          </a:p>
          <a:p>
            <a:r>
              <a:rPr lang="en-US" sz="2200" dirty="0">
                <a:solidFill>
                  <a:schemeClr val="tx2">
                    <a:lumMod val="50000"/>
                  </a:schemeClr>
                </a:solidFill>
              </a:rPr>
              <a:t>Liaison between Monroe County farmers and CCE Specialist. </a:t>
            </a:r>
          </a:p>
          <a:p>
            <a:pPr lvl="1"/>
            <a:r>
              <a:rPr lang="en-US" sz="2000" dirty="0">
                <a:solidFill>
                  <a:schemeClr val="tx2">
                    <a:lumMod val="50000"/>
                  </a:schemeClr>
                </a:solidFill>
              </a:rPr>
              <a:t>Lake Ontario Fruit Team</a:t>
            </a:r>
          </a:p>
          <a:p>
            <a:pPr lvl="1"/>
            <a:r>
              <a:rPr lang="en-US" sz="2000" dirty="0">
                <a:solidFill>
                  <a:schemeClr val="tx2">
                    <a:lumMod val="50000"/>
                  </a:schemeClr>
                </a:solidFill>
              </a:rPr>
              <a:t>Vegetable Specialists </a:t>
            </a:r>
          </a:p>
          <a:p>
            <a:r>
              <a:rPr lang="en-US" sz="2200" dirty="0">
                <a:solidFill>
                  <a:schemeClr val="tx2">
                    <a:lumMod val="50000"/>
                  </a:schemeClr>
                </a:solidFill>
              </a:rPr>
              <a:t>Diagnostics Clinic</a:t>
            </a:r>
          </a:p>
          <a:p>
            <a:pPr marL="342900" indent="-342900">
              <a:buFont typeface="Arial" panose="020B0604020202020204" pitchFamily="34" charset="0"/>
              <a:buChar char="•"/>
            </a:pPr>
            <a:r>
              <a:rPr lang="en-US" sz="2200" dirty="0">
                <a:solidFill>
                  <a:schemeClr val="tx2">
                    <a:lumMod val="50000"/>
                  </a:schemeClr>
                </a:solidFill>
              </a:rPr>
              <a:t>pH soil testing</a:t>
            </a:r>
          </a:p>
          <a:p>
            <a:pPr marL="342900" indent="-342900">
              <a:buFont typeface="Arial" panose="020B0604020202020204" pitchFamily="34" charset="0"/>
              <a:buChar char="•"/>
            </a:pPr>
            <a:r>
              <a:rPr lang="en-US" sz="2200" dirty="0">
                <a:solidFill>
                  <a:schemeClr val="tx2">
                    <a:lumMod val="50000"/>
                  </a:schemeClr>
                </a:solidFill>
              </a:rPr>
              <a:t>Plant and insect diagnostics/identifying 	</a:t>
            </a:r>
          </a:p>
          <a:p>
            <a:endParaRPr lang="en-US" dirty="0"/>
          </a:p>
        </p:txBody>
      </p:sp>
      <p:sp>
        <p:nvSpPr>
          <p:cNvPr id="15" name="Footer Placeholder 4">
            <a:extLst>
              <a:ext uri="{FF2B5EF4-FFF2-40B4-BE49-F238E27FC236}">
                <a16:creationId xmlns:a16="http://schemas.microsoft.com/office/drawing/2014/main" id="{49F93D78-BF55-16A4-CBDD-5769A77D751E}"/>
              </a:ext>
            </a:extLst>
          </p:cNvPr>
          <p:cNvSpPr>
            <a:spLocks noGrp="1"/>
          </p:cNvSpPr>
          <p:nvPr>
            <p:ph type="ftr" sz="quarter" idx="11"/>
          </p:nvPr>
        </p:nvSpPr>
        <p:spPr>
          <a:xfrm>
            <a:off x="3976670" y="4694837"/>
            <a:ext cx="4611689" cy="273844"/>
          </a:xfrm>
        </p:spPr>
        <p:txBody>
          <a:bodyPr/>
          <a:lstStyle/>
          <a:p>
            <a:r>
              <a:rPr lang="en-US" dirty="0"/>
              <a:t>Ashly Piedmont/ Monroe County MG Program</a:t>
            </a:r>
          </a:p>
        </p:txBody>
      </p:sp>
      <p:sp>
        <p:nvSpPr>
          <p:cNvPr id="3" name="Slide Number Placeholder 2">
            <a:extLst>
              <a:ext uri="{FF2B5EF4-FFF2-40B4-BE49-F238E27FC236}">
                <a16:creationId xmlns:a16="http://schemas.microsoft.com/office/drawing/2014/main" id="{1217BDDF-7F70-76DB-14AF-55D55D9E48FA}"/>
              </a:ext>
            </a:extLst>
          </p:cNvPr>
          <p:cNvSpPr>
            <a:spLocks noGrp="1"/>
          </p:cNvSpPr>
          <p:nvPr>
            <p:ph type="sldNum" sz="quarter" idx="12"/>
          </p:nvPr>
        </p:nvSpPr>
        <p:spPr>
          <a:xfrm>
            <a:off x="8588359" y="4694837"/>
            <a:ext cx="361516" cy="273844"/>
          </a:xfrm>
        </p:spPr>
        <p:txBody>
          <a:bodyPr anchor="t">
            <a:normAutofit/>
          </a:bodyPr>
          <a:lstStyle/>
          <a:p>
            <a:pPr>
              <a:spcAft>
                <a:spcPts val="600"/>
              </a:spcAft>
            </a:pPr>
            <a:fld id="{A4A00DF7-6AE2-7340-9EE1-6F4F020C789C}" type="slidenum">
              <a:rPr lang="en-US" smtClean="0"/>
              <a:pPr>
                <a:spcAft>
                  <a:spcPts val="600"/>
                </a:spcAft>
              </a:pPr>
              <a:t>10</a:t>
            </a:fld>
            <a:endParaRPr lang="en-US"/>
          </a:p>
        </p:txBody>
      </p:sp>
    </p:spTree>
    <p:extLst>
      <p:ext uri="{BB962C8B-B14F-4D97-AF65-F5344CB8AC3E}">
        <p14:creationId xmlns:p14="http://schemas.microsoft.com/office/powerpoint/2010/main" val="54179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286AB-4ED0-6B30-688B-983AF5C6FC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5B54A7-9507-A78E-4DA1-4EADEA4133E6}"/>
              </a:ext>
            </a:extLst>
          </p:cNvPr>
          <p:cNvSpPr>
            <a:spLocks noGrp="1"/>
          </p:cNvSpPr>
          <p:nvPr>
            <p:ph type="title"/>
          </p:nvPr>
        </p:nvSpPr>
        <p:spPr>
          <a:xfrm>
            <a:off x="459805" y="342900"/>
            <a:ext cx="4212779" cy="562356"/>
          </a:xfrm>
        </p:spPr>
        <p:txBody>
          <a:bodyPr anchor="t">
            <a:normAutofit/>
          </a:bodyPr>
          <a:lstStyle/>
          <a:p>
            <a:r>
              <a:rPr lang="en-US" dirty="0">
                <a:solidFill>
                  <a:schemeClr val="tx2">
                    <a:lumMod val="50000"/>
                  </a:schemeClr>
                </a:solidFill>
                <a:latin typeface="Lora Medium" pitchFamily="2" charset="0"/>
              </a:rPr>
              <a:t>CCE Monroe Program </a:t>
            </a:r>
          </a:p>
        </p:txBody>
      </p:sp>
      <p:sp>
        <p:nvSpPr>
          <p:cNvPr id="8" name="Content Placeholder 7">
            <a:extLst>
              <a:ext uri="{FF2B5EF4-FFF2-40B4-BE49-F238E27FC236}">
                <a16:creationId xmlns:a16="http://schemas.microsoft.com/office/drawing/2014/main" id="{06250878-644D-AA5C-B285-ED63C0631456}"/>
              </a:ext>
            </a:extLst>
          </p:cNvPr>
          <p:cNvSpPr>
            <a:spLocks noGrp="1"/>
          </p:cNvSpPr>
          <p:nvPr>
            <p:ph type="body" sz="half" idx="2"/>
          </p:nvPr>
        </p:nvSpPr>
        <p:spPr>
          <a:xfrm>
            <a:off x="459805" y="1082520"/>
            <a:ext cx="3793299" cy="3324888"/>
          </a:xfrm>
        </p:spPr>
        <p:txBody>
          <a:bodyPr>
            <a:normAutofit/>
          </a:bodyPr>
          <a:lstStyle/>
          <a:p>
            <a:pPr marL="0" indent="0">
              <a:buNone/>
            </a:pPr>
            <a:r>
              <a:rPr lang="en-US" sz="2800" b="1" u="sng" dirty="0">
                <a:solidFill>
                  <a:schemeClr val="tx2">
                    <a:lumMod val="50000"/>
                  </a:schemeClr>
                </a:solidFill>
              </a:rPr>
              <a:t>Nutrition</a:t>
            </a:r>
          </a:p>
          <a:p>
            <a:endParaRPr lang="en-US" dirty="0">
              <a:solidFill>
                <a:schemeClr val="tx2">
                  <a:lumMod val="50000"/>
                </a:schemeClr>
              </a:solidFill>
            </a:endParaRPr>
          </a:p>
          <a:p>
            <a:r>
              <a:rPr lang="en-US" sz="2000" dirty="0">
                <a:solidFill>
                  <a:schemeClr val="tx2">
                    <a:lumMod val="50000"/>
                  </a:schemeClr>
                </a:solidFill>
              </a:rPr>
              <a:t>Offers several varieties of cooking and nutrition education workshops that are available to all residents</a:t>
            </a:r>
          </a:p>
          <a:p>
            <a:endParaRPr lang="en-US" sz="2000" dirty="0">
              <a:solidFill>
                <a:schemeClr val="tx2">
                  <a:lumMod val="50000"/>
                </a:schemeClr>
              </a:solidFill>
            </a:endParaRPr>
          </a:p>
          <a:p>
            <a:r>
              <a:rPr lang="en-US" sz="2000" dirty="0">
                <a:solidFill>
                  <a:schemeClr val="tx2">
                    <a:lumMod val="50000"/>
                  </a:schemeClr>
                </a:solidFill>
              </a:rPr>
              <a:t>Master Food Preserver</a:t>
            </a:r>
          </a:p>
        </p:txBody>
      </p:sp>
      <p:sp>
        <p:nvSpPr>
          <p:cNvPr id="15" name="Footer Placeholder 4">
            <a:extLst>
              <a:ext uri="{FF2B5EF4-FFF2-40B4-BE49-F238E27FC236}">
                <a16:creationId xmlns:a16="http://schemas.microsoft.com/office/drawing/2014/main" id="{7D7BF00E-D646-66EE-8AF3-8C51F523F16F}"/>
              </a:ext>
            </a:extLst>
          </p:cNvPr>
          <p:cNvSpPr>
            <a:spLocks noGrp="1"/>
          </p:cNvSpPr>
          <p:nvPr>
            <p:ph type="ftr" sz="quarter" idx="11"/>
          </p:nvPr>
        </p:nvSpPr>
        <p:spPr>
          <a:xfrm>
            <a:off x="3976670" y="4694837"/>
            <a:ext cx="4611689" cy="273844"/>
          </a:xfrm>
        </p:spPr>
        <p:txBody>
          <a:bodyPr/>
          <a:lstStyle/>
          <a:p>
            <a:r>
              <a:rPr lang="en-US" dirty="0"/>
              <a:t>Ashly Piedmont/ Monroe County MG Program</a:t>
            </a:r>
          </a:p>
        </p:txBody>
      </p:sp>
      <p:sp>
        <p:nvSpPr>
          <p:cNvPr id="3" name="Slide Number Placeholder 2">
            <a:extLst>
              <a:ext uri="{FF2B5EF4-FFF2-40B4-BE49-F238E27FC236}">
                <a16:creationId xmlns:a16="http://schemas.microsoft.com/office/drawing/2014/main" id="{E5D69A18-B3FB-1930-48D8-7A5E3730F2D2}"/>
              </a:ext>
            </a:extLst>
          </p:cNvPr>
          <p:cNvSpPr>
            <a:spLocks noGrp="1"/>
          </p:cNvSpPr>
          <p:nvPr>
            <p:ph type="sldNum" sz="quarter" idx="12"/>
          </p:nvPr>
        </p:nvSpPr>
        <p:spPr>
          <a:xfrm>
            <a:off x="8588359" y="4694837"/>
            <a:ext cx="361516" cy="273844"/>
          </a:xfrm>
        </p:spPr>
        <p:txBody>
          <a:bodyPr anchor="t">
            <a:normAutofit/>
          </a:bodyPr>
          <a:lstStyle/>
          <a:p>
            <a:pPr>
              <a:spcAft>
                <a:spcPts val="600"/>
              </a:spcAft>
            </a:pPr>
            <a:fld id="{A4A00DF7-6AE2-7340-9EE1-6F4F020C789C}" type="slidenum">
              <a:rPr lang="en-US" smtClean="0"/>
              <a:pPr>
                <a:spcAft>
                  <a:spcPts val="600"/>
                </a:spcAft>
              </a:pPr>
              <a:t>11</a:t>
            </a:fld>
            <a:endParaRPr lang="en-US"/>
          </a:p>
        </p:txBody>
      </p:sp>
      <p:pic>
        <p:nvPicPr>
          <p:cNvPr id="2" name="Picture 1" descr="Alyssa VanValkenburg">
            <a:extLst>
              <a:ext uri="{FF2B5EF4-FFF2-40B4-BE49-F238E27FC236}">
                <a16:creationId xmlns:a16="http://schemas.microsoft.com/office/drawing/2014/main" id="{C2A05504-B73B-0ED1-78B4-3E4E62853E77}"/>
              </a:ext>
            </a:extLst>
          </p:cNvPr>
          <p:cNvPicPr>
            <a:picLocks noChangeAspect="1"/>
          </p:cNvPicPr>
          <p:nvPr/>
        </p:nvPicPr>
        <p:blipFill>
          <a:blip r:embed="rId2"/>
          <a:stretch>
            <a:fillRect/>
          </a:stretch>
        </p:blipFill>
        <p:spPr>
          <a:xfrm>
            <a:off x="4890897" y="174819"/>
            <a:ext cx="2108835" cy="2108835"/>
          </a:xfrm>
          <a:prstGeom prst="rect">
            <a:avLst/>
          </a:prstGeom>
        </p:spPr>
      </p:pic>
      <p:pic>
        <p:nvPicPr>
          <p:cNvPr id="5" name="Picture 4" descr="Laurence`  Walker">
            <a:extLst>
              <a:ext uri="{FF2B5EF4-FFF2-40B4-BE49-F238E27FC236}">
                <a16:creationId xmlns:a16="http://schemas.microsoft.com/office/drawing/2014/main" id="{6F708621-610F-8DD8-551F-0A254AE281EA}"/>
              </a:ext>
            </a:extLst>
          </p:cNvPr>
          <p:cNvPicPr>
            <a:picLocks noChangeAspect="1"/>
          </p:cNvPicPr>
          <p:nvPr/>
        </p:nvPicPr>
        <p:blipFill>
          <a:blip r:embed="rId3"/>
          <a:stretch>
            <a:fillRect/>
          </a:stretch>
        </p:blipFill>
        <p:spPr>
          <a:xfrm>
            <a:off x="6868559" y="1308785"/>
            <a:ext cx="2249424" cy="2249424"/>
          </a:xfrm>
          <a:prstGeom prst="rect">
            <a:avLst/>
          </a:prstGeom>
        </p:spPr>
      </p:pic>
      <p:pic>
        <p:nvPicPr>
          <p:cNvPr id="6" name="Picture 5" descr="Michelle Weiler">
            <a:extLst>
              <a:ext uri="{FF2B5EF4-FFF2-40B4-BE49-F238E27FC236}">
                <a16:creationId xmlns:a16="http://schemas.microsoft.com/office/drawing/2014/main" id="{A0B50878-F4AD-8AE4-1045-C337A088621F}"/>
              </a:ext>
            </a:extLst>
          </p:cNvPr>
          <p:cNvPicPr>
            <a:picLocks noChangeAspect="1"/>
          </p:cNvPicPr>
          <p:nvPr/>
        </p:nvPicPr>
        <p:blipFill>
          <a:blip r:embed="rId4"/>
          <a:stretch>
            <a:fillRect/>
          </a:stretch>
        </p:blipFill>
        <p:spPr>
          <a:xfrm>
            <a:off x="4930109" y="2433497"/>
            <a:ext cx="2108835" cy="2108835"/>
          </a:xfrm>
          <a:prstGeom prst="rect">
            <a:avLst/>
          </a:prstGeom>
        </p:spPr>
      </p:pic>
    </p:spTree>
    <p:extLst>
      <p:ext uri="{BB962C8B-B14F-4D97-AF65-F5344CB8AC3E}">
        <p14:creationId xmlns:p14="http://schemas.microsoft.com/office/powerpoint/2010/main" val="384820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BDEC99-5D90-F8DD-ACF9-48B6A3B13047}"/>
              </a:ext>
            </a:extLst>
          </p:cNvPr>
          <p:cNvSpPr>
            <a:spLocks noGrp="1"/>
          </p:cNvSpPr>
          <p:nvPr>
            <p:ph type="ftr" sz="quarter" idx="10"/>
          </p:nvPr>
        </p:nvSpPr>
        <p:spPr/>
        <p:txBody>
          <a:bodyPr/>
          <a:lstStyle/>
          <a:p>
            <a:r>
              <a:rPr lang="en-US" dirty="0"/>
              <a:t>Ashly Piedmont/ Monroe County MG Program</a:t>
            </a:r>
          </a:p>
        </p:txBody>
      </p:sp>
      <p:sp>
        <p:nvSpPr>
          <p:cNvPr id="3" name="Slide Number Placeholder 2">
            <a:extLst>
              <a:ext uri="{FF2B5EF4-FFF2-40B4-BE49-F238E27FC236}">
                <a16:creationId xmlns:a16="http://schemas.microsoft.com/office/drawing/2014/main" id="{7A4DF101-F107-5690-4A38-53D2AF9FF252}"/>
              </a:ext>
            </a:extLst>
          </p:cNvPr>
          <p:cNvSpPr>
            <a:spLocks noGrp="1"/>
          </p:cNvSpPr>
          <p:nvPr>
            <p:ph type="sldNum" sz="quarter" idx="11"/>
          </p:nvPr>
        </p:nvSpPr>
        <p:spPr/>
        <p:txBody>
          <a:bodyPr/>
          <a:lstStyle/>
          <a:p>
            <a:fld id="{A4A00DF7-6AE2-7340-9EE1-6F4F020C789C}" type="slidenum">
              <a:rPr lang="en-US" smtClean="0">
                <a:solidFill>
                  <a:schemeClr val="tx2">
                    <a:lumMod val="50000"/>
                  </a:schemeClr>
                </a:solidFill>
                <a:latin typeface="Lora" pitchFamily="2" charset="0"/>
              </a:rPr>
              <a:pPr/>
              <a:t>12</a:t>
            </a:fld>
            <a:endParaRPr lang="en-US" dirty="0">
              <a:solidFill>
                <a:schemeClr val="tx2">
                  <a:lumMod val="50000"/>
                </a:schemeClr>
              </a:solidFill>
              <a:latin typeface="Lora" pitchFamily="2" charset="0"/>
            </a:endParaRPr>
          </a:p>
        </p:txBody>
      </p:sp>
      <p:sp>
        <p:nvSpPr>
          <p:cNvPr id="4" name="Title 3">
            <a:extLst>
              <a:ext uri="{FF2B5EF4-FFF2-40B4-BE49-F238E27FC236}">
                <a16:creationId xmlns:a16="http://schemas.microsoft.com/office/drawing/2014/main" id="{E61E2B4C-56BF-2B74-288C-BA24B424A1AD}"/>
              </a:ext>
            </a:extLst>
          </p:cNvPr>
          <p:cNvSpPr>
            <a:spLocks noGrp="1"/>
          </p:cNvSpPr>
          <p:nvPr>
            <p:ph type="title"/>
          </p:nvPr>
        </p:nvSpPr>
        <p:spPr>
          <a:xfrm>
            <a:off x="562029" y="195402"/>
            <a:ext cx="8207088" cy="858877"/>
          </a:xfrm>
        </p:spPr>
        <p:txBody>
          <a:bodyPr>
            <a:normAutofit fontScale="90000"/>
          </a:bodyPr>
          <a:lstStyle/>
          <a:p>
            <a:r>
              <a:rPr lang="en-US" dirty="0">
                <a:solidFill>
                  <a:schemeClr val="tx2">
                    <a:lumMod val="50000"/>
                  </a:schemeClr>
                </a:solidFill>
                <a:latin typeface="Lora" pitchFamily="2" charset="0"/>
              </a:rPr>
              <a:t>CCE Programs   4-H Youth Development </a:t>
            </a:r>
          </a:p>
        </p:txBody>
      </p:sp>
      <p:pic>
        <p:nvPicPr>
          <p:cNvPr id="8" name="Content Placeholder 7" descr="Leslie Pude">
            <a:extLst>
              <a:ext uri="{FF2B5EF4-FFF2-40B4-BE49-F238E27FC236}">
                <a16:creationId xmlns:a16="http://schemas.microsoft.com/office/drawing/2014/main" id="{BED29720-61D5-B70C-0AB8-943062F58E9D}"/>
              </a:ext>
            </a:extLst>
          </p:cNvPr>
          <p:cNvPicPr>
            <a:picLocks noGrp="1" noChangeAspect="1"/>
          </p:cNvPicPr>
          <p:nvPr>
            <p:ph sz="half" idx="1"/>
          </p:nvPr>
        </p:nvPicPr>
        <p:blipFill>
          <a:blip r:embed="rId2"/>
          <a:stretch>
            <a:fillRect/>
          </a:stretch>
        </p:blipFill>
        <p:spPr>
          <a:xfrm>
            <a:off x="363655" y="922115"/>
            <a:ext cx="2651125" cy="2651125"/>
          </a:xfrm>
          <a:prstGeom prst="rect">
            <a:avLst/>
          </a:prstGeom>
        </p:spPr>
      </p:pic>
      <p:pic>
        <p:nvPicPr>
          <p:cNvPr id="9" name="Content Placeholder 8" descr="Jessica Reid">
            <a:extLst>
              <a:ext uri="{FF2B5EF4-FFF2-40B4-BE49-F238E27FC236}">
                <a16:creationId xmlns:a16="http://schemas.microsoft.com/office/drawing/2014/main" id="{C67E9AD0-FB80-BD9B-A5FF-A1E6CD20A5E5}"/>
              </a:ext>
            </a:extLst>
          </p:cNvPr>
          <p:cNvPicPr>
            <a:picLocks noGrp="1" noChangeAspect="1"/>
          </p:cNvPicPr>
          <p:nvPr>
            <p:ph sz="half" idx="2"/>
          </p:nvPr>
        </p:nvPicPr>
        <p:blipFill>
          <a:blip r:embed="rId3"/>
          <a:stretch>
            <a:fillRect/>
          </a:stretch>
        </p:blipFill>
        <p:spPr>
          <a:xfrm>
            <a:off x="3242410" y="922115"/>
            <a:ext cx="2649538" cy="2649538"/>
          </a:xfrm>
          <a:prstGeom prst="rect">
            <a:avLst/>
          </a:prstGeom>
        </p:spPr>
      </p:pic>
      <p:pic>
        <p:nvPicPr>
          <p:cNvPr id="10" name="Content Placeholder 9" descr="Sara Snarr">
            <a:extLst>
              <a:ext uri="{FF2B5EF4-FFF2-40B4-BE49-F238E27FC236}">
                <a16:creationId xmlns:a16="http://schemas.microsoft.com/office/drawing/2014/main" id="{12134918-7043-7845-1208-188694712739}"/>
              </a:ext>
            </a:extLst>
          </p:cNvPr>
          <p:cNvPicPr>
            <a:picLocks noGrp="1" noChangeAspect="1"/>
          </p:cNvPicPr>
          <p:nvPr>
            <p:ph sz="half" idx="12"/>
          </p:nvPr>
        </p:nvPicPr>
        <p:blipFill>
          <a:blip r:embed="rId4"/>
          <a:stretch>
            <a:fillRect/>
          </a:stretch>
        </p:blipFill>
        <p:spPr>
          <a:xfrm>
            <a:off x="6129222" y="922115"/>
            <a:ext cx="2651125" cy="2651125"/>
          </a:xfrm>
          <a:prstGeom prst="rect">
            <a:avLst/>
          </a:prstGeom>
        </p:spPr>
      </p:pic>
      <p:sp>
        <p:nvSpPr>
          <p:cNvPr id="12" name="TextBox 11">
            <a:extLst>
              <a:ext uri="{FF2B5EF4-FFF2-40B4-BE49-F238E27FC236}">
                <a16:creationId xmlns:a16="http://schemas.microsoft.com/office/drawing/2014/main" id="{ECB2DF36-261E-0425-D305-0044463F64C5}"/>
              </a:ext>
            </a:extLst>
          </p:cNvPr>
          <p:cNvSpPr txBox="1"/>
          <p:nvPr/>
        </p:nvSpPr>
        <p:spPr>
          <a:xfrm>
            <a:off x="251059" y="3705419"/>
            <a:ext cx="2649538" cy="646331"/>
          </a:xfrm>
          <a:prstGeom prst="rect">
            <a:avLst/>
          </a:prstGeom>
          <a:noFill/>
        </p:spPr>
        <p:txBody>
          <a:bodyPr wrap="square" rtlCol="0">
            <a:spAutoFit/>
          </a:bodyPr>
          <a:lstStyle/>
          <a:p>
            <a:pPr algn="ctr"/>
            <a:r>
              <a:rPr lang="en-US" dirty="0">
                <a:solidFill>
                  <a:schemeClr val="tx2">
                    <a:lumMod val="50000"/>
                  </a:schemeClr>
                </a:solidFill>
                <a:latin typeface="Lora" pitchFamily="2" charset="0"/>
              </a:rPr>
              <a:t>Leslie Pude</a:t>
            </a:r>
          </a:p>
          <a:p>
            <a:pPr algn="ctr"/>
            <a:r>
              <a:rPr lang="en-US" dirty="0">
                <a:solidFill>
                  <a:schemeClr val="tx2">
                    <a:lumMod val="50000"/>
                  </a:schemeClr>
                </a:solidFill>
                <a:latin typeface="Lora" pitchFamily="2" charset="0"/>
              </a:rPr>
              <a:t>4-H Team Leader</a:t>
            </a:r>
          </a:p>
        </p:txBody>
      </p:sp>
      <p:sp>
        <p:nvSpPr>
          <p:cNvPr id="13" name="TextBox 12">
            <a:extLst>
              <a:ext uri="{FF2B5EF4-FFF2-40B4-BE49-F238E27FC236}">
                <a16:creationId xmlns:a16="http://schemas.microsoft.com/office/drawing/2014/main" id="{96982D2F-8DB0-D3BA-F888-330FC14D3ADD}"/>
              </a:ext>
            </a:extLst>
          </p:cNvPr>
          <p:cNvSpPr txBox="1"/>
          <p:nvPr/>
        </p:nvSpPr>
        <p:spPr>
          <a:xfrm>
            <a:off x="3242410" y="3692296"/>
            <a:ext cx="2649538" cy="646331"/>
          </a:xfrm>
          <a:prstGeom prst="rect">
            <a:avLst/>
          </a:prstGeom>
          <a:noFill/>
        </p:spPr>
        <p:txBody>
          <a:bodyPr wrap="square" rtlCol="0">
            <a:spAutoFit/>
          </a:bodyPr>
          <a:lstStyle/>
          <a:p>
            <a:pPr algn="ctr"/>
            <a:r>
              <a:rPr lang="en-US" dirty="0">
                <a:solidFill>
                  <a:schemeClr val="tx2">
                    <a:lumMod val="50000"/>
                  </a:schemeClr>
                </a:solidFill>
                <a:latin typeface="Lora" pitchFamily="2" charset="0"/>
              </a:rPr>
              <a:t>Jessica Reed</a:t>
            </a:r>
          </a:p>
          <a:p>
            <a:pPr algn="ctr"/>
            <a:r>
              <a:rPr lang="en-US" dirty="0">
                <a:solidFill>
                  <a:schemeClr val="tx2">
                    <a:lumMod val="50000"/>
                  </a:schemeClr>
                </a:solidFill>
                <a:latin typeface="Lora" pitchFamily="2" charset="0"/>
              </a:rPr>
              <a:t>4-H Educator</a:t>
            </a:r>
          </a:p>
        </p:txBody>
      </p:sp>
      <p:sp>
        <p:nvSpPr>
          <p:cNvPr id="14" name="TextBox 13">
            <a:extLst>
              <a:ext uri="{FF2B5EF4-FFF2-40B4-BE49-F238E27FC236}">
                <a16:creationId xmlns:a16="http://schemas.microsoft.com/office/drawing/2014/main" id="{753364D3-F970-6AAB-00B2-B232C82EC1B5}"/>
              </a:ext>
            </a:extLst>
          </p:cNvPr>
          <p:cNvSpPr txBox="1"/>
          <p:nvPr/>
        </p:nvSpPr>
        <p:spPr>
          <a:xfrm>
            <a:off x="6119579" y="3692296"/>
            <a:ext cx="2649538" cy="646331"/>
          </a:xfrm>
          <a:prstGeom prst="rect">
            <a:avLst/>
          </a:prstGeom>
          <a:noFill/>
        </p:spPr>
        <p:txBody>
          <a:bodyPr wrap="square" rtlCol="0">
            <a:spAutoFit/>
          </a:bodyPr>
          <a:lstStyle/>
          <a:p>
            <a:pPr algn="ctr"/>
            <a:r>
              <a:rPr lang="en-US" dirty="0">
                <a:solidFill>
                  <a:schemeClr val="tx2">
                    <a:lumMod val="50000"/>
                  </a:schemeClr>
                </a:solidFill>
                <a:latin typeface="Lora" pitchFamily="2" charset="0"/>
              </a:rPr>
              <a:t>Sarah Snarr</a:t>
            </a:r>
          </a:p>
          <a:p>
            <a:pPr algn="ctr"/>
            <a:r>
              <a:rPr lang="en-US" dirty="0">
                <a:solidFill>
                  <a:schemeClr val="tx2">
                    <a:lumMod val="50000"/>
                  </a:schemeClr>
                </a:solidFill>
                <a:latin typeface="Lora" pitchFamily="2" charset="0"/>
              </a:rPr>
              <a:t>4-H Coordinator</a:t>
            </a:r>
          </a:p>
        </p:txBody>
      </p:sp>
    </p:spTree>
    <p:extLst>
      <p:ext uri="{BB962C8B-B14F-4D97-AF65-F5344CB8AC3E}">
        <p14:creationId xmlns:p14="http://schemas.microsoft.com/office/powerpoint/2010/main" val="11129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08A4AE-2DF7-2318-3244-21DC7B7100F1}"/>
              </a:ext>
            </a:extLst>
          </p:cNvPr>
          <p:cNvSpPr>
            <a:spLocks noGrp="1"/>
          </p:cNvSpPr>
          <p:nvPr>
            <p:ph type="ftr" sz="quarter" idx="10"/>
          </p:nvPr>
        </p:nvSpPr>
        <p:spPr/>
        <p:txBody>
          <a:bodyPr/>
          <a:lstStyle/>
          <a:p>
            <a:r>
              <a:rPr lang="en-US" dirty="0"/>
              <a:t>Ashly Piedmont/ Monroe County MG Program</a:t>
            </a:r>
          </a:p>
        </p:txBody>
      </p:sp>
      <p:sp>
        <p:nvSpPr>
          <p:cNvPr id="3" name="Slide Number Placeholder 2">
            <a:extLst>
              <a:ext uri="{FF2B5EF4-FFF2-40B4-BE49-F238E27FC236}">
                <a16:creationId xmlns:a16="http://schemas.microsoft.com/office/drawing/2014/main" id="{88625384-1FF0-156B-B887-3601B3A88331}"/>
              </a:ext>
            </a:extLst>
          </p:cNvPr>
          <p:cNvSpPr>
            <a:spLocks noGrp="1"/>
          </p:cNvSpPr>
          <p:nvPr>
            <p:ph type="sldNum" sz="quarter" idx="11"/>
          </p:nvPr>
        </p:nvSpPr>
        <p:spPr/>
        <p:txBody>
          <a:bodyPr/>
          <a:lstStyle/>
          <a:p>
            <a:fld id="{A4A00DF7-6AE2-7340-9EE1-6F4F020C789C}" type="slidenum">
              <a:rPr lang="en-US" smtClean="0"/>
              <a:pPr/>
              <a:t>13</a:t>
            </a:fld>
            <a:endParaRPr lang="en-US" dirty="0"/>
          </a:p>
        </p:txBody>
      </p:sp>
      <p:sp>
        <p:nvSpPr>
          <p:cNvPr id="4" name="Title 3">
            <a:extLst>
              <a:ext uri="{FF2B5EF4-FFF2-40B4-BE49-F238E27FC236}">
                <a16:creationId xmlns:a16="http://schemas.microsoft.com/office/drawing/2014/main" id="{A5AFB811-B790-2F3F-B245-2D3FEEBB267E}"/>
              </a:ext>
            </a:extLst>
          </p:cNvPr>
          <p:cNvSpPr>
            <a:spLocks noGrp="1"/>
          </p:cNvSpPr>
          <p:nvPr>
            <p:ph type="title"/>
          </p:nvPr>
        </p:nvSpPr>
        <p:spPr>
          <a:xfrm>
            <a:off x="468600" y="225139"/>
            <a:ext cx="8207088" cy="858877"/>
          </a:xfrm>
        </p:spPr>
        <p:txBody>
          <a:bodyPr/>
          <a:lstStyle/>
          <a:p>
            <a:pPr algn="ctr"/>
            <a:r>
              <a:rPr lang="en-US" dirty="0">
                <a:solidFill>
                  <a:schemeClr val="tx2">
                    <a:lumMod val="50000"/>
                  </a:schemeClr>
                </a:solidFill>
                <a:latin typeface="Lora" pitchFamily="2" charset="0"/>
              </a:rPr>
              <a:t>CCE Program- Horticulture Team</a:t>
            </a:r>
          </a:p>
        </p:txBody>
      </p:sp>
      <p:pic>
        <p:nvPicPr>
          <p:cNvPr id="8" name="Content Placeholder 7" descr="Juliana Alvarado">
            <a:extLst>
              <a:ext uri="{FF2B5EF4-FFF2-40B4-BE49-F238E27FC236}">
                <a16:creationId xmlns:a16="http://schemas.microsoft.com/office/drawing/2014/main" id="{D8FF58E7-83F9-B7C3-4D3F-AE4F1EE3A972}"/>
              </a:ext>
            </a:extLst>
          </p:cNvPr>
          <p:cNvPicPr>
            <a:picLocks noGrp="1" noChangeAspect="1"/>
          </p:cNvPicPr>
          <p:nvPr>
            <p:ph sz="half" idx="1"/>
          </p:nvPr>
        </p:nvPicPr>
        <p:blipFill>
          <a:blip r:embed="rId2"/>
          <a:stretch>
            <a:fillRect/>
          </a:stretch>
        </p:blipFill>
        <p:spPr>
          <a:xfrm>
            <a:off x="276576" y="901136"/>
            <a:ext cx="2364640" cy="2741612"/>
          </a:xfrm>
          <a:prstGeom prst="rect">
            <a:avLst/>
          </a:prstGeom>
        </p:spPr>
      </p:pic>
      <p:pic>
        <p:nvPicPr>
          <p:cNvPr id="9" name="Content Placeholder 8" descr="Rachel DeVona">
            <a:extLst>
              <a:ext uri="{FF2B5EF4-FFF2-40B4-BE49-F238E27FC236}">
                <a16:creationId xmlns:a16="http://schemas.microsoft.com/office/drawing/2014/main" id="{34C0C3E8-B11F-09D9-5409-E126795BFA85}"/>
              </a:ext>
            </a:extLst>
          </p:cNvPr>
          <p:cNvPicPr>
            <a:picLocks noGrp="1" noChangeAspect="1"/>
          </p:cNvPicPr>
          <p:nvPr>
            <p:ph sz="half" idx="12"/>
          </p:nvPr>
        </p:nvPicPr>
        <p:blipFill>
          <a:blip r:embed="rId3"/>
          <a:stretch>
            <a:fillRect/>
          </a:stretch>
        </p:blipFill>
        <p:spPr>
          <a:xfrm>
            <a:off x="6117992" y="932322"/>
            <a:ext cx="2651125" cy="2651125"/>
          </a:xfrm>
          <a:prstGeom prst="rect">
            <a:avLst/>
          </a:prstGeom>
        </p:spPr>
      </p:pic>
      <p:pic>
        <p:nvPicPr>
          <p:cNvPr id="13" name="Content Placeholder 12" descr="Ashly Piedmont">
            <a:extLst>
              <a:ext uri="{FF2B5EF4-FFF2-40B4-BE49-F238E27FC236}">
                <a16:creationId xmlns:a16="http://schemas.microsoft.com/office/drawing/2014/main" id="{3845CDD8-12CF-9285-5A35-1A4D7108E751}"/>
              </a:ext>
            </a:extLst>
          </p:cNvPr>
          <p:cNvPicPr>
            <a:picLocks noGrp="1" noChangeAspect="1"/>
          </p:cNvPicPr>
          <p:nvPr>
            <p:ph sz="half" idx="2"/>
          </p:nvPr>
        </p:nvPicPr>
        <p:blipFill>
          <a:blip r:embed="rId4"/>
          <a:stretch>
            <a:fillRect/>
          </a:stretch>
        </p:blipFill>
        <p:spPr>
          <a:xfrm>
            <a:off x="3119438" y="901136"/>
            <a:ext cx="2713327" cy="2696369"/>
          </a:xfrm>
          <a:prstGeom prst="rect">
            <a:avLst/>
          </a:prstGeom>
        </p:spPr>
      </p:pic>
      <p:sp>
        <p:nvSpPr>
          <p:cNvPr id="14" name="TextBox 13">
            <a:extLst>
              <a:ext uri="{FF2B5EF4-FFF2-40B4-BE49-F238E27FC236}">
                <a16:creationId xmlns:a16="http://schemas.microsoft.com/office/drawing/2014/main" id="{811C3A6F-78F2-791C-1221-CAD2DA8DD955}"/>
              </a:ext>
            </a:extLst>
          </p:cNvPr>
          <p:cNvSpPr txBox="1"/>
          <p:nvPr/>
        </p:nvSpPr>
        <p:spPr>
          <a:xfrm>
            <a:off x="335046" y="3646184"/>
            <a:ext cx="2364640" cy="1292662"/>
          </a:xfrm>
          <a:prstGeom prst="rect">
            <a:avLst/>
          </a:prstGeom>
          <a:noFill/>
        </p:spPr>
        <p:txBody>
          <a:bodyPr wrap="square" rtlCol="0">
            <a:spAutoFit/>
          </a:bodyPr>
          <a:lstStyle/>
          <a:p>
            <a:pPr algn="ctr"/>
            <a:r>
              <a:rPr lang="en-US" dirty="0">
                <a:solidFill>
                  <a:schemeClr val="tx2">
                    <a:lumMod val="50000"/>
                  </a:schemeClr>
                </a:solidFill>
                <a:latin typeface="Lora" pitchFamily="2" charset="0"/>
              </a:rPr>
              <a:t>Juliana Alvarado</a:t>
            </a:r>
          </a:p>
          <a:p>
            <a:pPr algn="ctr"/>
            <a:r>
              <a:rPr lang="en-US" sz="1400" dirty="0">
                <a:solidFill>
                  <a:schemeClr val="tx2">
                    <a:lumMod val="50000"/>
                  </a:schemeClr>
                </a:solidFill>
                <a:latin typeface="Lora" pitchFamily="2" charset="0"/>
              </a:rPr>
              <a:t>Horticulture Team Leader</a:t>
            </a:r>
          </a:p>
          <a:p>
            <a:pPr algn="ctr"/>
            <a:r>
              <a:rPr lang="en-US" sz="1400" dirty="0">
                <a:solidFill>
                  <a:schemeClr val="tx2">
                    <a:lumMod val="50000"/>
                  </a:schemeClr>
                </a:solidFill>
                <a:latin typeface="Lora" pitchFamily="2" charset="0"/>
              </a:rPr>
              <a:t>Commercial Horticulture and Natural Resources</a:t>
            </a:r>
            <a:r>
              <a:rPr lang="en-US" dirty="0">
                <a:solidFill>
                  <a:schemeClr val="tx2">
                    <a:lumMod val="50000"/>
                  </a:schemeClr>
                </a:solidFill>
                <a:latin typeface="Lora" pitchFamily="2" charset="0"/>
              </a:rPr>
              <a:t>	</a:t>
            </a:r>
          </a:p>
        </p:txBody>
      </p:sp>
      <p:sp>
        <p:nvSpPr>
          <p:cNvPr id="15" name="TextBox 14">
            <a:extLst>
              <a:ext uri="{FF2B5EF4-FFF2-40B4-BE49-F238E27FC236}">
                <a16:creationId xmlns:a16="http://schemas.microsoft.com/office/drawing/2014/main" id="{E18A5CA1-FEF7-19AE-8566-CC26FB8894A6}"/>
              </a:ext>
            </a:extLst>
          </p:cNvPr>
          <p:cNvSpPr txBox="1"/>
          <p:nvPr/>
        </p:nvSpPr>
        <p:spPr>
          <a:xfrm>
            <a:off x="3052175" y="3727864"/>
            <a:ext cx="2713327" cy="861774"/>
          </a:xfrm>
          <a:prstGeom prst="rect">
            <a:avLst/>
          </a:prstGeom>
          <a:noFill/>
        </p:spPr>
        <p:txBody>
          <a:bodyPr wrap="square" rtlCol="0">
            <a:spAutoFit/>
          </a:bodyPr>
          <a:lstStyle/>
          <a:p>
            <a:pPr algn="ctr"/>
            <a:r>
              <a:rPr lang="en-US" dirty="0">
                <a:solidFill>
                  <a:schemeClr val="tx2">
                    <a:lumMod val="50000"/>
                  </a:schemeClr>
                </a:solidFill>
                <a:latin typeface="Lora" pitchFamily="2" charset="0"/>
              </a:rPr>
              <a:t>Ashly Piedmont</a:t>
            </a:r>
          </a:p>
          <a:p>
            <a:pPr algn="ctr"/>
            <a:r>
              <a:rPr lang="en-US" sz="1400" dirty="0">
                <a:solidFill>
                  <a:schemeClr val="tx2">
                    <a:lumMod val="50000"/>
                  </a:schemeClr>
                </a:solidFill>
                <a:latin typeface="Lora" pitchFamily="2" charset="0"/>
              </a:rPr>
              <a:t>Master Gardener Coordinator</a:t>
            </a:r>
            <a:r>
              <a:rPr lang="en-US" dirty="0">
                <a:solidFill>
                  <a:schemeClr val="tx2">
                    <a:lumMod val="50000"/>
                  </a:schemeClr>
                </a:solidFill>
                <a:latin typeface="Lora" pitchFamily="2" charset="0"/>
              </a:rPr>
              <a:t>	</a:t>
            </a:r>
          </a:p>
        </p:txBody>
      </p:sp>
      <p:sp>
        <p:nvSpPr>
          <p:cNvPr id="16" name="TextBox 15">
            <a:extLst>
              <a:ext uri="{FF2B5EF4-FFF2-40B4-BE49-F238E27FC236}">
                <a16:creationId xmlns:a16="http://schemas.microsoft.com/office/drawing/2014/main" id="{8DAA6931-1BFE-6FD6-3615-1884BC593A32}"/>
              </a:ext>
            </a:extLst>
          </p:cNvPr>
          <p:cNvSpPr txBox="1"/>
          <p:nvPr/>
        </p:nvSpPr>
        <p:spPr>
          <a:xfrm>
            <a:off x="6208370" y="3688646"/>
            <a:ext cx="2470367" cy="800219"/>
          </a:xfrm>
          <a:prstGeom prst="rect">
            <a:avLst/>
          </a:prstGeom>
          <a:noFill/>
        </p:spPr>
        <p:txBody>
          <a:bodyPr wrap="square" rtlCol="0">
            <a:spAutoFit/>
          </a:bodyPr>
          <a:lstStyle/>
          <a:p>
            <a:pPr algn="ctr"/>
            <a:r>
              <a:rPr lang="en-US" dirty="0">
                <a:solidFill>
                  <a:schemeClr val="tx2">
                    <a:lumMod val="50000"/>
                  </a:schemeClr>
                </a:solidFill>
                <a:latin typeface="Lora" pitchFamily="2" charset="0"/>
              </a:rPr>
              <a:t>Rachel DeVona</a:t>
            </a:r>
          </a:p>
          <a:p>
            <a:pPr algn="ctr"/>
            <a:r>
              <a:rPr lang="en-US" sz="1400" dirty="0">
                <a:solidFill>
                  <a:schemeClr val="tx2">
                    <a:lumMod val="50000"/>
                  </a:schemeClr>
                </a:solidFill>
                <a:latin typeface="Lora" pitchFamily="2" charset="0"/>
              </a:rPr>
              <a:t>Garden Outreach Coordinator/GROWS</a:t>
            </a:r>
          </a:p>
        </p:txBody>
      </p:sp>
    </p:spTree>
    <p:extLst>
      <p:ext uri="{BB962C8B-B14F-4D97-AF65-F5344CB8AC3E}">
        <p14:creationId xmlns:p14="http://schemas.microsoft.com/office/powerpoint/2010/main" val="1946554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45E1857-6E6A-1A99-1B46-BE4D4045FF8A}"/>
              </a:ext>
            </a:extLst>
          </p:cNvPr>
          <p:cNvSpPr>
            <a:spLocks noGrp="1"/>
          </p:cNvSpPr>
          <p:nvPr>
            <p:ph type="ftr" sz="quarter" idx="10"/>
          </p:nvPr>
        </p:nvSpPr>
        <p:spPr/>
        <p:txBody>
          <a:bodyPr/>
          <a:lstStyle/>
          <a:p>
            <a:r>
              <a:rPr lang="en-US" dirty="0"/>
              <a:t>Ashly Piedmont/ Monroe County MG Program</a:t>
            </a:r>
          </a:p>
        </p:txBody>
      </p:sp>
      <p:sp>
        <p:nvSpPr>
          <p:cNvPr id="3" name="Slide Number Placeholder 2">
            <a:extLst>
              <a:ext uri="{FF2B5EF4-FFF2-40B4-BE49-F238E27FC236}">
                <a16:creationId xmlns:a16="http://schemas.microsoft.com/office/drawing/2014/main" id="{0B89BC0E-7F6E-83AE-C030-3051769B1F80}"/>
              </a:ext>
            </a:extLst>
          </p:cNvPr>
          <p:cNvSpPr>
            <a:spLocks noGrp="1"/>
          </p:cNvSpPr>
          <p:nvPr>
            <p:ph type="sldNum" sz="quarter" idx="11"/>
          </p:nvPr>
        </p:nvSpPr>
        <p:spPr/>
        <p:txBody>
          <a:bodyPr/>
          <a:lstStyle/>
          <a:p>
            <a:fld id="{A4A00DF7-6AE2-7340-9EE1-6F4F020C789C}" type="slidenum">
              <a:rPr lang="en-US" smtClean="0"/>
              <a:pPr/>
              <a:t>14</a:t>
            </a:fld>
            <a:endParaRPr lang="en-US" dirty="0"/>
          </a:p>
        </p:txBody>
      </p:sp>
      <p:sp>
        <p:nvSpPr>
          <p:cNvPr id="4" name="Title 3">
            <a:extLst>
              <a:ext uri="{FF2B5EF4-FFF2-40B4-BE49-F238E27FC236}">
                <a16:creationId xmlns:a16="http://schemas.microsoft.com/office/drawing/2014/main" id="{61032276-2981-3358-B0D7-F7CE99265A76}"/>
              </a:ext>
            </a:extLst>
          </p:cNvPr>
          <p:cNvSpPr>
            <a:spLocks noGrp="1"/>
          </p:cNvSpPr>
          <p:nvPr>
            <p:ph type="title"/>
          </p:nvPr>
        </p:nvSpPr>
        <p:spPr>
          <a:xfrm>
            <a:off x="468456" y="248644"/>
            <a:ext cx="8207088" cy="858877"/>
          </a:xfrm>
        </p:spPr>
        <p:txBody>
          <a:bodyPr/>
          <a:lstStyle/>
          <a:p>
            <a:r>
              <a:rPr lang="en-US" dirty="0">
                <a:solidFill>
                  <a:schemeClr val="tx2">
                    <a:lumMod val="50000"/>
                  </a:schemeClr>
                </a:solidFill>
                <a:latin typeface="Lora" pitchFamily="2" charset="0"/>
              </a:rPr>
              <a:t>Administration Team</a:t>
            </a:r>
          </a:p>
        </p:txBody>
      </p:sp>
      <p:pic>
        <p:nvPicPr>
          <p:cNvPr id="6" name="Content Placeholder 5">
            <a:extLst>
              <a:ext uri="{FF2B5EF4-FFF2-40B4-BE49-F238E27FC236}">
                <a16:creationId xmlns:a16="http://schemas.microsoft.com/office/drawing/2014/main" id="{95E07E06-D180-0392-11B5-C047EDB7A525}"/>
              </a:ext>
            </a:extLst>
          </p:cNvPr>
          <p:cNvPicPr>
            <a:picLocks noGrp="1" noChangeAspect="1"/>
          </p:cNvPicPr>
          <p:nvPr>
            <p:ph sz="half" idx="1"/>
          </p:nvPr>
        </p:nvPicPr>
        <p:blipFill>
          <a:blip r:embed="rId2"/>
          <a:stretch>
            <a:fillRect/>
          </a:stretch>
        </p:blipFill>
        <p:spPr>
          <a:xfrm>
            <a:off x="551771" y="1071472"/>
            <a:ext cx="2346712" cy="2741613"/>
          </a:xfrm>
          <a:prstGeom prst="rect">
            <a:avLst/>
          </a:prstGeom>
        </p:spPr>
      </p:pic>
      <p:pic>
        <p:nvPicPr>
          <p:cNvPr id="8" name="Content Placeholder 7" descr="Ann Marie Purdy">
            <a:extLst>
              <a:ext uri="{FF2B5EF4-FFF2-40B4-BE49-F238E27FC236}">
                <a16:creationId xmlns:a16="http://schemas.microsoft.com/office/drawing/2014/main" id="{6AA0EA2D-CD02-F71C-BD7D-D5EFD4880682}"/>
              </a:ext>
            </a:extLst>
          </p:cNvPr>
          <p:cNvPicPr>
            <a:picLocks noGrp="1" noChangeAspect="1"/>
          </p:cNvPicPr>
          <p:nvPr>
            <p:ph sz="half" idx="2"/>
          </p:nvPr>
        </p:nvPicPr>
        <p:blipFill>
          <a:blip r:embed="rId3"/>
          <a:stretch>
            <a:fillRect/>
          </a:stretch>
        </p:blipFill>
        <p:spPr>
          <a:xfrm>
            <a:off x="3251200" y="1073853"/>
            <a:ext cx="2742652" cy="2742652"/>
          </a:xfrm>
          <a:prstGeom prst="rect">
            <a:avLst/>
          </a:prstGeom>
        </p:spPr>
      </p:pic>
      <p:pic>
        <p:nvPicPr>
          <p:cNvPr id="9" name="Content Placeholder 8" descr="Andrea Lista">
            <a:extLst>
              <a:ext uri="{FF2B5EF4-FFF2-40B4-BE49-F238E27FC236}">
                <a16:creationId xmlns:a16="http://schemas.microsoft.com/office/drawing/2014/main" id="{1E656A2F-5EA0-5041-EA13-9BA6DE3C5B41}"/>
              </a:ext>
            </a:extLst>
          </p:cNvPr>
          <p:cNvPicPr>
            <a:picLocks noGrp="1" noChangeAspect="1"/>
          </p:cNvPicPr>
          <p:nvPr>
            <p:ph sz="half" idx="12"/>
          </p:nvPr>
        </p:nvPicPr>
        <p:blipFill>
          <a:blip r:embed="rId4"/>
          <a:stretch>
            <a:fillRect/>
          </a:stretch>
        </p:blipFill>
        <p:spPr>
          <a:xfrm>
            <a:off x="6125471" y="1071472"/>
            <a:ext cx="2745033" cy="2745033"/>
          </a:xfrm>
          <a:prstGeom prst="rect">
            <a:avLst/>
          </a:prstGeom>
        </p:spPr>
      </p:pic>
      <p:sp>
        <p:nvSpPr>
          <p:cNvPr id="10" name="TextBox 9">
            <a:extLst>
              <a:ext uri="{FF2B5EF4-FFF2-40B4-BE49-F238E27FC236}">
                <a16:creationId xmlns:a16="http://schemas.microsoft.com/office/drawing/2014/main" id="{9242A8C6-1530-FAAB-9875-DC453735FC35}"/>
              </a:ext>
            </a:extLst>
          </p:cNvPr>
          <p:cNvSpPr txBox="1"/>
          <p:nvPr/>
        </p:nvSpPr>
        <p:spPr>
          <a:xfrm>
            <a:off x="3180628" y="3816505"/>
            <a:ext cx="2772729" cy="615553"/>
          </a:xfrm>
          <a:prstGeom prst="rect">
            <a:avLst/>
          </a:prstGeom>
          <a:noFill/>
        </p:spPr>
        <p:txBody>
          <a:bodyPr wrap="square" rtlCol="0">
            <a:spAutoFit/>
          </a:bodyPr>
          <a:lstStyle/>
          <a:p>
            <a:pPr algn="ctr"/>
            <a:r>
              <a:rPr lang="en-US" dirty="0">
                <a:solidFill>
                  <a:schemeClr val="tx2">
                    <a:lumMod val="50000"/>
                  </a:schemeClr>
                </a:solidFill>
                <a:latin typeface="Lora" pitchFamily="2" charset="0"/>
              </a:rPr>
              <a:t>Ann Marie Prudy</a:t>
            </a:r>
          </a:p>
          <a:p>
            <a:pPr algn="ctr"/>
            <a:r>
              <a:rPr lang="en-US" sz="1600" dirty="0">
                <a:solidFill>
                  <a:schemeClr val="tx2">
                    <a:lumMod val="50000"/>
                  </a:schemeClr>
                </a:solidFill>
                <a:latin typeface="Lora" pitchFamily="2" charset="0"/>
              </a:rPr>
              <a:t>Operations and Finance</a:t>
            </a:r>
          </a:p>
        </p:txBody>
      </p:sp>
      <p:sp>
        <p:nvSpPr>
          <p:cNvPr id="11" name="TextBox 10">
            <a:extLst>
              <a:ext uri="{FF2B5EF4-FFF2-40B4-BE49-F238E27FC236}">
                <a16:creationId xmlns:a16="http://schemas.microsoft.com/office/drawing/2014/main" id="{377A0742-6C4D-6A50-90E4-13EDFE0B8AD7}"/>
              </a:ext>
            </a:extLst>
          </p:cNvPr>
          <p:cNvSpPr txBox="1"/>
          <p:nvPr/>
        </p:nvSpPr>
        <p:spPr>
          <a:xfrm>
            <a:off x="6402943" y="3816504"/>
            <a:ext cx="2185416" cy="615553"/>
          </a:xfrm>
          <a:prstGeom prst="rect">
            <a:avLst/>
          </a:prstGeom>
          <a:noFill/>
        </p:spPr>
        <p:txBody>
          <a:bodyPr wrap="square" rtlCol="0">
            <a:spAutoFit/>
          </a:bodyPr>
          <a:lstStyle/>
          <a:p>
            <a:pPr algn="ctr"/>
            <a:r>
              <a:rPr lang="en-US" dirty="0">
                <a:solidFill>
                  <a:schemeClr val="tx2">
                    <a:lumMod val="50000"/>
                  </a:schemeClr>
                </a:solidFill>
                <a:latin typeface="Lora" pitchFamily="2" charset="0"/>
              </a:rPr>
              <a:t>Andrea Lista</a:t>
            </a:r>
          </a:p>
          <a:p>
            <a:pPr algn="ctr"/>
            <a:r>
              <a:rPr lang="en-US" sz="1600" dirty="0">
                <a:solidFill>
                  <a:schemeClr val="tx2">
                    <a:lumMod val="50000"/>
                  </a:schemeClr>
                </a:solidFill>
                <a:latin typeface="Lora" pitchFamily="2" charset="0"/>
              </a:rPr>
              <a:t>Executive Director</a:t>
            </a:r>
          </a:p>
        </p:txBody>
      </p:sp>
      <p:sp>
        <p:nvSpPr>
          <p:cNvPr id="12" name="TextBox 11">
            <a:extLst>
              <a:ext uri="{FF2B5EF4-FFF2-40B4-BE49-F238E27FC236}">
                <a16:creationId xmlns:a16="http://schemas.microsoft.com/office/drawing/2014/main" id="{926CEB4C-A7E2-76BD-F6C5-B6FF8F0BD992}"/>
              </a:ext>
            </a:extLst>
          </p:cNvPr>
          <p:cNvSpPr txBox="1"/>
          <p:nvPr/>
        </p:nvSpPr>
        <p:spPr>
          <a:xfrm>
            <a:off x="338762" y="3900733"/>
            <a:ext cx="2772729" cy="615553"/>
          </a:xfrm>
          <a:prstGeom prst="rect">
            <a:avLst/>
          </a:prstGeom>
          <a:noFill/>
        </p:spPr>
        <p:txBody>
          <a:bodyPr wrap="square" rtlCol="0">
            <a:spAutoFit/>
          </a:bodyPr>
          <a:lstStyle/>
          <a:p>
            <a:pPr algn="ctr"/>
            <a:r>
              <a:rPr lang="en-US" dirty="0">
                <a:solidFill>
                  <a:schemeClr val="tx2">
                    <a:lumMod val="50000"/>
                  </a:schemeClr>
                </a:solidFill>
                <a:latin typeface="Lora" pitchFamily="2" charset="0"/>
              </a:rPr>
              <a:t>Michelle DeYoung</a:t>
            </a:r>
          </a:p>
          <a:p>
            <a:pPr algn="ctr"/>
            <a:r>
              <a:rPr lang="en-US" sz="1600" dirty="0">
                <a:solidFill>
                  <a:schemeClr val="tx2">
                    <a:lumMod val="50000"/>
                  </a:schemeClr>
                </a:solidFill>
                <a:latin typeface="Lora" pitchFamily="2" charset="0"/>
              </a:rPr>
              <a:t>Front Office Staff</a:t>
            </a:r>
          </a:p>
        </p:txBody>
      </p:sp>
    </p:spTree>
    <p:extLst>
      <p:ext uri="{BB962C8B-B14F-4D97-AF65-F5344CB8AC3E}">
        <p14:creationId xmlns:p14="http://schemas.microsoft.com/office/powerpoint/2010/main" val="31390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C875C448-CC17-B652-5BB1-45E4FAA3AB09}"/>
              </a:ext>
            </a:extLst>
          </p:cNvPr>
          <p:cNvPicPr>
            <a:picLocks noGrp="1" noChangeAspect="1"/>
          </p:cNvPicPr>
          <p:nvPr>
            <p:ph type="pic" idx="1"/>
          </p:nvPr>
        </p:nvPicPr>
        <p:blipFill>
          <a:blip r:embed="rId2"/>
          <a:srcRect l="13463" r="13465" b="2"/>
          <a:stretch>
            <a:fillRect/>
          </a:stretch>
        </p:blipFill>
        <p:spPr>
          <a:xfrm>
            <a:off x="4116304" y="-8355"/>
            <a:ext cx="5027695" cy="5160210"/>
          </a:xfrm>
          <a:prstGeom prst="rect">
            <a:avLst/>
          </a:prstGeom>
          <a:noFill/>
        </p:spPr>
      </p:pic>
      <p:sp>
        <p:nvSpPr>
          <p:cNvPr id="3" name="Slide Number Placeholder 2">
            <a:extLst>
              <a:ext uri="{FF2B5EF4-FFF2-40B4-BE49-F238E27FC236}">
                <a16:creationId xmlns:a16="http://schemas.microsoft.com/office/drawing/2014/main" id="{C5FBFE94-4FC3-ABA1-6738-125E3B04B493}"/>
              </a:ext>
            </a:extLst>
          </p:cNvPr>
          <p:cNvSpPr>
            <a:spLocks noGrp="1"/>
          </p:cNvSpPr>
          <p:nvPr>
            <p:ph type="sldNum" sz="quarter" idx="12"/>
          </p:nvPr>
        </p:nvSpPr>
        <p:spPr>
          <a:xfrm>
            <a:off x="8588359" y="4694837"/>
            <a:ext cx="361516" cy="273844"/>
          </a:xfrm>
        </p:spPr>
        <p:txBody>
          <a:bodyPr>
            <a:normAutofit/>
          </a:bodyPr>
          <a:lstStyle/>
          <a:p>
            <a:pPr>
              <a:spcAft>
                <a:spcPts val="600"/>
              </a:spcAft>
            </a:pPr>
            <a:fld id="{A4A00DF7-6AE2-7340-9EE1-6F4F020C789C}" type="slidenum">
              <a:rPr lang="en-US" smtClean="0"/>
              <a:pPr>
                <a:spcAft>
                  <a:spcPts val="600"/>
                </a:spcAft>
              </a:pPr>
              <a:t>15</a:t>
            </a:fld>
            <a:endParaRPr lang="en-US"/>
          </a:p>
        </p:txBody>
      </p:sp>
      <p:sp>
        <p:nvSpPr>
          <p:cNvPr id="4" name="Title 3">
            <a:extLst>
              <a:ext uri="{FF2B5EF4-FFF2-40B4-BE49-F238E27FC236}">
                <a16:creationId xmlns:a16="http://schemas.microsoft.com/office/drawing/2014/main" id="{A3F2130E-1EB3-1E27-26AD-17958A00E8A6}"/>
              </a:ext>
            </a:extLst>
          </p:cNvPr>
          <p:cNvSpPr>
            <a:spLocks noGrp="1"/>
          </p:cNvSpPr>
          <p:nvPr>
            <p:ph type="title"/>
          </p:nvPr>
        </p:nvSpPr>
        <p:spPr>
          <a:xfrm>
            <a:off x="459805" y="342900"/>
            <a:ext cx="3437553" cy="494718"/>
          </a:xfrm>
        </p:spPr>
        <p:txBody>
          <a:bodyPr>
            <a:normAutofit fontScale="90000"/>
          </a:bodyPr>
          <a:lstStyle/>
          <a:p>
            <a:r>
              <a:rPr lang="en-US" sz="3200" dirty="0">
                <a:solidFill>
                  <a:srgbClr val="000000"/>
                </a:solidFill>
                <a:latin typeface="Lora" pitchFamily="2" charset="0"/>
              </a:rPr>
              <a:t>Volunteering</a:t>
            </a:r>
          </a:p>
        </p:txBody>
      </p:sp>
      <p:sp>
        <p:nvSpPr>
          <p:cNvPr id="5" name="Text Placeholder 4">
            <a:extLst>
              <a:ext uri="{FF2B5EF4-FFF2-40B4-BE49-F238E27FC236}">
                <a16:creationId xmlns:a16="http://schemas.microsoft.com/office/drawing/2014/main" id="{80414B41-B02B-245E-225E-2D220A7F6138}"/>
              </a:ext>
            </a:extLst>
          </p:cNvPr>
          <p:cNvSpPr>
            <a:spLocks noGrp="1"/>
          </p:cNvSpPr>
          <p:nvPr>
            <p:ph type="body" sz="half" idx="2"/>
          </p:nvPr>
        </p:nvSpPr>
        <p:spPr>
          <a:xfrm>
            <a:off x="348123" y="1504345"/>
            <a:ext cx="3437553" cy="2701953"/>
          </a:xfrm>
        </p:spPr>
        <p:txBody>
          <a:bodyPr>
            <a:normAutofit/>
          </a:bodyPr>
          <a:lstStyle/>
          <a:p>
            <a:r>
              <a:rPr lang="en-US" dirty="0">
                <a:solidFill>
                  <a:srgbClr val="000000"/>
                </a:solidFill>
              </a:rPr>
              <a:t>Monroe County</a:t>
            </a:r>
          </a:p>
          <a:p>
            <a:r>
              <a:rPr lang="en-US" dirty="0">
                <a:solidFill>
                  <a:srgbClr val="000000"/>
                </a:solidFill>
              </a:rPr>
              <a:t>Approved activities list</a:t>
            </a:r>
          </a:p>
          <a:p>
            <a:r>
              <a:rPr lang="en-US" dirty="0">
                <a:solidFill>
                  <a:srgbClr val="000000"/>
                </a:solidFill>
              </a:rPr>
              <a:t>During internship, BEST to try out a variety of activities</a:t>
            </a:r>
          </a:p>
          <a:p>
            <a:r>
              <a:rPr lang="en-US" dirty="0">
                <a:solidFill>
                  <a:srgbClr val="000000"/>
                </a:solidFill>
              </a:rPr>
              <a:t>More detail as the class goes on… </a:t>
            </a:r>
          </a:p>
        </p:txBody>
      </p:sp>
    </p:spTree>
    <p:extLst>
      <p:ext uri="{BB962C8B-B14F-4D97-AF65-F5344CB8AC3E}">
        <p14:creationId xmlns:p14="http://schemas.microsoft.com/office/powerpoint/2010/main" val="67097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4B46C-42BD-415F-BD90-1DB52CA73C27}"/>
              </a:ext>
            </a:extLst>
          </p:cNvPr>
          <p:cNvSpPr>
            <a:spLocks noGrp="1"/>
          </p:cNvSpPr>
          <p:nvPr>
            <p:ph type="title"/>
          </p:nvPr>
        </p:nvSpPr>
        <p:spPr>
          <a:xfrm>
            <a:off x="468456" y="235668"/>
            <a:ext cx="8207088" cy="858877"/>
          </a:xfrm>
        </p:spPr>
        <p:txBody>
          <a:bodyPr/>
          <a:lstStyle/>
          <a:p>
            <a:pPr algn="ctr"/>
            <a:r>
              <a:rPr lang="en-US" dirty="0">
                <a:solidFill>
                  <a:schemeClr val="tx2">
                    <a:lumMod val="50000"/>
                  </a:schemeClr>
                </a:solidFill>
                <a:latin typeface="Lora" pitchFamily="2" charset="0"/>
              </a:rPr>
              <a:t>Master Gardener Status</a:t>
            </a:r>
          </a:p>
        </p:txBody>
      </p:sp>
      <p:graphicFrame>
        <p:nvGraphicFramePr>
          <p:cNvPr id="6" name="Content Placeholder 5">
            <a:extLst>
              <a:ext uri="{FF2B5EF4-FFF2-40B4-BE49-F238E27FC236}">
                <a16:creationId xmlns:a16="http://schemas.microsoft.com/office/drawing/2014/main" id="{32B9012A-AD63-7968-684B-FEED94AB5038}"/>
              </a:ext>
            </a:extLst>
          </p:cNvPr>
          <p:cNvGraphicFramePr>
            <a:graphicFrameLocks noGrp="1"/>
          </p:cNvGraphicFramePr>
          <p:nvPr>
            <p:ph idx="1"/>
            <p:extLst>
              <p:ext uri="{D42A27DB-BD31-4B8C-83A1-F6EECF244321}">
                <p14:modId xmlns:p14="http://schemas.microsoft.com/office/powerpoint/2010/main" val="2659656321"/>
              </p:ext>
            </p:extLst>
          </p:nvPr>
        </p:nvGraphicFramePr>
        <p:xfrm>
          <a:off x="468456" y="825500"/>
          <a:ext cx="8207088" cy="3771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2F54F699-F7F0-4C0B-B69F-E063D64B11F6}"/>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A45DF5FC-93E3-47F4-9815-0566F5B7478A}"/>
              </a:ext>
            </a:extLst>
          </p:cNvPr>
          <p:cNvSpPr>
            <a:spLocks noGrp="1"/>
          </p:cNvSpPr>
          <p:nvPr>
            <p:ph type="sldNum" sz="quarter" idx="12"/>
          </p:nvPr>
        </p:nvSpPr>
        <p:spPr/>
        <p:txBody>
          <a:bodyPr/>
          <a:lstStyle/>
          <a:p>
            <a:fld id="{A4A00DF7-6AE2-7340-9EE1-6F4F020C789C}" type="slidenum">
              <a:rPr lang="en-US" smtClean="0"/>
              <a:t>16</a:t>
            </a:fld>
            <a:endParaRPr lang="en-US"/>
          </a:p>
        </p:txBody>
      </p:sp>
    </p:spTree>
    <p:extLst>
      <p:ext uri="{BB962C8B-B14F-4D97-AF65-F5344CB8AC3E}">
        <p14:creationId xmlns:p14="http://schemas.microsoft.com/office/powerpoint/2010/main" val="4012237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D4C5-7D40-6F5C-C961-6E02DCA03CF2}"/>
              </a:ext>
            </a:extLst>
          </p:cNvPr>
          <p:cNvSpPr>
            <a:spLocks noGrp="1"/>
          </p:cNvSpPr>
          <p:nvPr>
            <p:ph type="title"/>
          </p:nvPr>
        </p:nvSpPr>
        <p:spPr/>
        <p:txBody>
          <a:bodyPr/>
          <a:lstStyle/>
          <a:p>
            <a:r>
              <a:rPr lang="en-US" dirty="0">
                <a:solidFill>
                  <a:srgbClr val="000000"/>
                </a:solidFill>
                <a:latin typeface="Lora" pitchFamily="2" charset="0"/>
              </a:rPr>
              <a:t>Binder Content</a:t>
            </a:r>
          </a:p>
        </p:txBody>
      </p:sp>
      <p:sp>
        <p:nvSpPr>
          <p:cNvPr id="3" name="Content Placeholder 2">
            <a:extLst>
              <a:ext uri="{FF2B5EF4-FFF2-40B4-BE49-F238E27FC236}">
                <a16:creationId xmlns:a16="http://schemas.microsoft.com/office/drawing/2014/main" id="{342A6C8A-CC4B-D2EA-C55D-6095399BEF23}"/>
              </a:ext>
            </a:extLst>
          </p:cNvPr>
          <p:cNvSpPr>
            <a:spLocks noGrp="1"/>
          </p:cNvSpPr>
          <p:nvPr>
            <p:ph idx="1"/>
          </p:nvPr>
        </p:nvSpPr>
        <p:spPr>
          <a:xfrm>
            <a:off x="381271" y="1402464"/>
            <a:ext cx="8207088" cy="2740040"/>
          </a:xfrm>
        </p:spPr>
        <p:txBody>
          <a:bodyPr/>
          <a:lstStyle/>
          <a:p>
            <a:r>
              <a:rPr lang="en-US" dirty="0">
                <a:solidFill>
                  <a:srgbClr val="000000"/>
                </a:solidFill>
              </a:rPr>
              <a:t>Syllabus</a:t>
            </a:r>
          </a:p>
          <a:p>
            <a:r>
              <a:rPr lang="en-US" dirty="0">
                <a:solidFill>
                  <a:srgbClr val="000000"/>
                </a:solidFill>
              </a:rPr>
              <a:t>Knowledge Checks</a:t>
            </a:r>
          </a:p>
          <a:p>
            <a:r>
              <a:rPr lang="en-US" dirty="0">
                <a:solidFill>
                  <a:srgbClr val="000000"/>
                </a:solidFill>
              </a:rPr>
              <a:t>Directory</a:t>
            </a:r>
          </a:p>
          <a:p>
            <a:r>
              <a:rPr lang="en-US" dirty="0">
                <a:solidFill>
                  <a:srgbClr val="000000"/>
                </a:solidFill>
              </a:rPr>
              <a:t>Handbook</a:t>
            </a:r>
          </a:p>
        </p:txBody>
      </p:sp>
      <p:sp>
        <p:nvSpPr>
          <p:cNvPr id="4" name="Footer Placeholder 3">
            <a:extLst>
              <a:ext uri="{FF2B5EF4-FFF2-40B4-BE49-F238E27FC236}">
                <a16:creationId xmlns:a16="http://schemas.microsoft.com/office/drawing/2014/main" id="{6D058A34-E4E7-E4DA-7005-9FD85B7C2D9F}"/>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A17E8F3E-8863-7334-2B28-7B27C2485E7E}"/>
              </a:ext>
            </a:extLst>
          </p:cNvPr>
          <p:cNvSpPr>
            <a:spLocks noGrp="1"/>
          </p:cNvSpPr>
          <p:nvPr>
            <p:ph type="sldNum" sz="quarter" idx="12"/>
          </p:nvPr>
        </p:nvSpPr>
        <p:spPr/>
        <p:txBody>
          <a:bodyPr/>
          <a:lstStyle/>
          <a:p>
            <a:fld id="{A4A00DF7-6AE2-7340-9EE1-6F4F020C789C}" type="slidenum">
              <a:rPr lang="en-US" smtClean="0"/>
              <a:t>17</a:t>
            </a:fld>
            <a:endParaRPr lang="en-US"/>
          </a:p>
        </p:txBody>
      </p:sp>
    </p:spTree>
    <p:extLst>
      <p:ext uri="{BB962C8B-B14F-4D97-AF65-F5344CB8AC3E}">
        <p14:creationId xmlns:p14="http://schemas.microsoft.com/office/powerpoint/2010/main" val="1192736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6F047-6D9A-7800-0EF5-79787CC33811}"/>
              </a:ext>
            </a:extLst>
          </p:cNvPr>
          <p:cNvSpPr>
            <a:spLocks noGrp="1"/>
          </p:cNvSpPr>
          <p:nvPr>
            <p:ph type="title"/>
          </p:nvPr>
        </p:nvSpPr>
        <p:spPr>
          <a:xfrm>
            <a:off x="468456" y="1891820"/>
            <a:ext cx="8207088" cy="858877"/>
          </a:xfrm>
        </p:spPr>
        <p:txBody>
          <a:bodyPr>
            <a:normAutofit fontScale="90000"/>
          </a:bodyPr>
          <a:lstStyle/>
          <a:p>
            <a:pPr algn="ctr"/>
            <a:r>
              <a:rPr lang="en-US" sz="5300" dirty="0">
                <a:solidFill>
                  <a:srgbClr val="000000"/>
                </a:solidFill>
                <a:latin typeface="Lora" pitchFamily="2" charset="0"/>
              </a:rPr>
              <a:t>Action Projects</a:t>
            </a:r>
            <a:br>
              <a:rPr lang="en-US" sz="3600" dirty="0">
                <a:latin typeface="Lora" pitchFamily="2" charset="0"/>
              </a:rPr>
            </a:br>
            <a:endParaRPr lang="en-US" sz="3600" dirty="0">
              <a:latin typeface="Lora" pitchFamily="2" charset="0"/>
            </a:endParaRPr>
          </a:p>
        </p:txBody>
      </p:sp>
      <p:sp>
        <p:nvSpPr>
          <p:cNvPr id="4" name="Footer Placeholder 3">
            <a:extLst>
              <a:ext uri="{FF2B5EF4-FFF2-40B4-BE49-F238E27FC236}">
                <a16:creationId xmlns:a16="http://schemas.microsoft.com/office/drawing/2014/main" id="{B3605A86-8824-F8C6-26EA-005029099577}"/>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848D16BA-FD30-0D33-5000-1827DF88D91F}"/>
              </a:ext>
            </a:extLst>
          </p:cNvPr>
          <p:cNvSpPr>
            <a:spLocks noGrp="1"/>
          </p:cNvSpPr>
          <p:nvPr>
            <p:ph type="sldNum" sz="quarter" idx="12"/>
          </p:nvPr>
        </p:nvSpPr>
        <p:spPr/>
        <p:txBody>
          <a:bodyPr/>
          <a:lstStyle/>
          <a:p>
            <a:fld id="{A4A00DF7-6AE2-7340-9EE1-6F4F020C789C}" type="slidenum">
              <a:rPr lang="en-US" smtClean="0"/>
              <a:t>18</a:t>
            </a:fld>
            <a:endParaRPr lang="en-US"/>
          </a:p>
        </p:txBody>
      </p:sp>
    </p:spTree>
    <p:extLst>
      <p:ext uri="{BB962C8B-B14F-4D97-AF65-F5344CB8AC3E}">
        <p14:creationId xmlns:p14="http://schemas.microsoft.com/office/powerpoint/2010/main" val="280435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E027C-2F62-A35F-D269-837987BA522B}"/>
              </a:ext>
            </a:extLst>
          </p:cNvPr>
          <p:cNvSpPr>
            <a:spLocks noGrp="1"/>
          </p:cNvSpPr>
          <p:nvPr>
            <p:ph type="title"/>
          </p:nvPr>
        </p:nvSpPr>
        <p:spPr/>
        <p:txBody>
          <a:bodyPr/>
          <a:lstStyle/>
          <a:p>
            <a:r>
              <a:rPr lang="en-US" dirty="0">
                <a:solidFill>
                  <a:srgbClr val="000000"/>
                </a:solidFill>
                <a:latin typeface="Lora" pitchFamily="2" charset="0"/>
              </a:rPr>
              <a:t>Action Projects	</a:t>
            </a:r>
          </a:p>
        </p:txBody>
      </p:sp>
      <p:sp>
        <p:nvSpPr>
          <p:cNvPr id="3" name="Content Placeholder 2">
            <a:extLst>
              <a:ext uri="{FF2B5EF4-FFF2-40B4-BE49-F238E27FC236}">
                <a16:creationId xmlns:a16="http://schemas.microsoft.com/office/drawing/2014/main" id="{76125AAD-9D0C-F850-0B5C-451803A3695E}"/>
              </a:ext>
            </a:extLst>
          </p:cNvPr>
          <p:cNvSpPr>
            <a:spLocks noGrp="1"/>
          </p:cNvSpPr>
          <p:nvPr>
            <p:ph idx="1"/>
          </p:nvPr>
        </p:nvSpPr>
        <p:spPr>
          <a:xfrm>
            <a:off x="468456" y="1141228"/>
            <a:ext cx="8207088" cy="3494752"/>
          </a:xfrm>
        </p:spPr>
        <p:txBody>
          <a:bodyPr>
            <a:normAutofit fontScale="92500" lnSpcReduction="10000"/>
          </a:bodyPr>
          <a:lstStyle/>
          <a:p>
            <a:r>
              <a:rPr lang="en-US" dirty="0">
                <a:solidFill>
                  <a:srgbClr val="000000"/>
                </a:solidFill>
              </a:rPr>
              <a:t>An opportunity to practice skills that you will need throughout your volunteer experience. </a:t>
            </a:r>
          </a:p>
          <a:p>
            <a:r>
              <a:rPr lang="en-US" dirty="0">
                <a:solidFill>
                  <a:srgbClr val="000000"/>
                </a:solidFill>
              </a:rPr>
              <a:t>This project is in leu of a ‘final exam’</a:t>
            </a:r>
          </a:p>
          <a:p>
            <a:r>
              <a:rPr lang="en-US" dirty="0">
                <a:solidFill>
                  <a:srgbClr val="000000"/>
                </a:solidFill>
              </a:rPr>
              <a:t>Action projects are broken down and can be worked on throughout the whole 6 months</a:t>
            </a:r>
          </a:p>
          <a:p>
            <a:r>
              <a:rPr lang="en-US" dirty="0">
                <a:solidFill>
                  <a:srgbClr val="000000"/>
                </a:solidFill>
              </a:rPr>
              <a:t>Presentation of projects will be 5 minutes, the last two days</a:t>
            </a:r>
          </a:p>
          <a:p>
            <a:r>
              <a:rPr lang="en-US" dirty="0">
                <a:solidFill>
                  <a:srgbClr val="000000"/>
                </a:solidFill>
              </a:rPr>
              <a:t>Can be done as a group (up to 4 people) or individually</a:t>
            </a:r>
          </a:p>
          <a:p>
            <a:r>
              <a:rPr lang="en-US" dirty="0">
                <a:solidFill>
                  <a:srgbClr val="000000"/>
                </a:solidFill>
              </a:rPr>
              <a:t>Zoom check in meetings have been scheduled </a:t>
            </a:r>
          </a:p>
          <a:p>
            <a:r>
              <a:rPr lang="en-US" dirty="0">
                <a:solidFill>
                  <a:srgbClr val="000000"/>
                </a:solidFill>
              </a:rPr>
              <a:t>Mentors can be great resources</a:t>
            </a:r>
          </a:p>
          <a:p>
            <a:r>
              <a:rPr lang="en-US" dirty="0">
                <a:solidFill>
                  <a:srgbClr val="000000"/>
                </a:solidFill>
              </a:rPr>
              <a:t>Idea list of needs within the MG Program</a:t>
            </a:r>
          </a:p>
        </p:txBody>
      </p:sp>
      <p:sp>
        <p:nvSpPr>
          <p:cNvPr id="4" name="Footer Placeholder 3">
            <a:extLst>
              <a:ext uri="{FF2B5EF4-FFF2-40B4-BE49-F238E27FC236}">
                <a16:creationId xmlns:a16="http://schemas.microsoft.com/office/drawing/2014/main" id="{E7670352-DED0-CB2D-F073-6184C3866B02}"/>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C8D708E3-DC11-2DEE-1B7C-891ABA14AD89}"/>
              </a:ext>
            </a:extLst>
          </p:cNvPr>
          <p:cNvSpPr>
            <a:spLocks noGrp="1"/>
          </p:cNvSpPr>
          <p:nvPr>
            <p:ph type="sldNum" sz="quarter" idx="12"/>
          </p:nvPr>
        </p:nvSpPr>
        <p:spPr/>
        <p:txBody>
          <a:bodyPr/>
          <a:lstStyle/>
          <a:p>
            <a:fld id="{A4A00DF7-6AE2-7340-9EE1-6F4F020C789C}" type="slidenum">
              <a:rPr lang="en-US" smtClean="0"/>
              <a:t>19</a:t>
            </a:fld>
            <a:endParaRPr lang="en-US"/>
          </a:p>
        </p:txBody>
      </p:sp>
    </p:spTree>
    <p:extLst>
      <p:ext uri="{BB962C8B-B14F-4D97-AF65-F5344CB8AC3E}">
        <p14:creationId xmlns:p14="http://schemas.microsoft.com/office/powerpoint/2010/main" val="709710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0069-3B38-4A35-A06C-73CD6F6A2F01}"/>
              </a:ext>
            </a:extLst>
          </p:cNvPr>
          <p:cNvSpPr>
            <a:spLocks noGrp="1"/>
          </p:cNvSpPr>
          <p:nvPr>
            <p:ph type="title"/>
          </p:nvPr>
        </p:nvSpPr>
        <p:spPr>
          <a:xfrm>
            <a:off x="468456" y="142928"/>
            <a:ext cx="8207088" cy="858877"/>
          </a:xfrm>
        </p:spPr>
        <p:txBody>
          <a:bodyPr>
            <a:normAutofit/>
          </a:bodyPr>
          <a:lstStyle/>
          <a:p>
            <a:pPr algn="ctr"/>
            <a:r>
              <a:rPr lang="en-US" sz="4000" dirty="0">
                <a:solidFill>
                  <a:schemeClr val="tx2">
                    <a:lumMod val="50000"/>
                  </a:schemeClr>
                </a:solidFill>
                <a:latin typeface="Lora" pitchFamily="2" charset="0"/>
              </a:rPr>
              <a:t>Moodle</a:t>
            </a:r>
            <a:r>
              <a:rPr lang="en-US" sz="4000" dirty="0">
                <a:latin typeface="Lora" pitchFamily="2" charset="0"/>
              </a:rPr>
              <a:t>	</a:t>
            </a:r>
          </a:p>
        </p:txBody>
      </p:sp>
      <p:sp>
        <p:nvSpPr>
          <p:cNvPr id="3" name="Content Placeholder 2">
            <a:extLst>
              <a:ext uri="{FF2B5EF4-FFF2-40B4-BE49-F238E27FC236}">
                <a16:creationId xmlns:a16="http://schemas.microsoft.com/office/drawing/2014/main" id="{92A9D5AF-B88D-4350-A5B2-E98C656AB8CF}"/>
              </a:ext>
            </a:extLst>
          </p:cNvPr>
          <p:cNvSpPr>
            <a:spLocks noGrp="1"/>
          </p:cNvSpPr>
          <p:nvPr>
            <p:ph idx="1"/>
          </p:nvPr>
        </p:nvSpPr>
        <p:spPr>
          <a:xfrm>
            <a:off x="277956" y="680536"/>
            <a:ext cx="8207088" cy="3276914"/>
          </a:xfrm>
        </p:spPr>
        <p:txBody>
          <a:bodyPr>
            <a:normAutofit fontScale="92500" lnSpcReduction="10000"/>
          </a:bodyPr>
          <a:lstStyle/>
          <a:p>
            <a:pPr marL="0" indent="0">
              <a:buNone/>
            </a:pPr>
            <a:endParaRPr lang="en-US" b="1" dirty="0">
              <a:solidFill>
                <a:srgbClr val="000000"/>
              </a:solidFill>
              <a:latin typeface="Lora" pitchFamily="2" charset="0"/>
            </a:endParaRPr>
          </a:p>
          <a:p>
            <a:r>
              <a:rPr lang="en-US" sz="2400" dirty="0">
                <a:solidFill>
                  <a:srgbClr val="000000"/>
                </a:solidFill>
                <a:latin typeface="Lora" pitchFamily="2" charset="0"/>
              </a:rPr>
              <a:t>How many people have created a Moodle account and has enrolled in the course??</a:t>
            </a:r>
          </a:p>
          <a:p>
            <a:pPr marL="0" indent="0">
              <a:buNone/>
            </a:pPr>
            <a:endParaRPr lang="en-US" sz="2400" dirty="0">
              <a:solidFill>
                <a:srgbClr val="000000"/>
              </a:solidFill>
              <a:latin typeface="Lora" pitchFamily="2" charset="0"/>
            </a:endParaRPr>
          </a:p>
          <a:p>
            <a:r>
              <a:rPr lang="en-US" sz="2400" dirty="0">
                <a:solidFill>
                  <a:srgbClr val="000000"/>
                </a:solidFill>
                <a:latin typeface="Lora" pitchFamily="2" charset="0"/>
              </a:rPr>
              <a:t>How to navigate through the course; when do modules open?</a:t>
            </a:r>
          </a:p>
          <a:p>
            <a:pPr marL="0" indent="0">
              <a:buNone/>
            </a:pPr>
            <a:endParaRPr lang="en-US" sz="2400" dirty="0">
              <a:solidFill>
                <a:srgbClr val="000000"/>
              </a:solidFill>
              <a:latin typeface="Lora" pitchFamily="2" charset="0"/>
            </a:endParaRPr>
          </a:p>
          <a:p>
            <a:pPr marL="0" indent="0" algn="ctr">
              <a:buNone/>
            </a:pPr>
            <a:r>
              <a:rPr lang="en-US" sz="2400" dirty="0">
                <a:solidFill>
                  <a:srgbClr val="000000"/>
                </a:solidFill>
                <a:latin typeface="Lora" pitchFamily="2" charset="0"/>
              </a:rPr>
              <a:t>GOAL for today, everyone should have an account and access the course by the end of class.</a:t>
            </a:r>
          </a:p>
          <a:p>
            <a:pPr marL="0" indent="0">
              <a:buNone/>
            </a:pPr>
            <a:endParaRPr lang="en-US" dirty="0">
              <a:latin typeface="Lora" pitchFamily="2" charset="0"/>
            </a:endParaRPr>
          </a:p>
          <a:p>
            <a:endParaRPr lang="en-US" dirty="0">
              <a:latin typeface="Lora" pitchFamily="2" charset="0"/>
            </a:endParaRPr>
          </a:p>
        </p:txBody>
      </p:sp>
      <p:sp>
        <p:nvSpPr>
          <p:cNvPr id="4" name="Footer Placeholder 3">
            <a:extLst>
              <a:ext uri="{FF2B5EF4-FFF2-40B4-BE49-F238E27FC236}">
                <a16:creationId xmlns:a16="http://schemas.microsoft.com/office/drawing/2014/main" id="{80DB8FA8-96A5-4114-A556-271429AA87F2}"/>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4C6CFF30-DAC8-4BFD-8BB0-803DB8E0BC34}"/>
              </a:ext>
            </a:extLst>
          </p:cNvPr>
          <p:cNvSpPr>
            <a:spLocks noGrp="1"/>
          </p:cNvSpPr>
          <p:nvPr>
            <p:ph type="sldNum" sz="quarter" idx="12"/>
          </p:nvPr>
        </p:nvSpPr>
        <p:spPr/>
        <p:txBody>
          <a:bodyPr/>
          <a:lstStyle/>
          <a:p>
            <a:fld id="{A4A00DF7-6AE2-7340-9EE1-6F4F020C789C}" type="slidenum">
              <a:rPr lang="en-US" smtClean="0"/>
              <a:t>20</a:t>
            </a:fld>
            <a:endParaRPr lang="en-US" dirty="0"/>
          </a:p>
        </p:txBody>
      </p:sp>
    </p:spTree>
    <p:extLst>
      <p:ext uri="{BB962C8B-B14F-4D97-AF65-F5344CB8AC3E}">
        <p14:creationId xmlns:p14="http://schemas.microsoft.com/office/powerpoint/2010/main" val="2564889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81899-1318-4FD5-8DD3-184B83E4E531}"/>
              </a:ext>
            </a:extLst>
          </p:cNvPr>
          <p:cNvSpPr>
            <a:spLocks noGrp="1"/>
          </p:cNvSpPr>
          <p:nvPr>
            <p:ph type="title"/>
          </p:nvPr>
        </p:nvSpPr>
        <p:spPr/>
        <p:txBody>
          <a:bodyPr/>
          <a:lstStyle/>
          <a:p>
            <a:r>
              <a:rPr lang="en-US" dirty="0">
                <a:solidFill>
                  <a:schemeClr val="tx2">
                    <a:lumMod val="50000"/>
                  </a:schemeClr>
                </a:solidFill>
                <a:latin typeface="Lora" pitchFamily="2" charset="0"/>
              </a:rPr>
              <a:t>Next Class October 3</a:t>
            </a:r>
            <a:r>
              <a:rPr lang="en-US" baseline="30000" dirty="0">
                <a:solidFill>
                  <a:schemeClr val="tx2">
                    <a:lumMod val="50000"/>
                  </a:schemeClr>
                </a:solidFill>
                <a:latin typeface="Lora" pitchFamily="2" charset="0"/>
              </a:rPr>
              <a:t>rd</a:t>
            </a:r>
            <a:r>
              <a:rPr lang="en-US" dirty="0">
                <a:solidFill>
                  <a:schemeClr val="tx2">
                    <a:lumMod val="50000"/>
                  </a:schemeClr>
                </a:solidFill>
                <a:latin typeface="Lora" pitchFamily="2" charset="0"/>
              </a:rPr>
              <a:t>, 2026</a:t>
            </a:r>
          </a:p>
        </p:txBody>
      </p:sp>
      <p:sp>
        <p:nvSpPr>
          <p:cNvPr id="3" name="Content Placeholder 2">
            <a:extLst>
              <a:ext uri="{FF2B5EF4-FFF2-40B4-BE49-F238E27FC236}">
                <a16:creationId xmlns:a16="http://schemas.microsoft.com/office/drawing/2014/main" id="{9CCE1220-DC50-4204-9421-A38C29A41E8B}"/>
              </a:ext>
            </a:extLst>
          </p:cNvPr>
          <p:cNvSpPr>
            <a:spLocks noGrp="1"/>
          </p:cNvSpPr>
          <p:nvPr>
            <p:ph idx="1"/>
          </p:nvPr>
        </p:nvSpPr>
        <p:spPr>
          <a:xfrm>
            <a:off x="468456" y="1464268"/>
            <a:ext cx="8207088" cy="2781667"/>
          </a:xfrm>
        </p:spPr>
        <p:txBody>
          <a:bodyPr>
            <a:normAutofit/>
          </a:bodyPr>
          <a:lstStyle/>
          <a:p>
            <a:r>
              <a:rPr lang="en-US" dirty="0">
                <a:solidFill>
                  <a:schemeClr val="tx2">
                    <a:lumMod val="50000"/>
                  </a:schemeClr>
                </a:solidFill>
                <a:latin typeface="Lora" pitchFamily="2" charset="0"/>
              </a:rPr>
              <a:t>Review ½ Module One</a:t>
            </a:r>
          </a:p>
          <a:p>
            <a:r>
              <a:rPr lang="en-US" dirty="0">
                <a:solidFill>
                  <a:schemeClr val="tx2">
                    <a:lumMod val="50000"/>
                  </a:schemeClr>
                </a:solidFill>
                <a:latin typeface="Lora" pitchFamily="2" charset="0"/>
              </a:rPr>
              <a:t>Completed knowledge checks: 1.1 and 1.2</a:t>
            </a:r>
          </a:p>
          <a:p>
            <a:r>
              <a:rPr lang="en-US" dirty="0">
                <a:solidFill>
                  <a:schemeClr val="tx2">
                    <a:lumMod val="50000"/>
                  </a:schemeClr>
                </a:solidFill>
                <a:latin typeface="Lora" pitchFamily="2" charset="0"/>
              </a:rPr>
              <a:t>Will be collected upon check in and given back after break</a:t>
            </a:r>
          </a:p>
          <a:p>
            <a:pPr marL="0" indent="0">
              <a:buNone/>
            </a:pPr>
            <a:endParaRPr lang="en-US" dirty="0">
              <a:solidFill>
                <a:schemeClr val="tx2">
                  <a:lumMod val="50000"/>
                </a:schemeClr>
              </a:solidFill>
              <a:latin typeface="Lora" pitchFamily="2" charset="0"/>
            </a:endParaRPr>
          </a:p>
          <a:p>
            <a:r>
              <a:rPr lang="en-US" dirty="0">
                <a:solidFill>
                  <a:schemeClr val="tx2">
                    <a:lumMod val="50000"/>
                  </a:schemeClr>
                </a:solidFill>
                <a:latin typeface="Lora" pitchFamily="2" charset="0"/>
              </a:rPr>
              <a:t>Right Plant, Right Place presentation</a:t>
            </a:r>
          </a:p>
          <a:p>
            <a:r>
              <a:rPr lang="en-US" dirty="0">
                <a:solidFill>
                  <a:schemeClr val="tx2">
                    <a:lumMod val="50000"/>
                  </a:schemeClr>
                </a:solidFill>
                <a:latin typeface="Lora" pitchFamily="2" charset="0"/>
              </a:rPr>
              <a:t>Soil testing activity</a:t>
            </a:r>
          </a:p>
        </p:txBody>
      </p:sp>
      <p:sp>
        <p:nvSpPr>
          <p:cNvPr id="4" name="Footer Placeholder 3">
            <a:extLst>
              <a:ext uri="{FF2B5EF4-FFF2-40B4-BE49-F238E27FC236}">
                <a16:creationId xmlns:a16="http://schemas.microsoft.com/office/drawing/2014/main" id="{F47BAD15-AF4F-4A7C-BE30-DDF127CB1156}"/>
              </a:ext>
            </a:extLst>
          </p:cNvPr>
          <p:cNvSpPr>
            <a:spLocks noGrp="1"/>
          </p:cNvSpPr>
          <p:nvPr>
            <p:ph type="ftr" sz="quarter" idx="11"/>
          </p:nvPr>
        </p:nvSpPr>
        <p:spPr/>
        <p:txBody>
          <a:bodyPr/>
          <a:lstStyle/>
          <a:p>
            <a:r>
              <a:rPr lang="en-US" dirty="0"/>
              <a:t>Ashly Piedmont/ Monroe County MG Program</a:t>
            </a:r>
          </a:p>
        </p:txBody>
      </p:sp>
      <p:sp>
        <p:nvSpPr>
          <p:cNvPr id="5" name="Slide Number Placeholder 4">
            <a:extLst>
              <a:ext uri="{FF2B5EF4-FFF2-40B4-BE49-F238E27FC236}">
                <a16:creationId xmlns:a16="http://schemas.microsoft.com/office/drawing/2014/main" id="{D386A690-749D-4B89-828A-D26B53F2D95C}"/>
              </a:ext>
            </a:extLst>
          </p:cNvPr>
          <p:cNvSpPr>
            <a:spLocks noGrp="1"/>
          </p:cNvSpPr>
          <p:nvPr>
            <p:ph type="sldNum" sz="quarter" idx="12"/>
          </p:nvPr>
        </p:nvSpPr>
        <p:spPr/>
        <p:txBody>
          <a:bodyPr/>
          <a:lstStyle/>
          <a:p>
            <a:fld id="{A4A00DF7-6AE2-7340-9EE1-6F4F020C789C}" type="slidenum">
              <a:rPr lang="en-US" smtClean="0"/>
              <a:t>21</a:t>
            </a:fld>
            <a:endParaRPr lang="en-US"/>
          </a:p>
        </p:txBody>
      </p:sp>
    </p:spTree>
    <p:extLst>
      <p:ext uri="{BB962C8B-B14F-4D97-AF65-F5344CB8AC3E}">
        <p14:creationId xmlns:p14="http://schemas.microsoft.com/office/powerpoint/2010/main" val="69265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2D2DF86-D74F-4348-9E4A-FBD5025D4E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72" b="4"/>
          <a:stretch/>
        </p:blipFill>
        <p:spPr bwMode="auto">
          <a:xfrm>
            <a:off x="4116304" y="-8355"/>
            <a:ext cx="5027695" cy="51602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1752F25D-E1EB-4FF1-848E-271296ADBE18}"/>
              </a:ext>
            </a:extLst>
          </p:cNvPr>
          <p:cNvSpPr>
            <a:spLocks noGrp="1"/>
          </p:cNvSpPr>
          <p:nvPr>
            <p:ph type="sldNum" sz="quarter" idx="12"/>
          </p:nvPr>
        </p:nvSpPr>
        <p:spPr>
          <a:xfrm>
            <a:off x="8588359" y="4694837"/>
            <a:ext cx="361516" cy="273844"/>
          </a:xfrm>
        </p:spPr>
        <p:txBody>
          <a:bodyPr anchor="t">
            <a:normAutofit/>
          </a:bodyPr>
          <a:lstStyle/>
          <a:p>
            <a:pPr>
              <a:spcAft>
                <a:spcPts val="600"/>
              </a:spcAft>
            </a:pPr>
            <a:fld id="{A4A00DF7-6AE2-7340-9EE1-6F4F020C789C}" type="slidenum">
              <a:rPr lang="en-US" smtClean="0"/>
              <a:pPr>
                <a:spcAft>
                  <a:spcPts val="600"/>
                </a:spcAft>
              </a:pPr>
              <a:t>22</a:t>
            </a:fld>
            <a:endParaRPr lang="en-US"/>
          </a:p>
        </p:txBody>
      </p:sp>
      <p:sp>
        <p:nvSpPr>
          <p:cNvPr id="9" name="Title 8">
            <a:extLst>
              <a:ext uri="{FF2B5EF4-FFF2-40B4-BE49-F238E27FC236}">
                <a16:creationId xmlns:a16="http://schemas.microsoft.com/office/drawing/2014/main" id="{A932813E-794D-42BC-A91D-5F19C3BF81A8}"/>
              </a:ext>
            </a:extLst>
          </p:cNvPr>
          <p:cNvSpPr>
            <a:spLocks noGrp="1"/>
          </p:cNvSpPr>
          <p:nvPr>
            <p:ph type="title"/>
          </p:nvPr>
        </p:nvSpPr>
        <p:spPr>
          <a:xfrm>
            <a:off x="389993" y="1594184"/>
            <a:ext cx="3437553" cy="1200150"/>
          </a:xfrm>
        </p:spPr>
        <p:txBody>
          <a:bodyPr anchor="t">
            <a:normAutofit/>
          </a:bodyPr>
          <a:lstStyle/>
          <a:p>
            <a:r>
              <a:rPr lang="en-US" sz="4400" dirty="0">
                <a:solidFill>
                  <a:schemeClr val="tx2">
                    <a:lumMod val="50000"/>
                  </a:schemeClr>
                </a:solidFill>
                <a:latin typeface="Lora" pitchFamily="2" charset="0"/>
              </a:rPr>
              <a:t>Questions?</a:t>
            </a:r>
          </a:p>
        </p:txBody>
      </p:sp>
      <p:sp>
        <p:nvSpPr>
          <p:cNvPr id="5" name="Footer Placeholder 4">
            <a:extLst>
              <a:ext uri="{FF2B5EF4-FFF2-40B4-BE49-F238E27FC236}">
                <a16:creationId xmlns:a16="http://schemas.microsoft.com/office/drawing/2014/main" id="{DD308932-6209-451B-9596-3D90C641E76C}"/>
              </a:ext>
            </a:extLst>
          </p:cNvPr>
          <p:cNvSpPr>
            <a:spLocks noGrp="1"/>
          </p:cNvSpPr>
          <p:nvPr>
            <p:ph type="ftr" sz="quarter" idx="4294967295"/>
          </p:nvPr>
        </p:nvSpPr>
        <p:spPr>
          <a:xfrm>
            <a:off x="3976670" y="4694837"/>
            <a:ext cx="4611689" cy="273844"/>
          </a:xfrm>
        </p:spPr>
        <p:txBody>
          <a:bodyPr/>
          <a:lstStyle/>
          <a:p>
            <a:pPr>
              <a:spcAft>
                <a:spcPts val="600"/>
              </a:spcAft>
            </a:pPr>
            <a:r>
              <a:rPr lang="en-US" dirty="0"/>
              <a:t>Ashly Piedmont/ Monroe County MG Program</a:t>
            </a:r>
            <a:endParaRPr lang="en-US"/>
          </a:p>
        </p:txBody>
      </p:sp>
    </p:spTree>
    <p:extLst>
      <p:ext uri="{BB962C8B-B14F-4D97-AF65-F5344CB8AC3E}">
        <p14:creationId xmlns:p14="http://schemas.microsoft.com/office/powerpoint/2010/main" val="3032843977"/>
      </p:ext>
    </p:extLst>
  </p:cSld>
  <p:clrMapOvr>
    <a:masterClrMapping/>
  </p:clrMapOvr>
</p:sld>
</file>

<file path=ppt/theme/theme1.xml><?xml version="1.0" encoding="utf-8"?>
<a:theme xmlns:a="http://schemas.openxmlformats.org/drawingml/2006/main" name="Office Theme">
  <a:themeElements>
    <a:clrScheme name="CCE Colors">
      <a:dk1>
        <a:srgbClr val="002B49"/>
      </a:dk1>
      <a:lt1>
        <a:sysClr val="window" lastClr="FFFFFF"/>
      </a:lt1>
      <a:dk2>
        <a:srgbClr val="53565A"/>
      </a:dk2>
      <a:lt2>
        <a:srgbClr val="8C857B"/>
      </a:lt2>
      <a:accent1>
        <a:srgbClr val="A6192E"/>
      </a:accent1>
      <a:accent2>
        <a:srgbClr val="53565A"/>
      </a:accent2>
      <a:accent3>
        <a:srgbClr val="002B49"/>
      </a:accent3>
      <a:accent4>
        <a:srgbClr val="0085CA"/>
      </a:accent4>
      <a:accent5>
        <a:srgbClr val="ED8B00"/>
      </a:accent5>
      <a:accent6>
        <a:srgbClr val="64A700"/>
      </a:accent6>
      <a:hlink>
        <a:srgbClr val="A6192E"/>
      </a:hlink>
      <a:folHlink>
        <a:srgbClr val="002B49"/>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34A1DF8-8D56-4AC5-985E-B574FE13EAD8}" vid="{348B899E-D224-4E94-BEE9-EEE6DA4F36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CCE PPT Template 16x9 White(1)</Template>
  <TotalTime>7021</TotalTime>
  <Words>1509</Words>
  <Application>Microsoft Office PowerPoint</Application>
  <PresentationFormat>On-screen Show (16:9)</PresentationFormat>
  <Paragraphs>220</Paragraphs>
  <Slides>22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Lora</vt:lpstr>
      <vt:lpstr>Lora Medium</vt:lpstr>
      <vt:lpstr>Roboto</vt:lpstr>
      <vt:lpstr>Work sans</vt:lpstr>
      <vt:lpstr>Office Theme</vt:lpstr>
      <vt:lpstr>Monroe County Master Gardener Training Program 2026-2027</vt:lpstr>
      <vt:lpstr>Overview</vt:lpstr>
      <vt:lpstr>Getting Started</vt:lpstr>
      <vt:lpstr>The Daily</vt:lpstr>
      <vt:lpstr>Education Team Introductions</vt:lpstr>
      <vt:lpstr>PowerPoint Presentation</vt:lpstr>
      <vt:lpstr>What is the Master Gardener Program?</vt:lpstr>
      <vt:lpstr>NYS Extension System</vt:lpstr>
      <vt:lpstr>Cornell University connection….</vt:lpstr>
      <vt:lpstr>CCE Monroe Program </vt:lpstr>
      <vt:lpstr>CCE Monroe Program </vt:lpstr>
      <vt:lpstr>CCE Programs   4-H Youth Development </vt:lpstr>
      <vt:lpstr>CCE Program- Horticulture Team</vt:lpstr>
      <vt:lpstr>Administration Team</vt:lpstr>
      <vt:lpstr>Volunteering</vt:lpstr>
      <vt:lpstr>Master Gardener Status</vt:lpstr>
      <vt:lpstr>Binder Content</vt:lpstr>
      <vt:lpstr>Action Projects </vt:lpstr>
      <vt:lpstr>Action Projects </vt:lpstr>
      <vt:lpstr>Moodle </vt:lpstr>
      <vt:lpstr>Next Class October 3rd, 2026</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Ashly Piedmont</dc:creator>
  <cp:lastModifiedBy>Ashly Piedmont</cp:lastModifiedBy>
  <cp:revision>78</cp:revision>
  <dcterms:created xsi:type="dcterms:W3CDTF">2022-03-28T11:09:16Z</dcterms:created>
  <dcterms:modified xsi:type="dcterms:W3CDTF">2026-09-25T23:42:09Z</dcterms:modified>
</cp:coreProperties>
</file>