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5" r:id="rId12"/>
    <p:sldId id="265" r:id="rId13"/>
    <p:sldId id="271" r:id="rId14"/>
    <p:sldId id="273" r:id="rId15"/>
    <p:sldId id="274" r:id="rId16"/>
    <p:sldId id="272" r:id="rId17"/>
    <p:sldId id="270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6" r:id="rId26"/>
    <p:sldId id="267" r:id="rId27"/>
    <p:sldId id="276" r:id="rId28"/>
    <p:sldId id="277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1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aco56@cornell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101E-CF6E-4FC5-DF56-D9DF70A6A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Strawberry Production for home gardens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2521E-570B-0395-1934-2294F6742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Anya </a:t>
            </a:r>
            <a:r>
              <a:rPr lang="en-US" dirty="0" err="1"/>
              <a:t>stansell</a:t>
            </a:r>
            <a:r>
              <a:rPr lang="en-US" dirty="0"/>
              <a:t>,  small fruit specialist, </a:t>
            </a:r>
            <a:r>
              <a:rPr lang="en-US" dirty="0" err="1"/>
              <a:t>cornell</a:t>
            </a:r>
            <a:r>
              <a:rPr lang="en-US" dirty="0"/>
              <a:t> cooperative extension harvest new </a:t>
            </a:r>
            <a:r>
              <a:rPr lang="en-US" dirty="0" err="1"/>
              <a:t>york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7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768D0-B8F6-2B51-A2FB-15B79B546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F37B-B5A2-4B4F-2AB0-B993C274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Planting strategies: hanging planter, plant tower</a:t>
            </a:r>
          </a:p>
        </p:txBody>
      </p:sp>
      <p:pic>
        <p:nvPicPr>
          <p:cNvPr id="5" name="Content Placeholder 4" descr="A cartoon of a child in front of a chalkboard&#10;&#10;Description automatically generated">
            <a:extLst>
              <a:ext uri="{FF2B5EF4-FFF2-40B4-BE49-F238E27FC236}">
                <a16:creationId xmlns:a16="http://schemas.microsoft.com/office/drawing/2014/main" id="{01C71EB7-9EDA-80CA-74C4-C8F7AD8B4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37" y="2966405"/>
            <a:ext cx="3144034" cy="3788394"/>
          </a:xfrm>
        </p:spPr>
      </p:pic>
      <p:pic>
        <p:nvPicPr>
          <p:cNvPr id="1026" name="Picture 2" descr="5-Tier Strawberry and Herb Garden Planters 5@13x13x5.2 inch - 24 quart Stackable Gardening Pots with 10 Inch Saucer (Terra-Cotta)">
            <a:extLst>
              <a:ext uri="{FF2B5EF4-FFF2-40B4-BE49-F238E27FC236}">
                <a16:creationId xmlns:a16="http://schemas.microsoft.com/office/drawing/2014/main" id="{3AD7A798-04A5-BFA9-72D3-2F236D95B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54" y="2032000"/>
            <a:ext cx="3598148" cy="35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C09105-B886-61FA-2FE9-F8165D6530FE}"/>
              </a:ext>
            </a:extLst>
          </p:cNvPr>
          <p:cNvSpPr txBox="1"/>
          <p:nvPr/>
        </p:nvSpPr>
        <p:spPr>
          <a:xfrm>
            <a:off x="7636933" y="5757333"/>
            <a:ext cx="267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</a:t>
            </a:r>
            <a:r>
              <a:rPr lang="en-US" dirty="0" err="1"/>
              <a:t>Walmart.com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FAE8D-8793-5E53-C63A-EE0748204B68}"/>
              </a:ext>
            </a:extLst>
          </p:cNvPr>
          <p:cNvSpPr txBox="1"/>
          <p:nvPr/>
        </p:nvSpPr>
        <p:spPr>
          <a:xfrm>
            <a:off x="3457096" y="6385467"/>
            <a:ext cx="262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 Elise Parsley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31288-2EFB-88B5-4FA5-B1801F9F6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874" y="3479800"/>
            <a:ext cx="2952212" cy="19691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0BBA5A-B409-FEE6-B74E-5E2FFC15FCA2}"/>
              </a:ext>
            </a:extLst>
          </p:cNvPr>
          <p:cNvSpPr txBox="1"/>
          <p:nvPr/>
        </p:nvSpPr>
        <p:spPr>
          <a:xfrm>
            <a:off x="3725333" y="5706533"/>
            <a:ext cx="366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The Growing </a:t>
            </a:r>
            <a:r>
              <a:rPr lang="en-US" dirty="0" err="1"/>
              <a:t>Zone.com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4E4D5-EEA3-08B0-8F75-ABD37C6010FB}"/>
              </a:ext>
            </a:extLst>
          </p:cNvPr>
          <p:cNvSpPr txBox="1"/>
          <p:nvPr/>
        </p:nvSpPr>
        <p:spPr>
          <a:xfrm>
            <a:off x="688598" y="2041340"/>
            <a:ext cx="6512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Yes they will look cute, but the roots will get too hot AND too wet OR too dry</a:t>
            </a:r>
          </a:p>
        </p:txBody>
      </p:sp>
    </p:spTree>
    <p:extLst>
      <p:ext uri="{BB962C8B-B14F-4D97-AF65-F5344CB8AC3E}">
        <p14:creationId xmlns:p14="http://schemas.microsoft.com/office/powerpoint/2010/main" val="62601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8906-CE49-F03C-0616-44FB26BA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75EE-39DE-1501-C706-1DE606AB1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Strawberries do best in rows</a:t>
            </a:r>
          </a:p>
          <a:p>
            <a:r>
              <a:rPr lang="en-US" dirty="0"/>
              <a:t>In-row spacing: 6 inches</a:t>
            </a:r>
          </a:p>
          <a:p>
            <a:r>
              <a:rPr lang="en-US" dirty="0"/>
              <a:t>Between-row spacing: 8 – 12 inches; always more on bare ground, sometimes less in raised beds</a:t>
            </a:r>
          </a:p>
          <a:p>
            <a:r>
              <a:rPr lang="en-US" dirty="0"/>
              <a:t>Straw mulch between rows keeps fruit clean</a:t>
            </a:r>
          </a:p>
          <a:p>
            <a:r>
              <a:rPr lang="en-US" dirty="0"/>
              <a:t>Plants for a 6 x 4 raised bed: </a:t>
            </a:r>
          </a:p>
          <a:p>
            <a:pPr lvl="1"/>
            <a:r>
              <a:rPr lang="en-US" dirty="0"/>
              <a:t>If planting 8 inches apart, will fit 4 full rows into 1 bed.</a:t>
            </a:r>
          </a:p>
          <a:p>
            <a:pPr lvl="1"/>
            <a:r>
              <a:rPr lang="en-US" dirty="0"/>
              <a:t>Total: 48 plants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8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E8F4-CC06-5B7B-1C05-BEAA2DB1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43676-EFDD-688B-C126-486AF03A3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Amend soil well pre-plant with a slow release fertilizer.</a:t>
            </a:r>
          </a:p>
          <a:p>
            <a:r>
              <a:rPr lang="en-US" dirty="0"/>
              <a:t>Slow release: composted chicken manure (5-3-2), peanut meal (8-1-1), feather meal (12-0-0)</a:t>
            </a:r>
          </a:p>
          <a:p>
            <a:r>
              <a:rPr lang="en-US" dirty="0"/>
              <a:t>Compost helps too</a:t>
            </a:r>
          </a:p>
          <a:p>
            <a:r>
              <a:rPr lang="en-US" dirty="0"/>
              <a:t>I recommend amending soil first, and testing soil afterwards</a:t>
            </a:r>
          </a:p>
          <a:p>
            <a:r>
              <a:rPr lang="en-US" dirty="0"/>
              <a:t>A soil test pre-plant will also tell you if pH needs to be adjusted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1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001C-A13E-1140-A3F1-8520AA1F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21842-373A-2164-FF2F-BD865E287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Fertilize </a:t>
            </a:r>
            <a:r>
              <a:rPr lang="en-US" dirty="0" err="1"/>
              <a:t>junebearers</a:t>
            </a:r>
            <a:r>
              <a:rPr lang="en-US" dirty="0"/>
              <a:t> lightly in April, and heavily in July, August, September, and October with a quick release fertilizer.</a:t>
            </a:r>
          </a:p>
          <a:p>
            <a:r>
              <a:rPr lang="en-US" dirty="0"/>
              <a:t>Fertilize </a:t>
            </a:r>
            <a:r>
              <a:rPr lang="en-US" dirty="0" err="1"/>
              <a:t>dayneutrals</a:t>
            </a:r>
            <a:r>
              <a:rPr lang="en-US" dirty="0"/>
              <a:t> lightly every 2 weeks from April until October with a quick release fertilizer.</a:t>
            </a:r>
          </a:p>
          <a:p>
            <a:r>
              <a:rPr lang="en-US" dirty="0"/>
              <a:t>Quick release: blood meal (13-0-0), or conventional fertilizer (10-10-10)</a:t>
            </a:r>
          </a:p>
          <a:p>
            <a:r>
              <a:rPr lang="en-US" dirty="0"/>
              <a:t>Quick release potassium: organic sulfate of potash (0-0-48); can also be not organic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66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C833A-2F1C-09DA-A4EC-E4FEAF30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Fertilizer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60EBA-9401-F483-5520-A8976310C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Shoot for 100 </a:t>
            </a:r>
            <a:r>
              <a:rPr lang="en-US" dirty="0" err="1"/>
              <a:t>lbs</a:t>
            </a:r>
            <a:r>
              <a:rPr lang="en-US" dirty="0"/>
              <a:t> N per acre per year.</a:t>
            </a:r>
          </a:p>
          <a:p>
            <a:r>
              <a:rPr lang="en-US" dirty="0"/>
              <a:t>June-bearers:</a:t>
            </a:r>
          </a:p>
          <a:p>
            <a:pPr lvl="1"/>
            <a:r>
              <a:rPr lang="en-US" dirty="0"/>
              <a:t>March or April: mulch off, wait for new leaves to start growing, </a:t>
            </a:r>
            <a:r>
              <a:rPr lang="en-US" b="1" dirty="0"/>
              <a:t>20 </a:t>
            </a:r>
            <a:r>
              <a:rPr lang="en-US" b="1" dirty="0" err="1"/>
              <a:t>lbs</a:t>
            </a:r>
            <a:r>
              <a:rPr lang="en-US" b="1" dirty="0"/>
              <a:t> N</a:t>
            </a:r>
          </a:p>
          <a:p>
            <a:pPr lvl="1"/>
            <a:r>
              <a:rPr lang="en-US" dirty="0"/>
              <a:t>Nothing from May – July</a:t>
            </a:r>
          </a:p>
          <a:p>
            <a:pPr lvl="1"/>
            <a:r>
              <a:rPr lang="en-US" dirty="0"/>
              <a:t>July: Mow off leaves after done fruiting, then </a:t>
            </a:r>
            <a:r>
              <a:rPr lang="en-US" b="1" dirty="0"/>
              <a:t>20 </a:t>
            </a:r>
            <a:r>
              <a:rPr lang="en-US" b="1" dirty="0" err="1"/>
              <a:t>lbs</a:t>
            </a:r>
            <a:r>
              <a:rPr lang="en-US" b="1" dirty="0"/>
              <a:t> N</a:t>
            </a:r>
          </a:p>
          <a:p>
            <a:pPr lvl="1"/>
            <a:r>
              <a:rPr lang="en-US" dirty="0"/>
              <a:t>August: </a:t>
            </a:r>
            <a:r>
              <a:rPr lang="en-US" b="1" dirty="0"/>
              <a:t>20 </a:t>
            </a:r>
            <a:r>
              <a:rPr lang="en-US" b="1" dirty="0" err="1"/>
              <a:t>lbs</a:t>
            </a:r>
            <a:r>
              <a:rPr lang="en-US" b="1" dirty="0"/>
              <a:t> N</a:t>
            </a:r>
          </a:p>
          <a:p>
            <a:pPr lvl="1"/>
            <a:r>
              <a:rPr lang="en-US" dirty="0"/>
              <a:t>September: </a:t>
            </a:r>
            <a:r>
              <a:rPr lang="en-US" b="1" dirty="0"/>
              <a:t>20 </a:t>
            </a:r>
            <a:r>
              <a:rPr lang="en-US" b="1" dirty="0" err="1"/>
              <a:t>lbs</a:t>
            </a:r>
            <a:r>
              <a:rPr lang="en-US" b="1" dirty="0"/>
              <a:t> N</a:t>
            </a:r>
            <a:endParaRPr lang="en-US" dirty="0"/>
          </a:p>
          <a:p>
            <a:pPr lvl="1"/>
            <a:r>
              <a:rPr lang="en-US" dirty="0"/>
              <a:t>October: </a:t>
            </a:r>
            <a:r>
              <a:rPr lang="en-US" b="1" dirty="0"/>
              <a:t>20 </a:t>
            </a:r>
            <a:r>
              <a:rPr lang="en-US" b="1" dirty="0" err="1"/>
              <a:t>lbs</a:t>
            </a:r>
            <a:r>
              <a:rPr lang="en-US" b="1" dirty="0"/>
              <a:t>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86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4818-ABFD-231B-C8FC-644B671E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Fertilizer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B6CDD-5A9A-7FAE-32BF-50D32ED47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Shoot for 10 </a:t>
            </a:r>
            <a:r>
              <a:rPr lang="en-US" dirty="0" err="1"/>
              <a:t>lbs</a:t>
            </a:r>
            <a:r>
              <a:rPr lang="en-US" dirty="0"/>
              <a:t> N/acre every month, split into 5 </a:t>
            </a:r>
            <a:r>
              <a:rPr lang="en-US" dirty="0" err="1"/>
              <a:t>lbs</a:t>
            </a:r>
            <a:r>
              <a:rPr lang="en-US" dirty="0"/>
              <a:t> N every 2 weeks</a:t>
            </a:r>
          </a:p>
          <a:p>
            <a:r>
              <a:rPr lang="en-US" dirty="0" err="1"/>
              <a:t>Dayneutrals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Plant in early April. Wait for plants to grow 4-5 big green leaves, then 5 </a:t>
            </a:r>
            <a:r>
              <a:rPr lang="en-US" dirty="0" err="1"/>
              <a:t>lbs</a:t>
            </a:r>
            <a:r>
              <a:rPr lang="en-US" dirty="0"/>
              <a:t> N</a:t>
            </a:r>
          </a:p>
          <a:p>
            <a:pPr lvl="1"/>
            <a:r>
              <a:rPr lang="en-US" dirty="0"/>
              <a:t>Mid-late April: 5 </a:t>
            </a:r>
            <a:r>
              <a:rPr lang="en-US" dirty="0" err="1"/>
              <a:t>lbs</a:t>
            </a:r>
            <a:r>
              <a:rPr lang="en-US" dirty="0"/>
              <a:t> N</a:t>
            </a:r>
          </a:p>
          <a:p>
            <a:pPr lvl="1"/>
            <a:r>
              <a:rPr lang="en-US" dirty="0"/>
              <a:t>Early May: 5 </a:t>
            </a:r>
            <a:r>
              <a:rPr lang="en-US" dirty="0" err="1"/>
              <a:t>lbs</a:t>
            </a:r>
            <a:r>
              <a:rPr lang="en-US" dirty="0"/>
              <a:t> N. Late May: 5 </a:t>
            </a:r>
            <a:r>
              <a:rPr lang="en-US" dirty="0" err="1"/>
              <a:t>lbs</a:t>
            </a:r>
            <a:r>
              <a:rPr lang="en-US" dirty="0"/>
              <a:t> N</a:t>
            </a:r>
          </a:p>
          <a:p>
            <a:pPr lvl="1"/>
            <a:r>
              <a:rPr lang="en-US" dirty="0"/>
              <a:t>And so on….. Until September, or October if using low tunnels</a:t>
            </a:r>
          </a:p>
          <a:p>
            <a:pPr lvl="1"/>
            <a:r>
              <a:rPr lang="en-US" dirty="0"/>
              <a:t>When frosts come, pull plants out of the ground and toss into compost.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4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C545-AD6F-B5C2-3628-8E84787A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1A629-00DD-2185-BB5A-40A207D5B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Foliar test in July to see if plants will need more N (or other nutrients) to continue fruiting</a:t>
            </a:r>
          </a:p>
          <a:p>
            <a:r>
              <a:rPr lang="en-US" dirty="0"/>
              <a:t>In </a:t>
            </a:r>
            <a:r>
              <a:rPr lang="en-US" dirty="0" err="1"/>
              <a:t>Junebearers</a:t>
            </a:r>
            <a:r>
              <a:rPr lang="en-US" dirty="0"/>
              <a:t>, only do foliar test and late summer fertilizing if planning to keep into next summer</a:t>
            </a:r>
          </a:p>
        </p:txBody>
      </p:sp>
    </p:spTree>
    <p:extLst>
      <p:ext uri="{BB962C8B-B14F-4D97-AF65-F5344CB8AC3E}">
        <p14:creationId xmlns:p14="http://schemas.microsoft.com/office/powerpoint/2010/main" val="332992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1B7F-9DF4-C32B-320E-342CA1094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fertilizer to add?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9A5EB-43D6-F111-386C-D3D125F13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Calculate your planted area in feet and acres</a:t>
            </a:r>
          </a:p>
          <a:p>
            <a:r>
              <a:rPr lang="en-US" dirty="0"/>
              <a:t>2. Calculate pure N per product concentration</a:t>
            </a:r>
          </a:p>
          <a:p>
            <a:r>
              <a:rPr lang="en-US" dirty="0"/>
              <a:t>3. Calculate pure N from product for planted area</a:t>
            </a:r>
          </a:p>
        </p:txBody>
      </p:sp>
    </p:spTree>
    <p:extLst>
      <p:ext uri="{BB962C8B-B14F-4D97-AF65-F5344CB8AC3E}">
        <p14:creationId xmlns:p14="http://schemas.microsoft.com/office/powerpoint/2010/main" val="3330127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161D-C826-1E13-4E47-DB3BC89E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 adding 20 </a:t>
            </a:r>
            <a:r>
              <a:rPr lang="en-US" dirty="0" err="1"/>
              <a:t>lbs</a:t>
            </a:r>
            <a:r>
              <a:rPr lang="en-US" dirty="0"/>
              <a:t> N/acre to a 6’ x 4’ bed using blood meal (13-0-0)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95F3C-C35D-72D2-25FF-D9D85BEB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6’ x 4’ bed = 24 square feet of bed </a:t>
            </a:r>
          </a:p>
          <a:p>
            <a:r>
              <a:rPr lang="en-US" dirty="0"/>
              <a:t>1 acre is 43560 square feet</a:t>
            </a:r>
          </a:p>
          <a:p>
            <a:r>
              <a:rPr lang="en-US" dirty="0"/>
              <a:t>24 / 43560 = 0.055096418732782364, or </a:t>
            </a:r>
            <a:r>
              <a:rPr lang="en-US" b="1" dirty="0"/>
              <a:t>5.51% of an acre</a:t>
            </a:r>
          </a:p>
        </p:txBody>
      </p:sp>
    </p:spTree>
    <p:extLst>
      <p:ext uri="{BB962C8B-B14F-4D97-AF65-F5344CB8AC3E}">
        <p14:creationId xmlns:p14="http://schemas.microsoft.com/office/powerpoint/2010/main" val="46538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2E049-B379-01A7-999F-FB23DB6D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656AB-A8CE-9B08-5D9D-7A11E94F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 adding 20 </a:t>
            </a:r>
            <a:r>
              <a:rPr lang="en-US" dirty="0" err="1"/>
              <a:t>lbs</a:t>
            </a:r>
            <a:r>
              <a:rPr lang="en-US" dirty="0"/>
              <a:t> N/acre to a 6’ x 4’ bed using blood meal (13-0-0)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68583-6D4C-51F4-421E-FABC3CFA7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add 20 </a:t>
            </a:r>
            <a:r>
              <a:rPr lang="en-US" dirty="0" err="1"/>
              <a:t>lbs</a:t>
            </a:r>
            <a:r>
              <a:rPr lang="en-US" dirty="0"/>
              <a:t> of pure N, diluted over an area of 1 acre.</a:t>
            </a:r>
          </a:p>
          <a:p>
            <a:r>
              <a:rPr lang="en-US" dirty="0"/>
              <a:t>Our product is 13% N</a:t>
            </a:r>
          </a:p>
          <a:p>
            <a:r>
              <a:rPr lang="en-US" dirty="0"/>
              <a:t>(amount of N in </a:t>
            </a:r>
            <a:r>
              <a:rPr lang="en-US" dirty="0" err="1"/>
              <a:t>lbs</a:t>
            </a:r>
            <a:r>
              <a:rPr lang="en-US" dirty="0"/>
              <a:t> / % N in our product) x 100 = amount of product to add to acre</a:t>
            </a:r>
          </a:p>
          <a:p>
            <a:r>
              <a:rPr lang="en-US" dirty="0"/>
              <a:t>(20 </a:t>
            </a:r>
            <a:r>
              <a:rPr lang="en-US" dirty="0" err="1"/>
              <a:t>lbs</a:t>
            </a:r>
            <a:r>
              <a:rPr lang="en-US" dirty="0"/>
              <a:t>/A N / 13% N in blood meal) x 100 = </a:t>
            </a:r>
            <a:r>
              <a:rPr lang="en-US" b="0" i="0" dirty="0">
                <a:effectLst/>
                <a:latin typeface="Google Sans"/>
              </a:rPr>
              <a:t>1.53846153846 x 100 = 153.8 </a:t>
            </a:r>
            <a:r>
              <a:rPr lang="en-US" b="0" i="0" dirty="0" err="1">
                <a:effectLst/>
                <a:latin typeface="Google Sans"/>
              </a:rPr>
              <a:t>lbs</a:t>
            </a:r>
            <a:r>
              <a:rPr lang="en-US" b="0" i="0" dirty="0">
                <a:effectLst/>
                <a:latin typeface="Google Sans"/>
              </a:rPr>
              <a:t> blood meal per acre</a:t>
            </a:r>
          </a:p>
          <a:p>
            <a:endParaRPr lang="en-US" dirty="0">
              <a:solidFill>
                <a:srgbClr val="1F1F1F"/>
              </a:solidFill>
              <a:latin typeface="Google Sans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3E435-A288-B7C8-1C1D-CD09BC63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strawberries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B0163-EBF0-90EC-1CBF-CEFD34331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or short-lived perennials</a:t>
            </a:r>
          </a:p>
          <a:p>
            <a:r>
              <a:rPr lang="en-US" dirty="0"/>
              <a:t>Annual: day-neutrals </a:t>
            </a:r>
          </a:p>
          <a:p>
            <a:r>
              <a:rPr lang="en-US" dirty="0"/>
              <a:t>Perennial: June-bearers</a:t>
            </a:r>
          </a:p>
          <a:p>
            <a:r>
              <a:rPr lang="en-US" dirty="0"/>
              <a:t>Low-growing plants that send out runners</a:t>
            </a:r>
          </a:p>
          <a:p>
            <a:r>
              <a:rPr lang="en-US" dirty="0"/>
              <a:t>Need full sun, good drainage, and good weed control</a:t>
            </a:r>
          </a:p>
          <a:p>
            <a:r>
              <a:rPr lang="en-US" dirty="0"/>
              <a:t>High nitrogen needs.  Moderate potassium needs. </a:t>
            </a:r>
          </a:p>
        </p:txBody>
      </p:sp>
    </p:spTree>
    <p:extLst>
      <p:ext uri="{BB962C8B-B14F-4D97-AF65-F5344CB8AC3E}">
        <p14:creationId xmlns:p14="http://schemas.microsoft.com/office/powerpoint/2010/main" val="2419285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6A7D7-9799-0C85-B3B5-9E5E95814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F70CC-6B21-CD59-AB34-DC988703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 adding 20 </a:t>
            </a:r>
            <a:r>
              <a:rPr lang="en-US" dirty="0" err="1"/>
              <a:t>lbs</a:t>
            </a:r>
            <a:r>
              <a:rPr lang="en-US" dirty="0"/>
              <a:t> N/acre to a 6’ x 4’ bed using blood meal (13-0-0)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45DDC-6916-EBBC-A1CA-86A565165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Google Sans"/>
              </a:rPr>
              <a:t>We’d need 153.8 </a:t>
            </a:r>
            <a:r>
              <a:rPr lang="en-US" b="0" i="0" dirty="0" err="1">
                <a:effectLst/>
                <a:latin typeface="Google Sans"/>
              </a:rPr>
              <a:t>lbs</a:t>
            </a:r>
            <a:r>
              <a:rPr lang="en-US" b="0" i="0" dirty="0">
                <a:effectLst/>
                <a:latin typeface="Google Sans"/>
              </a:rPr>
              <a:t> blood meal per acre to deliver 20 </a:t>
            </a:r>
            <a:r>
              <a:rPr lang="en-US" b="0" i="0" dirty="0" err="1">
                <a:effectLst/>
                <a:latin typeface="Google Sans"/>
              </a:rPr>
              <a:t>lbs</a:t>
            </a:r>
            <a:r>
              <a:rPr lang="en-US" b="0" i="0" dirty="0">
                <a:effectLst/>
                <a:latin typeface="Google Sans"/>
              </a:rPr>
              <a:t> actual N per acre</a:t>
            </a:r>
          </a:p>
          <a:p>
            <a:r>
              <a:rPr lang="en-US" dirty="0">
                <a:latin typeface="Google Sans"/>
              </a:rPr>
              <a:t>Our 4’x6’ raised bed is </a:t>
            </a:r>
            <a:r>
              <a:rPr lang="en-US" dirty="0"/>
              <a:t>5.51% of an acre</a:t>
            </a:r>
          </a:p>
          <a:p>
            <a:r>
              <a:rPr lang="en-US" dirty="0" err="1">
                <a:latin typeface="Google Sans"/>
              </a:rPr>
              <a:t>Lbs</a:t>
            </a:r>
            <a:r>
              <a:rPr lang="en-US" dirty="0">
                <a:latin typeface="Google Sans"/>
              </a:rPr>
              <a:t> product per acre to deliver desired rate / % of acre we have = amount of product to add</a:t>
            </a:r>
          </a:p>
          <a:p>
            <a:r>
              <a:rPr lang="en-US" i="0" dirty="0">
                <a:effectLst/>
                <a:latin typeface="Google Sans"/>
              </a:rPr>
              <a:t>153.8 x 0.0551 = 8.45 </a:t>
            </a:r>
            <a:r>
              <a:rPr lang="en-US" i="0" dirty="0" err="1">
                <a:effectLst/>
                <a:latin typeface="Google Sans"/>
              </a:rPr>
              <a:t>lbs</a:t>
            </a:r>
            <a:r>
              <a:rPr lang="en-US" i="0" dirty="0">
                <a:effectLst/>
                <a:latin typeface="Google Sans"/>
              </a:rPr>
              <a:t> of blood meal for our raised bed!</a:t>
            </a:r>
          </a:p>
          <a:p>
            <a:endParaRPr lang="en-US" i="0" dirty="0">
              <a:effectLst/>
              <a:latin typeface="Google Sans"/>
            </a:endParaRPr>
          </a:p>
          <a:p>
            <a:r>
              <a:rPr lang="en-US" dirty="0">
                <a:solidFill>
                  <a:srgbClr val="1F1F1F"/>
                </a:solidFill>
                <a:latin typeface="Google Sans"/>
              </a:rPr>
              <a:t>… that’s a LOT!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62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4F4D6-A5DB-2F11-8953-B74848916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892C-CD2B-1C6E-002E-34841E85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example: adding 20 </a:t>
            </a:r>
            <a:r>
              <a:rPr lang="en-US" dirty="0" err="1"/>
              <a:t>lbs</a:t>
            </a:r>
            <a:r>
              <a:rPr lang="en-US" dirty="0"/>
              <a:t> N/acre to a 6’ x 4’ bed using urea (46-0-0)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8B779-A513-3252-53DC-8FC2FC6F6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6’ x 4’ bed = 24 square feet of bed </a:t>
            </a:r>
          </a:p>
          <a:p>
            <a:r>
              <a:rPr lang="en-US" dirty="0"/>
              <a:t>1 acre is 43560 square feet</a:t>
            </a:r>
          </a:p>
          <a:p>
            <a:r>
              <a:rPr lang="en-US" dirty="0"/>
              <a:t>24 / 43560 = 0.055096418732782364, or </a:t>
            </a:r>
            <a:r>
              <a:rPr lang="en-US" b="1" dirty="0"/>
              <a:t>5.51% of an acre</a:t>
            </a:r>
          </a:p>
        </p:txBody>
      </p:sp>
    </p:spTree>
    <p:extLst>
      <p:ext uri="{BB962C8B-B14F-4D97-AF65-F5344CB8AC3E}">
        <p14:creationId xmlns:p14="http://schemas.microsoft.com/office/powerpoint/2010/main" val="2432021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C8358-E4AE-90C6-9366-7848A412C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DF8A-0491-564D-E099-7DA01BD5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example: adding 20 </a:t>
            </a:r>
            <a:r>
              <a:rPr lang="en-US" dirty="0" err="1"/>
              <a:t>lbs</a:t>
            </a:r>
            <a:r>
              <a:rPr lang="en-US" dirty="0"/>
              <a:t> N/acre to a </a:t>
            </a:r>
            <a:br>
              <a:rPr lang="en-US" dirty="0"/>
            </a:br>
            <a:r>
              <a:rPr lang="en-US" dirty="0"/>
              <a:t>6’ x 4’ bed using urea(46-0-0)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D5524-895E-C0E8-860A-D61CE7D3B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add 20 </a:t>
            </a:r>
            <a:r>
              <a:rPr lang="en-US" dirty="0" err="1"/>
              <a:t>lbs</a:t>
            </a:r>
            <a:r>
              <a:rPr lang="en-US" dirty="0"/>
              <a:t> of pure N, diluted over an area of 1 acre.</a:t>
            </a:r>
          </a:p>
          <a:p>
            <a:r>
              <a:rPr lang="en-US" dirty="0"/>
              <a:t>Our product is 46% N</a:t>
            </a:r>
          </a:p>
          <a:p>
            <a:r>
              <a:rPr lang="en-US" dirty="0"/>
              <a:t>(amount of N in </a:t>
            </a:r>
            <a:r>
              <a:rPr lang="en-US" dirty="0" err="1"/>
              <a:t>lbs</a:t>
            </a:r>
            <a:r>
              <a:rPr lang="en-US" dirty="0"/>
              <a:t> / % N in our product) x 100 = amount of product to add to acre</a:t>
            </a:r>
          </a:p>
          <a:p>
            <a:r>
              <a:rPr lang="en-US" dirty="0"/>
              <a:t>(20 </a:t>
            </a:r>
            <a:r>
              <a:rPr lang="en-US" dirty="0" err="1"/>
              <a:t>lbs</a:t>
            </a:r>
            <a:r>
              <a:rPr lang="en-US" dirty="0"/>
              <a:t>/A N / 13% N in blood meal) x 100 =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0.43478260869</a:t>
            </a:r>
            <a:r>
              <a:rPr lang="en-US" b="0" i="0" dirty="0">
                <a:effectLst/>
                <a:latin typeface="Google Sans"/>
              </a:rPr>
              <a:t> x 100 = 43.48 </a:t>
            </a:r>
            <a:r>
              <a:rPr lang="en-US" b="0" i="0" dirty="0" err="1">
                <a:effectLst/>
                <a:latin typeface="Google Sans"/>
              </a:rPr>
              <a:t>lbs</a:t>
            </a:r>
            <a:r>
              <a:rPr lang="en-US" b="0" i="0" dirty="0">
                <a:effectLst/>
                <a:latin typeface="Google Sans"/>
              </a:rPr>
              <a:t> urea per acre</a:t>
            </a:r>
          </a:p>
          <a:p>
            <a:endParaRPr lang="en-US" dirty="0">
              <a:solidFill>
                <a:srgbClr val="1F1F1F"/>
              </a:solidFill>
              <a:latin typeface="Google Sans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6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FCF93-C1B4-3C52-BC8D-F51332A48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DF64-A1E2-A45A-FBDF-CE51650A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example: adding 20 </a:t>
            </a:r>
            <a:r>
              <a:rPr lang="en-US" dirty="0" err="1"/>
              <a:t>lbs</a:t>
            </a:r>
            <a:r>
              <a:rPr lang="en-US" dirty="0"/>
              <a:t> N/acre to a 6’ x 4’ bed using urea (46-0-0)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E081-670E-0738-CB03-E1F9F939B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Google Sans"/>
              </a:rPr>
              <a:t>We’d need 43.48 </a:t>
            </a:r>
            <a:r>
              <a:rPr lang="en-US" b="0" i="0" dirty="0" err="1">
                <a:effectLst/>
                <a:latin typeface="Google Sans"/>
              </a:rPr>
              <a:t>lbs</a:t>
            </a:r>
            <a:r>
              <a:rPr lang="en-US" b="0" i="0" dirty="0">
                <a:effectLst/>
                <a:latin typeface="Google Sans"/>
              </a:rPr>
              <a:t> urea per acre to deliver 20 </a:t>
            </a:r>
            <a:r>
              <a:rPr lang="en-US" b="0" i="0" dirty="0" err="1">
                <a:effectLst/>
                <a:latin typeface="Google Sans"/>
              </a:rPr>
              <a:t>lbs</a:t>
            </a:r>
            <a:r>
              <a:rPr lang="en-US" b="0" i="0" dirty="0">
                <a:effectLst/>
                <a:latin typeface="Google Sans"/>
              </a:rPr>
              <a:t> actual N per acre</a:t>
            </a:r>
          </a:p>
          <a:p>
            <a:r>
              <a:rPr lang="en-US" dirty="0">
                <a:latin typeface="Google Sans"/>
              </a:rPr>
              <a:t>Our 4’x6’ raised bed is </a:t>
            </a:r>
            <a:r>
              <a:rPr lang="en-US" dirty="0"/>
              <a:t>5.51% of an acre</a:t>
            </a:r>
          </a:p>
          <a:p>
            <a:r>
              <a:rPr lang="en-US" dirty="0" err="1">
                <a:latin typeface="Google Sans"/>
              </a:rPr>
              <a:t>Lbs</a:t>
            </a:r>
            <a:r>
              <a:rPr lang="en-US" dirty="0">
                <a:latin typeface="Google Sans"/>
              </a:rPr>
              <a:t> product per acre to deliver desired rate / % of acre we have = amount of product to add</a:t>
            </a:r>
          </a:p>
          <a:p>
            <a:r>
              <a:rPr lang="en-US" i="0" dirty="0">
                <a:effectLst/>
                <a:latin typeface="Google Sans"/>
              </a:rPr>
              <a:t>43.48 x 0.0551 = 2.40 </a:t>
            </a:r>
            <a:r>
              <a:rPr lang="en-US" i="0" dirty="0" err="1">
                <a:effectLst/>
                <a:latin typeface="Google Sans"/>
              </a:rPr>
              <a:t>lbs</a:t>
            </a:r>
            <a:r>
              <a:rPr lang="en-US" i="0" dirty="0">
                <a:effectLst/>
                <a:latin typeface="Google Sans"/>
              </a:rPr>
              <a:t> of urea for our raised bed.</a:t>
            </a:r>
          </a:p>
          <a:p>
            <a:endParaRPr lang="en-US" dirty="0">
              <a:latin typeface="Google Sans"/>
            </a:endParaRPr>
          </a:p>
          <a:p>
            <a:r>
              <a:rPr lang="en-US" dirty="0">
                <a:latin typeface="Google Sans"/>
              </a:rPr>
              <a:t>More than you’d expect, huh?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28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E740-72AD-D79F-3EE2-0773BBA9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Strawberries love nitrogen!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6944A-E724-8786-2567-6BB2482F8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Insufficient nitrogen is the top limiting factor in yields, from what I see in farm visits.</a:t>
            </a:r>
          </a:p>
          <a:p>
            <a:r>
              <a:rPr lang="en-US" dirty="0"/>
              <a:t>A foliar test costs around $30 and can help you identify if low yields are due to low N. Only do this if you’re actually interested in spending more $ to correct the issue!</a:t>
            </a:r>
          </a:p>
          <a:p>
            <a:r>
              <a:rPr lang="en-US" dirty="0"/>
              <a:t>Consider the cost of fertilizer against the benefit of more fruit; most plants will yield at most 2 quarts per plant per season. </a:t>
            </a:r>
          </a:p>
          <a:p>
            <a:r>
              <a:rPr lang="en-US" dirty="0"/>
              <a:t>Ammonium-based fertilizers applied in hot, wet weather can volatilize and cause a burn pattern like this on the leaves: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D33D7-E75A-FCC4-1635-646A6776A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020" y="4670452"/>
            <a:ext cx="3248834" cy="21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66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2533-9381-86A9-2D6B-1C3330218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overwintering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ED023-C330-BFA0-5F64-17BD21F25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Dayneutrals</a:t>
            </a:r>
            <a:r>
              <a:rPr lang="en-US" dirty="0"/>
              <a:t> have poor tolerance of cold, wet soils; we recommend growing them as annuals.</a:t>
            </a:r>
          </a:p>
          <a:p>
            <a:r>
              <a:rPr lang="en-US" dirty="0" err="1"/>
              <a:t>Junebearers</a:t>
            </a:r>
            <a:r>
              <a:rPr lang="en-US" dirty="0"/>
              <a:t> need to be protected from the coldest winter temps in mid-February</a:t>
            </a:r>
          </a:p>
          <a:p>
            <a:r>
              <a:rPr lang="en-US" dirty="0"/>
              <a:t>3 inches of straw mulch or 2 layers of floating row cover work well</a:t>
            </a:r>
          </a:p>
          <a:p>
            <a:r>
              <a:rPr lang="en-US" dirty="0"/>
              <a:t>Cover up after 3 consecutive days of below freezing, or after leaves turn reddish and plants look squatter</a:t>
            </a:r>
          </a:p>
          <a:p>
            <a:r>
              <a:rPr lang="en-US" dirty="0"/>
              <a:t>Uncover once daffodils have emerged; check under mulch for new leaves pushing out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17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ECC6-50A7-FE7A-29D8-908B0187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Botrytis gray mold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1A874-E1E3-E744-B8BB-4DE9C5596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Botrytis gray mold: </a:t>
            </a:r>
          </a:p>
          <a:p>
            <a:r>
              <a:rPr lang="en-US" dirty="0"/>
              <a:t>Attacks flowers and fruits. </a:t>
            </a:r>
          </a:p>
          <a:p>
            <a:r>
              <a:rPr lang="en-US" dirty="0"/>
              <a:t>Spreads by physical contact and wind. </a:t>
            </a:r>
          </a:p>
          <a:p>
            <a:r>
              <a:rPr lang="en-US" dirty="0"/>
              <a:t>Likes cool wet weather.  </a:t>
            </a:r>
          </a:p>
          <a:p>
            <a:r>
              <a:rPr lang="en-US" dirty="0"/>
              <a:t>To reduce disease, avoid splashing fruit and flowers with water during watering and maintain good airflow in planting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730FB-343A-73E0-FFD2-FCB72A27A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997" y="-151070"/>
            <a:ext cx="4617637" cy="4009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F0F9F-0FBE-389A-E989-02B4E502582D}"/>
              </a:ext>
            </a:extLst>
          </p:cNvPr>
          <p:cNvSpPr txBox="1"/>
          <p:nvPr/>
        </p:nvSpPr>
        <p:spPr>
          <a:xfrm>
            <a:off x="8946047" y="3754901"/>
            <a:ext cx="324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Caleb </a:t>
            </a:r>
            <a:r>
              <a:rPr lang="en-US" dirty="0" err="1"/>
              <a:t>Bollenbacher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10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DA6E7A5-FFD8-C61B-C3E3-05CAF4B6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/>
              <a:t>Leaf spot and leaf scorch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C8A79-2E49-A19C-53E7-35A1B382E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en-US" sz="1900"/>
              <a:t>Fungal diseases that spread in late summer </a:t>
            </a:r>
          </a:p>
          <a:p>
            <a:r>
              <a:rPr lang="en-US" sz="1900"/>
              <a:t>Attack leaves</a:t>
            </a:r>
          </a:p>
          <a:p>
            <a:r>
              <a:rPr lang="en-US" sz="1900"/>
              <a:t>Very common; only a problem if prevalent on over 30% of leaf surfaces</a:t>
            </a:r>
          </a:p>
          <a:p>
            <a:r>
              <a:rPr lang="en-US" sz="1900"/>
              <a:t>To reduce the spread, mow leaves off in July and keep fertilizer applications high to support new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1B6BA-5C48-9F22-E995-1E3244F32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313366"/>
            <a:ext cx="4960442" cy="36451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155C24-F664-FD8E-B803-13D2ECEEECAF}"/>
              </a:ext>
            </a:extLst>
          </p:cNvPr>
          <p:cNvSpPr txBox="1"/>
          <p:nvPr/>
        </p:nvSpPr>
        <p:spPr>
          <a:xfrm>
            <a:off x="6431797" y="5207431"/>
            <a:ext cx="274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Frank J </a:t>
            </a:r>
            <a:r>
              <a:rPr lang="en-US" dirty="0" err="1"/>
              <a:t>Louws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92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1D0054-B0ED-509B-FF27-F8E6622C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/>
              <a:t>Spider mites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AC4C-FE09-C9A8-6D4A-5B8B4AE6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Small mite that sucks sap from strawberry leaves</a:t>
            </a:r>
          </a:p>
          <a:p>
            <a:r>
              <a:rPr lang="en-US" dirty="0"/>
              <a:t>Like hot, dry weather</a:t>
            </a:r>
          </a:p>
          <a:p>
            <a:r>
              <a:rPr lang="en-US" dirty="0"/>
              <a:t>Be careful using insecticidal soaps and oils– only use if daytime temps are 70F and below</a:t>
            </a:r>
          </a:p>
          <a:p>
            <a:r>
              <a:rPr lang="en-US" dirty="0"/>
              <a:t>My advice: wash off plants in hot dry stretches, use insecticidal soap in fall and spring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4B86C-F7BA-9D62-1444-43B61B51F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144" y="805583"/>
            <a:ext cx="2912976" cy="4660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106A437-E813-EF51-69A2-2B9434333D2E}"/>
              </a:ext>
            </a:extLst>
          </p:cNvPr>
          <p:cNvSpPr txBox="1"/>
          <p:nvPr/>
        </p:nvSpPr>
        <p:spPr>
          <a:xfrm>
            <a:off x="6912244" y="5796366"/>
            <a:ext cx="308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Samantha </a:t>
            </a:r>
            <a:r>
              <a:rPr lang="en-US" dirty="0" err="1"/>
              <a:t>Willden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00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FE59-5808-0FCD-3FEC-66D389F3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8DCFC-5766-1025-AD40-6FF88187A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  <a:p>
            <a:r>
              <a:rPr lang="en-US" dirty="0">
                <a:hlinkClick r:id="rId2"/>
              </a:rPr>
              <a:t>aco56@cornell.edu</a:t>
            </a:r>
            <a:endParaRPr lang="en-US" dirty="0"/>
          </a:p>
          <a:p>
            <a:r>
              <a:rPr lang="en-US"/>
              <a:t>(607) 752-2793</a:t>
            </a:r>
          </a:p>
        </p:txBody>
      </p:sp>
    </p:spTree>
    <p:extLst>
      <p:ext uri="{BB962C8B-B14F-4D97-AF65-F5344CB8AC3E}">
        <p14:creationId xmlns:p14="http://schemas.microsoft.com/office/powerpoint/2010/main" val="135185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2EBF-3298-DC8B-430A-134D85D5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STRAWBERRY ANATOMY</a:t>
            </a:r>
          </a:p>
        </p:txBody>
      </p:sp>
      <p:pic>
        <p:nvPicPr>
          <p:cNvPr id="5" name="Content Placeholder 4" descr="A diagram of a strawberry plant&#10;&#10;Description automatically generated">
            <a:extLst>
              <a:ext uri="{FF2B5EF4-FFF2-40B4-BE49-F238E27FC236}">
                <a16:creationId xmlns:a16="http://schemas.microsoft.com/office/drawing/2014/main" id="{4A6CA359-2FCF-C960-8D79-71DF7B2C9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8571" y="2016125"/>
            <a:ext cx="3469182" cy="3449638"/>
          </a:xfrm>
        </p:spPr>
      </p:pic>
    </p:spTree>
    <p:extLst>
      <p:ext uri="{BB962C8B-B14F-4D97-AF65-F5344CB8AC3E}">
        <p14:creationId xmlns:p14="http://schemas.microsoft.com/office/powerpoint/2010/main" val="343455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53C5-8F01-B826-588D-CF961E88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BARE-ROOT PLANTS</a:t>
            </a:r>
          </a:p>
        </p:txBody>
      </p:sp>
      <p:pic>
        <p:nvPicPr>
          <p:cNvPr id="5" name="Content Placeholder 4" descr="A close-up of a plant&#10;&#10;Description automatically generated">
            <a:extLst>
              <a:ext uri="{FF2B5EF4-FFF2-40B4-BE49-F238E27FC236}">
                <a16:creationId xmlns:a16="http://schemas.microsoft.com/office/drawing/2014/main" id="{11F1A78E-3046-CEC7-0935-71C5B53CD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0497" y="1853754"/>
            <a:ext cx="2551005" cy="4199727"/>
          </a:xfrm>
        </p:spPr>
      </p:pic>
    </p:spTree>
    <p:extLst>
      <p:ext uri="{BB962C8B-B14F-4D97-AF65-F5344CB8AC3E}">
        <p14:creationId xmlns:p14="http://schemas.microsoft.com/office/powerpoint/2010/main" val="273397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239F-0083-9528-14B1-764CAC0D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C9592-7864-CE43-D533-0F1500097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few nurseries that propagate plants for sale in the United States:</a:t>
            </a:r>
          </a:p>
          <a:p>
            <a:r>
              <a:rPr lang="en-US" dirty="0"/>
              <a:t>Indiana Berry &amp; Plant Co (Indiana)</a:t>
            </a:r>
          </a:p>
          <a:p>
            <a:r>
              <a:rPr lang="en-US" dirty="0" err="1"/>
              <a:t>Nourse</a:t>
            </a:r>
            <a:r>
              <a:rPr lang="en-US" dirty="0"/>
              <a:t> Farms (Massachusetts)</a:t>
            </a:r>
          </a:p>
          <a:p>
            <a:r>
              <a:rPr lang="en-US" dirty="0"/>
              <a:t>Lassen Canyon (California)</a:t>
            </a:r>
          </a:p>
        </p:txBody>
      </p:sp>
    </p:spTree>
    <p:extLst>
      <p:ext uri="{BB962C8B-B14F-4D97-AF65-F5344CB8AC3E}">
        <p14:creationId xmlns:p14="http://schemas.microsoft.com/office/powerpoint/2010/main" val="193350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A495-3EEC-61F1-1424-A1541271A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Varieties to try: June bearers (these varieties have the best flavor!)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1557A-245C-F93D-51E9-715D9BF7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season: </a:t>
            </a:r>
            <a:r>
              <a:rPr lang="en-US" dirty="0" err="1"/>
              <a:t>Earliglow</a:t>
            </a:r>
            <a:r>
              <a:rPr lang="en-US" dirty="0"/>
              <a:t>,  Annapolis (Archer)</a:t>
            </a:r>
          </a:p>
          <a:p>
            <a:r>
              <a:rPr lang="en-US" dirty="0"/>
              <a:t>Midseason: </a:t>
            </a:r>
            <a:r>
              <a:rPr lang="en-US" dirty="0" err="1"/>
              <a:t>Flavorfest</a:t>
            </a:r>
            <a:r>
              <a:rPr lang="en-US" dirty="0"/>
              <a:t>, Brunswick, Jewel, Sparkle, (Dickens)</a:t>
            </a:r>
          </a:p>
          <a:p>
            <a:r>
              <a:rPr lang="en-US" dirty="0"/>
              <a:t>Late season: </a:t>
            </a:r>
            <a:r>
              <a:rPr lang="en-US" dirty="0" err="1"/>
              <a:t>Malwina</a:t>
            </a:r>
            <a:r>
              <a:rPr lang="en-US" dirty="0"/>
              <a:t> (Clancy)</a:t>
            </a:r>
          </a:p>
          <a:p>
            <a:endParaRPr lang="en-US" dirty="0"/>
          </a:p>
          <a:p>
            <a:r>
              <a:rPr lang="en-US" dirty="0"/>
              <a:t>Varieties in parenthesis have better disease resistance, but poorer flavor.</a:t>
            </a:r>
          </a:p>
          <a:p>
            <a:r>
              <a:rPr lang="en-US" dirty="0"/>
              <a:t>We suggest picking 2-4 varieties for a longer season.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6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DC87-332C-DB41-EA44-A6705F08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Varieties to try: Day neutrals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2D815-9743-D5C5-E036-CCBC674A3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Mara Des Bois,  Albion, (Seascape)</a:t>
            </a:r>
          </a:p>
          <a:p>
            <a:endParaRPr lang="en-US" dirty="0"/>
          </a:p>
          <a:p>
            <a:r>
              <a:rPr lang="en-US" dirty="0"/>
              <a:t>Can only grow 1 variety and have a long season of fruit.</a:t>
            </a:r>
          </a:p>
          <a:p>
            <a:endParaRPr lang="en-US" dirty="0"/>
          </a:p>
          <a:p>
            <a:r>
              <a:rPr lang="en-US" dirty="0"/>
              <a:t>Most varieties will cease fruiting in August when it gets very hot; will pick up again once temperatures go down.</a:t>
            </a:r>
          </a:p>
        </p:txBody>
      </p:sp>
    </p:spTree>
    <p:extLst>
      <p:ext uri="{BB962C8B-B14F-4D97-AF65-F5344CB8AC3E}">
        <p14:creationId xmlns:p14="http://schemas.microsoft.com/office/powerpoint/2010/main" val="136310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8F95-F67A-4E2C-06DF-A816B6AD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Planting strategies: In-ground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079F1-84FE-209F-F0FE-EBC98B07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weed control is a challenge</a:t>
            </a:r>
          </a:p>
          <a:p>
            <a:r>
              <a:rPr lang="en-US" dirty="0"/>
              <a:t>Tarping works well. Straw mulch can suppress weeds too.</a:t>
            </a:r>
          </a:p>
          <a:p>
            <a:r>
              <a:rPr lang="en-US" dirty="0"/>
              <a:t>Only plant in areas that drain well. Avoid heavy clay soil.</a:t>
            </a:r>
          </a:p>
          <a:p>
            <a:r>
              <a:rPr lang="en-US" dirty="0"/>
              <a:t>Sensitive to black walnuts</a:t>
            </a:r>
          </a:p>
          <a:p>
            <a:r>
              <a:rPr lang="en-US" dirty="0"/>
              <a:t>Need pH 5.5 – 6.5</a:t>
            </a:r>
          </a:p>
        </p:txBody>
      </p:sp>
    </p:spTree>
    <p:extLst>
      <p:ext uri="{BB962C8B-B14F-4D97-AF65-F5344CB8AC3E}">
        <p14:creationId xmlns:p14="http://schemas.microsoft.com/office/powerpoint/2010/main" val="391059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1DB5C-5C7E-349E-899F-34F4B494A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E50C-2DDA-DF4C-645F-18759F44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Planting strategies: Raised bed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430DB-DAFC-2597-3F61-814F934E4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 planting strategy</a:t>
            </a:r>
          </a:p>
          <a:p>
            <a:r>
              <a:rPr lang="en-US" dirty="0"/>
              <a:t>Try a mix of 1:1 topsoil and mushroom compost.</a:t>
            </a:r>
          </a:p>
          <a:p>
            <a:r>
              <a:rPr lang="en-US" dirty="0"/>
              <a:t>Plants can do well in soilless potting mixes.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8784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1830</TotalTime>
  <Words>1573</Words>
  <Application>Microsoft Office PowerPoint</Application>
  <PresentationFormat>Widescreen</PresentationFormat>
  <Paragraphs>156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Gill Sans MT</vt:lpstr>
      <vt:lpstr>Google Sans</vt:lpstr>
      <vt:lpstr>Gallery</vt:lpstr>
      <vt:lpstr>Strawberry Production for home gardens</vt:lpstr>
      <vt:lpstr>Introduction to strawberries</vt:lpstr>
      <vt:lpstr>STRAWBERRY ANATOMY</vt:lpstr>
      <vt:lpstr>BARE-ROOT PLANTS</vt:lpstr>
      <vt:lpstr>NURSERIES</vt:lpstr>
      <vt:lpstr>Varieties to try: June bearers (these varieties have the best flavor!)</vt:lpstr>
      <vt:lpstr>Varieties to try: Day neutrals</vt:lpstr>
      <vt:lpstr>Planting strategies: In-ground</vt:lpstr>
      <vt:lpstr>Planting strategies: Raised bed</vt:lpstr>
      <vt:lpstr>Planting strategies: hanging planter, plant tower</vt:lpstr>
      <vt:lpstr>Planting strategies</vt:lpstr>
      <vt:lpstr>fertility</vt:lpstr>
      <vt:lpstr>Fertility</vt:lpstr>
      <vt:lpstr>Fertilizer rates</vt:lpstr>
      <vt:lpstr>Fertilizer rates</vt:lpstr>
      <vt:lpstr>Fertility</vt:lpstr>
      <vt:lpstr>How much fertilizer to add?</vt:lpstr>
      <vt:lpstr>For example: adding 20 lbs N/acre to a 6’ x 4’ bed using blood meal (13-0-0)</vt:lpstr>
      <vt:lpstr>For example: adding 20 lbs N/acre to a 6’ x 4’ bed using blood meal (13-0-0)</vt:lpstr>
      <vt:lpstr>For example: adding 20 lbs N/acre to a 6’ x 4’ bed using blood meal (13-0-0)</vt:lpstr>
      <vt:lpstr>next example: adding 20 lbs N/acre to a 6’ x 4’ bed using urea (46-0-0)</vt:lpstr>
      <vt:lpstr>next example: adding 20 lbs N/acre to a  6’ x 4’ bed using urea(46-0-0)</vt:lpstr>
      <vt:lpstr>Next example: adding 20 lbs N/acre to a 6’ x 4’ bed using urea (46-0-0)</vt:lpstr>
      <vt:lpstr>Strawberries love nitrogen!</vt:lpstr>
      <vt:lpstr>overwintering</vt:lpstr>
      <vt:lpstr>Botrytis gray mold</vt:lpstr>
      <vt:lpstr>Leaf spot and leaf scorch</vt:lpstr>
      <vt:lpstr>Spider mites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Anya Stansell</dc:creator>
  <cp:lastModifiedBy>Francis Clarke</cp:lastModifiedBy>
  <cp:revision>8</cp:revision>
  <dcterms:created xsi:type="dcterms:W3CDTF">2026-02-09T17:30:40Z</dcterms:created>
  <dcterms:modified xsi:type="dcterms:W3CDTF">2026-02-11T19:08:10Z</dcterms:modified>
</cp:coreProperties>
</file>