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314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323" r:id="rId10"/>
    <p:sldId id="330" r:id="rId11"/>
    <p:sldId id="327" r:id="rId12"/>
    <p:sldId id="328" r:id="rId13"/>
    <p:sldId id="311" r:id="rId14"/>
    <p:sldId id="331" r:id="rId15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0143172-0A68-4903-89C5-5678B967E930}">
          <p14:sldIdLst>
            <p14:sldId id="314"/>
            <p14:sldId id="257"/>
          </p14:sldIdLst>
        </p14:section>
        <p14:section name="Content" id="{76D45A7F-4896-42EB-8EF3-184A889D1A2D}">
          <p14:sldIdLst>
            <p14:sldId id="315"/>
            <p14:sldId id="316"/>
            <p14:sldId id="317"/>
            <p14:sldId id="318"/>
            <p14:sldId id="319"/>
            <p14:sldId id="320"/>
            <p14:sldId id="323"/>
            <p14:sldId id="330"/>
            <p14:sldId id="327"/>
            <p14:sldId id="328"/>
            <p14:sldId id="311"/>
            <p14:sldId id="331"/>
          </p14:sldIdLst>
        </p14:section>
        <p14:section name="Closing" id="{10E44244-06A6-4501-AF1E-79BA2EEE8D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E73B1-B721-4938-B344-1BDF310D4C64}" v="3" dt="2022-03-24T15:59:21.286"/>
    <p1510:client id="{0FD951BC-0496-43B6-9D83-BFC2AC0FF2BC}" v="2" dt="2022-03-24T19:03:31.994"/>
    <p1510:client id="{23E45C83-2846-47C1-AF53-AD43FBF3615D}" v="76" dt="2022-03-22T20:34:59.261"/>
    <p1510:client id="{3A473D9D-A6DA-4147-9D12-626921E807B7}" v="120" dt="2022-03-22T20:53:49.996"/>
    <p1510:client id="{3E0CDEBD-570E-459B-B977-10312F70C9A3}" v="11" dt="2022-03-24T17:37:29.799"/>
    <p1510:client id="{7817D7B8-E779-40EB-B0F2-C57AF85AA2F6}" v="36" dt="2022-03-22T20:35:57.149"/>
    <p1510:client id="{84A3C81C-BF84-45C2-9B98-8ABB51AEE98D}" v="124" dt="2022-03-24T18:50:46.280"/>
    <p1510:client id="{8FB740BB-F4E2-4ADB-A9B0-A10D5CA9317F}" v="138" dt="2022-03-24T19:55:15.946"/>
    <p1510:client id="{C42F0653-32F1-445C-B495-EDAB62419799}" v="146" dt="2022-03-25T11:05:03.780"/>
    <p1510:client id="{E0BE1D99-4C6E-417D-9C18-ED52836C48E4}" v="15" dt="2022-03-24T17:26:48.932"/>
    <p1510:client id="{F735026B-86D9-48DB-ACFB-85B308D9B11B}" v="14" dt="2022-03-23T10:21:40.418"/>
    <p1510:client id="{F73C6C42-730F-4B19-A4C9-17505DDB8E1A}" v="181" dt="2022-03-22T19:55:49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8" autoAdjust="0"/>
    <p:restoredTop sz="82473" autoAdjust="0"/>
  </p:normalViewPr>
  <p:slideViewPr>
    <p:cSldViewPr>
      <p:cViewPr varScale="1">
        <p:scale>
          <a:sx n="73" d="100"/>
          <a:sy n="73" d="100"/>
        </p:scale>
        <p:origin x="1672" y="4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4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FLESNY is a SNAP-Ed nutrition and obesity prevention program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There are 7 regional programs in NYS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/>
              <a:t>The educators have a minimum of a BS in a health related field such as nutrition, public health or community health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/>
              <a:t>Some regions have bilingual educators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/>
              <a:t>High risk areas were identified within each region </a:t>
            </a:r>
            <a:r>
              <a:rPr lang="en-US" sz="2000" baseline="0" dirty="0"/>
              <a:t>based on poverty and obesity statistics.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/>
              <a:t>Typical locations where education is provided include: schools, after-school programs, recreation</a:t>
            </a:r>
            <a:r>
              <a:rPr lang="en-US" sz="2000" baseline="0" dirty="0"/>
              <a:t> centers, health clinics, libraries, food pantries, and churches.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2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Coordinated Approach to childhood nutrition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7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20A9-069B-4750-B6B9-93096D99B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342900" y="2114474"/>
            <a:ext cx="6286500" cy="56435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/>
          </p:nvPr>
        </p:nvSpPr>
        <p:spPr>
          <a:xfrm>
            <a:off x="342900" y="2851946"/>
            <a:ext cx="6286500" cy="10152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Cornell Logo" descr="A round red logo saying Cornell University, Founded A.D. 1865 and showing the crest of Cornell." title="Cornell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4920"/>
            <a:ext cx="760796" cy="753680"/>
          </a:xfrm>
          <a:prstGeom prst="rect">
            <a:avLst/>
          </a:prstGeom>
        </p:spPr>
      </p:pic>
      <p:pic>
        <p:nvPicPr>
          <p:cNvPr id="4" name="CCE Garden-Based Learning" descr="Text saying Cornell Cooperative Extension, Cornell Garden-Based Learning." title="Cornell Cooperative Extension GBL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397177"/>
            <a:ext cx="4044950" cy="669165"/>
          </a:xfrm>
          <a:prstGeom prst="rect">
            <a:avLst/>
          </a:prstGeom>
        </p:spPr>
      </p:pic>
      <p:pic>
        <p:nvPicPr>
          <p:cNvPr id="11" name="Cornell Garden Based Learning Logo" descr="A green plant with the words Learn, Garden and Reflect written on the 3 leaves. Around the stem of the plant are the words Cornell Garden Based Learning." title="Cornell Garden Based Learning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61" y="3912729"/>
            <a:ext cx="1117480" cy="11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122" y="826478"/>
            <a:ext cx="2537460" cy="658368"/>
          </a:xfrm>
        </p:spPr>
        <p:txBody>
          <a:bodyPr anchor="b"/>
          <a:lstStyle>
            <a:lvl1pPr algn="l">
              <a:buNone/>
              <a:defRPr sz="135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15122" y="1508045"/>
            <a:ext cx="2537460" cy="3463290"/>
          </a:xfrm>
        </p:spPr>
        <p:txBody>
          <a:bodyPr/>
          <a:lstStyle>
            <a:lvl1pPr marL="6858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" y="582215"/>
            <a:ext cx="3826764" cy="43891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3680-EBBD-43F8-95DB-82D52FA1A2C6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745E-9CCA-4B70-BCBC-393F5A210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sz="quarter" idx="10"/>
          </p:nvPr>
        </p:nvSpPr>
        <p:spPr>
          <a:xfrm>
            <a:off x="342900" y="1200150"/>
            <a:ext cx="61722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Cornell Garden Based Learning Logo" descr="A green plant with the words Learn, Garden and Reflect written on the 3 leaves. Around the stem of the plant are the words Cornell Garden Based Learning." title="Cornell Garden Based Learning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61" y="3912729"/>
            <a:ext cx="1117480" cy="11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"/>
          <p:cNvSpPr>
            <a:spLocks noGrp="1"/>
          </p:cNvSpPr>
          <p:nvPr>
            <p:ph sz="quarter" idx="10"/>
          </p:nvPr>
        </p:nvSpPr>
        <p:spPr>
          <a:xfrm>
            <a:off x="342900" y="1200150"/>
            <a:ext cx="61722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4"/>
          </p:nvPr>
        </p:nvSpPr>
        <p:spPr>
          <a:xfrm>
            <a:off x="342900" y="1200150"/>
            <a:ext cx="3009900" cy="3632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581400" y="1200150"/>
            <a:ext cx="2933700" cy="363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5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42900" y="1200151"/>
            <a:ext cx="3009900" cy="16763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42900" y="3028950"/>
            <a:ext cx="30099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3581400" y="1200151"/>
            <a:ext cx="2933700" cy="16763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3581400" y="3028950"/>
            <a:ext cx="29337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443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5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12"/>
          </p:nvPr>
        </p:nvSpPr>
        <p:spPr>
          <a:xfrm>
            <a:off x="342900" y="1123950"/>
            <a:ext cx="3009900" cy="457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5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87069"/>
            <a:ext cx="3028950" cy="3394472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87069"/>
            <a:ext cx="3028950" cy="3394472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3680-EBBD-43F8-95DB-82D52FA1A2C6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745E-9CCA-4B70-BCBC-393F5A210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3680-EBBD-43F8-95DB-82D52FA1A2C6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745E-9CCA-4B70-BCBC-393F5A210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0"/>
            <a:ext cx="61722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d Rectangle"/>
          <p:cNvSpPr/>
          <p:nvPr userDrawn="1"/>
        </p:nvSpPr>
        <p:spPr>
          <a:xfrm>
            <a:off x="0" y="1"/>
            <a:ext cx="6858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783" rtl="0" eaLnBrk="1" latinLnBrk="0" hangingPunct="1">
        <a:spcBef>
          <a:spcPct val="0"/>
        </a:spcBef>
        <a:buNone/>
        <a:defRPr sz="240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cechenango.org/staff/betty-clark" TargetMode="External"/><Relationship Id="rId2" Type="http://schemas.openxmlformats.org/officeDocument/2006/relationships/hyperlink" Target="http://gardening.cals.cornel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tel://6073345841;ext=1132" TargetMode="External"/><Relationship Id="rId4" Type="http://schemas.openxmlformats.org/officeDocument/2006/relationships/hyperlink" Target="mailto:blc28@cornell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ingnys.org/wp-content/uploads/Household-Food-Security.pdf" TargetMode="External"/><Relationship Id="rId2" Type="http://schemas.openxmlformats.org/officeDocument/2006/relationships/hyperlink" Target="https://hungersolutionsny.org/resources-action/hunger-in-ny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SNAP-Ed NY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1085" y="4400550"/>
            <a:ext cx="5361515" cy="5078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900"/>
              <a:t>Southern Tier SNAP-Ed is funded by USDA’s Supplemental Nutrition Assistance Program- SNAP. SNAP provides nutrition assistance to people with low income. To find out more, go to www.myBenefits.ny.gov or contact 1-800-342-3009. This institution is an equal opportunity provider.</a:t>
            </a:r>
            <a:endParaRPr lang="en-US" sz="900" dirty="0">
              <a:cs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92858-6C7F-4A0B-9C6C-19F75D07F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05" y="2952750"/>
            <a:ext cx="1276350" cy="73112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FA684CC1-5EBA-C5D7-0423-4156722D2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860981"/>
            <a:ext cx="2743200" cy="9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AB55-EF8F-426B-79D7-9A657F91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School Wellness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548668-CD3A-4B11-1BD7-A79006CE1D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42900" y="1887537"/>
            <a:ext cx="3009900" cy="2257425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F2D777E-6A58-D136-7BF0-C74F6723FDF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3581400" y="1916112"/>
            <a:ext cx="2933700" cy="2200275"/>
          </a:xfrm>
        </p:spPr>
      </p:pic>
    </p:spTree>
    <p:extLst>
      <p:ext uri="{BB962C8B-B14F-4D97-AF65-F5344CB8AC3E}">
        <p14:creationId xmlns:p14="http://schemas.microsoft.com/office/powerpoint/2010/main" val="21869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0F35-57B7-4695-858D-C3716CBC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DF31-4EAB-411A-8628-475EFE32B4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2900" y="962924"/>
            <a:ext cx="6172200" cy="38948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• </a:t>
            </a:r>
            <a:r>
              <a:rPr lang="en-US" sz="1600" b="1" dirty="0">
                <a:latin typeface="Arial"/>
                <a:cs typeface="Arial"/>
              </a:rPr>
              <a:t>Healthy Eating</a:t>
            </a:r>
            <a:r>
              <a:rPr lang="en-US" sz="1600" dirty="0">
                <a:latin typeface="Arial"/>
                <a:cs typeface="Arial"/>
              </a:rPr>
              <a:t> – Increasing the consumption of healthy foods and beverages and decreasing consumption of solid fats and high-sugar foods and beverages.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br>
              <a:rPr lang="en-US" sz="1600" dirty="0"/>
            </a:br>
            <a:r>
              <a:rPr lang="en-US" sz="1600" dirty="0">
                <a:latin typeface="Arial"/>
                <a:cs typeface="Arial"/>
              </a:rPr>
              <a:t>• </a:t>
            </a:r>
            <a:r>
              <a:rPr lang="en-US" sz="1600" b="1" dirty="0">
                <a:latin typeface="Arial"/>
                <a:cs typeface="Arial"/>
              </a:rPr>
              <a:t>Physical Activity and Reduced Sedentary Behavior</a:t>
            </a:r>
            <a:r>
              <a:rPr lang="en-US" sz="1600" dirty="0">
                <a:latin typeface="Arial"/>
                <a:cs typeface="Arial"/>
              </a:rPr>
              <a:t> – Increasing physical activity levels and reducing sedentary time.</a:t>
            </a:r>
            <a:endParaRPr lang="en-US" sz="160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br>
              <a:rPr lang="en-US" sz="1600" dirty="0"/>
            </a:br>
            <a:r>
              <a:rPr lang="en-US" sz="1600" dirty="0">
                <a:latin typeface="Arial"/>
                <a:cs typeface="Arial"/>
              </a:rPr>
              <a:t>• </a:t>
            </a:r>
            <a:r>
              <a:rPr lang="en-US" sz="1600" b="1" dirty="0">
                <a:latin typeface="Arial"/>
                <a:cs typeface="Arial"/>
              </a:rPr>
              <a:t>Food Safety</a:t>
            </a:r>
            <a:r>
              <a:rPr lang="en-US" sz="1600" dirty="0">
                <a:latin typeface="Arial"/>
                <a:cs typeface="Arial"/>
              </a:rPr>
              <a:t> – Improving food handling and preparation techniques to prevent foodborne illness.</a:t>
            </a:r>
            <a:endParaRPr lang="en-US" sz="160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sz="1600" dirty="0">
                <a:latin typeface="Arial"/>
                <a:cs typeface="Arial"/>
              </a:rPr>
              <a:t>•</a:t>
            </a:r>
            <a:r>
              <a:rPr lang="en-US" sz="1600" b="1" dirty="0">
                <a:latin typeface="Arial"/>
                <a:cs typeface="Arial"/>
              </a:rPr>
              <a:t> Food Resource Management and Food Security</a:t>
            </a:r>
            <a:r>
              <a:rPr lang="en-US" sz="1600" dirty="0">
                <a:latin typeface="Arial"/>
                <a:cs typeface="Arial"/>
              </a:rPr>
              <a:t> – Increasing knowledge and use of budgeting, nutrition labels, coupons and sales, and other techniques to maintain a healthy diet using limited financial resources.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667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6540" indent="-256540"/>
            <a:r>
              <a:rPr lang="en-US" dirty="0">
                <a:latin typeface="Arial"/>
                <a:cs typeface="Arial"/>
              </a:rPr>
              <a:t>Food Demonstrations &amp; Samplings following a Lesson</a:t>
            </a:r>
            <a:endParaRPr lang="en-US" dirty="0"/>
          </a:p>
          <a:p>
            <a:pPr marL="256540" indent="-256540"/>
            <a:r>
              <a:rPr lang="en-US" dirty="0">
                <a:latin typeface="Arial"/>
                <a:cs typeface="Arial"/>
              </a:rPr>
              <a:t>Nutrition Reinforcements- with direct education</a:t>
            </a:r>
            <a:endParaRPr lang="en-US" dirty="0"/>
          </a:p>
          <a:p>
            <a:r>
              <a:rPr lang="en-US" dirty="0"/>
              <a:t>Tip sheets</a:t>
            </a:r>
          </a:p>
          <a:p>
            <a:r>
              <a:rPr lang="en-US" dirty="0"/>
              <a:t>Recipe cards</a:t>
            </a:r>
          </a:p>
          <a:p>
            <a:r>
              <a:rPr lang="en-US" dirty="0"/>
              <a:t>Healthy Messaging</a:t>
            </a:r>
          </a:p>
          <a:p>
            <a:pPr marL="256540" indent="-256540"/>
            <a:r>
              <a:rPr lang="en-US" dirty="0">
                <a:latin typeface="Arial"/>
                <a:cs typeface="Arial"/>
              </a:rPr>
              <a:t>Website: www.snapedny.org</a:t>
            </a:r>
          </a:p>
        </p:txBody>
      </p:sp>
      <p:pic>
        <p:nvPicPr>
          <p:cNvPr id="10" name="Content Placeholder 9" descr="Flatbreat pizzas with cheese, tomatoes, broccoli and basil sit on a decorative tray." title="Healthy Pizzas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8892" y="1549053"/>
            <a:ext cx="2198716" cy="29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5070" y="1070754"/>
            <a:ext cx="6625086" cy="3970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Contact: Cornell Garden-Based Learning </a:t>
            </a:r>
            <a:r>
              <a:rPr lang="en-US" sz="1600" dirty="0">
                <a:latin typeface="Arial"/>
                <a:cs typeface="Arial"/>
                <a:hlinkClick r:id="rId2"/>
              </a:rPr>
              <a:t>http://gardening.cals.cornell.edu/</a:t>
            </a:r>
            <a:r>
              <a:rPr lang="en-US" sz="1600" dirty="0">
                <a:latin typeface="Arial"/>
                <a:cs typeface="Arial"/>
              </a:rPr>
              <a:t> 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256540" indent="-256540">
              <a:buNone/>
            </a:pPr>
            <a:r>
              <a:rPr lang="en-US" sz="1600" dirty="0">
                <a:latin typeface="Arial"/>
                <a:cs typeface="Arial"/>
                <a:hlinkClick r:id="rId3"/>
              </a:rPr>
              <a:t>Betty Clark</a:t>
            </a:r>
            <a:endParaRPr lang="en-US" sz="1600" dirty="0">
              <a:latin typeface="Arial"/>
              <a:cs typeface="Arial"/>
            </a:endParaRPr>
          </a:p>
          <a:p>
            <a:pPr marL="256540" indent="-256540">
              <a:buNone/>
            </a:pPr>
            <a:r>
              <a:rPr lang="en-US" sz="1600" i="1" dirty="0">
                <a:latin typeface="Arial"/>
                <a:cs typeface="Arial"/>
              </a:rPr>
              <a:t>SNAP-Ed Team Leader</a:t>
            </a:r>
            <a:endParaRPr lang="en-US" sz="1600" dirty="0">
              <a:latin typeface="Arial"/>
              <a:cs typeface="Arial"/>
            </a:endParaRPr>
          </a:p>
          <a:p>
            <a:pPr marL="256540" indent="-256540">
              <a:buNone/>
            </a:pP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4"/>
              </a:rPr>
              <a:t>blc28@cornell.edu</a:t>
            </a:r>
            <a:endParaRPr lang="en-US" sz="1600" dirty="0">
              <a:latin typeface="Arial"/>
              <a:cs typeface="Arial"/>
            </a:endParaRPr>
          </a:p>
          <a:p>
            <a:pPr marL="256540" indent="-256540">
              <a:buNone/>
            </a:pPr>
            <a:r>
              <a:rPr lang="en-US" sz="1600" dirty="0">
                <a:latin typeface="Arial"/>
                <a:cs typeface="Arial"/>
                <a:hlinkClick r:id="rId5"/>
              </a:rPr>
              <a:t>(607) 334-5841 ext.1132</a:t>
            </a:r>
            <a:r>
              <a:rPr lang="en-US" sz="1600" dirty="0">
                <a:latin typeface="Arial"/>
                <a:cs typeface="Arial"/>
              </a:rPr>
              <a:t> </a:t>
            </a:r>
            <a:endParaRPr lang="en-US" sz="1600" dirty="0"/>
          </a:p>
          <a:p>
            <a:pPr marL="256540" indent="-256540"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Published: March 2022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Author:</a:t>
            </a:r>
            <a:r>
              <a:rPr lang="en-US" sz="1600">
                <a:latin typeface="Arial"/>
                <a:cs typeface="Arial"/>
              </a:rPr>
              <a:t> Betty Clark &amp; Whitney Kmetz</a:t>
            </a:r>
            <a:endParaRPr lang="en-US" sz="160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085" y="4400550"/>
            <a:ext cx="5361515" cy="4385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750" dirty="0">
                <a:ea typeface="+mn-lt"/>
                <a:cs typeface="+mn-lt"/>
              </a:rPr>
              <a:t>Southern Tier SNAP-Ed is funded by USDA’s Supplemental Nutrition Assistance Program- SNAP. SNAP provides nutrition assistance to people with low income. To find out more, go to www.myBenefits.ny.gov or contact 1-800-342-3009. This institution is an equal opportunity provider.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92858-6C7F-4A0B-9C6C-19F75D07F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1" y="2683174"/>
            <a:ext cx="1276350" cy="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C101-C48B-8DAC-60C6-1612520F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4EB1-26CE-A919-F127-17F650E614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200150"/>
            <a:ext cx="5949042" cy="3632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6540" indent="-256540"/>
            <a:r>
              <a:rPr lang="en-US" dirty="0">
                <a:latin typeface="Arial"/>
                <a:cs typeface="Arial"/>
              </a:rPr>
              <a:t>Hunger Solutions NY. (n.d.).</a:t>
            </a:r>
            <a:r>
              <a:rPr lang="en-US" i="1" dirty="0">
                <a:latin typeface="Arial"/>
                <a:cs typeface="Arial"/>
              </a:rPr>
              <a:t> Hunger remains a persistent and prevalent reality for many New Yorkers. </a:t>
            </a:r>
            <a:r>
              <a:rPr lang="en-US" dirty="0">
                <a:latin typeface="Arial"/>
                <a:cs typeface="Arial"/>
                <a:hlinkClick r:id="rId2"/>
              </a:rPr>
              <a:t>https://hungersolutionsny.org/resources-action/hunger-in-nys/</a:t>
            </a:r>
            <a:endParaRPr lang="en-US" i="1" dirty="0">
              <a:latin typeface="Arial"/>
              <a:cs typeface="Arial"/>
            </a:endParaRPr>
          </a:p>
          <a:p>
            <a:pPr marL="256540" indent="-256540"/>
            <a:r>
              <a:rPr lang="en-US" dirty="0">
                <a:latin typeface="Arial"/>
                <a:cs typeface="Arial"/>
              </a:rPr>
              <a:t>USDA. (2021, September). </a:t>
            </a:r>
            <a:r>
              <a:rPr lang="en-US" i="1" dirty="0">
                <a:latin typeface="Arial"/>
                <a:cs typeface="Arial"/>
              </a:rPr>
              <a:t>Household Food Security in the United States in 2020. </a:t>
            </a:r>
            <a:r>
              <a:rPr lang="en-US" dirty="0">
                <a:latin typeface="Arial"/>
                <a:cs typeface="Arial"/>
              </a:rPr>
              <a:t>Economic Research Service. </a:t>
            </a:r>
            <a:r>
              <a:rPr lang="en-US" dirty="0">
                <a:latin typeface="Arial"/>
                <a:cs typeface="Arial"/>
                <a:hlinkClick r:id="rId3"/>
              </a:rPr>
              <a:t>https://feedingnys.org/wp-content/uploads/Household-Food-Security.pdf</a:t>
            </a:r>
            <a:endParaRPr lang="en-US" i="1" dirty="0"/>
          </a:p>
          <a:p>
            <a:pPr marL="256540" indent="-256540"/>
            <a:endParaRPr lang="en-US" dirty="0"/>
          </a:p>
          <a:p>
            <a:pPr marL="256540" indent="-256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4317" y="1182288"/>
            <a:ext cx="6415084" cy="29027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will…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256540" indent="-256540"/>
            <a:r>
              <a:rPr lang="en-US" b="1" dirty="0">
                <a:latin typeface="Arial"/>
                <a:cs typeface="Arial"/>
              </a:rPr>
              <a:t>Recognize</a:t>
            </a:r>
            <a:r>
              <a:rPr lang="en-US" dirty="0">
                <a:latin typeface="Arial"/>
                <a:cs typeface="Arial"/>
              </a:rPr>
              <a:t> SNAP-Ed nutrition education activities and how garden programs link to their main messages</a:t>
            </a:r>
          </a:p>
          <a:p>
            <a:pPr marL="256540" indent="-256540"/>
            <a:endParaRPr lang="en-US" dirty="0">
              <a:latin typeface="Arial"/>
              <a:cs typeface="Arial"/>
            </a:endParaRPr>
          </a:p>
          <a:p>
            <a:pPr marL="256540" indent="-256540"/>
            <a:r>
              <a:rPr lang="en-US" b="1" dirty="0">
                <a:latin typeface="Arial"/>
                <a:cs typeface="Arial"/>
              </a:rPr>
              <a:t>Identify</a:t>
            </a:r>
            <a:r>
              <a:rPr lang="en-US" dirty="0">
                <a:latin typeface="Arial"/>
                <a:cs typeface="Arial"/>
              </a:rPr>
              <a:t> the ways in which MGVs can partner with SNAP-Ed NY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26" y="461818"/>
            <a:ext cx="4916030" cy="452582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5724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SNAP-Ed Southern-Tier Region, 2022</a:t>
            </a:r>
            <a:endParaRPr lang="en-US" dirty="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E782E85B-4DF8-A8B3-2CFB-787DA5998D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94467" y="855425"/>
            <a:ext cx="4778702" cy="39591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6794C-D581-2795-3E6C-5AFE9C8D4219}"/>
              </a:ext>
            </a:extLst>
          </p:cNvPr>
          <p:cNvSpPr txBox="1"/>
          <p:nvPr/>
        </p:nvSpPr>
        <p:spPr>
          <a:xfrm>
            <a:off x="634043" y="4348791"/>
            <a:ext cx="54605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Times"/>
              </a:rPr>
              <a:t>Note: As of October 1, 2019, Tioga County is no longer in the Southern-Tier Region. </a:t>
            </a:r>
          </a:p>
        </p:txBody>
      </p:sp>
    </p:spTree>
    <p:extLst>
      <p:ext uri="{BB962C8B-B14F-4D97-AF65-F5344CB8AC3E}">
        <p14:creationId xmlns:p14="http://schemas.microsoft.com/office/powerpoint/2010/main" val="7926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SNAP-Ed NY responding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6540" indent="-256540"/>
            <a:r>
              <a:rPr lang="en-US" sz="1600" dirty="0">
                <a:latin typeface="Arial"/>
                <a:cs typeface="Arial"/>
              </a:rPr>
              <a:t>In New York, just over 1 in 10 New York households (10.5%) experience food insecurity. (2018)</a:t>
            </a:r>
            <a:endParaRPr lang="en-US" sz="1600" dirty="0"/>
          </a:p>
          <a:p>
            <a:pPr marL="256540" indent="-256540"/>
            <a:endParaRPr lang="en-US" sz="1600" dirty="0">
              <a:latin typeface="Arial"/>
              <a:cs typeface="Arial"/>
            </a:endParaRPr>
          </a:p>
          <a:p>
            <a:pPr marL="256540" indent="-256540"/>
            <a:r>
              <a:rPr lang="en-US" sz="1600" dirty="0">
                <a:latin typeface="Arial"/>
                <a:cs typeface="Arial"/>
              </a:rPr>
              <a:t>Nearly 27% of adults in NY are physically inactive.</a:t>
            </a:r>
          </a:p>
          <a:p>
            <a:pPr marL="256540" indent="-256540"/>
            <a:endParaRPr lang="en-US" sz="1600" dirty="0">
              <a:latin typeface="Arial"/>
              <a:cs typeface="Arial"/>
            </a:endParaRPr>
          </a:p>
          <a:p>
            <a:pPr marL="256540" indent="-256540"/>
            <a:r>
              <a:rPr lang="en-US" sz="1600" dirty="0">
                <a:latin typeface="Arial"/>
                <a:cs typeface="Arial"/>
              </a:rPr>
              <a:t>Nearly 34% of New Yorkers eat less than one serving of fruit, 23% eat less than one serving of vegetables a day.</a:t>
            </a:r>
            <a:endParaRPr lang="en-US" sz="1600" dirty="0">
              <a:cs typeface="Arial"/>
            </a:endParaRPr>
          </a:p>
          <a:p>
            <a:pPr marL="256540" indent="-256540"/>
            <a:endParaRPr lang="en-US" sz="1600" dirty="0">
              <a:latin typeface="Arial"/>
              <a:cs typeface="Arial"/>
            </a:endParaRPr>
          </a:p>
          <a:p>
            <a:pPr marL="256540" indent="-256540"/>
            <a:r>
              <a:rPr lang="en-US" sz="1600" dirty="0">
                <a:latin typeface="Arial"/>
                <a:cs typeface="Arial"/>
              </a:rPr>
              <a:t>In 2019, 2,700,000 or 1 in 7 people relied on SNAP to put food on their tables. (2019)</a:t>
            </a:r>
          </a:p>
          <a:p>
            <a:pPr marL="256540" indent="-256540"/>
            <a:endParaRPr lang="en-US" sz="1600" dirty="0">
              <a:latin typeface="Arial"/>
              <a:cs typeface="Arial"/>
            </a:endParaRPr>
          </a:p>
          <a:p>
            <a:pPr marL="256540" indent="-256540"/>
            <a:r>
              <a:rPr lang="en-US" sz="1600" dirty="0">
                <a:latin typeface="Arial"/>
                <a:cs typeface="Arial"/>
              </a:rPr>
              <a:t>58% of SNAP participants are families with children. (2018)</a:t>
            </a:r>
            <a:endParaRPr lang="en-US" sz="1600" dirty="0"/>
          </a:p>
          <a:p>
            <a:pPr marL="256540" indent="-256540"/>
            <a:endParaRPr lang="en-US" dirty="0"/>
          </a:p>
          <a:p>
            <a:pPr marL="256540" indent="-256540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Behavioral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Increase consumption of fruits and vegetables</a:t>
            </a:r>
          </a:p>
          <a:p>
            <a:r>
              <a:rPr lang="en-US" dirty="0"/>
              <a:t>Maintain appropriate caloric balance and physical activity</a:t>
            </a:r>
          </a:p>
          <a:p>
            <a:r>
              <a:rPr lang="en-US" dirty="0"/>
              <a:t>Reduce the consumption of sugar sweetened beverages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CB466E-0A14-B6B7-B324-314A5A10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681" y="2603251"/>
            <a:ext cx="2349185" cy="21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Key Core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6540" indent="-256540"/>
            <a:r>
              <a:rPr lang="en-US" dirty="0">
                <a:latin typeface="Arial"/>
                <a:cs typeface="Arial"/>
              </a:rPr>
              <a:t>Healthy eating is important at every stage of life.</a:t>
            </a:r>
            <a:endParaRPr lang="en-US" dirty="0"/>
          </a:p>
          <a:p>
            <a:pPr marL="256540" indent="-256540"/>
            <a:r>
              <a:rPr lang="en-US" dirty="0">
                <a:latin typeface="Arial"/>
                <a:cs typeface="Arial"/>
              </a:rPr>
              <a:t>Offer your family a variety of fruits, vegetables, grains, protein foods, and dairy or fortified soy alternatives.</a:t>
            </a:r>
          </a:p>
          <a:p>
            <a:pPr marL="256540" indent="-256540"/>
            <a:r>
              <a:rPr lang="en-US" dirty="0">
                <a:latin typeface="Arial"/>
                <a:cs typeface="Arial"/>
              </a:rPr>
              <a:t>When deciding on foods and beverages, choose options that are full of nutrients and limited in added sugars, saturated fat, and sodium.</a:t>
            </a:r>
            <a:endParaRPr lang="en-US"/>
          </a:p>
          <a:p>
            <a:pPr marL="256540" indent="-256540"/>
            <a:r>
              <a:rPr lang="en-US" dirty="0">
                <a:latin typeface="Arial"/>
                <a:cs typeface="Arial"/>
              </a:rPr>
              <a:t>Small changes make big difference!</a:t>
            </a:r>
            <a:endParaRPr lang="en-US" dirty="0"/>
          </a:p>
          <a:p>
            <a:pPr marL="256540" indent="-256540"/>
            <a:r>
              <a:rPr lang="en-US" dirty="0">
                <a:latin typeface="Arial"/>
                <a:cs typeface="Arial"/>
              </a:rPr>
              <a:t>Make every bite count!</a:t>
            </a:r>
            <a:endParaRPr lang="en-US" dirty="0"/>
          </a:p>
          <a:p>
            <a:pPr marL="256540" indent="-256540"/>
            <a:r>
              <a:rPr lang="en-US" dirty="0">
                <a:latin typeface="Arial"/>
                <a:cs typeface="Arial"/>
              </a:rPr>
              <a:t>Save time, save money, eat healthy!</a:t>
            </a:r>
          </a:p>
          <a:p>
            <a:pPr marL="256540" indent="-256540"/>
            <a:r>
              <a:rPr lang="en-US" dirty="0">
                <a:latin typeface="Arial"/>
                <a:cs typeface="Arial"/>
              </a:rPr>
              <a:t>Life's tight, eat right!</a:t>
            </a:r>
          </a:p>
          <a:p>
            <a:pPr marL="256540" indent="-256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7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Delivery: Nutrition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One-time workshops</a:t>
            </a:r>
          </a:p>
          <a:p>
            <a:pPr marL="256540" indent="-256540"/>
            <a:r>
              <a:rPr lang="en-US" dirty="0">
                <a:latin typeface="Arial"/>
                <a:cs typeface="Arial"/>
              </a:rPr>
              <a:t>Series of workshops</a:t>
            </a:r>
          </a:p>
          <a:p>
            <a:pPr marL="256540" indent="-256540"/>
            <a:r>
              <a:rPr lang="en-US" dirty="0">
                <a:latin typeface="Arial"/>
                <a:cs typeface="Arial"/>
              </a:rPr>
              <a:t>Environmental strategies such as School Wellness; &amp; Peer-Led Obesity Prevention</a:t>
            </a:r>
          </a:p>
          <a:p>
            <a:pPr marL="256540" indent="-256540"/>
            <a:r>
              <a:rPr lang="en-US" dirty="0">
                <a:latin typeface="Arial"/>
                <a:cs typeface="Arial"/>
              </a:rPr>
              <a:t>Virtual education which includes both live and recorded lessons</a:t>
            </a:r>
            <a:endParaRPr lang="en-US" dirty="0">
              <a:cs typeface="Arial"/>
            </a:endParaRPr>
          </a:p>
          <a:p>
            <a:pPr marL="256540" indent="-256540"/>
            <a:r>
              <a:rPr lang="en-US" dirty="0">
                <a:latin typeface="Arial"/>
                <a:cs typeface="Arial"/>
              </a:rPr>
              <a:t>YouTube lessons and food demonstrations</a:t>
            </a:r>
            <a:endParaRPr lang="en-US" dirty="0"/>
          </a:p>
          <a:p>
            <a:pPr marL="256540" indent="-256540"/>
            <a:r>
              <a:rPr lang="en-US" b="1" dirty="0">
                <a:latin typeface="Arial"/>
                <a:cs typeface="Arial"/>
              </a:rPr>
              <a:t>Positive health and nutrition social marketing messages</a:t>
            </a:r>
            <a:endParaRPr lang="en-US" dirty="0">
              <a:latin typeface="Arial"/>
              <a:cs typeface="Arial"/>
            </a:endParaRPr>
          </a:p>
          <a:p>
            <a:pPr marL="256540" indent="-256540"/>
            <a:r>
              <a:rPr lang="en-US" b="1" dirty="0">
                <a:latin typeface="Arial"/>
                <a:cs typeface="Arial"/>
              </a:rPr>
              <a:t>**</a:t>
            </a:r>
            <a:r>
              <a:rPr lang="en-US" dirty="0">
                <a:latin typeface="Arial"/>
                <a:cs typeface="Arial"/>
              </a:rPr>
              <a:t>Previously we did gardening work and now with the new guidance, we can only work alongside Master Gardeners to teach people how to cook with the produce from the garden.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4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Workshop</a:t>
            </a:r>
          </a:p>
        </p:txBody>
      </p:sp>
      <p:pic>
        <p:nvPicPr>
          <p:cNvPr id="10" name="Content Placeholder 9" descr="A classroom of children proudly shows off their pictures of food groups." title="Food Coloring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94" y="1962150"/>
            <a:ext cx="3522133" cy="19812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B0D1912-A478-B2BF-9CCF-409C56386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58" y="1056604"/>
            <a:ext cx="2743200" cy="181629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609D0A-14DE-42F6-2353-5B5144220D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4462" y="1210799"/>
            <a:ext cx="3009900" cy="3632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of Workshops</a:t>
            </a:r>
          </a:p>
        </p:txBody>
      </p:sp>
      <p:pic>
        <p:nvPicPr>
          <p:cNvPr id="6" name="Content Placeholder 5" descr="An adult helps a child cut an apple into slices using a press slicer.  Another boy stands near pulling a core out of his cut apple." title="Parent Demo"/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5" y="1312141"/>
            <a:ext cx="1932709" cy="3408218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6540" indent="-256540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C3A687-EDB5-871D-814F-DE69E9176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75" y="218199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Custom</PresentationFormat>
  <Paragraphs>94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Office Theme</vt:lpstr>
      <vt:lpstr>SNAP-Ed NY</vt:lpstr>
      <vt:lpstr>Learning Objectives</vt:lpstr>
      <vt:lpstr>SNAP-Ed Southern-Tier Region, 2022</vt:lpstr>
      <vt:lpstr>SNAP-Ed NY responding to:</vt:lpstr>
      <vt:lpstr>Primary Behavioral Outcomes</vt:lpstr>
      <vt:lpstr>Key Core Messages</vt:lpstr>
      <vt:lpstr>Program Delivery: Nutrition Education</vt:lpstr>
      <vt:lpstr>One-time Workshop</vt:lpstr>
      <vt:lpstr>Series of Workshops</vt:lpstr>
      <vt:lpstr>School Wellness</vt:lpstr>
      <vt:lpstr>Impact Goals</vt:lpstr>
      <vt:lpstr>Reinforcement!!</vt:lpstr>
      <vt:lpstr>Learn More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Post-Harvest: Nutrition, Food Safety and Food Security</dc:title>
  <dc:creator/>
  <cp:keywords>Cornell Garden-Based Learning, Cornell University, Gardening</cp:keywords>
  <cp:lastModifiedBy/>
  <cp:revision>289</cp:revision>
  <dcterms:created xsi:type="dcterms:W3CDTF">2018-07-26T19:41:35Z</dcterms:created>
  <dcterms:modified xsi:type="dcterms:W3CDTF">2022-08-03T17:27:04Z</dcterms:modified>
  <cp:category>Master Gardener Program, Vegetable Gardening</cp:category>
</cp:coreProperties>
</file>