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9.jpg" ContentType="image/png"/>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21.jpg" ContentType="image/png"/>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8" r:id="rId2"/>
  </p:sldMasterIdLst>
  <p:notesMasterIdLst>
    <p:notesMasterId r:id="rId29"/>
  </p:notesMasterIdLst>
  <p:sldIdLst>
    <p:sldId id="264" r:id="rId3"/>
    <p:sldId id="265" r:id="rId4"/>
    <p:sldId id="275" r:id="rId5"/>
    <p:sldId id="268" r:id="rId6"/>
    <p:sldId id="276" r:id="rId7"/>
    <p:sldId id="277" r:id="rId8"/>
    <p:sldId id="284" r:id="rId9"/>
    <p:sldId id="283" r:id="rId10"/>
    <p:sldId id="285" r:id="rId11"/>
    <p:sldId id="286" r:id="rId12"/>
    <p:sldId id="288" r:id="rId13"/>
    <p:sldId id="290" r:id="rId14"/>
    <p:sldId id="287" r:id="rId15"/>
    <p:sldId id="291" r:id="rId16"/>
    <p:sldId id="292" r:id="rId17"/>
    <p:sldId id="293" r:id="rId18"/>
    <p:sldId id="294" r:id="rId19"/>
    <p:sldId id="289" r:id="rId20"/>
    <p:sldId id="281" r:id="rId21"/>
    <p:sldId id="279" r:id="rId22"/>
    <p:sldId id="280" r:id="rId23"/>
    <p:sldId id="282" r:id="rId24"/>
    <p:sldId id="295" r:id="rId25"/>
    <p:sldId id="297" r:id="rId26"/>
    <p:sldId id="278" r:id="rId27"/>
    <p:sldId id="29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439"/>
    <p:restoredTop sz="95728"/>
  </p:normalViewPr>
  <p:slideViewPr>
    <p:cSldViewPr snapToGrid="0">
      <p:cViewPr varScale="1">
        <p:scale>
          <a:sx n="111" d="100"/>
          <a:sy n="111" d="100"/>
        </p:scale>
        <p:origin x="240" y="19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893F36-43CA-4A0B-B679-535F6AC9EA0B}" type="datetimeFigureOut">
              <a:t>10/12/23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81B722-CB0D-4B29-81A3-F9746585FB5C}" type="slidenum">
              <a:t>‹#›</a:t>
            </a:fld>
            <a:endParaRPr lang="en-US"/>
          </a:p>
        </p:txBody>
      </p:sp>
    </p:spTree>
    <p:extLst>
      <p:ext uri="{BB962C8B-B14F-4D97-AF65-F5344CB8AC3E}">
        <p14:creationId xmlns:p14="http://schemas.microsoft.com/office/powerpoint/2010/main" val="2679068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Fertility problems are one of the more common problems to see in plants. Deficiencies show up when you have too much of a nutrient, while toxicity appears when you have too much of a nutrient. You can broadly separate deficiencies into mobile and immobile deficiencies. </a:t>
            </a:r>
            <a:r>
              <a:rPr lang="en-US" dirty="0" err="1">
                <a:cs typeface="Calibri"/>
              </a:rPr>
              <a:t>Moblie</a:t>
            </a:r>
            <a:r>
              <a:rPr lang="en-US" dirty="0">
                <a:cs typeface="Calibri"/>
              </a:rPr>
              <a:t> nutrients are transported from older leaves to younger leaves, so that deficiencies show up in mature, older leaves first. The three primary macronutrients (N,P,K) in addition to the secondary macronutrient, Mg are all mobile.</a:t>
            </a:r>
          </a:p>
        </p:txBody>
      </p:sp>
      <p:sp>
        <p:nvSpPr>
          <p:cNvPr id="4" name="Slide Number Placeholder 3"/>
          <p:cNvSpPr>
            <a:spLocks noGrp="1"/>
          </p:cNvSpPr>
          <p:nvPr>
            <p:ph type="sldNum" sz="quarter" idx="5"/>
          </p:nvPr>
        </p:nvSpPr>
        <p:spPr/>
        <p:txBody>
          <a:bodyPr/>
          <a:lstStyle/>
          <a:p>
            <a:fld id="{FA81B722-CB0D-4B29-81A3-F9746585FB5C}" type="slidenum">
              <a:t>6</a:t>
            </a:fld>
            <a:endParaRPr lang="en-US"/>
          </a:p>
        </p:txBody>
      </p:sp>
    </p:spTree>
    <p:extLst>
      <p:ext uri="{BB962C8B-B14F-4D97-AF65-F5344CB8AC3E}">
        <p14:creationId xmlns:p14="http://schemas.microsoft.com/office/powerpoint/2010/main" val="1293026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Nitrogen deficiency is very common to see and is something you usually see if plants are just in need of greater amounts of fertilizer. Plants need N more than any other fertilizer nutrient. N usually shows up as chlorosis or yellowing in older leaves, which you can see here in </a:t>
            </a:r>
            <a:r>
              <a:rPr lang="en-US" dirty="0" err="1">
                <a:cs typeface="Calibri"/>
              </a:rPr>
              <a:t>streptocarpella</a:t>
            </a:r>
            <a:r>
              <a:rPr lang="en-US" dirty="0">
                <a:cs typeface="Calibri"/>
              </a:rPr>
              <a:t>, aloe, and sedum. When the deficiency progresses, plants will lose their lower leaves.</a:t>
            </a:r>
          </a:p>
        </p:txBody>
      </p:sp>
      <p:sp>
        <p:nvSpPr>
          <p:cNvPr id="4" name="Slide Number Placeholder 3"/>
          <p:cNvSpPr>
            <a:spLocks noGrp="1"/>
          </p:cNvSpPr>
          <p:nvPr>
            <p:ph type="sldNum" sz="quarter" idx="5"/>
          </p:nvPr>
        </p:nvSpPr>
        <p:spPr/>
        <p:txBody>
          <a:bodyPr/>
          <a:lstStyle/>
          <a:p>
            <a:fld id="{FA81B722-CB0D-4B29-81A3-F9746585FB5C}" type="slidenum">
              <a:t>7</a:t>
            </a:fld>
            <a:endParaRPr lang="en-US"/>
          </a:p>
        </p:txBody>
      </p:sp>
    </p:spTree>
    <p:extLst>
      <p:ext uri="{BB962C8B-B14F-4D97-AF65-F5344CB8AC3E}">
        <p14:creationId xmlns:p14="http://schemas.microsoft.com/office/powerpoint/2010/main" val="2439215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Phosphorus deficiency is quite unique and easier to spot than many other nutrient disorders. Older leaves are usually purple, and the plant will be smaller overall in size. Roots will be longer. One thing to keep in mind is that we are usually applying enough phosphorus, but availability can be impacted by other environmental factors, notably, cold temperatures. When you are growing too cold, phosphorus will be less available... so, cold stress can look similar to phosphorus deficiency... but, that doesn't mean you need to apply more fertilizer.</a:t>
            </a:r>
          </a:p>
        </p:txBody>
      </p:sp>
      <p:sp>
        <p:nvSpPr>
          <p:cNvPr id="4" name="Slide Number Placeholder 3"/>
          <p:cNvSpPr>
            <a:spLocks noGrp="1"/>
          </p:cNvSpPr>
          <p:nvPr>
            <p:ph type="sldNum" sz="quarter" idx="5"/>
          </p:nvPr>
        </p:nvSpPr>
        <p:spPr/>
        <p:txBody>
          <a:bodyPr/>
          <a:lstStyle/>
          <a:p>
            <a:fld id="{FA81B722-CB0D-4B29-81A3-F9746585FB5C}" type="slidenum">
              <a:t>8</a:t>
            </a:fld>
            <a:endParaRPr lang="en-US"/>
          </a:p>
        </p:txBody>
      </p:sp>
    </p:spTree>
    <p:extLst>
      <p:ext uri="{BB962C8B-B14F-4D97-AF65-F5344CB8AC3E}">
        <p14:creationId xmlns:p14="http://schemas.microsoft.com/office/powerpoint/2010/main" val="137927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Immobile nutrients have deficiencies that appear in the upper leaves first... these nutrients are not transported from growing tips to older leaves. Most nutrients that appear as deficiencies in upper leaves are micronutrients: boron, iron, manganese, copper, zinc, and molybdenum. The exception is calcium, which appears in upper leaves first.</a:t>
            </a:r>
          </a:p>
        </p:txBody>
      </p:sp>
      <p:sp>
        <p:nvSpPr>
          <p:cNvPr id="4" name="Slide Number Placeholder 3"/>
          <p:cNvSpPr>
            <a:spLocks noGrp="1"/>
          </p:cNvSpPr>
          <p:nvPr>
            <p:ph type="sldNum" sz="quarter" idx="5"/>
          </p:nvPr>
        </p:nvSpPr>
        <p:spPr/>
        <p:txBody>
          <a:bodyPr/>
          <a:lstStyle/>
          <a:p>
            <a:fld id="{FA81B722-CB0D-4B29-81A3-F9746585FB5C}" type="slidenum">
              <a:t>11</a:t>
            </a:fld>
            <a:endParaRPr lang="en-US"/>
          </a:p>
        </p:txBody>
      </p:sp>
    </p:spTree>
    <p:extLst>
      <p:ext uri="{BB962C8B-B14F-4D97-AF65-F5344CB8AC3E}">
        <p14:creationId xmlns:p14="http://schemas.microsoft.com/office/powerpoint/2010/main" val="2200678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Iron and Manganese Toxicity are quite common and are usually related to pH issues. They can be tricky to diagnose because it starts out looking similar to iron and manganese with interveinal chlorosis. It progresses so that </a:t>
            </a:r>
          </a:p>
        </p:txBody>
      </p:sp>
      <p:sp>
        <p:nvSpPr>
          <p:cNvPr id="4" name="Slide Number Placeholder 3"/>
          <p:cNvSpPr>
            <a:spLocks noGrp="1"/>
          </p:cNvSpPr>
          <p:nvPr>
            <p:ph type="sldNum" sz="quarter" idx="5"/>
          </p:nvPr>
        </p:nvSpPr>
        <p:spPr/>
        <p:txBody>
          <a:bodyPr/>
          <a:lstStyle/>
          <a:p>
            <a:fld id="{FA81B722-CB0D-4B29-81A3-F9746585FB5C}" type="slidenum">
              <a:t>15</a:t>
            </a:fld>
            <a:endParaRPr lang="en-US"/>
          </a:p>
        </p:txBody>
      </p:sp>
    </p:spTree>
    <p:extLst>
      <p:ext uri="{BB962C8B-B14F-4D97-AF65-F5344CB8AC3E}">
        <p14:creationId xmlns:p14="http://schemas.microsoft.com/office/powerpoint/2010/main" val="1267045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Low water stress results in smaller plants, fewer flowers, longer roots, and ultimately – dead plants :(</a:t>
            </a:r>
          </a:p>
        </p:txBody>
      </p:sp>
      <p:sp>
        <p:nvSpPr>
          <p:cNvPr id="4" name="Slide Number Placeholder 3"/>
          <p:cNvSpPr>
            <a:spLocks noGrp="1"/>
          </p:cNvSpPr>
          <p:nvPr>
            <p:ph type="sldNum" sz="quarter" idx="5"/>
          </p:nvPr>
        </p:nvSpPr>
        <p:spPr/>
        <p:txBody>
          <a:bodyPr/>
          <a:lstStyle/>
          <a:p>
            <a:fld id="{FA81B722-CB0D-4B29-81A3-F9746585FB5C}" type="slidenum">
              <a:rPr lang="en-US"/>
              <a:t>24</a:t>
            </a:fld>
            <a:endParaRPr lang="en-US"/>
          </a:p>
        </p:txBody>
      </p:sp>
    </p:spTree>
    <p:extLst>
      <p:ext uri="{BB962C8B-B14F-4D97-AF65-F5344CB8AC3E}">
        <p14:creationId xmlns:p14="http://schemas.microsoft.com/office/powerpoint/2010/main" val="597605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5F3FF-9C40-73F3-97D6-2B665279AA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9A7ACF6-87D7-D4CC-4FBF-935C6F2D9B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DA11C05-FCD2-A6A2-AB48-6892ADEBAB7F}"/>
              </a:ext>
            </a:extLst>
          </p:cNvPr>
          <p:cNvSpPr>
            <a:spLocks noGrp="1"/>
          </p:cNvSpPr>
          <p:nvPr>
            <p:ph type="dt" sz="half" idx="10"/>
          </p:nvPr>
        </p:nvSpPr>
        <p:spPr/>
        <p:txBody>
          <a:bodyPr/>
          <a:lstStyle/>
          <a:p>
            <a:fld id="{7BCEEFC2-EB47-1C4F-9C85-050FF9FCABF3}" type="datetimeFigureOut">
              <a:rPr lang="en-US" smtClean="0"/>
              <a:t>10/12/23</a:t>
            </a:fld>
            <a:endParaRPr lang="en-US"/>
          </a:p>
        </p:txBody>
      </p:sp>
      <p:sp>
        <p:nvSpPr>
          <p:cNvPr id="5" name="Footer Placeholder 4">
            <a:extLst>
              <a:ext uri="{FF2B5EF4-FFF2-40B4-BE49-F238E27FC236}">
                <a16:creationId xmlns:a16="http://schemas.microsoft.com/office/drawing/2014/main" id="{88E5AA0E-7C89-E4E8-6EE0-391DBF5CA5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F16F3E-928B-45FB-3171-120C8D654D67}"/>
              </a:ext>
            </a:extLst>
          </p:cNvPr>
          <p:cNvSpPr>
            <a:spLocks noGrp="1"/>
          </p:cNvSpPr>
          <p:nvPr>
            <p:ph type="sldNum" sz="quarter" idx="12"/>
          </p:nvPr>
        </p:nvSpPr>
        <p:spPr/>
        <p:txBody>
          <a:bodyPr/>
          <a:lstStyle/>
          <a:p>
            <a:fld id="{A3594AAF-730F-CD47-9AEB-B7F1D5846ED1}" type="slidenum">
              <a:rPr lang="en-US" smtClean="0"/>
              <a:t>‹#›</a:t>
            </a:fld>
            <a:endParaRPr lang="en-US"/>
          </a:p>
        </p:txBody>
      </p:sp>
    </p:spTree>
    <p:extLst>
      <p:ext uri="{BB962C8B-B14F-4D97-AF65-F5344CB8AC3E}">
        <p14:creationId xmlns:p14="http://schemas.microsoft.com/office/powerpoint/2010/main" val="2927951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0FBD7-7CD6-4A8E-1023-76C8B00C25A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13A3BC-2EDD-D009-887A-474648ADDD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D1E956-8E01-0967-9504-E73C97D03047}"/>
              </a:ext>
            </a:extLst>
          </p:cNvPr>
          <p:cNvSpPr>
            <a:spLocks noGrp="1"/>
          </p:cNvSpPr>
          <p:nvPr>
            <p:ph type="dt" sz="half" idx="10"/>
          </p:nvPr>
        </p:nvSpPr>
        <p:spPr/>
        <p:txBody>
          <a:bodyPr/>
          <a:lstStyle/>
          <a:p>
            <a:fld id="{7BCEEFC2-EB47-1C4F-9C85-050FF9FCABF3}" type="datetimeFigureOut">
              <a:rPr lang="en-US" smtClean="0"/>
              <a:t>10/12/23</a:t>
            </a:fld>
            <a:endParaRPr lang="en-US"/>
          </a:p>
        </p:txBody>
      </p:sp>
      <p:sp>
        <p:nvSpPr>
          <p:cNvPr id="5" name="Footer Placeholder 4">
            <a:extLst>
              <a:ext uri="{FF2B5EF4-FFF2-40B4-BE49-F238E27FC236}">
                <a16:creationId xmlns:a16="http://schemas.microsoft.com/office/drawing/2014/main" id="{CD1E350E-0801-97C4-F79B-EE46CAA68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430022-EBD3-6893-842D-D4CABBC687EA}"/>
              </a:ext>
            </a:extLst>
          </p:cNvPr>
          <p:cNvSpPr>
            <a:spLocks noGrp="1"/>
          </p:cNvSpPr>
          <p:nvPr>
            <p:ph type="sldNum" sz="quarter" idx="12"/>
          </p:nvPr>
        </p:nvSpPr>
        <p:spPr/>
        <p:txBody>
          <a:bodyPr/>
          <a:lstStyle/>
          <a:p>
            <a:fld id="{A3594AAF-730F-CD47-9AEB-B7F1D5846ED1}" type="slidenum">
              <a:rPr lang="en-US" smtClean="0"/>
              <a:t>‹#›</a:t>
            </a:fld>
            <a:endParaRPr lang="en-US"/>
          </a:p>
        </p:txBody>
      </p:sp>
    </p:spTree>
    <p:extLst>
      <p:ext uri="{BB962C8B-B14F-4D97-AF65-F5344CB8AC3E}">
        <p14:creationId xmlns:p14="http://schemas.microsoft.com/office/powerpoint/2010/main" val="1525532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BFA299-BC98-E59D-43FF-E7F83B8351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E037507-A5C0-3279-E7B6-247DD5055B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4EC43B-6623-3DF4-2E9C-341994A0E313}"/>
              </a:ext>
            </a:extLst>
          </p:cNvPr>
          <p:cNvSpPr>
            <a:spLocks noGrp="1"/>
          </p:cNvSpPr>
          <p:nvPr>
            <p:ph type="dt" sz="half" idx="10"/>
          </p:nvPr>
        </p:nvSpPr>
        <p:spPr/>
        <p:txBody>
          <a:bodyPr/>
          <a:lstStyle/>
          <a:p>
            <a:fld id="{7BCEEFC2-EB47-1C4F-9C85-050FF9FCABF3}" type="datetimeFigureOut">
              <a:rPr lang="en-US" smtClean="0"/>
              <a:t>10/12/23</a:t>
            </a:fld>
            <a:endParaRPr lang="en-US"/>
          </a:p>
        </p:txBody>
      </p:sp>
      <p:sp>
        <p:nvSpPr>
          <p:cNvPr id="5" name="Footer Placeholder 4">
            <a:extLst>
              <a:ext uri="{FF2B5EF4-FFF2-40B4-BE49-F238E27FC236}">
                <a16:creationId xmlns:a16="http://schemas.microsoft.com/office/drawing/2014/main" id="{D1F0D17A-F44C-485B-DEE9-7AA096AA77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1719A8-5A3C-638F-A1F1-387CF288F006}"/>
              </a:ext>
            </a:extLst>
          </p:cNvPr>
          <p:cNvSpPr>
            <a:spLocks noGrp="1"/>
          </p:cNvSpPr>
          <p:nvPr>
            <p:ph type="sldNum" sz="quarter" idx="12"/>
          </p:nvPr>
        </p:nvSpPr>
        <p:spPr/>
        <p:txBody>
          <a:bodyPr/>
          <a:lstStyle/>
          <a:p>
            <a:fld id="{A3594AAF-730F-CD47-9AEB-B7F1D5846ED1}" type="slidenum">
              <a:rPr lang="en-US" smtClean="0"/>
              <a:t>‹#›</a:t>
            </a:fld>
            <a:endParaRPr lang="en-US"/>
          </a:p>
        </p:txBody>
      </p:sp>
    </p:spTree>
    <p:extLst>
      <p:ext uri="{BB962C8B-B14F-4D97-AF65-F5344CB8AC3E}">
        <p14:creationId xmlns:p14="http://schemas.microsoft.com/office/powerpoint/2010/main" val="2237913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plash open">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01E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4" name="Picture 3" descr="UMaine_fullcrest_logo4c_revers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04000" y="533400"/>
            <a:ext cx="3556000" cy="848592"/>
          </a:xfrm>
          <a:prstGeom prst="rect">
            <a:avLst/>
          </a:prstGeom>
        </p:spPr>
      </p:pic>
      <p:sp>
        <p:nvSpPr>
          <p:cNvPr id="5" name="Text Placeholder 6"/>
          <p:cNvSpPr>
            <a:spLocks noGrp="1"/>
          </p:cNvSpPr>
          <p:nvPr>
            <p:ph type="body" sz="quarter" idx="10" hasCustomPrompt="1"/>
          </p:nvPr>
        </p:nvSpPr>
        <p:spPr>
          <a:xfrm>
            <a:off x="6604000" y="3200400"/>
            <a:ext cx="4775200" cy="1981200"/>
          </a:xfrm>
          <a:prstGeom prst="rect">
            <a:avLst/>
          </a:prstGeom>
        </p:spPr>
        <p:txBody>
          <a:bodyPr vert="horz" anchor="b"/>
          <a:lstStyle>
            <a:lvl1pPr marL="0" indent="0">
              <a:buNone/>
              <a:defRPr sz="4000" b="1" i="0">
                <a:solidFill>
                  <a:schemeClr val="bg1"/>
                </a:solidFill>
                <a:latin typeface="Arial"/>
                <a:cs typeface="Arial"/>
              </a:defRPr>
            </a:lvl1pPr>
          </a:lstStyle>
          <a:p>
            <a:pPr lvl="0"/>
            <a:r>
              <a:rPr lang="en-US" dirty="0"/>
              <a:t>Presentation title</a:t>
            </a:r>
          </a:p>
        </p:txBody>
      </p:sp>
      <p:sp>
        <p:nvSpPr>
          <p:cNvPr id="6" name="Text Placeholder 8"/>
          <p:cNvSpPr>
            <a:spLocks noGrp="1"/>
          </p:cNvSpPr>
          <p:nvPr>
            <p:ph type="body" sz="quarter" idx="11" hasCustomPrompt="1"/>
          </p:nvPr>
        </p:nvSpPr>
        <p:spPr>
          <a:xfrm>
            <a:off x="6604000" y="5410200"/>
            <a:ext cx="4775200" cy="762000"/>
          </a:xfrm>
          <a:prstGeom prst="rect">
            <a:avLst/>
          </a:prstGeom>
        </p:spPr>
        <p:txBody>
          <a:bodyPr vert="horz"/>
          <a:lstStyle>
            <a:lvl1pPr marL="0" indent="0">
              <a:buNone/>
              <a:defRPr sz="1800">
                <a:solidFill>
                  <a:srgbClr val="66A6CF"/>
                </a:solidFill>
                <a:latin typeface="Arial"/>
                <a:cs typeface="Arial"/>
              </a:defRPr>
            </a:lvl1pPr>
          </a:lstStyle>
          <a:p>
            <a:pPr lvl="0"/>
            <a:r>
              <a:rPr lang="en-US" dirty="0"/>
              <a:t>Presenter</a:t>
            </a:r>
          </a:p>
        </p:txBody>
      </p:sp>
      <p:sp>
        <p:nvSpPr>
          <p:cNvPr id="7" name="Picture Placeholder 18"/>
          <p:cNvSpPr>
            <a:spLocks noGrp="1"/>
          </p:cNvSpPr>
          <p:nvPr>
            <p:ph type="pic" sz="quarter" idx="12"/>
          </p:nvPr>
        </p:nvSpPr>
        <p:spPr>
          <a:xfrm>
            <a:off x="812800" y="609600"/>
            <a:ext cx="4876800" cy="5562600"/>
          </a:xfrm>
          <a:prstGeom prst="rect">
            <a:avLst/>
          </a:prstGeom>
        </p:spPr>
        <p:txBody>
          <a:bodyPr vert="horz" anchor="ctr"/>
          <a:lstStyle>
            <a:lvl1pPr marL="0" indent="0" algn="ctr">
              <a:buNone/>
              <a:defRPr sz="1400">
                <a:solidFill>
                  <a:schemeClr val="bg1"/>
                </a:solidFill>
                <a:latin typeface="Arial"/>
                <a:cs typeface="Arial"/>
              </a:defRPr>
            </a:lvl1pPr>
          </a:lstStyle>
          <a:p>
            <a:endParaRPr lang="en-US" dirty="0"/>
          </a:p>
        </p:txBody>
      </p:sp>
    </p:spTree>
    <p:extLst>
      <p:ext uri="{BB962C8B-B14F-4D97-AF65-F5344CB8AC3E}">
        <p14:creationId xmlns:p14="http://schemas.microsoft.com/office/powerpoint/2010/main" val="26513428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vider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3042792"/>
            <a:ext cx="10363200" cy="538609"/>
          </a:xfrm>
          <a:prstGeom prst="rect">
            <a:avLst/>
          </a:prstGeom>
        </p:spPr>
        <p:txBody>
          <a:bodyPr anchor="b"/>
          <a:lstStyle>
            <a:lvl1pPr algn="ctr">
              <a:defRPr b="0">
                <a:solidFill>
                  <a:srgbClr val="7F7F7F"/>
                </a:solidFill>
              </a:defRPr>
            </a:lvl1pPr>
          </a:lstStyle>
          <a:p>
            <a:r>
              <a:rPr lang="en-US" dirty="0"/>
              <a:t>Divider Slide</a:t>
            </a:r>
          </a:p>
        </p:txBody>
      </p:sp>
      <p:sp>
        <p:nvSpPr>
          <p:cNvPr id="3" name="Subtitle 2"/>
          <p:cNvSpPr>
            <a:spLocks noGrp="1"/>
          </p:cNvSpPr>
          <p:nvPr>
            <p:ph type="subTitle" idx="1" hasCustomPrompt="1"/>
          </p:nvPr>
        </p:nvSpPr>
        <p:spPr>
          <a:xfrm>
            <a:off x="1828800" y="3962400"/>
            <a:ext cx="8534400" cy="1828800"/>
          </a:xfrm>
          <a:prstGeom prst="rect">
            <a:avLst/>
          </a:prstGeom>
        </p:spPr>
        <p:txBody>
          <a:bodyPr>
            <a:normAutofit/>
          </a:bodyPr>
          <a:lstStyle>
            <a:lvl1pPr marL="0" indent="0" algn="ctr">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Subhead</a:t>
            </a:r>
          </a:p>
        </p:txBody>
      </p:sp>
      <p:cxnSp>
        <p:nvCxnSpPr>
          <p:cNvPr id="9" name="Straight Connector 8"/>
          <p:cNvCxnSpPr/>
          <p:nvPr userDrawn="1"/>
        </p:nvCxnSpPr>
        <p:spPr>
          <a:xfrm>
            <a:off x="914400" y="3810000"/>
            <a:ext cx="10363200" cy="0"/>
          </a:xfrm>
          <a:prstGeom prst="line">
            <a:avLst/>
          </a:prstGeom>
          <a:ln>
            <a:solidFill>
              <a:srgbClr val="66A6CF"/>
            </a:solidFill>
          </a:ln>
          <a:effectLst/>
        </p:spPr>
        <p:style>
          <a:lnRef idx="2">
            <a:schemeClr val="accent1"/>
          </a:lnRef>
          <a:fillRef idx="0">
            <a:schemeClr val="accent1"/>
          </a:fillRef>
          <a:effectRef idx="1">
            <a:schemeClr val="accent1"/>
          </a:effectRef>
          <a:fontRef idx="minor">
            <a:schemeClr val="tx1"/>
          </a:fontRef>
        </p:style>
      </p:cxnSp>
      <p:grpSp>
        <p:nvGrpSpPr>
          <p:cNvPr id="4" name="Group 3"/>
          <p:cNvGrpSpPr/>
          <p:nvPr userDrawn="1"/>
        </p:nvGrpSpPr>
        <p:grpSpPr>
          <a:xfrm>
            <a:off x="0" y="0"/>
            <a:ext cx="12192000" cy="914400"/>
            <a:chOff x="0" y="0"/>
            <a:chExt cx="9144000" cy="914400"/>
          </a:xfrm>
          <a:solidFill>
            <a:srgbClr val="001E4A"/>
          </a:solidFill>
        </p:grpSpPr>
        <p:sp>
          <p:nvSpPr>
            <p:cNvPr id="7" name="Isosceles Triangle 6"/>
            <p:cNvSpPr/>
            <p:nvPr userDrawn="1"/>
          </p:nvSpPr>
          <p:spPr>
            <a:xfrm rot="10800000">
              <a:off x="304800" y="685800"/>
              <a:ext cx="685800" cy="228600"/>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pic>
        <p:nvPicPr>
          <p:cNvPr id="12" name="Picture 11" descr="UMaine_fullcrest_logo4c_revers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8000" y="152400"/>
            <a:ext cx="2641600" cy="630382"/>
          </a:xfrm>
          <a:prstGeom prst="rect">
            <a:avLst/>
          </a:prstGeom>
        </p:spPr>
      </p:pic>
    </p:spTree>
    <p:extLst>
      <p:ext uri="{BB962C8B-B14F-4D97-AF65-F5344CB8AC3E}">
        <p14:creationId xmlns:p14="http://schemas.microsoft.com/office/powerpoint/2010/main" val="3129787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21" name="Content Placeholder 3"/>
          <p:cNvSpPr>
            <a:spLocks noGrp="1"/>
          </p:cNvSpPr>
          <p:nvPr>
            <p:ph sz="half" idx="2"/>
          </p:nvPr>
        </p:nvSpPr>
        <p:spPr>
          <a:xfrm>
            <a:off x="609600" y="2491740"/>
            <a:ext cx="10972800" cy="3604260"/>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0" name="Group 9"/>
          <p:cNvGrpSpPr/>
          <p:nvPr userDrawn="1"/>
        </p:nvGrpSpPr>
        <p:grpSpPr>
          <a:xfrm>
            <a:off x="0" y="0"/>
            <a:ext cx="12192000" cy="914400"/>
            <a:chOff x="0" y="0"/>
            <a:chExt cx="9144000" cy="914400"/>
          </a:xfrm>
          <a:solidFill>
            <a:srgbClr val="001E4A"/>
          </a:solidFill>
        </p:grpSpPr>
        <p:sp>
          <p:nvSpPr>
            <p:cNvPr id="11" name="Isosceles Triangle 10"/>
            <p:cNvSpPr/>
            <p:nvPr userDrawn="1"/>
          </p:nvSpPr>
          <p:spPr>
            <a:xfrm rot="10800000">
              <a:off x="304800" y="685800"/>
              <a:ext cx="685800" cy="228600"/>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pic>
        <p:nvPicPr>
          <p:cNvPr id="13" name="Picture 12" descr="UMaine_fullcrest_logo4c_revers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8000" y="152400"/>
            <a:ext cx="2641600" cy="630382"/>
          </a:xfrm>
          <a:prstGeom prst="rect">
            <a:avLst/>
          </a:prstGeom>
        </p:spPr>
      </p:pic>
    </p:spTree>
    <p:extLst>
      <p:ext uri="{BB962C8B-B14F-4D97-AF65-F5344CB8AC3E}">
        <p14:creationId xmlns:p14="http://schemas.microsoft.com/office/powerpoint/2010/main" val="15296593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ndard - Two Column">
    <p:spTree>
      <p:nvGrpSpPr>
        <p:cNvPr id="1" name=""/>
        <p:cNvGrpSpPr/>
        <p:nvPr/>
      </p:nvGrpSpPr>
      <p:grpSpPr>
        <a:xfrm>
          <a:off x="0" y="0"/>
          <a:ext cx="0" cy="0"/>
          <a:chOff x="0" y="0"/>
          <a:chExt cx="0" cy="0"/>
        </a:xfrm>
      </p:grpSpPr>
      <p:sp>
        <p:nvSpPr>
          <p:cNvPr id="14" name="Content Placeholder 3"/>
          <p:cNvSpPr>
            <a:spLocks noGrp="1"/>
          </p:cNvSpPr>
          <p:nvPr>
            <p:ph sz="half" idx="2"/>
          </p:nvPr>
        </p:nvSpPr>
        <p:spPr>
          <a:xfrm>
            <a:off x="609600" y="2491740"/>
            <a:ext cx="5386917" cy="3604260"/>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5"/>
          <p:cNvSpPr>
            <a:spLocks noGrp="1"/>
          </p:cNvSpPr>
          <p:nvPr>
            <p:ph sz="quarter" idx="4"/>
          </p:nvPr>
        </p:nvSpPr>
        <p:spPr>
          <a:xfrm>
            <a:off x="6193368" y="2491740"/>
            <a:ext cx="5389033" cy="3604260"/>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1" name="Group 10"/>
          <p:cNvGrpSpPr/>
          <p:nvPr userDrawn="1"/>
        </p:nvGrpSpPr>
        <p:grpSpPr>
          <a:xfrm>
            <a:off x="0" y="0"/>
            <a:ext cx="12192000" cy="914400"/>
            <a:chOff x="0" y="0"/>
            <a:chExt cx="9144000" cy="914400"/>
          </a:xfrm>
          <a:solidFill>
            <a:srgbClr val="001E4A"/>
          </a:solidFill>
        </p:grpSpPr>
        <p:sp>
          <p:nvSpPr>
            <p:cNvPr id="12" name="Isosceles Triangle 11"/>
            <p:cNvSpPr/>
            <p:nvPr userDrawn="1"/>
          </p:nvSpPr>
          <p:spPr>
            <a:xfrm rot="10800000">
              <a:off x="304800" y="685800"/>
              <a:ext cx="685800" cy="228600"/>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pic>
        <p:nvPicPr>
          <p:cNvPr id="15" name="Picture 14" descr="UMaine_fullcrest_logo4c_revers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8000" y="152400"/>
            <a:ext cx="2641600" cy="630382"/>
          </a:xfrm>
          <a:prstGeom prst="rect">
            <a:avLst/>
          </a:prstGeom>
        </p:spPr>
      </p:pic>
    </p:spTree>
    <p:extLst>
      <p:ext uri="{BB962C8B-B14F-4D97-AF65-F5344CB8AC3E}">
        <p14:creationId xmlns:p14="http://schemas.microsoft.com/office/powerpoint/2010/main" val="38002474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ndard - Comparison Bullet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600" y="2514600"/>
            <a:ext cx="5386917" cy="457200"/>
          </a:xfrm>
          <a:prstGeom prst="rect">
            <a:avLst/>
          </a:prstGeo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List 1 headline</a:t>
            </a:r>
          </a:p>
        </p:txBody>
      </p:sp>
      <p:sp>
        <p:nvSpPr>
          <p:cNvPr id="4" name="Content Placeholder 3"/>
          <p:cNvSpPr>
            <a:spLocks noGrp="1"/>
          </p:cNvSpPr>
          <p:nvPr>
            <p:ph sz="half" idx="2"/>
          </p:nvPr>
        </p:nvSpPr>
        <p:spPr>
          <a:xfrm>
            <a:off x="609600" y="3017838"/>
            <a:ext cx="5386917" cy="2773362"/>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93368" y="2514600"/>
            <a:ext cx="5389033" cy="457200"/>
          </a:xfrm>
          <a:prstGeom prst="rect">
            <a:avLst/>
          </a:prstGeom>
        </p:spPr>
        <p:txBody>
          <a:bodyPr anchor="t">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List 2 headline</a:t>
            </a:r>
          </a:p>
        </p:txBody>
      </p:sp>
      <p:sp>
        <p:nvSpPr>
          <p:cNvPr id="6" name="Content Placeholder 5"/>
          <p:cNvSpPr>
            <a:spLocks noGrp="1"/>
          </p:cNvSpPr>
          <p:nvPr>
            <p:ph sz="quarter" idx="4"/>
          </p:nvPr>
        </p:nvSpPr>
        <p:spPr>
          <a:xfrm>
            <a:off x="6193368" y="3017838"/>
            <a:ext cx="5389033" cy="2773362"/>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1" name="Group 10"/>
          <p:cNvGrpSpPr/>
          <p:nvPr userDrawn="1"/>
        </p:nvGrpSpPr>
        <p:grpSpPr>
          <a:xfrm>
            <a:off x="0" y="0"/>
            <a:ext cx="12192000" cy="914400"/>
            <a:chOff x="0" y="0"/>
            <a:chExt cx="9144000" cy="914400"/>
          </a:xfrm>
          <a:solidFill>
            <a:srgbClr val="001E4A"/>
          </a:solidFill>
        </p:grpSpPr>
        <p:sp>
          <p:nvSpPr>
            <p:cNvPr id="12" name="Isosceles Triangle 11"/>
            <p:cNvSpPr/>
            <p:nvPr userDrawn="1"/>
          </p:nvSpPr>
          <p:spPr>
            <a:xfrm rot="10800000">
              <a:off x="304800" y="685800"/>
              <a:ext cx="685800" cy="228600"/>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Rectangle 15"/>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pic>
        <p:nvPicPr>
          <p:cNvPr id="17" name="Picture 16" descr="UMaine_fullcrest_logo4c_revers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8000" y="152400"/>
            <a:ext cx="2641600" cy="630382"/>
          </a:xfrm>
          <a:prstGeom prst="rect">
            <a:avLst/>
          </a:prstGeom>
        </p:spPr>
      </p:pic>
    </p:spTree>
    <p:extLst>
      <p:ext uri="{BB962C8B-B14F-4D97-AF65-F5344CB8AC3E}">
        <p14:creationId xmlns:p14="http://schemas.microsoft.com/office/powerpoint/2010/main" val="16355104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ndard - Bodycopy and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5283200" y="2362201"/>
            <a:ext cx="6299200" cy="3763963"/>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2362201"/>
            <a:ext cx="4011084" cy="3763963"/>
          </a:xfrm>
          <a:prstGeom prst="rect">
            <a:avLst/>
          </a:prstGeo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grpSp>
        <p:nvGrpSpPr>
          <p:cNvPr id="9" name="Group 8"/>
          <p:cNvGrpSpPr/>
          <p:nvPr userDrawn="1"/>
        </p:nvGrpSpPr>
        <p:grpSpPr>
          <a:xfrm>
            <a:off x="0" y="0"/>
            <a:ext cx="12192000" cy="914400"/>
            <a:chOff x="0" y="0"/>
            <a:chExt cx="9144000" cy="914400"/>
          </a:xfrm>
          <a:solidFill>
            <a:srgbClr val="001E4A"/>
          </a:solidFill>
        </p:grpSpPr>
        <p:sp>
          <p:nvSpPr>
            <p:cNvPr id="10" name="Isosceles Triangle 9"/>
            <p:cNvSpPr/>
            <p:nvPr userDrawn="1"/>
          </p:nvSpPr>
          <p:spPr>
            <a:xfrm rot="10800000">
              <a:off x="304800" y="685800"/>
              <a:ext cx="685800" cy="228600"/>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pic>
        <p:nvPicPr>
          <p:cNvPr id="15" name="Picture 14" descr="UMaine_fullcrest_logo4c_revers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8000" y="152400"/>
            <a:ext cx="2641600" cy="630382"/>
          </a:xfrm>
          <a:prstGeom prst="rect">
            <a:avLst/>
          </a:prstGeom>
        </p:spPr>
      </p:pic>
      <p:sp>
        <p:nvSpPr>
          <p:cNvPr id="11" name="Text Placeholder 2"/>
          <p:cNvSpPr>
            <a:spLocks noGrp="1"/>
          </p:cNvSpPr>
          <p:nvPr>
            <p:ph type="body" sz="quarter" idx="10" hasCustomPrompt="1"/>
          </p:nvPr>
        </p:nvSpPr>
        <p:spPr>
          <a:xfrm>
            <a:off x="609600" y="1371600"/>
            <a:ext cx="10972800" cy="914400"/>
          </a:xfrm>
        </p:spPr>
        <p:txBody>
          <a:bodyPr>
            <a:normAutofit/>
          </a:bodyPr>
          <a:lstStyle>
            <a:lvl1pPr marL="0" indent="0">
              <a:buNone/>
              <a:defRPr sz="3200"/>
            </a:lvl1pPr>
          </a:lstStyle>
          <a:p>
            <a:r>
              <a:rPr lang="en-US" b="0" dirty="0">
                <a:solidFill>
                  <a:schemeClr val="tx1">
                    <a:lumMod val="50000"/>
                    <a:lumOff val="50000"/>
                  </a:schemeClr>
                </a:solidFill>
              </a:rPr>
              <a:t>Headline for </a:t>
            </a:r>
            <a:r>
              <a:rPr lang="en-US" b="0" baseline="0" dirty="0">
                <a:solidFill>
                  <a:schemeClr val="tx1">
                    <a:lumMod val="50000"/>
                    <a:lumOff val="50000"/>
                  </a:schemeClr>
                </a:solidFill>
              </a:rPr>
              <a:t>slide with </a:t>
            </a:r>
            <a:r>
              <a:rPr lang="en-US" b="0" dirty="0" err="1">
                <a:solidFill>
                  <a:schemeClr val="tx1">
                    <a:lumMod val="50000"/>
                    <a:lumOff val="50000"/>
                  </a:schemeClr>
                </a:solidFill>
              </a:rPr>
              <a:t>bodycopy</a:t>
            </a:r>
            <a:r>
              <a:rPr lang="en-US" b="0" dirty="0">
                <a:solidFill>
                  <a:schemeClr val="tx1">
                    <a:lumMod val="50000"/>
                    <a:lumOff val="50000"/>
                  </a:schemeClr>
                </a:solidFill>
              </a:rPr>
              <a:t> and bullets</a:t>
            </a:r>
          </a:p>
        </p:txBody>
      </p:sp>
    </p:spTree>
    <p:extLst>
      <p:ext uri="{BB962C8B-B14F-4D97-AF65-F5344CB8AC3E}">
        <p14:creationId xmlns:p14="http://schemas.microsoft.com/office/powerpoint/2010/main" val="33109057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09600" y="2407924"/>
            <a:ext cx="10972800" cy="391667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grpSp>
        <p:nvGrpSpPr>
          <p:cNvPr id="9" name="Group 8"/>
          <p:cNvGrpSpPr/>
          <p:nvPr userDrawn="1"/>
        </p:nvGrpSpPr>
        <p:grpSpPr>
          <a:xfrm>
            <a:off x="0" y="0"/>
            <a:ext cx="12192000" cy="914400"/>
            <a:chOff x="0" y="0"/>
            <a:chExt cx="9144000" cy="914400"/>
          </a:xfrm>
          <a:solidFill>
            <a:srgbClr val="001E4A"/>
          </a:solidFill>
        </p:grpSpPr>
        <p:sp>
          <p:nvSpPr>
            <p:cNvPr id="10" name="Isosceles Triangle 9"/>
            <p:cNvSpPr/>
            <p:nvPr userDrawn="1"/>
          </p:nvSpPr>
          <p:spPr>
            <a:xfrm rot="10800000">
              <a:off x="304800" y="685800"/>
              <a:ext cx="685800" cy="228600"/>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pic>
        <p:nvPicPr>
          <p:cNvPr id="14" name="Picture 13" descr="UMaine_fullcrest_logo4c_revers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8000" y="152400"/>
            <a:ext cx="2641600" cy="630382"/>
          </a:xfrm>
          <a:prstGeom prst="rect">
            <a:avLst/>
          </a:prstGeom>
        </p:spPr>
      </p:pic>
    </p:spTree>
    <p:extLst>
      <p:ext uri="{BB962C8B-B14F-4D97-AF65-F5344CB8AC3E}">
        <p14:creationId xmlns:p14="http://schemas.microsoft.com/office/powerpoint/2010/main" val="23136647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 Single">
    <p:spTree>
      <p:nvGrpSpPr>
        <p:cNvPr id="1" name=""/>
        <p:cNvGrpSpPr/>
        <p:nvPr/>
      </p:nvGrpSpPr>
      <p:grpSpPr>
        <a:xfrm>
          <a:off x="0" y="0"/>
          <a:ext cx="0" cy="0"/>
          <a:chOff x="0" y="0"/>
          <a:chExt cx="0" cy="0"/>
        </a:xfrm>
      </p:grpSpPr>
      <p:sp>
        <p:nvSpPr>
          <p:cNvPr id="15" name="Chart Placeholder 12"/>
          <p:cNvSpPr>
            <a:spLocks noGrp="1"/>
          </p:cNvSpPr>
          <p:nvPr>
            <p:ph type="chart" sz="quarter" idx="20"/>
          </p:nvPr>
        </p:nvSpPr>
        <p:spPr>
          <a:xfrm>
            <a:off x="618433" y="2565000"/>
            <a:ext cx="7264107" cy="3759601"/>
          </a:xfrm>
          <a:prstGeom prst="rect">
            <a:avLst/>
          </a:prstGeom>
        </p:spPr>
        <p:txBody>
          <a:bodyPr lIns="0" tIns="0" rIns="0" bIns="0">
            <a:normAutofit/>
          </a:bodyPr>
          <a:lstStyle>
            <a:lvl1pPr marL="0" indent="0">
              <a:buNone/>
              <a:defRPr sz="2000">
                <a:solidFill>
                  <a:srgbClr val="999999"/>
                </a:solidFill>
              </a:defRPr>
            </a:lvl1pPr>
          </a:lstStyle>
          <a:p>
            <a:endParaRPr lang="en-US" dirty="0"/>
          </a:p>
        </p:txBody>
      </p:sp>
      <p:grpSp>
        <p:nvGrpSpPr>
          <p:cNvPr id="8" name="Group 7"/>
          <p:cNvGrpSpPr/>
          <p:nvPr userDrawn="1"/>
        </p:nvGrpSpPr>
        <p:grpSpPr>
          <a:xfrm>
            <a:off x="0" y="0"/>
            <a:ext cx="12192000" cy="914400"/>
            <a:chOff x="0" y="0"/>
            <a:chExt cx="9144000" cy="914400"/>
          </a:xfrm>
          <a:solidFill>
            <a:srgbClr val="001E4A"/>
          </a:solidFill>
        </p:grpSpPr>
        <p:sp>
          <p:nvSpPr>
            <p:cNvPr id="13" name="Isosceles Triangle 12"/>
            <p:cNvSpPr/>
            <p:nvPr userDrawn="1"/>
          </p:nvSpPr>
          <p:spPr>
            <a:xfrm rot="10800000">
              <a:off x="304800" y="685800"/>
              <a:ext cx="685800" cy="228600"/>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pic>
        <p:nvPicPr>
          <p:cNvPr id="16" name="Picture 15" descr="UMaine_fullcrest_logo4c_revers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8000" y="152400"/>
            <a:ext cx="2641600" cy="630382"/>
          </a:xfrm>
          <a:prstGeom prst="rect">
            <a:avLst/>
          </a:prstGeom>
        </p:spPr>
      </p:pic>
    </p:spTree>
    <p:extLst>
      <p:ext uri="{BB962C8B-B14F-4D97-AF65-F5344CB8AC3E}">
        <p14:creationId xmlns:p14="http://schemas.microsoft.com/office/powerpoint/2010/main" val="3853368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94467-C5A9-4C22-EC56-40FAFCCC47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3F1D1F-2B4C-D727-A6DD-88902D1B62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B816FB-5702-EB22-2EBA-5139A4933D2E}"/>
              </a:ext>
            </a:extLst>
          </p:cNvPr>
          <p:cNvSpPr>
            <a:spLocks noGrp="1"/>
          </p:cNvSpPr>
          <p:nvPr>
            <p:ph type="dt" sz="half" idx="10"/>
          </p:nvPr>
        </p:nvSpPr>
        <p:spPr/>
        <p:txBody>
          <a:bodyPr/>
          <a:lstStyle/>
          <a:p>
            <a:fld id="{7BCEEFC2-EB47-1C4F-9C85-050FF9FCABF3}" type="datetimeFigureOut">
              <a:rPr lang="en-US" smtClean="0"/>
              <a:t>10/12/23</a:t>
            </a:fld>
            <a:endParaRPr lang="en-US"/>
          </a:p>
        </p:txBody>
      </p:sp>
      <p:sp>
        <p:nvSpPr>
          <p:cNvPr id="5" name="Footer Placeholder 4">
            <a:extLst>
              <a:ext uri="{FF2B5EF4-FFF2-40B4-BE49-F238E27FC236}">
                <a16:creationId xmlns:a16="http://schemas.microsoft.com/office/drawing/2014/main" id="{646B4D35-450C-A3D3-4274-3B12E505A7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FE2D00-B8D6-06B6-3C2D-CF3629CF8E93}"/>
              </a:ext>
            </a:extLst>
          </p:cNvPr>
          <p:cNvSpPr>
            <a:spLocks noGrp="1"/>
          </p:cNvSpPr>
          <p:nvPr>
            <p:ph type="sldNum" sz="quarter" idx="12"/>
          </p:nvPr>
        </p:nvSpPr>
        <p:spPr/>
        <p:txBody>
          <a:bodyPr/>
          <a:lstStyle/>
          <a:p>
            <a:fld id="{A3594AAF-730F-CD47-9AEB-B7F1D5846ED1}" type="slidenum">
              <a:rPr lang="en-US" smtClean="0"/>
              <a:t>‹#›</a:t>
            </a:fld>
            <a:endParaRPr lang="en-US"/>
          </a:p>
        </p:txBody>
      </p:sp>
    </p:spTree>
    <p:extLst>
      <p:ext uri="{BB962C8B-B14F-4D97-AF65-F5344CB8AC3E}">
        <p14:creationId xmlns:p14="http://schemas.microsoft.com/office/powerpoint/2010/main" val="21801658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0" name="Chart Placeholder 12"/>
          <p:cNvSpPr>
            <a:spLocks noGrp="1"/>
          </p:cNvSpPr>
          <p:nvPr>
            <p:ph type="chart" sz="quarter" idx="20"/>
          </p:nvPr>
        </p:nvSpPr>
        <p:spPr>
          <a:xfrm>
            <a:off x="618433" y="2565000"/>
            <a:ext cx="7264107" cy="3759601"/>
          </a:xfrm>
          <a:prstGeom prst="rect">
            <a:avLst/>
          </a:prstGeom>
        </p:spPr>
        <p:txBody>
          <a:bodyPr lIns="0" tIns="0" rIns="0" bIns="0">
            <a:normAutofit/>
          </a:bodyPr>
          <a:lstStyle>
            <a:lvl1pPr marL="0" indent="0">
              <a:buNone/>
              <a:defRPr sz="2000">
                <a:solidFill>
                  <a:srgbClr val="999999"/>
                </a:solidFill>
              </a:defRPr>
            </a:lvl1pPr>
          </a:lstStyle>
          <a:p>
            <a:endParaRPr lang="en-US" dirty="0"/>
          </a:p>
        </p:txBody>
      </p:sp>
      <p:sp>
        <p:nvSpPr>
          <p:cNvPr id="11" name="Content Placeholder 5"/>
          <p:cNvSpPr>
            <a:spLocks noGrp="1"/>
          </p:cNvSpPr>
          <p:nvPr>
            <p:ph sz="quarter" idx="21" hasCustomPrompt="1"/>
          </p:nvPr>
        </p:nvSpPr>
        <p:spPr>
          <a:xfrm>
            <a:off x="8047817" y="2565000"/>
            <a:ext cx="3535680" cy="3759601"/>
          </a:xfrm>
          <a:prstGeom prst="rect">
            <a:avLst/>
          </a:prstGeom>
        </p:spPr>
        <p:txBody>
          <a:bodyPr lIns="0" tIns="0" rIns="0" bIns="0">
            <a:noAutofit/>
          </a:bodyPr>
          <a:lstStyle>
            <a:lvl1pPr marL="0" indent="0">
              <a:spcBef>
                <a:spcPts val="0"/>
              </a:spcBef>
              <a:buNone/>
              <a:defRPr sz="2000" b="0" i="0" baseline="0">
                <a:solidFill>
                  <a:srgbClr val="666666"/>
                </a:solidFill>
                <a:latin typeface="Arial"/>
                <a:cs typeface="Arial"/>
              </a:defRPr>
            </a:lvl1pPr>
            <a:lvl2pPr>
              <a:defRPr sz="2000">
                <a:solidFill>
                  <a:srgbClr val="0F7FC5"/>
                </a:solidFill>
              </a:defRPr>
            </a:lvl2pPr>
            <a:lvl3pPr>
              <a:defRPr sz="1800">
                <a:solidFill>
                  <a:srgbClr val="0F7FC5"/>
                </a:solidFill>
              </a:defRPr>
            </a:lvl3pPr>
            <a:lvl4pPr>
              <a:defRPr sz="1600">
                <a:solidFill>
                  <a:srgbClr val="0F7FC5"/>
                </a:solidFill>
              </a:defRPr>
            </a:lvl4pPr>
            <a:lvl5pPr>
              <a:defRPr sz="1600">
                <a:solidFill>
                  <a:srgbClr val="0F7FC5"/>
                </a:solidFill>
              </a:defRPr>
            </a:lvl5pPr>
            <a:lvl6pPr>
              <a:defRPr sz="1600"/>
            </a:lvl6pPr>
            <a:lvl7pPr>
              <a:defRPr sz="1600"/>
            </a:lvl7pPr>
            <a:lvl8pPr>
              <a:defRPr sz="1600"/>
            </a:lvl8pPr>
            <a:lvl9pPr>
              <a:defRPr sz="1600"/>
            </a:lvl9pPr>
          </a:lstStyle>
          <a:p>
            <a:pPr lvl="0"/>
            <a:r>
              <a:rPr lang="en-US" dirty="0"/>
              <a:t>Note some important details on your chart</a:t>
            </a:r>
          </a:p>
        </p:txBody>
      </p:sp>
      <p:grpSp>
        <p:nvGrpSpPr>
          <p:cNvPr id="15" name="Group 14"/>
          <p:cNvGrpSpPr/>
          <p:nvPr userDrawn="1"/>
        </p:nvGrpSpPr>
        <p:grpSpPr>
          <a:xfrm>
            <a:off x="0" y="0"/>
            <a:ext cx="12192000" cy="914400"/>
            <a:chOff x="0" y="0"/>
            <a:chExt cx="9144000" cy="914400"/>
          </a:xfrm>
          <a:solidFill>
            <a:srgbClr val="001E4A"/>
          </a:solidFill>
        </p:grpSpPr>
        <p:sp>
          <p:nvSpPr>
            <p:cNvPr id="16" name="Isosceles Triangle 15"/>
            <p:cNvSpPr/>
            <p:nvPr userDrawn="1"/>
          </p:nvSpPr>
          <p:spPr>
            <a:xfrm rot="10800000">
              <a:off x="304800" y="685800"/>
              <a:ext cx="685800" cy="228600"/>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7" name="Rectangle 16"/>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pic>
        <p:nvPicPr>
          <p:cNvPr id="18" name="Picture 17" descr="UMaine_fullcrest_logo4c_revers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8000" y="152400"/>
            <a:ext cx="2641600" cy="630382"/>
          </a:xfrm>
          <a:prstGeom prst="rect">
            <a:avLst/>
          </a:prstGeom>
        </p:spPr>
      </p:pic>
    </p:spTree>
    <p:extLst>
      <p:ext uri="{BB962C8B-B14F-4D97-AF65-F5344CB8AC3E}">
        <p14:creationId xmlns:p14="http://schemas.microsoft.com/office/powerpoint/2010/main" val="21718495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Chart Placeholder 12"/>
          <p:cNvSpPr>
            <a:spLocks noGrp="1"/>
          </p:cNvSpPr>
          <p:nvPr>
            <p:ph type="chart" sz="quarter" idx="18"/>
          </p:nvPr>
        </p:nvSpPr>
        <p:spPr>
          <a:xfrm>
            <a:off x="618432" y="2565000"/>
            <a:ext cx="5360787" cy="3759601"/>
          </a:xfrm>
          <a:prstGeom prst="rect">
            <a:avLst/>
          </a:prstGeom>
        </p:spPr>
        <p:txBody>
          <a:bodyPr lIns="0" tIns="0" rIns="0" bIns="0">
            <a:normAutofit/>
          </a:bodyPr>
          <a:lstStyle>
            <a:lvl1pPr marL="0" indent="0">
              <a:buNone/>
              <a:defRPr sz="2000">
                <a:solidFill>
                  <a:srgbClr val="999999"/>
                </a:solidFill>
              </a:defRPr>
            </a:lvl1pPr>
          </a:lstStyle>
          <a:p>
            <a:endParaRPr lang="en-US" dirty="0"/>
          </a:p>
        </p:txBody>
      </p:sp>
      <p:sp>
        <p:nvSpPr>
          <p:cNvPr id="8" name="Chart Placeholder 12"/>
          <p:cNvSpPr>
            <a:spLocks noGrp="1"/>
          </p:cNvSpPr>
          <p:nvPr>
            <p:ph type="chart" sz="quarter" idx="19"/>
          </p:nvPr>
        </p:nvSpPr>
        <p:spPr>
          <a:xfrm>
            <a:off x="6166069" y="2565000"/>
            <a:ext cx="5360056" cy="3759601"/>
          </a:xfrm>
          <a:prstGeom prst="rect">
            <a:avLst/>
          </a:prstGeom>
        </p:spPr>
        <p:txBody>
          <a:bodyPr lIns="0" tIns="0" rIns="0" bIns="0">
            <a:normAutofit/>
          </a:bodyPr>
          <a:lstStyle>
            <a:lvl1pPr marL="0" indent="0">
              <a:buNone/>
              <a:defRPr sz="2000">
                <a:solidFill>
                  <a:srgbClr val="999999"/>
                </a:solidFill>
              </a:defRPr>
            </a:lvl1pPr>
          </a:lstStyle>
          <a:p>
            <a:endParaRPr lang="en-US" dirty="0"/>
          </a:p>
        </p:txBody>
      </p:sp>
      <p:grpSp>
        <p:nvGrpSpPr>
          <p:cNvPr id="10" name="Group 9"/>
          <p:cNvGrpSpPr/>
          <p:nvPr userDrawn="1"/>
        </p:nvGrpSpPr>
        <p:grpSpPr>
          <a:xfrm>
            <a:off x="0" y="0"/>
            <a:ext cx="12192000" cy="914400"/>
            <a:chOff x="0" y="0"/>
            <a:chExt cx="9144000" cy="914400"/>
          </a:xfrm>
          <a:solidFill>
            <a:srgbClr val="001E4A"/>
          </a:solidFill>
        </p:grpSpPr>
        <p:sp>
          <p:nvSpPr>
            <p:cNvPr id="11" name="Isosceles Triangle 10"/>
            <p:cNvSpPr/>
            <p:nvPr userDrawn="1"/>
          </p:nvSpPr>
          <p:spPr>
            <a:xfrm rot="10800000">
              <a:off x="304800" y="685800"/>
              <a:ext cx="685800" cy="228600"/>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Rectangle 15"/>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pic>
        <p:nvPicPr>
          <p:cNvPr id="17" name="Picture 16" descr="UMaine_fullcrest_logo4c_revers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8000" y="152400"/>
            <a:ext cx="2641600" cy="630382"/>
          </a:xfrm>
          <a:prstGeom prst="rect">
            <a:avLst/>
          </a:prstGeom>
        </p:spPr>
      </p:pic>
    </p:spTree>
    <p:extLst>
      <p:ext uri="{BB962C8B-B14F-4D97-AF65-F5344CB8AC3E}">
        <p14:creationId xmlns:p14="http://schemas.microsoft.com/office/powerpoint/2010/main" val="38400118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8B595D-7A62-E947-B137-EF2B8BCCD6AE}" type="datetimeFigureOut">
              <a:rPr lang="en-US" smtClean="0"/>
              <a:pPr/>
              <a:t>10/12/23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DB3A54-4826-4140-B09F-95EF8780B215}" type="slidenum">
              <a:rPr lang="en-US" smtClean="0"/>
              <a:pPr/>
              <a:t>‹#›</a:t>
            </a:fld>
            <a:endParaRPr lang="en-US"/>
          </a:p>
        </p:txBody>
      </p:sp>
    </p:spTree>
    <p:extLst>
      <p:ext uri="{BB962C8B-B14F-4D97-AF65-F5344CB8AC3E}">
        <p14:creationId xmlns:p14="http://schemas.microsoft.com/office/powerpoint/2010/main" val="22550194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D5768C9-D6A8-124D-A9A2-EBAD1A4CCCDA}" type="slidenum">
              <a:rPr lang="en-US"/>
              <a:pPr>
                <a:defRPr/>
              </a:pPr>
              <a:t>‹#›</a:t>
            </a:fld>
            <a:endParaRPr lang="en-US"/>
          </a:p>
        </p:txBody>
      </p:sp>
    </p:spTree>
    <p:extLst>
      <p:ext uri="{BB962C8B-B14F-4D97-AF65-F5344CB8AC3E}">
        <p14:creationId xmlns:p14="http://schemas.microsoft.com/office/powerpoint/2010/main" val="2359480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057A9-57D8-20E5-302C-0DEFA0D501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E20BB2-CBF7-7AE0-6BC5-0268EB24D8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D23C66-0A0D-5EDF-A6B7-3EC28C362873}"/>
              </a:ext>
            </a:extLst>
          </p:cNvPr>
          <p:cNvSpPr>
            <a:spLocks noGrp="1"/>
          </p:cNvSpPr>
          <p:nvPr>
            <p:ph type="dt" sz="half" idx="10"/>
          </p:nvPr>
        </p:nvSpPr>
        <p:spPr/>
        <p:txBody>
          <a:bodyPr/>
          <a:lstStyle/>
          <a:p>
            <a:fld id="{7BCEEFC2-EB47-1C4F-9C85-050FF9FCABF3}" type="datetimeFigureOut">
              <a:rPr lang="en-US" smtClean="0"/>
              <a:t>10/12/23</a:t>
            </a:fld>
            <a:endParaRPr lang="en-US"/>
          </a:p>
        </p:txBody>
      </p:sp>
      <p:sp>
        <p:nvSpPr>
          <p:cNvPr id="5" name="Footer Placeholder 4">
            <a:extLst>
              <a:ext uri="{FF2B5EF4-FFF2-40B4-BE49-F238E27FC236}">
                <a16:creationId xmlns:a16="http://schemas.microsoft.com/office/drawing/2014/main" id="{F0EB5CAD-DDEC-B5E9-DA17-D08AD54FCD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CBF90E-43DD-9D17-6F4E-E91A60EC08E4}"/>
              </a:ext>
            </a:extLst>
          </p:cNvPr>
          <p:cNvSpPr>
            <a:spLocks noGrp="1"/>
          </p:cNvSpPr>
          <p:nvPr>
            <p:ph type="sldNum" sz="quarter" idx="12"/>
          </p:nvPr>
        </p:nvSpPr>
        <p:spPr/>
        <p:txBody>
          <a:bodyPr/>
          <a:lstStyle/>
          <a:p>
            <a:fld id="{A3594AAF-730F-CD47-9AEB-B7F1D5846ED1}" type="slidenum">
              <a:rPr lang="en-US" smtClean="0"/>
              <a:t>‹#›</a:t>
            </a:fld>
            <a:endParaRPr lang="en-US"/>
          </a:p>
        </p:txBody>
      </p:sp>
    </p:spTree>
    <p:extLst>
      <p:ext uri="{BB962C8B-B14F-4D97-AF65-F5344CB8AC3E}">
        <p14:creationId xmlns:p14="http://schemas.microsoft.com/office/powerpoint/2010/main" val="267963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F8959-F83D-3D68-574F-BE9EC4576E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973E16-301B-9AFB-6CD4-D18D380DEC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EA5A542-A1CF-990D-71F9-9F913252C3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E598DA0-4854-9309-1DAE-62426828AC31}"/>
              </a:ext>
            </a:extLst>
          </p:cNvPr>
          <p:cNvSpPr>
            <a:spLocks noGrp="1"/>
          </p:cNvSpPr>
          <p:nvPr>
            <p:ph type="dt" sz="half" idx="10"/>
          </p:nvPr>
        </p:nvSpPr>
        <p:spPr/>
        <p:txBody>
          <a:bodyPr/>
          <a:lstStyle/>
          <a:p>
            <a:fld id="{7BCEEFC2-EB47-1C4F-9C85-050FF9FCABF3}" type="datetimeFigureOut">
              <a:rPr lang="en-US" smtClean="0"/>
              <a:t>10/12/23</a:t>
            </a:fld>
            <a:endParaRPr lang="en-US"/>
          </a:p>
        </p:txBody>
      </p:sp>
      <p:sp>
        <p:nvSpPr>
          <p:cNvPr id="6" name="Footer Placeholder 5">
            <a:extLst>
              <a:ext uri="{FF2B5EF4-FFF2-40B4-BE49-F238E27FC236}">
                <a16:creationId xmlns:a16="http://schemas.microsoft.com/office/drawing/2014/main" id="{71ACEF84-625E-5ADA-9A2F-F67B297A82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D4F9D0-8521-E28B-3E27-5B60B71B0D14}"/>
              </a:ext>
            </a:extLst>
          </p:cNvPr>
          <p:cNvSpPr>
            <a:spLocks noGrp="1"/>
          </p:cNvSpPr>
          <p:nvPr>
            <p:ph type="sldNum" sz="quarter" idx="12"/>
          </p:nvPr>
        </p:nvSpPr>
        <p:spPr/>
        <p:txBody>
          <a:bodyPr/>
          <a:lstStyle/>
          <a:p>
            <a:fld id="{A3594AAF-730F-CD47-9AEB-B7F1D5846ED1}" type="slidenum">
              <a:rPr lang="en-US" smtClean="0"/>
              <a:t>‹#›</a:t>
            </a:fld>
            <a:endParaRPr lang="en-US"/>
          </a:p>
        </p:txBody>
      </p:sp>
    </p:spTree>
    <p:extLst>
      <p:ext uri="{BB962C8B-B14F-4D97-AF65-F5344CB8AC3E}">
        <p14:creationId xmlns:p14="http://schemas.microsoft.com/office/powerpoint/2010/main" val="114761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A5CE8-923A-729C-5C87-C0F6DFA47F2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664E9F-49EE-7A29-17AF-18D28E19B2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A463AB-E511-AA6B-6D0C-DF60D90493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8D40F3-0CB3-060E-38E9-3AAC71350F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1C41C0-B67C-45F2-C1BD-89964A48762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651A90-1996-CFE4-4BE6-C6DD72D98FF0}"/>
              </a:ext>
            </a:extLst>
          </p:cNvPr>
          <p:cNvSpPr>
            <a:spLocks noGrp="1"/>
          </p:cNvSpPr>
          <p:nvPr>
            <p:ph type="dt" sz="half" idx="10"/>
          </p:nvPr>
        </p:nvSpPr>
        <p:spPr/>
        <p:txBody>
          <a:bodyPr/>
          <a:lstStyle/>
          <a:p>
            <a:fld id="{7BCEEFC2-EB47-1C4F-9C85-050FF9FCABF3}" type="datetimeFigureOut">
              <a:rPr lang="en-US" smtClean="0"/>
              <a:t>10/12/23</a:t>
            </a:fld>
            <a:endParaRPr lang="en-US"/>
          </a:p>
        </p:txBody>
      </p:sp>
      <p:sp>
        <p:nvSpPr>
          <p:cNvPr id="8" name="Footer Placeholder 7">
            <a:extLst>
              <a:ext uri="{FF2B5EF4-FFF2-40B4-BE49-F238E27FC236}">
                <a16:creationId xmlns:a16="http://schemas.microsoft.com/office/drawing/2014/main" id="{332DA26C-0A51-4424-49D0-6B89321D5DF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A390040-1CAE-362B-D495-AF7384A770CF}"/>
              </a:ext>
            </a:extLst>
          </p:cNvPr>
          <p:cNvSpPr>
            <a:spLocks noGrp="1"/>
          </p:cNvSpPr>
          <p:nvPr>
            <p:ph type="sldNum" sz="quarter" idx="12"/>
          </p:nvPr>
        </p:nvSpPr>
        <p:spPr/>
        <p:txBody>
          <a:bodyPr/>
          <a:lstStyle/>
          <a:p>
            <a:fld id="{A3594AAF-730F-CD47-9AEB-B7F1D5846ED1}" type="slidenum">
              <a:rPr lang="en-US" smtClean="0"/>
              <a:t>‹#›</a:t>
            </a:fld>
            <a:endParaRPr lang="en-US"/>
          </a:p>
        </p:txBody>
      </p:sp>
    </p:spTree>
    <p:extLst>
      <p:ext uri="{BB962C8B-B14F-4D97-AF65-F5344CB8AC3E}">
        <p14:creationId xmlns:p14="http://schemas.microsoft.com/office/powerpoint/2010/main" val="3792149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97E7D-F3B0-67A6-0261-CB968FA40C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A5023D-D4AF-98BC-0A8C-575ABA2A9EEC}"/>
              </a:ext>
            </a:extLst>
          </p:cNvPr>
          <p:cNvSpPr>
            <a:spLocks noGrp="1"/>
          </p:cNvSpPr>
          <p:nvPr>
            <p:ph type="dt" sz="half" idx="10"/>
          </p:nvPr>
        </p:nvSpPr>
        <p:spPr/>
        <p:txBody>
          <a:bodyPr/>
          <a:lstStyle/>
          <a:p>
            <a:fld id="{7BCEEFC2-EB47-1C4F-9C85-050FF9FCABF3}" type="datetimeFigureOut">
              <a:rPr lang="en-US" smtClean="0"/>
              <a:t>10/12/23</a:t>
            </a:fld>
            <a:endParaRPr lang="en-US"/>
          </a:p>
        </p:txBody>
      </p:sp>
      <p:sp>
        <p:nvSpPr>
          <p:cNvPr id="4" name="Footer Placeholder 3">
            <a:extLst>
              <a:ext uri="{FF2B5EF4-FFF2-40B4-BE49-F238E27FC236}">
                <a16:creationId xmlns:a16="http://schemas.microsoft.com/office/drawing/2014/main" id="{7B543BEB-0355-DFA6-C43D-EF4F0F70DA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21D5173-A51D-801E-22C7-85488D5E7125}"/>
              </a:ext>
            </a:extLst>
          </p:cNvPr>
          <p:cNvSpPr>
            <a:spLocks noGrp="1"/>
          </p:cNvSpPr>
          <p:nvPr>
            <p:ph type="sldNum" sz="quarter" idx="12"/>
          </p:nvPr>
        </p:nvSpPr>
        <p:spPr/>
        <p:txBody>
          <a:bodyPr/>
          <a:lstStyle/>
          <a:p>
            <a:fld id="{A3594AAF-730F-CD47-9AEB-B7F1D5846ED1}" type="slidenum">
              <a:rPr lang="en-US" smtClean="0"/>
              <a:t>‹#›</a:t>
            </a:fld>
            <a:endParaRPr lang="en-US"/>
          </a:p>
        </p:txBody>
      </p:sp>
    </p:spTree>
    <p:extLst>
      <p:ext uri="{BB962C8B-B14F-4D97-AF65-F5344CB8AC3E}">
        <p14:creationId xmlns:p14="http://schemas.microsoft.com/office/powerpoint/2010/main" val="3741977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BB5520-7F9A-F68E-F1C0-A6A184769D02}"/>
              </a:ext>
            </a:extLst>
          </p:cNvPr>
          <p:cNvSpPr>
            <a:spLocks noGrp="1"/>
          </p:cNvSpPr>
          <p:nvPr>
            <p:ph type="dt" sz="half" idx="10"/>
          </p:nvPr>
        </p:nvSpPr>
        <p:spPr/>
        <p:txBody>
          <a:bodyPr/>
          <a:lstStyle/>
          <a:p>
            <a:fld id="{7BCEEFC2-EB47-1C4F-9C85-050FF9FCABF3}" type="datetimeFigureOut">
              <a:rPr lang="en-US" smtClean="0"/>
              <a:t>10/12/23</a:t>
            </a:fld>
            <a:endParaRPr lang="en-US"/>
          </a:p>
        </p:txBody>
      </p:sp>
      <p:sp>
        <p:nvSpPr>
          <p:cNvPr id="3" name="Footer Placeholder 2">
            <a:extLst>
              <a:ext uri="{FF2B5EF4-FFF2-40B4-BE49-F238E27FC236}">
                <a16:creationId xmlns:a16="http://schemas.microsoft.com/office/drawing/2014/main" id="{26810497-E70E-B2F9-2C80-27EA6F2A90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744B943-C288-BA1D-A694-D7119ABA1F85}"/>
              </a:ext>
            </a:extLst>
          </p:cNvPr>
          <p:cNvSpPr>
            <a:spLocks noGrp="1"/>
          </p:cNvSpPr>
          <p:nvPr>
            <p:ph type="sldNum" sz="quarter" idx="12"/>
          </p:nvPr>
        </p:nvSpPr>
        <p:spPr/>
        <p:txBody>
          <a:bodyPr/>
          <a:lstStyle/>
          <a:p>
            <a:fld id="{A3594AAF-730F-CD47-9AEB-B7F1D5846ED1}" type="slidenum">
              <a:rPr lang="en-US" smtClean="0"/>
              <a:t>‹#›</a:t>
            </a:fld>
            <a:endParaRPr lang="en-US"/>
          </a:p>
        </p:txBody>
      </p:sp>
    </p:spTree>
    <p:extLst>
      <p:ext uri="{BB962C8B-B14F-4D97-AF65-F5344CB8AC3E}">
        <p14:creationId xmlns:p14="http://schemas.microsoft.com/office/powerpoint/2010/main" val="3212074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E2291-6E55-67EC-3ED3-12955D3474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9693AE-5E96-59B0-FD36-5432C3B5C7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30EE40-C282-B0E5-BD24-52BD536AF7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0F0A6-FFEA-F0B4-5E39-4E024EB5928C}"/>
              </a:ext>
            </a:extLst>
          </p:cNvPr>
          <p:cNvSpPr>
            <a:spLocks noGrp="1"/>
          </p:cNvSpPr>
          <p:nvPr>
            <p:ph type="dt" sz="half" idx="10"/>
          </p:nvPr>
        </p:nvSpPr>
        <p:spPr/>
        <p:txBody>
          <a:bodyPr/>
          <a:lstStyle/>
          <a:p>
            <a:fld id="{7BCEEFC2-EB47-1C4F-9C85-050FF9FCABF3}" type="datetimeFigureOut">
              <a:rPr lang="en-US" smtClean="0"/>
              <a:t>10/12/23</a:t>
            </a:fld>
            <a:endParaRPr lang="en-US"/>
          </a:p>
        </p:txBody>
      </p:sp>
      <p:sp>
        <p:nvSpPr>
          <p:cNvPr id="6" name="Footer Placeholder 5">
            <a:extLst>
              <a:ext uri="{FF2B5EF4-FFF2-40B4-BE49-F238E27FC236}">
                <a16:creationId xmlns:a16="http://schemas.microsoft.com/office/drawing/2014/main" id="{69AB2D2D-A53A-CFF7-959A-3E57F1F76F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B67062-C0B9-5749-DF05-F9885EE2B791}"/>
              </a:ext>
            </a:extLst>
          </p:cNvPr>
          <p:cNvSpPr>
            <a:spLocks noGrp="1"/>
          </p:cNvSpPr>
          <p:nvPr>
            <p:ph type="sldNum" sz="quarter" idx="12"/>
          </p:nvPr>
        </p:nvSpPr>
        <p:spPr/>
        <p:txBody>
          <a:bodyPr/>
          <a:lstStyle/>
          <a:p>
            <a:fld id="{A3594AAF-730F-CD47-9AEB-B7F1D5846ED1}" type="slidenum">
              <a:rPr lang="en-US" smtClean="0"/>
              <a:t>‹#›</a:t>
            </a:fld>
            <a:endParaRPr lang="en-US"/>
          </a:p>
        </p:txBody>
      </p:sp>
    </p:spTree>
    <p:extLst>
      <p:ext uri="{BB962C8B-B14F-4D97-AF65-F5344CB8AC3E}">
        <p14:creationId xmlns:p14="http://schemas.microsoft.com/office/powerpoint/2010/main" val="878636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8EF7F-4736-8F84-F148-2F223A19C9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D80DBD-7DD8-C756-ED0B-EF0E185F6A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37A1D51-E508-06AE-7420-BCC4DF6894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F3132D-76FF-290B-5DAD-062BCBF83E83}"/>
              </a:ext>
            </a:extLst>
          </p:cNvPr>
          <p:cNvSpPr>
            <a:spLocks noGrp="1"/>
          </p:cNvSpPr>
          <p:nvPr>
            <p:ph type="dt" sz="half" idx="10"/>
          </p:nvPr>
        </p:nvSpPr>
        <p:spPr/>
        <p:txBody>
          <a:bodyPr/>
          <a:lstStyle/>
          <a:p>
            <a:fld id="{7BCEEFC2-EB47-1C4F-9C85-050FF9FCABF3}" type="datetimeFigureOut">
              <a:rPr lang="en-US" smtClean="0"/>
              <a:t>10/12/23</a:t>
            </a:fld>
            <a:endParaRPr lang="en-US"/>
          </a:p>
        </p:txBody>
      </p:sp>
      <p:sp>
        <p:nvSpPr>
          <p:cNvPr id="6" name="Footer Placeholder 5">
            <a:extLst>
              <a:ext uri="{FF2B5EF4-FFF2-40B4-BE49-F238E27FC236}">
                <a16:creationId xmlns:a16="http://schemas.microsoft.com/office/drawing/2014/main" id="{BE19D117-BC68-D256-2D48-7656E82623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2CBDB7-FA52-2B80-DD64-7F8E5FE6500C}"/>
              </a:ext>
            </a:extLst>
          </p:cNvPr>
          <p:cNvSpPr>
            <a:spLocks noGrp="1"/>
          </p:cNvSpPr>
          <p:nvPr>
            <p:ph type="sldNum" sz="quarter" idx="12"/>
          </p:nvPr>
        </p:nvSpPr>
        <p:spPr/>
        <p:txBody>
          <a:bodyPr/>
          <a:lstStyle/>
          <a:p>
            <a:fld id="{A3594AAF-730F-CD47-9AEB-B7F1D5846ED1}" type="slidenum">
              <a:rPr lang="en-US" smtClean="0"/>
              <a:t>‹#›</a:t>
            </a:fld>
            <a:endParaRPr lang="en-US"/>
          </a:p>
        </p:txBody>
      </p:sp>
    </p:spTree>
    <p:extLst>
      <p:ext uri="{BB962C8B-B14F-4D97-AF65-F5344CB8AC3E}">
        <p14:creationId xmlns:p14="http://schemas.microsoft.com/office/powerpoint/2010/main" val="3970638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A8AA17-D53F-F523-84B5-9395FEBDE8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E590E4-1E7D-539A-B923-F5EC9CF770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2C2B0C-0133-71D1-CE22-8FD1592168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CEEFC2-EB47-1C4F-9C85-050FF9FCABF3}" type="datetimeFigureOut">
              <a:rPr lang="en-US" smtClean="0"/>
              <a:t>10/12/23</a:t>
            </a:fld>
            <a:endParaRPr lang="en-US"/>
          </a:p>
        </p:txBody>
      </p:sp>
      <p:sp>
        <p:nvSpPr>
          <p:cNvPr id="5" name="Footer Placeholder 4">
            <a:extLst>
              <a:ext uri="{FF2B5EF4-FFF2-40B4-BE49-F238E27FC236}">
                <a16:creationId xmlns:a16="http://schemas.microsoft.com/office/drawing/2014/main" id="{A3196451-A104-0F39-48E6-51AFCFA3D2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F65EE7A-AADC-0BC9-3F8B-0E118E7D57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594AAF-730F-CD47-9AEB-B7F1D5846ED1}" type="slidenum">
              <a:rPr lang="en-US" smtClean="0"/>
              <a:t>‹#›</a:t>
            </a:fld>
            <a:endParaRPr lang="en-US"/>
          </a:p>
        </p:txBody>
      </p:sp>
    </p:spTree>
    <p:extLst>
      <p:ext uri="{BB962C8B-B14F-4D97-AF65-F5344CB8AC3E}">
        <p14:creationId xmlns:p14="http://schemas.microsoft.com/office/powerpoint/2010/main" val="38140502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Text Placeholder 2"/>
          <p:cNvSpPr>
            <a:spLocks noGrp="1"/>
          </p:cNvSpPr>
          <p:nvPr>
            <p:ph type="body" idx="1"/>
          </p:nvPr>
        </p:nvSpPr>
        <p:spPr>
          <a:xfrm>
            <a:off x="609600" y="2167129"/>
            <a:ext cx="10972800" cy="3621197"/>
          </a:xfrm>
          <a:prstGeom prst="rect">
            <a:avLst/>
          </a:prstGeom>
        </p:spPr>
        <p:txBody>
          <a:bodyPr vert="horz" lIns="0" tIns="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60253165"/>
      </p:ext>
    </p:extLst>
  </p:cSld>
  <p:clrMap bg1="lt1" tx1="dk1" bg2="lt2" tx2="dk2" accent1="accent1" accent2="accent2" accent3="accent3" accent4="accent4" accent5="accent5" accent6="accent6" hlink="hlink" folHlink="folHlink"/>
  <p:sldLayoutIdLst>
    <p:sldLayoutId id="2147483672" r:id="rId1"/>
    <p:sldLayoutId id="2147483659" r:id="rId2"/>
    <p:sldLayoutId id="2147483660" r:id="rId3"/>
    <p:sldLayoutId id="2147483662" r:id="rId4"/>
    <p:sldLayoutId id="2147483663" r:id="rId5"/>
    <p:sldLayoutId id="2147483666" r:id="rId6"/>
    <p:sldLayoutId id="2147483667" r:id="rId7"/>
    <p:sldLayoutId id="2147483674" r:id="rId8"/>
    <p:sldLayoutId id="2147483676" r:id="rId9"/>
    <p:sldLayoutId id="2147483675" r:id="rId10"/>
    <p:sldLayoutId id="2147483677" r:id="rId11"/>
    <p:sldLayoutId id="2147483678" r:id="rId12"/>
  </p:sldLayoutIdLst>
  <p:txStyles>
    <p:titleStyle>
      <a:lvl1pPr algn="l" defTabSz="457200" rtl="0" eaLnBrk="1" latinLnBrk="0" hangingPunct="1">
        <a:spcBef>
          <a:spcPct val="0"/>
        </a:spcBef>
        <a:buNone/>
        <a:defRPr sz="3200" b="1"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7.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2100" y="261938"/>
            <a:ext cx="5562600" cy="1143000"/>
          </a:xfrm>
        </p:spPr>
        <p:txBody>
          <a:bodyPr/>
          <a:lstStyle/>
          <a:p>
            <a:r>
              <a:rPr lang="en-US" dirty="0"/>
              <a:t>2 Causes of Disease:</a:t>
            </a:r>
          </a:p>
        </p:txBody>
      </p:sp>
      <p:sp>
        <p:nvSpPr>
          <p:cNvPr id="3" name="Text Placeholder 2"/>
          <p:cNvSpPr>
            <a:spLocks noGrp="1"/>
          </p:cNvSpPr>
          <p:nvPr>
            <p:ph type="body" idx="1"/>
          </p:nvPr>
        </p:nvSpPr>
        <p:spPr/>
        <p:txBody>
          <a:bodyPr>
            <a:normAutofit/>
          </a:bodyPr>
          <a:lstStyle/>
          <a:p>
            <a:r>
              <a:rPr lang="en-US" sz="3600" dirty="0">
                <a:solidFill>
                  <a:srgbClr val="4AA90F"/>
                </a:solidFill>
              </a:rPr>
              <a:t>BIOTIC</a:t>
            </a:r>
          </a:p>
        </p:txBody>
      </p:sp>
      <p:sp>
        <p:nvSpPr>
          <p:cNvPr id="4" name="Content Placeholder 3"/>
          <p:cNvSpPr>
            <a:spLocks noGrp="1"/>
          </p:cNvSpPr>
          <p:nvPr>
            <p:ph sz="half" idx="2"/>
          </p:nvPr>
        </p:nvSpPr>
        <p:spPr/>
        <p:txBody>
          <a:bodyPr>
            <a:normAutofit fontScale="92500" lnSpcReduction="10000"/>
          </a:bodyPr>
          <a:lstStyle/>
          <a:p>
            <a:r>
              <a:rPr lang="en-US" dirty="0"/>
              <a:t>Means “living”</a:t>
            </a:r>
          </a:p>
          <a:p>
            <a:pPr marL="0" indent="0">
              <a:buNone/>
            </a:pPr>
            <a:r>
              <a:rPr lang="en-US" dirty="0"/>
              <a:t>(these are the contagious diseases)</a:t>
            </a:r>
          </a:p>
        </p:txBody>
      </p:sp>
      <p:sp>
        <p:nvSpPr>
          <p:cNvPr id="5" name="Text Placeholder 4"/>
          <p:cNvSpPr>
            <a:spLocks noGrp="1"/>
          </p:cNvSpPr>
          <p:nvPr>
            <p:ph type="body" sz="quarter" idx="3"/>
          </p:nvPr>
        </p:nvSpPr>
        <p:spPr/>
        <p:txBody>
          <a:bodyPr>
            <a:normAutofit/>
          </a:bodyPr>
          <a:lstStyle/>
          <a:p>
            <a:r>
              <a:rPr lang="en-US" sz="3600" dirty="0">
                <a:solidFill>
                  <a:srgbClr val="3366FF"/>
                </a:solidFill>
              </a:rPr>
              <a:t>ABIOTIC</a:t>
            </a:r>
          </a:p>
        </p:txBody>
      </p:sp>
      <p:sp>
        <p:nvSpPr>
          <p:cNvPr id="6" name="Content Placeholder 5"/>
          <p:cNvSpPr>
            <a:spLocks noGrp="1"/>
          </p:cNvSpPr>
          <p:nvPr>
            <p:ph sz="quarter" idx="4"/>
          </p:nvPr>
        </p:nvSpPr>
        <p:spPr/>
        <p:txBody>
          <a:bodyPr>
            <a:normAutofit fontScale="92500" lnSpcReduction="10000"/>
          </a:bodyPr>
          <a:lstStyle/>
          <a:p>
            <a:r>
              <a:rPr lang="en-US" dirty="0"/>
              <a:t>Means “non-living”</a:t>
            </a:r>
          </a:p>
          <a:p>
            <a:pPr marL="0" indent="0">
              <a:buNone/>
            </a:pPr>
            <a:r>
              <a:rPr lang="en-US" dirty="0"/>
              <a:t>(such as stress factors:</a:t>
            </a:r>
          </a:p>
          <a:p>
            <a:pPr marL="0" indent="0">
              <a:buNone/>
            </a:pPr>
            <a:r>
              <a:rPr lang="en-US" dirty="0"/>
              <a:t>Temperature</a:t>
            </a:r>
          </a:p>
          <a:p>
            <a:pPr marL="0" indent="0">
              <a:buNone/>
            </a:pPr>
            <a:r>
              <a:rPr lang="en-US" dirty="0"/>
              <a:t>Nutrition</a:t>
            </a:r>
          </a:p>
          <a:p>
            <a:pPr marL="0" indent="0">
              <a:buNone/>
            </a:pPr>
            <a:r>
              <a:rPr lang="en-US" dirty="0"/>
              <a:t>pH</a:t>
            </a:r>
          </a:p>
          <a:p>
            <a:pPr marL="0" indent="0">
              <a:buNone/>
            </a:pPr>
            <a:r>
              <a:rPr lang="en-US" dirty="0"/>
              <a:t>Air pollution</a:t>
            </a:r>
          </a:p>
          <a:p>
            <a:pPr marL="0" indent="0">
              <a:buNone/>
            </a:pPr>
            <a:r>
              <a:rPr lang="en-US" dirty="0"/>
              <a:t>(these </a:t>
            </a:r>
            <a:r>
              <a:rPr lang="en-US" u="sng" dirty="0"/>
              <a:t>aren’t</a:t>
            </a:r>
            <a:r>
              <a:rPr lang="en-US" dirty="0"/>
              <a:t> contagious!)</a:t>
            </a:r>
          </a:p>
          <a:p>
            <a:pPr marL="0" indent="0">
              <a:buNone/>
            </a:pPr>
            <a:r>
              <a:rPr lang="en-US" dirty="0"/>
              <a:t>(and are far more common)</a:t>
            </a:r>
          </a:p>
        </p:txBody>
      </p:sp>
    </p:spTree>
    <p:extLst>
      <p:ext uri="{BB962C8B-B14F-4D97-AF65-F5344CB8AC3E}">
        <p14:creationId xmlns:p14="http://schemas.microsoft.com/office/powerpoint/2010/main" val="40187553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25C91-4BF5-F52B-CB32-23A0AC1D6BB0}"/>
              </a:ext>
            </a:extLst>
          </p:cNvPr>
          <p:cNvSpPr>
            <a:spLocks noGrp="1"/>
          </p:cNvSpPr>
          <p:nvPr>
            <p:ph type="title"/>
          </p:nvPr>
        </p:nvSpPr>
        <p:spPr/>
        <p:txBody>
          <a:bodyPr/>
          <a:lstStyle/>
          <a:p>
            <a:r>
              <a:rPr lang="en-US" dirty="0">
                <a:cs typeface="Calibri Light"/>
              </a:rPr>
              <a:t>Magnesium Deficiency - Mobile</a:t>
            </a:r>
          </a:p>
        </p:txBody>
      </p:sp>
      <p:sp>
        <p:nvSpPr>
          <p:cNvPr id="5" name="TextBox 4">
            <a:extLst>
              <a:ext uri="{FF2B5EF4-FFF2-40B4-BE49-F238E27FC236}">
                <a16:creationId xmlns:a16="http://schemas.microsoft.com/office/drawing/2014/main" id="{3EA44680-DA23-E368-5998-FEF4812E4E41}"/>
              </a:ext>
            </a:extLst>
          </p:cNvPr>
          <p:cNvSpPr txBox="1"/>
          <p:nvPr/>
        </p:nvSpPr>
        <p:spPr>
          <a:xfrm>
            <a:off x="348130" y="1966850"/>
            <a:ext cx="5237865" cy="16619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cs typeface="Calibri"/>
              </a:rPr>
              <a:t>Interveinal Chlorosis – leaf margins</a:t>
            </a:r>
            <a:endParaRPr lang="en-US" dirty="0"/>
          </a:p>
          <a:p>
            <a:endParaRPr lang="en-US" sz="2800" dirty="0">
              <a:cs typeface="Calibri"/>
            </a:endParaRPr>
          </a:p>
          <a:p>
            <a:r>
              <a:rPr lang="en-US" sz="2800" dirty="0">
                <a:cs typeface="Calibri"/>
              </a:rPr>
              <a:t>Red/Purple Leaves (Rare)</a:t>
            </a:r>
            <a:endParaRPr lang="en-US" dirty="0">
              <a:cs typeface="Calibri"/>
            </a:endParaRPr>
          </a:p>
          <a:p>
            <a:endParaRPr lang="en-US" dirty="0">
              <a:cs typeface="Calibri"/>
            </a:endParaRPr>
          </a:p>
        </p:txBody>
      </p:sp>
      <p:pic>
        <p:nvPicPr>
          <p:cNvPr id="3" name="Picture 3" descr="A picture containing outdoor, plant, vegetable, garden&#10;&#10;Description automatically generated">
            <a:extLst>
              <a:ext uri="{FF2B5EF4-FFF2-40B4-BE49-F238E27FC236}">
                <a16:creationId xmlns:a16="http://schemas.microsoft.com/office/drawing/2014/main" id="{384A0C62-B167-3218-FA42-456A34D9E5B6}"/>
              </a:ext>
            </a:extLst>
          </p:cNvPr>
          <p:cNvPicPr>
            <a:picLocks noChangeAspect="1"/>
          </p:cNvPicPr>
          <p:nvPr/>
        </p:nvPicPr>
        <p:blipFill>
          <a:blip r:embed="rId2"/>
          <a:stretch>
            <a:fillRect/>
          </a:stretch>
        </p:blipFill>
        <p:spPr>
          <a:xfrm rot="5400000">
            <a:off x="8059024" y="915249"/>
            <a:ext cx="4402281" cy="3297381"/>
          </a:xfrm>
          <a:prstGeom prst="rect">
            <a:avLst/>
          </a:prstGeom>
        </p:spPr>
      </p:pic>
      <p:pic>
        <p:nvPicPr>
          <p:cNvPr id="4" name="Picture 5">
            <a:extLst>
              <a:ext uri="{FF2B5EF4-FFF2-40B4-BE49-F238E27FC236}">
                <a16:creationId xmlns:a16="http://schemas.microsoft.com/office/drawing/2014/main" id="{03B4023D-A7C2-838E-931A-3127A7BB9F9A}"/>
              </a:ext>
            </a:extLst>
          </p:cNvPr>
          <p:cNvPicPr>
            <a:picLocks noChangeAspect="1"/>
          </p:cNvPicPr>
          <p:nvPr/>
        </p:nvPicPr>
        <p:blipFill>
          <a:blip r:embed="rId3"/>
          <a:stretch>
            <a:fillRect/>
          </a:stretch>
        </p:blipFill>
        <p:spPr>
          <a:xfrm rot="5400000">
            <a:off x="5029200" y="3304309"/>
            <a:ext cx="3657600" cy="2743200"/>
          </a:xfrm>
          <a:prstGeom prst="rect">
            <a:avLst/>
          </a:prstGeom>
        </p:spPr>
      </p:pic>
    </p:spTree>
    <p:extLst>
      <p:ext uri="{BB962C8B-B14F-4D97-AF65-F5344CB8AC3E}">
        <p14:creationId xmlns:p14="http://schemas.microsoft.com/office/powerpoint/2010/main" val="26318156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A9F27-648F-E33D-DD95-D138BAD4B453}"/>
              </a:ext>
            </a:extLst>
          </p:cNvPr>
          <p:cNvSpPr>
            <a:spLocks noGrp="1"/>
          </p:cNvSpPr>
          <p:nvPr>
            <p:ph type="title"/>
          </p:nvPr>
        </p:nvSpPr>
        <p:spPr>
          <a:xfrm>
            <a:off x="756920" y="-635"/>
            <a:ext cx="10515600" cy="1325563"/>
          </a:xfrm>
        </p:spPr>
        <p:txBody>
          <a:bodyPr/>
          <a:lstStyle/>
          <a:p>
            <a:r>
              <a:rPr lang="en-US" dirty="0">
                <a:cs typeface="Calibri Light"/>
              </a:rPr>
              <a:t>Nutrient Deficiencies</a:t>
            </a:r>
            <a:endParaRPr lang="en-US" dirty="0"/>
          </a:p>
        </p:txBody>
      </p:sp>
      <p:sp>
        <p:nvSpPr>
          <p:cNvPr id="4" name="TextBox 3">
            <a:extLst>
              <a:ext uri="{FF2B5EF4-FFF2-40B4-BE49-F238E27FC236}">
                <a16:creationId xmlns:a16="http://schemas.microsoft.com/office/drawing/2014/main" id="{FFFDAEAC-89AA-3272-AA87-0C8CFC6BB99B}"/>
              </a:ext>
            </a:extLst>
          </p:cNvPr>
          <p:cNvSpPr txBox="1"/>
          <p:nvPr/>
        </p:nvSpPr>
        <p:spPr>
          <a:xfrm>
            <a:off x="1035291" y="1322240"/>
            <a:ext cx="4677200" cy="4832092"/>
          </a:xfrm>
          <a:prstGeom prst="rect">
            <a:avLst/>
          </a:prstGeom>
          <a:noFill/>
        </p:spPr>
        <p:txBody>
          <a:bodyPr wrap="square" lIns="91440" tIns="45720" rIns="91440" bIns="45720" rtlCol="0" anchor="t">
            <a:spAutoFit/>
          </a:bodyPr>
          <a:lstStyle/>
          <a:p>
            <a:r>
              <a:rPr lang="en-US" sz="2800" u="sng" dirty="0"/>
              <a:t>Immobile Nutrients:</a:t>
            </a:r>
          </a:p>
          <a:p>
            <a:r>
              <a:rPr lang="en-US" sz="2800" dirty="0">
                <a:cs typeface="Calibri"/>
              </a:rPr>
              <a:t>Symptoms appear on upper leaves FIRST</a:t>
            </a:r>
          </a:p>
          <a:p>
            <a:endParaRPr lang="en-US" sz="2800" dirty="0">
              <a:cs typeface="Calibri"/>
            </a:endParaRPr>
          </a:p>
          <a:p>
            <a:r>
              <a:rPr lang="en-US" sz="2800" dirty="0">
                <a:cs typeface="Calibri"/>
              </a:rPr>
              <a:t>Calcium (only macronutrient)</a:t>
            </a:r>
          </a:p>
          <a:p>
            <a:r>
              <a:rPr lang="en-US" sz="2800" dirty="0">
                <a:cs typeface="Calibri"/>
              </a:rPr>
              <a:t>Boron</a:t>
            </a:r>
          </a:p>
          <a:p>
            <a:r>
              <a:rPr lang="en-US" sz="2800" dirty="0">
                <a:cs typeface="Calibri"/>
              </a:rPr>
              <a:t>Iron</a:t>
            </a:r>
          </a:p>
          <a:p>
            <a:r>
              <a:rPr lang="en-US" sz="2800" dirty="0">
                <a:cs typeface="Calibri"/>
              </a:rPr>
              <a:t>Manganese</a:t>
            </a:r>
          </a:p>
          <a:p>
            <a:r>
              <a:rPr lang="en-US" sz="2800" dirty="0">
                <a:cs typeface="Calibri"/>
              </a:rPr>
              <a:t>Copper </a:t>
            </a:r>
          </a:p>
          <a:p>
            <a:r>
              <a:rPr lang="en-US" sz="2800" dirty="0">
                <a:cs typeface="Calibri"/>
              </a:rPr>
              <a:t>Zinc</a:t>
            </a:r>
          </a:p>
          <a:p>
            <a:r>
              <a:rPr lang="en-US" sz="2800" dirty="0">
                <a:cs typeface="Calibri"/>
              </a:rPr>
              <a:t>Molybdenum</a:t>
            </a:r>
          </a:p>
        </p:txBody>
      </p:sp>
      <p:pic>
        <p:nvPicPr>
          <p:cNvPr id="3" name="Picture 5">
            <a:extLst>
              <a:ext uri="{FF2B5EF4-FFF2-40B4-BE49-F238E27FC236}">
                <a16:creationId xmlns:a16="http://schemas.microsoft.com/office/drawing/2014/main" id="{8D2E0372-222F-67A9-42B2-1B447FB33DAC}"/>
              </a:ext>
            </a:extLst>
          </p:cNvPr>
          <p:cNvPicPr>
            <a:picLocks noChangeAspect="1"/>
          </p:cNvPicPr>
          <p:nvPr/>
        </p:nvPicPr>
        <p:blipFill>
          <a:blip r:embed="rId3"/>
          <a:stretch>
            <a:fillRect/>
          </a:stretch>
        </p:blipFill>
        <p:spPr>
          <a:xfrm>
            <a:off x="6583680" y="1821180"/>
            <a:ext cx="5019040" cy="3764280"/>
          </a:xfrm>
          <a:prstGeom prst="rect">
            <a:avLst/>
          </a:prstGeom>
        </p:spPr>
      </p:pic>
      <p:sp>
        <p:nvSpPr>
          <p:cNvPr id="7" name="TextBox 6">
            <a:extLst>
              <a:ext uri="{FF2B5EF4-FFF2-40B4-BE49-F238E27FC236}">
                <a16:creationId xmlns:a16="http://schemas.microsoft.com/office/drawing/2014/main" id="{F45B8FE4-7921-ACDE-6292-A108B7273B8C}"/>
              </a:ext>
            </a:extLst>
          </p:cNvPr>
          <p:cNvSpPr txBox="1"/>
          <p:nvPr/>
        </p:nvSpPr>
        <p:spPr>
          <a:xfrm>
            <a:off x="6648372" y="5838371"/>
            <a:ext cx="44631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Photo compliments of Margery Daughtrey</a:t>
            </a:r>
            <a:endParaRPr lang="en-US" dirty="0"/>
          </a:p>
        </p:txBody>
      </p:sp>
    </p:spTree>
    <p:extLst>
      <p:ext uri="{BB962C8B-B14F-4D97-AF65-F5344CB8AC3E}">
        <p14:creationId xmlns:p14="http://schemas.microsoft.com/office/powerpoint/2010/main" val="2135349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25C91-4BF5-F52B-CB32-23A0AC1D6BB0}"/>
              </a:ext>
            </a:extLst>
          </p:cNvPr>
          <p:cNvSpPr>
            <a:spLocks noGrp="1"/>
          </p:cNvSpPr>
          <p:nvPr>
            <p:ph type="title"/>
          </p:nvPr>
        </p:nvSpPr>
        <p:spPr/>
        <p:txBody>
          <a:bodyPr/>
          <a:lstStyle/>
          <a:p>
            <a:r>
              <a:rPr lang="en-US" dirty="0">
                <a:cs typeface="Calibri Light"/>
              </a:rPr>
              <a:t>Calcium Deficiency - Immobile</a:t>
            </a:r>
            <a:endParaRPr lang="en-US" dirty="0"/>
          </a:p>
        </p:txBody>
      </p:sp>
      <p:sp>
        <p:nvSpPr>
          <p:cNvPr id="5" name="TextBox 4">
            <a:extLst>
              <a:ext uri="{FF2B5EF4-FFF2-40B4-BE49-F238E27FC236}">
                <a16:creationId xmlns:a16="http://schemas.microsoft.com/office/drawing/2014/main" id="{3EA44680-DA23-E368-5998-FEF4812E4E41}"/>
              </a:ext>
            </a:extLst>
          </p:cNvPr>
          <p:cNvSpPr txBox="1"/>
          <p:nvPr/>
        </p:nvSpPr>
        <p:spPr>
          <a:xfrm>
            <a:off x="348130" y="2495170"/>
            <a:ext cx="5237865" cy="25237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cs typeface="Calibri"/>
              </a:rPr>
              <a:t>Necrotic leaf edges</a:t>
            </a:r>
          </a:p>
          <a:p>
            <a:endParaRPr lang="en-US" sz="2800" dirty="0">
              <a:cs typeface="Calibri"/>
            </a:endParaRPr>
          </a:p>
          <a:p>
            <a:r>
              <a:rPr lang="en-US" sz="2800" dirty="0">
                <a:cs typeface="Calibri"/>
              </a:rPr>
              <a:t>Chlorotic leaves (newest growth)</a:t>
            </a:r>
          </a:p>
          <a:p>
            <a:endParaRPr lang="en-US" sz="2800" dirty="0">
              <a:cs typeface="Calibri"/>
            </a:endParaRPr>
          </a:p>
          <a:p>
            <a:r>
              <a:rPr lang="en-US" sz="2800" dirty="0">
                <a:cs typeface="Calibri"/>
              </a:rPr>
              <a:t>Tulips – Calcium Topple</a:t>
            </a:r>
          </a:p>
          <a:p>
            <a:endParaRPr lang="en-US" dirty="0">
              <a:cs typeface="Calibri"/>
            </a:endParaRPr>
          </a:p>
        </p:txBody>
      </p:sp>
      <p:pic>
        <p:nvPicPr>
          <p:cNvPr id="6" name="Picture 6">
            <a:extLst>
              <a:ext uri="{FF2B5EF4-FFF2-40B4-BE49-F238E27FC236}">
                <a16:creationId xmlns:a16="http://schemas.microsoft.com/office/drawing/2014/main" id="{5E5036B8-0A4E-2482-08C9-1D8E2CCF81E1}"/>
              </a:ext>
            </a:extLst>
          </p:cNvPr>
          <p:cNvPicPr>
            <a:picLocks noChangeAspect="1"/>
          </p:cNvPicPr>
          <p:nvPr/>
        </p:nvPicPr>
        <p:blipFill>
          <a:blip r:embed="rId2"/>
          <a:stretch>
            <a:fillRect/>
          </a:stretch>
        </p:blipFill>
        <p:spPr>
          <a:xfrm>
            <a:off x="6675120" y="1882140"/>
            <a:ext cx="4978400" cy="3733800"/>
          </a:xfrm>
          <a:prstGeom prst="rect">
            <a:avLst/>
          </a:prstGeom>
        </p:spPr>
      </p:pic>
      <p:sp>
        <p:nvSpPr>
          <p:cNvPr id="7" name="TextBox 6">
            <a:extLst>
              <a:ext uri="{FF2B5EF4-FFF2-40B4-BE49-F238E27FC236}">
                <a16:creationId xmlns:a16="http://schemas.microsoft.com/office/drawing/2014/main" id="{29297A85-4CDA-1743-941D-49E538856809}"/>
              </a:ext>
            </a:extLst>
          </p:cNvPr>
          <p:cNvSpPr txBox="1"/>
          <p:nvPr/>
        </p:nvSpPr>
        <p:spPr>
          <a:xfrm>
            <a:off x="6583680" y="5618480"/>
            <a:ext cx="517143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Photo compliments of Penn State Department of Plant Pathology and Environmental Microbiology</a:t>
            </a:r>
            <a:endParaRPr lang="en-US" dirty="0"/>
          </a:p>
        </p:txBody>
      </p:sp>
    </p:spTree>
    <p:extLst>
      <p:ext uri="{BB962C8B-B14F-4D97-AF65-F5344CB8AC3E}">
        <p14:creationId xmlns:p14="http://schemas.microsoft.com/office/powerpoint/2010/main" val="4193620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25C91-4BF5-F52B-CB32-23A0AC1D6BB0}"/>
              </a:ext>
            </a:extLst>
          </p:cNvPr>
          <p:cNvSpPr>
            <a:spLocks noGrp="1"/>
          </p:cNvSpPr>
          <p:nvPr>
            <p:ph type="title"/>
          </p:nvPr>
        </p:nvSpPr>
        <p:spPr/>
        <p:txBody>
          <a:bodyPr/>
          <a:lstStyle/>
          <a:p>
            <a:r>
              <a:rPr lang="en-US" dirty="0">
                <a:cs typeface="Calibri Light"/>
              </a:rPr>
              <a:t>Boron Deficiency - Immobile</a:t>
            </a:r>
            <a:endParaRPr lang="en-US" dirty="0"/>
          </a:p>
        </p:txBody>
      </p:sp>
      <p:sp>
        <p:nvSpPr>
          <p:cNvPr id="5" name="TextBox 4">
            <a:extLst>
              <a:ext uri="{FF2B5EF4-FFF2-40B4-BE49-F238E27FC236}">
                <a16:creationId xmlns:a16="http://schemas.microsoft.com/office/drawing/2014/main" id="{3EA44680-DA23-E368-5998-FEF4812E4E41}"/>
              </a:ext>
            </a:extLst>
          </p:cNvPr>
          <p:cNvSpPr txBox="1"/>
          <p:nvPr/>
        </p:nvSpPr>
        <p:spPr>
          <a:xfrm>
            <a:off x="348130" y="1966850"/>
            <a:ext cx="5237865" cy="16619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cs typeface="Calibri"/>
              </a:rPr>
              <a:t>Leaf distortion</a:t>
            </a:r>
            <a:endParaRPr lang="en-US" dirty="0">
              <a:cs typeface="Calibri"/>
            </a:endParaRPr>
          </a:p>
          <a:p>
            <a:endParaRPr lang="en-US" sz="2800" dirty="0">
              <a:cs typeface="Calibri"/>
            </a:endParaRPr>
          </a:p>
          <a:p>
            <a:r>
              <a:rPr lang="en-US" sz="2800" dirty="0">
                <a:cs typeface="Calibri"/>
              </a:rPr>
              <a:t>Loss of apical meristem</a:t>
            </a:r>
          </a:p>
          <a:p>
            <a:endParaRPr lang="en-US" dirty="0">
              <a:cs typeface="Calibri"/>
            </a:endParaRPr>
          </a:p>
        </p:txBody>
      </p:sp>
      <p:pic>
        <p:nvPicPr>
          <p:cNvPr id="6" name="Picture 6" descr="A picture containing plant, leaf, vegetable, green&#10;&#10;Description automatically generated">
            <a:extLst>
              <a:ext uri="{FF2B5EF4-FFF2-40B4-BE49-F238E27FC236}">
                <a16:creationId xmlns:a16="http://schemas.microsoft.com/office/drawing/2014/main" id="{734E860D-6CB4-3530-C79D-9EC2245EC5DE}"/>
              </a:ext>
            </a:extLst>
          </p:cNvPr>
          <p:cNvPicPr>
            <a:picLocks noChangeAspect="1"/>
          </p:cNvPicPr>
          <p:nvPr/>
        </p:nvPicPr>
        <p:blipFill>
          <a:blip r:embed="rId2"/>
          <a:stretch>
            <a:fillRect/>
          </a:stretch>
        </p:blipFill>
        <p:spPr>
          <a:xfrm>
            <a:off x="4277360" y="3843020"/>
            <a:ext cx="3515360" cy="2636520"/>
          </a:xfrm>
          <a:prstGeom prst="rect">
            <a:avLst/>
          </a:prstGeom>
        </p:spPr>
      </p:pic>
      <p:pic>
        <p:nvPicPr>
          <p:cNvPr id="7" name="Picture 7">
            <a:extLst>
              <a:ext uri="{FF2B5EF4-FFF2-40B4-BE49-F238E27FC236}">
                <a16:creationId xmlns:a16="http://schemas.microsoft.com/office/drawing/2014/main" id="{6B72641E-A5F6-486D-9156-3F40741A209A}"/>
              </a:ext>
            </a:extLst>
          </p:cNvPr>
          <p:cNvPicPr>
            <a:picLocks noChangeAspect="1"/>
          </p:cNvPicPr>
          <p:nvPr/>
        </p:nvPicPr>
        <p:blipFill>
          <a:blip r:embed="rId3"/>
          <a:stretch>
            <a:fillRect/>
          </a:stretch>
        </p:blipFill>
        <p:spPr>
          <a:xfrm>
            <a:off x="7955280" y="845820"/>
            <a:ext cx="3718560" cy="2778760"/>
          </a:xfrm>
          <a:prstGeom prst="rect">
            <a:avLst/>
          </a:prstGeom>
        </p:spPr>
      </p:pic>
      <p:sp>
        <p:nvSpPr>
          <p:cNvPr id="9" name="TextBox 8">
            <a:extLst>
              <a:ext uri="{FF2B5EF4-FFF2-40B4-BE49-F238E27FC236}">
                <a16:creationId xmlns:a16="http://schemas.microsoft.com/office/drawing/2014/main" id="{C3BA0C3A-0655-18E7-799C-E0108B6A3A17}"/>
              </a:ext>
            </a:extLst>
          </p:cNvPr>
          <p:cNvSpPr txBox="1"/>
          <p:nvPr/>
        </p:nvSpPr>
        <p:spPr>
          <a:xfrm>
            <a:off x="7796452" y="3847011"/>
            <a:ext cx="44631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Photos compliments of Margery Daughtrey</a:t>
            </a:r>
            <a:endParaRPr lang="en-US" dirty="0"/>
          </a:p>
        </p:txBody>
      </p:sp>
    </p:spTree>
    <p:extLst>
      <p:ext uri="{BB962C8B-B14F-4D97-AF65-F5344CB8AC3E}">
        <p14:creationId xmlns:p14="http://schemas.microsoft.com/office/powerpoint/2010/main" val="19048929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25C91-4BF5-F52B-CB32-23A0AC1D6BB0}"/>
              </a:ext>
            </a:extLst>
          </p:cNvPr>
          <p:cNvSpPr>
            <a:spLocks noGrp="1"/>
          </p:cNvSpPr>
          <p:nvPr>
            <p:ph type="title"/>
          </p:nvPr>
        </p:nvSpPr>
        <p:spPr/>
        <p:txBody>
          <a:bodyPr/>
          <a:lstStyle/>
          <a:p>
            <a:r>
              <a:rPr lang="en-US" dirty="0">
                <a:cs typeface="Calibri Light"/>
              </a:rPr>
              <a:t>Iron and Manganese Deficiency</a:t>
            </a:r>
            <a:endParaRPr lang="en-US" dirty="0"/>
          </a:p>
        </p:txBody>
      </p:sp>
      <p:sp>
        <p:nvSpPr>
          <p:cNvPr id="5" name="TextBox 4">
            <a:extLst>
              <a:ext uri="{FF2B5EF4-FFF2-40B4-BE49-F238E27FC236}">
                <a16:creationId xmlns:a16="http://schemas.microsoft.com/office/drawing/2014/main" id="{3EA44680-DA23-E368-5998-FEF4812E4E41}"/>
              </a:ext>
            </a:extLst>
          </p:cNvPr>
          <p:cNvSpPr txBox="1"/>
          <p:nvPr/>
        </p:nvSpPr>
        <p:spPr>
          <a:xfrm>
            <a:off x="348130" y="1966850"/>
            <a:ext cx="5237865" cy="16619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cs typeface="Calibri"/>
              </a:rPr>
              <a:t>Interveinal Chlorosis</a:t>
            </a:r>
            <a:endParaRPr lang="en-US" dirty="0"/>
          </a:p>
          <a:p>
            <a:endParaRPr lang="en-US" sz="2800" dirty="0">
              <a:cs typeface="Calibri"/>
            </a:endParaRPr>
          </a:p>
          <a:p>
            <a:r>
              <a:rPr lang="en-US" sz="2800" dirty="0">
                <a:cs typeface="Calibri"/>
              </a:rPr>
              <a:t>Iron – leaves can turn white</a:t>
            </a:r>
          </a:p>
          <a:p>
            <a:endParaRPr lang="en-US" dirty="0">
              <a:cs typeface="Calibri"/>
            </a:endParaRPr>
          </a:p>
        </p:txBody>
      </p:sp>
      <p:pic>
        <p:nvPicPr>
          <p:cNvPr id="3" name="Picture 3" descr="A picture containing flower, plant, outdoor, purple&#10;&#10;Description automatically generated">
            <a:extLst>
              <a:ext uri="{FF2B5EF4-FFF2-40B4-BE49-F238E27FC236}">
                <a16:creationId xmlns:a16="http://schemas.microsoft.com/office/drawing/2014/main" id="{8AF0B595-A4D6-F9FD-CFCD-E7D9A2079C9E}"/>
              </a:ext>
            </a:extLst>
          </p:cNvPr>
          <p:cNvPicPr>
            <a:picLocks noChangeAspect="1"/>
          </p:cNvPicPr>
          <p:nvPr/>
        </p:nvPicPr>
        <p:blipFill>
          <a:blip r:embed="rId2"/>
          <a:stretch>
            <a:fillRect/>
          </a:stretch>
        </p:blipFill>
        <p:spPr>
          <a:xfrm>
            <a:off x="6532880" y="1963420"/>
            <a:ext cx="5262880" cy="3967480"/>
          </a:xfrm>
          <a:prstGeom prst="rect">
            <a:avLst/>
          </a:prstGeom>
        </p:spPr>
      </p:pic>
      <p:sp>
        <p:nvSpPr>
          <p:cNvPr id="8" name="TextBox 7">
            <a:extLst>
              <a:ext uri="{FF2B5EF4-FFF2-40B4-BE49-F238E27FC236}">
                <a16:creationId xmlns:a16="http://schemas.microsoft.com/office/drawing/2014/main" id="{68FDF4BB-B040-6365-D1AB-2A8FDA5A03C6}"/>
              </a:ext>
            </a:extLst>
          </p:cNvPr>
          <p:cNvSpPr txBox="1"/>
          <p:nvPr/>
        </p:nvSpPr>
        <p:spPr>
          <a:xfrm>
            <a:off x="6495972" y="5939971"/>
            <a:ext cx="57839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Photo compliments of Paul Bachi, University of Kentucky</a:t>
            </a:r>
            <a:endParaRPr lang="en-US" dirty="0"/>
          </a:p>
        </p:txBody>
      </p:sp>
      <p:sp>
        <p:nvSpPr>
          <p:cNvPr id="11" name="TextBox 10">
            <a:extLst>
              <a:ext uri="{FF2B5EF4-FFF2-40B4-BE49-F238E27FC236}">
                <a16:creationId xmlns:a16="http://schemas.microsoft.com/office/drawing/2014/main" id="{9CC616E3-3A89-C172-A901-8EE1D4FA2B5D}"/>
              </a:ext>
            </a:extLst>
          </p:cNvPr>
          <p:cNvSpPr txBox="1"/>
          <p:nvPr/>
        </p:nvSpPr>
        <p:spPr>
          <a:xfrm>
            <a:off x="2391331" y="6254930"/>
            <a:ext cx="57839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Photo compliments of Kathleen Holman</a:t>
            </a:r>
            <a:endParaRPr lang="en-US" dirty="0"/>
          </a:p>
        </p:txBody>
      </p:sp>
      <p:pic>
        <p:nvPicPr>
          <p:cNvPr id="6" name="Picture 5">
            <a:extLst>
              <a:ext uri="{FF2B5EF4-FFF2-40B4-BE49-F238E27FC236}">
                <a16:creationId xmlns:a16="http://schemas.microsoft.com/office/drawing/2014/main" id="{0E33218D-3DEF-6B0C-4226-91ACA0C82A29}"/>
              </a:ext>
            </a:extLst>
          </p:cNvPr>
          <p:cNvPicPr>
            <a:picLocks noChangeAspect="1"/>
          </p:cNvPicPr>
          <p:nvPr/>
        </p:nvPicPr>
        <p:blipFill>
          <a:blip r:embed="rId3"/>
          <a:stretch>
            <a:fillRect/>
          </a:stretch>
        </p:blipFill>
        <p:spPr>
          <a:xfrm>
            <a:off x="2517227" y="3278140"/>
            <a:ext cx="3736877" cy="3055530"/>
          </a:xfrm>
          <a:prstGeom prst="rect">
            <a:avLst/>
          </a:prstGeom>
        </p:spPr>
      </p:pic>
    </p:spTree>
    <p:extLst>
      <p:ext uri="{BB962C8B-B14F-4D97-AF65-F5344CB8AC3E}">
        <p14:creationId xmlns:p14="http://schemas.microsoft.com/office/powerpoint/2010/main" val="7921886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25C91-4BF5-F52B-CB32-23A0AC1D6BB0}"/>
              </a:ext>
            </a:extLst>
          </p:cNvPr>
          <p:cNvSpPr>
            <a:spLocks noGrp="1"/>
          </p:cNvSpPr>
          <p:nvPr>
            <p:ph type="title"/>
          </p:nvPr>
        </p:nvSpPr>
        <p:spPr/>
        <p:txBody>
          <a:bodyPr/>
          <a:lstStyle/>
          <a:p>
            <a:r>
              <a:rPr lang="en-US" dirty="0">
                <a:cs typeface="Calibri Light"/>
              </a:rPr>
              <a:t>Iron and Manganese Toxicity</a:t>
            </a:r>
            <a:endParaRPr lang="en-US" dirty="0"/>
          </a:p>
        </p:txBody>
      </p:sp>
      <p:sp>
        <p:nvSpPr>
          <p:cNvPr id="5" name="TextBox 4">
            <a:extLst>
              <a:ext uri="{FF2B5EF4-FFF2-40B4-BE49-F238E27FC236}">
                <a16:creationId xmlns:a16="http://schemas.microsoft.com/office/drawing/2014/main" id="{3EA44680-DA23-E368-5998-FEF4812E4E41}"/>
              </a:ext>
            </a:extLst>
          </p:cNvPr>
          <p:cNvSpPr txBox="1"/>
          <p:nvPr/>
        </p:nvSpPr>
        <p:spPr>
          <a:xfrm>
            <a:off x="348130" y="1966850"/>
            <a:ext cx="5237865" cy="16619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cs typeface="Calibri"/>
              </a:rPr>
              <a:t>Starts as Interveinal Chlorosis</a:t>
            </a:r>
          </a:p>
          <a:p>
            <a:endParaRPr lang="en-US" sz="2800" dirty="0">
              <a:cs typeface="Calibri"/>
            </a:endParaRPr>
          </a:p>
          <a:p>
            <a:r>
              <a:rPr lang="en-US" sz="2800" dirty="0">
                <a:cs typeface="Calibri"/>
              </a:rPr>
              <a:t>Necrosis on new leaves</a:t>
            </a:r>
            <a:endParaRPr lang="en-US" dirty="0"/>
          </a:p>
          <a:p>
            <a:endParaRPr lang="en-US" dirty="0">
              <a:cs typeface="Calibri"/>
            </a:endParaRPr>
          </a:p>
        </p:txBody>
      </p:sp>
      <p:pic>
        <p:nvPicPr>
          <p:cNvPr id="3" name="Picture 3" descr="A picture containing plant, green&#10;&#10;Description automatically generated">
            <a:extLst>
              <a:ext uri="{FF2B5EF4-FFF2-40B4-BE49-F238E27FC236}">
                <a16:creationId xmlns:a16="http://schemas.microsoft.com/office/drawing/2014/main" id="{CC8D5FFA-EA4F-D280-F899-E746B32181A4}"/>
              </a:ext>
            </a:extLst>
          </p:cNvPr>
          <p:cNvPicPr>
            <a:picLocks noChangeAspect="1"/>
          </p:cNvPicPr>
          <p:nvPr/>
        </p:nvPicPr>
        <p:blipFill>
          <a:blip r:embed="rId3"/>
          <a:stretch>
            <a:fillRect/>
          </a:stretch>
        </p:blipFill>
        <p:spPr>
          <a:xfrm>
            <a:off x="6661496" y="1342967"/>
            <a:ext cx="5104015" cy="3814272"/>
          </a:xfrm>
          <a:prstGeom prst="rect">
            <a:avLst/>
          </a:prstGeom>
        </p:spPr>
      </p:pic>
      <p:pic>
        <p:nvPicPr>
          <p:cNvPr id="4" name="Picture 5">
            <a:extLst>
              <a:ext uri="{FF2B5EF4-FFF2-40B4-BE49-F238E27FC236}">
                <a16:creationId xmlns:a16="http://schemas.microsoft.com/office/drawing/2014/main" id="{A5874696-DD3F-A965-892C-65BE720BBE98}"/>
              </a:ext>
            </a:extLst>
          </p:cNvPr>
          <p:cNvPicPr>
            <a:picLocks noChangeAspect="1"/>
          </p:cNvPicPr>
          <p:nvPr/>
        </p:nvPicPr>
        <p:blipFill>
          <a:blip r:embed="rId4"/>
          <a:stretch>
            <a:fillRect/>
          </a:stretch>
        </p:blipFill>
        <p:spPr>
          <a:xfrm>
            <a:off x="2560320" y="3558540"/>
            <a:ext cx="3769360" cy="2829560"/>
          </a:xfrm>
          <a:prstGeom prst="rect">
            <a:avLst/>
          </a:prstGeom>
        </p:spPr>
      </p:pic>
      <p:sp>
        <p:nvSpPr>
          <p:cNvPr id="7" name="TextBox 6">
            <a:extLst>
              <a:ext uri="{FF2B5EF4-FFF2-40B4-BE49-F238E27FC236}">
                <a16:creationId xmlns:a16="http://schemas.microsoft.com/office/drawing/2014/main" id="{4A570DE2-B7F9-5128-F44B-1E232D897283}"/>
              </a:ext>
            </a:extLst>
          </p:cNvPr>
          <p:cNvSpPr txBox="1"/>
          <p:nvPr/>
        </p:nvSpPr>
        <p:spPr>
          <a:xfrm>
            <a:off x="6760132" y="5157651"/>
            <a:ext cx="44631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Photos compliments of Margery Daughtrey</a:t>
            </a:r>
            <a:endParaRPr lang="en-US" dirty="0"/>
          </a:p>
        </p:txBody>
      </p:sp>
    </p:spTree>
    <p:extLst>
      <p:ext uri="{BB962C8B-B14F-4D97-AF65-F5344CB8AC3E}">
        <p14:creationId xmlns:p14="http://schemas.microsoft.com/office/powerpoint/2010/main" val="30403959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F1259-2408-73B0-D0CC-F20811D16DF9}"/>
              </a:ext>
            </a:extLst>
          </p:cNvPr>
          <p:cNvSpPr>
            <a:spLocks noGrp="1"/>
          </p:cNvSpPr>
          <p:nvPr>
            <p:ph type="title"/>
          </p:nvPr>
        </p:nvSpPr>
        <p:spPr/>
        <p:txBody>
          <a:bodyPr/>
          <a:lstStyle/>
          <a:p>
            <a:r>
              <a:rPr lang="en-US" dirty="0">
                <a:cs typeface="Calibri Light"/>
              </a:rPr>
              <a:t>Low pH</a:t>
            </a:r>
            <a:endParaRPr lang="en-US" dirty="0"/>
          </a:p>
        </p:txBody>
      </p:sp>
      <p:sp>
        <p:nvSpPr>
          <p:cNvPr id="4" name="TextBox 3">
            <a:extLst>
              <a:ext uri="{FF2B5EF4-FFF2-40B4-BE49-F238E27FC236}">
                <a16:creationId xmlns:a16="http://schemas.microsoft.com/office/drawing/2014/main" id="{88810B08-B8A2-5132-07E5-4F548BB52795}"/>
              </a:ext>
            </a:extLst>
          </p:cNvPr>
          <p:cNvSpPr txBox="1"/>
          <p:nvPr/>
        </p:nvSpPr>
        <p:spPr>
          <a:xfrm>
            <a:off x="348130" y="1966850"/>
            <a:ext cx="5237865"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cs typeface="Calibri"/>
              </a:rPr>
              <a:t>Toxic: Iron, Manganese, Zinc, Copper</a:t>
            </a:r>
          </a:p>
          <a:p>
            <a:endParaRPr lang="en-US" sz="2800" dirty="0">
              <a:cs typeface="Calibri"/>
            </a:endParaRPr>
          </a:p>
          <a:p>
            <a:r>
              <a:rPr lang="en-US" sz="2800" dirty="0">
                <a:cs typeface="Calibri"/>
              </a:rPr>
              <a:t>Deficient: Calcium, Magnesium</a:t>
            </a:r>
          </a:p>
        </p:txBody>
      </p:sp>
      <p:pic>
        <p:nvPicPr>
          <p:cNvPr id="6" name="Picture 3" descr="A picture containing plant, green&#10;&#10;Description automatically generated">
            <a:extLst>
              <a:ext uri="{FF2B5EF4-FFF2-40B4-BE49-F238E27FC236}">
                <a16:creationId xmlns:a16="http://schemas.microsoft.com/office/drawing/2014/main" id="{E697AF8D-AD31-8F67-87CC-992948048537}"/>
              </a:ext>
            </a:extLst>
          </p:cNvPr>
          <p:cNvPicPr>
            <a:picLocks noChangeAspect="1"/>
          </p:cNvPicPr>
          <p:nvPr/>
        </p:nvPicPr>
        <p:blipFill>
          <a:blip r:embed="rId2"/>
          <a:stretch>
            <a:fillRect/>
          </a:stretch>
        </p:blipFill>
        <p:spPr>
          <a:xfrm>
            <a:off x="6661496" y="1342967"/>
            <a:ext cx="5104015" cy="3814272"/>
          </a:xfrm>
          <a:prstGeom prst="rect">
            <a:avLst/>
          </a:prstGeom>
        </p:spPr>
      </p:pic>
      <p:sp>
        <p:nvSpPr>
          <p:cNvPr id="8" name="TextBox 7">
            <a:extLst>
              <a:ext uri="{FF2B5EF4-FFF2-40B4-BE49-F238E27FC236}">
                <a16:creationId xmlns:a16="http://schemas.microsoft.com/office/drawing/2014/main" id="{4AA7F78D-EBCA-974C-931D-C7FE394D3A42}"/>
              </a:ext>
            </a:extLst>
          </p:cNvPr>
          <p:cNvSpPr txBox="1"/>
          <p:nvPr/>
        </p:nvSpPr>
        <p:spPr>
          <a:xfrm>
            <a:off x="6760132" y="5157651"/>
            <a:ext cx="44631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Photo compliments of Margery Daughtrey</a:t>
            </a:r>
            <a:endParaRPr lang="en-US" dirty="0"/>
          </a:p>
        </p:txBody>
      </p:sp>
    </p:spTree>
    <p:extLst>
      <p:ext uri="{BB962C8B-B14F-4D97-AF65-F5344CB8AC3E}">
        <p14:creationId xmlns:p14="http://schemas.microsoft.com/office/powerpoint/2010/main" val="22739185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F1259-2408-73B0-D0CC-F20811D16DF9}"/>
              </a:ext>
            </a:extLst>
          </p:cNvPr>
          <p:cNvSpPr>
            <a:spLocks noGrp="1"/>
          </p:cNvSpPr>
          <p:nvPr>
            <p:ph type="title"/>
          </p:nvPr>
        </p:nvSpPr>
        <p:spPr/>
        <p:txBody>
          <a:bodyPr/>
          <a:lstStyle/>
          <a:p>
            <a:r>
              <a:rPr lang="en-US">
                <a:cs typeface="Calibri Light"/>
              </a:rPr>
              <a:t>High pH</a:t>
            </a:r>
            <a:endParaRPr lang="en-US"/>
          </a:p>
        </p:txBody>
      </p:sp>
      <p:sp>
        <p:nvSpPr>
          <p:cNvPr id="4" name="TextBox 3">
            <a:extLst>
              <a:ext uri="{FF2B5EF4-FFF2-40B4-BE49-F238E27FC236}">
                <a16:creationId xmlns:a16="http://schemas.microsoft.com/office/drawing/2014/main" id="{312A719A-39F7-61F3-A9B4-8673031A3D2C}"/>
              </a:ext>
            </a:extLst>
          </p:cNvPr>
          <p:cNvSpPr txBox="1"/>
          <p:nvPr/>
        </p:nvSpPr>
        <p:spPr>
          <a:xfrm>
            <a:off x="348130" y="1966850"/>
            <a:ext cx="5237865" cy="25237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800" dirty="0">
              <a:ea typeface="+mn-lt"/>
              <a:cs typeface="+mn-lt"/>
            </a:endParaRPr>
          </a:p>
          <a:p>
            <a:r>
              <a:rPr lang="en-US" sz="2800" dirty="0">
                <a:ea typeface="+mn-lt"/>
                <a:cs typeface="+mn-lt"/>
              </a:rPr>
              <a:t>Deficient: Iron, Manganese, Zinc, Copper, Boron</a:t>
            </a:r>
          </a:p>
          <a:p>
            <a:endParaRPr lang="en-US" sz="2800" dirty="0">
              <a:cs typeface="Calibri"/>
            </a:endParaRPr>
          </a:p>
          <a:p>
            <a:endParaRPr lang="en-US" sz="2800" dirty="0">
              <a:cs typeface="Calibri"/>
            </a:endParaRPr>
          </a:p>
          <a:p>
            <a:endParaRPr lang="en-US" dirty="0">
              <a:cs typeface="Calibri"/>
            </a:endParaRPr>
          </a:p>
        </p:txBody>
      </p:sp>
      <p:pic>
        <p:nvPicPr>
          <p:cNvPr id="5" name="Picture 5" descr="A picture containing plant, flower, garden, vegetable&#10;&#10;Description automatically generated">
            <a:extLst>
              <a:ext uri="{FF2B5EF4-FFF2-40B4-BE49-F238E27FC236}">
                <a16:creationId xmlns:a16="http://schemas.microsoft.com/office/drawing/2014/main" id="{E2CD8C55-9080-97A6-6638-E0784F73B384}"/>
              </a:ext>
            </a:extLst>
          </p:cNvPr>
          <p:cNvPicPr>
            <a:picLocks noChangeAspect="1"/>
          </p:cNvPicPr>
          <p:nvPr/>
        </p:nvPicPr>
        <p:blipFill>
          <a:blip r:embed="rId2"/>
          <a:stretch>
            <a:fillRect/>
          </a:stretch>
        </p:blipFill>
        <p:spPr>
          <a:xfrm>
            <a:off x="5760720" y="1628140"/>
            <a:ext cx="5364480" cy="4028440"/>
          </a:xfrm>
          <a:prstGeom prst="rect">
            <a:avLst/>
          </a:prstGeom>
        </p:spPr>
      </p:pic>
      <p:sp>
        <p:nvSpPr>
          <p:cNvPr id="8" name="TextBox 7">
            <a:extLst>
              <a:ext uri="{FF2B5EF4-FFF2-40B4-BE49-F238E27FC236}">
                <a16:creationId xmlns:a16="http://schemas.microsoft.com/office/drawing/2014/main" id="{387FF2FE-A664-F414-AAF8-546C6E74FCAC}"/>
              </a:ext>
            </a:extLst>
          </p:cNvPr>
          <p:cNvSpPr txBox="1"/>
          <p:nvPr/>
        </p:nvSpPr>
        <p:spPr>
          <a:xfrm>
            <a:off x="5703492" y="5726611"/>
            <a:ext cx="44631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Photo compliments of Margery Daughtrey</a:t>
            </a:r>
            <a:endParaRPr lang="en-US" dirty="0"/>
          </a:p>
        </p:txBody>
      </p:sp>
    </p:spTree>
    <p:extLst>
      <p:ext uri="{BB962C8B-B14F-4D97-AF65-F5344CB8AC3E}">
        <p14:creationId xmlns:p14="http://schemas.microsoft.com/office/powerpoint/2010/main" val="34394568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25C91-4BF5-F52B-CB32-23A0AC1D6BB0}"/>
              </a:ext>
            </a:extLst>
          </p:cNvPr>
          <p:cNvSpPr>
            <a:spLocks noGrp="1"/>
          </p:cNvSpPr>
          <p:nvPr>
            <p:ph type="title"/>
          </p:nvPr>
        </p:nvSpPr>
        <p:spPr/>
        <p:txBody>
          <a:bodyPr/>
          <a:lstStyle/>
          <a:p>
            <a:r>
              <a:rPr lang="en-US" dirty="0">
                <a:cs typeface="Calibri Light"/>
              </a:rPr>
              <a:t>Sulfur – young and old leaves</a:t>
            </a:r>
            <a:endParaRPr lang="en-US" dirty="0"/>
          </a:p>
        </p:txBody>
      </p:sp>
      <p:sp>
        <p:nvSpPr>
          <p:cNvPr id="5" name="TextBox 4">
            <a:extLst>
              <a:ext uri="{FF2B5EF4-FFF2-40B4-BE49-F238E27FC236}">
                <a16:creationId xmlns:a16="http://schemas.microsoft.com/office/drawing/2014/main" id="{3EA44680-DA23-E368-5998-FEF4812E4E41}"/>
              </a:ext>
            </a:extLst>
          </p:cNvPr>
          <p:cNvSpPr txBox="1"/>
          <p:nvPr/>
        </p:nvSpPr>
        <p:spPr>
          <a:xfrm>
            <a:off x="348130" y="1966850"/>
            <a:ext cx="5237865" cy="20928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cs typeface="Calibri"/>
              </a:rPr>
              <a:t>Chlorosis or leaf yellowing</a:t>
            </a:r>
          </a:p>
          <a:p>
            <a:endParaRPr lang="en-US" sz="2800" dirty="0">
              <a:cs typeface="Calibri"/>
            </a:endParaRPr>
          </a:p>
          <a:p>
            <a:r>
              <a:rPr lang="en-US" sz="2800" dirty="0">
                <a:cs typeface="Calibri"/>
              </a:rPr>
              <a:t>Symptoms impact both old and young leaves</a:t>
            </a:r>
          </a:p>
          <a:p>
            <a:endParaRPr lang="en-US" dirty="0">
              <a:cs typeface="Calibri"/>
            </a:endParaRPr>
          </a:p>
        </p:txBody>
      </p:sp>
      <p:pic>
        <p:nvPicPr>
          <p:cNvPr id="4" name="Picture 3">
            <a:extLst>
              <a:ext uri="{FF2B5EF4-FFF2-40B4-BE49-F238E27FC236}">
                <a16:creationId xmlns:a16="http://schemas.microsoft.com/office/drawing/2014/main" id="{0F6D2F4F-1479-1AA4-A189-4C4867880FE7}"/>
              </a:ext>
            </a:extLst>
          </p:cNvPr>
          <p:cNvPicPr>
            <a:picLocks noChangeAspect="1"/>
          </p:cNvPicPr>
          <p:nvPr/>
        </p:nvPicPr>
        <p:blipFill>
          <a:blip r:embed="rId2"/>
          <a:stretch>
            <a:fillRect/>
          </a:stretch>
        </p:blipFill>
        <p:spPr>
          <a:xfrm>
            <a:off x="5312703" y="1515806"/>
            <a:ext cx="6531167" cy="3355580"/>
          </a:xfrm>
          <a:prstGeom prst="rect">
            <a:avLst/>
          </a:prstGeom>
        </p:spPr>
      </p:pic>
      <p:sp>
        <p:nvSpPr>
          <p:cNvPr id="7" name="TextBox 6">
            <a:extLst>
              <a:ext uri="{FF2B5EF4-FFF2-40B4-BE49-F238E27FC236}">
                <a16:creationId xmlns:a16="http://schemas.microsoft.com/office/drawing/2014/main" id="{8DFEF99E-E4CC-ED48-90E3-C48822C81636}"/>
              </a:ext>
            </a:extLst>
          </p:cNvPr>
          <p:cNvSpPr txBox="1"/>
          <p:nvPr/>
        </p:nvSpPr>
        <p:spPr>
          <a:xfrm>
            <a:off x="5091786" y="4962882"/>
            <a:ext cx="6972999" cy="369332"/>
          </a:xfrm>
          <a:prstGeom prst="rect">
            <a:avLst/>
          </a:prstGeom>
          <a:noFill/>
        </p:spPr>
        <p:txBody>
          <a:bodyPr wrap="none" rtlCol="0">
            <a:spAutoFit/>
          </a:bodyPr>
          <a:lstStyle/>
          <a:p>
            <a:r>
              <a:rPr lang="en-US" sz="1800" dirty="0"/>
              <a:t>Photo compliments of Neil Mattson and Tanya Merrill, Cornell University</a:t>
            </a:r>
          </a:p>
        </p:txBody>
      </p:sp>
    </p:spTree>
    <p:extLst>
      <p:ext uri="{BB962C8B-B14F-4D97-AF65-F5344CB8AC3E}">
        <p14:creationId xmlns:p14="http://schemas.microsoft.com/office/powerpoint/2010/main" val="41585277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3C6C1-F68E-F565-8BBD-8F78F036A944}"/>
              </a:ext>
            </a:extLst>
          </p:cNvPr>
          <p:cNvSpPr>
            <a:spLocks noGrp="1"/>
          </p:cNvSpPr>
          <p:nvPr>
            <p:ph type="title"/>
          </p:nvPr>
        </p:nvSpPr>
        <p:spPr/>
        <p:txBody>
          <a:bodyPr/>
          <a:lstStyle/>
          <a:p>
            <a:r>
              <a:rPr lang="en-US" dirty="0">
                <a:cs typeface="Calibri Light"/>
              </a:rPr>
              <a:t>How to know if fertilizer is the culprit?</a:t>
            </a:r>
            <a:endParaRPr lang="en-US" dirty="0"/>
          </a:p>
        </p:txBody>
      </p:sp>
      <p:pic>
        <p:nvPicPr>
          <p:cNvPr id="3" name="Picture 3" descr="A picture containing text&#10;&#10;Description automatically generated">
            <a:extLst>
              <a:ext uri="{FF2B5EF4-FFF2-40B4-BE49-F238E27FC236}">
                <a16:creationId xmlns:a16="http://schemas.microsoft.com/office/drawing/2014/main" id="{2375BC64-BC17-D4C2-0569-E1CC9FC578A4}"/>
              </a:ext>
            </a:extLst>
          </p:cNvPr>
          <p:cNvPicPr>
            <a:picLocks noChangeAspect="1"/>
          </p:cNvPicPr>
          <p:nvPr/>
        </p:nvPicPr>
        <p:blipFill>
          <a:blip r:embed="rId2"/>
          <a:stretch>
            <a:fillRect/>
          </a:stretch>
        </p:blipFill>
        <p:spPr>
          <a:xfrm>
            <a:off x="7853680" y="1701800"/>
            <a:ext cx="3048000" cy="4053840"/>
          </a:xfrm>
          <a:prstGeom prst="rect">
            <a:avLst/>
          </a:prstGeom>
        </p:spPr>
      </p:pic>
      <p:sp>
        <p:nvSpPr>
          <p:cNvPr id="5" name="TextBox 4">
            <a:extLst>
              <a:ext uri="{FF2B5EF4-FFF2-40B4-BE49-F238E27FC236}">
                <a16:creationId xmlns:a16="http://schemas.microsoft.com/office/drawing/2014/main" id="{8A42464C-292F-7108-5885-9F079DA5B251}"/>
              </a:ext>
            </a:extLst>
          </p:cNvPr>
          <p:cNvSpPr txBox="1"/>
          <p:nvPr/>
        </p:nvSpPr>
        <p:spPr>
          <a:xfrm>
            <a:off x="7725332" y="5970451"/>
            <a:ext cx="44631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Photo compliments of Margery Daughtrey</a:t>
            </a:r>
            <a:endParaRPr lang="en-US" dirty="0"/>
          </a:p>
        </p:txBody>
      </p:sp>
      <p:sp>
        <p:nvSpPr>
          <p:cNvPr id="7" name="TextBox 6">
            <a:extLst>
              <a:ext uri="{FF2B5EF4-FFF2-40B4-BE49-F238E27FC236}">
                <a16:creationId xmlns:a16="http://schemas.microsoft.com/office/drawing/2014/main" id="{7D35089D-DC25-9282-6456-1E9EE430679F}"/>
              </a:ext>
            </a:extLst>
          </p:cNvPr>
          <p:cNvSpPr txBox="1"/>
          <p:nvPr/>
        </p:nvSpPr>
        <p:spPr>
          <a:xfrm>
            <a:off x="348130" y="1966850"/>
            <a:ext cx="5237865"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cs typeface="Calibri"/>
              </a:rPr>
              <a:t>Fertilizer problems often look like other issues (and vice versa)</a:t>
            </a:r>
          </a:p>
          <a:p>
            <a:endParaRPr lang="en-US" sz="2800" dirty="0">
              <a:cs typeface="Calibri"/>
            </a:endParaRPr>
          </a:p>
          <a:p>
            <a:r>
              <a:rPr lang="en-US" sz="2800" dirty="0">
                <a:cs typeface="Calibri"/>
              </a:rPr>
              <a:t>Weekly pH/EC testing is recommended</a:t>
            </a:r>
          </a:p>
          <a:p>
            <a:endParaRPr lang="en-US" sz="2800" dirty="0">
              <a:cs typeface="Calibri"/>
            </a:endParaRPr>
          </a:p>
          <a:p>
            <a:r>
              <a:rPr lang="en-US" sz="2800" dirty="0">
                <a:cs typeface="Calibri"/>
              </a:rPr>
              <a:t>Foliar testing is critical to determine what fertility problem may be present</a:t>
            </a:r>
            <a:endParaRPr lang="en-US" dirty="0">
              <a:cs typeface="Calibri"/>
            </a:endParaRPr>
          </a:p>
          <a:p>
            <a:endParaRPr lang="en-US" dirty="0">
              <a:cs typeface="Calibri"/>
            </a:endParaRPr>
          </a:p>
        </p:txBody>
      </p:sp>
    </p:spTree>
    <p:extLst>
      <p:ext uri="{BB962C8B-B14F-4D97-AF65-F5344CB8AC3E}">
        <p14:creationId xmlns:p14="http://schemas.microsoft.com/office/powerpoint/2010/main" val="14743827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2581" y="312738"/>
            <a:ext cx="5562600" cy="1143000"/>
          </a:xfrm>
        </p:spPr>
        <p:txBody>
          <a:bodyPr/>
          <a:lstStyle/>
          <a:p>
            <a:r>
              <a:rPr lang="en-US" dirty="0">
                <a:solidFill>
                  <a:srgbClr val="3366FF"/>
                </a:solidFill>
              </a:rPr>
              <a:t>Abiotic or Biotic?</a:t>
            </a:r>
          </a:p>
        </p:txBody>
      </p:sp>
      <p:sp>
        <p:nvSpPr>
          <p:cNvPr id="3" name="TextBox 2"/>
          <p:cNvSpPr txBox="1"/>
          <p:nvPr/>
        </p:nvSpPr>
        <p:spPr>
          <a:xfrm>
            <a:off x="942913" y="1455738"/>
            <a:ext cx="8985088" cy="1200329"/>
          </a:xfrm>
          <a:prstGeom prst="rect">
            <a:avLst/>
          </a:prstGeom>
          <a:noFill/>
        </p:spPr>
        <p:txBody>
          <a:bodyPr wrap="none" rtlCol="0">
            <a:spAutoFit/>
          </a:bodyPr>
          <a:lstStyle/>
          <a:p>
            <a:r>
              <a:rPr lang="en-US" sz="4400" dirty="0"/>
              <a:t>For example, what if a plant is </a:t>
            </a:r>
            <a:r>
              <a:rPr lang="en-US" sz="4400" i="1" dirty="0"/>
              <a:t>wilting</a:t>
            </a:r>
            <a:r>
              <a:rPr lang="en-US" sz="4400" dirty="0"/>
              <a:t>?</a:t>
            </a:r>
          </a:p>
          <a:p>
            <a:endParaRPr lang="en-US" sz="2800" dirty="0"/>
          </a:p>
        </p:txBody>
      </p:sp>
      <p:pic>
        <p:nvPicPr>
          <p:cNvPr id="4" name="Picture 3" descr="Cyclamen Wilt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5273" y="2463800"/>
            <a:ext cx="5769619" cy="3479801"/>
          </a:xfrm>
          <a:prstGeom prst="rect">
            <a:avLst/>
          </a:prstGeom>
        </p:spPr>
      </p:pic>
    </p:spTree>
    <p:extLst>
      <p:ext uri="{BB962C8B-B14F-4D97-AF65-F5344CB8AC3E}">
        <p14:creationId xmlns:p14="http://schemas.microsoft.com/office/powerpoint/2010/main" val="935536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9C7AA-97FD-A961-CCCC-1E48DFE2D3BC}"/>
              </a:ext>
            </a:extLst>
          </p:cNvPr>
          <p:cNvSpPr>
            <a:spLocks noGrp="1"/>
          </p:cNvSpPr>
          <p:nvPr>
            <p:ph type="title"/>
          </p:nvPr>
        </p:nvSpPr>
        <p:spPr/>
        <p:txBody>
          <a:bodyPr/>
          <a:lstStyle/>
          <a:p>
            <a:r>
              <a:rPr lang="en-US" dirty="0">
                <a:cs typeface="Calibri Light"/>
              </a:rPr>
              <a:t>Common Abiotic Problems – Spray Damage</a:t>
            </a:r>
            <a:endParaRPr lang="en-US" dirty="0"/>
          </a:p>
        </p:txBody>
      </p:sp>
      <p:pic>
        <p:nvPicPr>
          <p:cNvPr id="3" name="Picture 3">
            <a:extLst>
              <a:ext uri="{FF2B5EF4-FFF2-40B4-BE49-F238E27FC236}">
                <a16:creationId xmlns:a16="http://schemas.microsoft.com/office/drawing/2014/main" id="{59B164E5-7073-ECE2-282D-1E09C4896E52}"/>
              </a:ext>
            </a:extLst>
          </p:cNvPr>
          <p:cNvPicPr>
            <a:picLocks noChangeAspect="1"/>
          </p:cNvPicPr>
          <p:nvPr/>
        </p:nvPicPr>
        <p:blipFill>
          <a:blip r:embed="rId2"/>
          <a:stretch>
            <a:fillRect/>
          </a:stretch>
        </p:blipFill>
        <p:spPr>
          <a:xfrm>
            <a:off x="7323016" y="1609970"/>
            <a:ext cx="3309815" cy="4400060"/>
          </a:xfrm>
          <a:prstGeom prst="rect">
            <a:avLst/>
          </a:prstGeom>
        </p:spPr>
      </p:pic>
      <p:sp>
        <p:nvSpPr>
          <p:cNvPr id="5" name="TextBox 4">
            <a:extLst>
              <a:ext uri="{FF2B5EF4-FFF2-40B4-BE49-F238E27FC236}">
                <a16:creationId xmlns:a16="http://schemas.microsoft.com/office/drawing/2014/main" id="{CDD2675F-78D9-BF7B-E405-96261CE133E2}"/>
              </a:ext>
            </a:extLst>
          </p:cNvPr>
          <p:cNvSpPr txBox="1"/>
          <p:nvPr/>
        </p:nvSpPr>
        <p:spPr>
          <a:xfrm>
            <a:off x="7217332" y="6126759"/>
            <a:ext cx="44631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Photo compliments of Cheryl Sullivan</a:t>
            </a:r>
            <a:endParaRPr lang="en-US" dirty="0"/>
          </a:p>
        </p:txBody>
      </p:sp>
      <p:sp>
        <p:nvSpPr>
          <p:cNvPr id="7" name="TextBox 6">
            <a:extLst>
              <a:ext uri="{FF2B5EF4-FFF2-40B4-BE49-F238E27FC236}">
                <a16:creationId xmlns:a16="http://schemas.microsoft.com/office/drawing/2014/main" id="{18B1C747-FED7-DF19-2CAF-85049F75B686}"/>
              </a:ext>
            </a:extLst>
          </p:cNvPr>
          <p:cNvSpPr txBox="1"/>
          <p:nvPr/>
        </p:nvSpPr>
        <p:spPr>
          <a:xfrm>
            <a:off x="348130" y="1966850"/>
            <a:ext cx="6371095" cy="25237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cs typeface="Calibri"/>
              </a:rPr>
              <a:t>Timing is critical – usually shows up FAST!</a:t>
            </a:r>
          </a:p>
          <a:p>
            <a:endParaRPr lang="en-US" sz="2800" dirty="0">
              <a:cs typeface="Calibri"/>
            </a:endParaRPr>
          </a:p>
          <a:p>
            <a:r>
              <a:rPr lang="en-US" sz="2800" dirty="0">
                <a:cs typeface="Calibri"/>
              </a:rPr>
              <a:t>Read labels before applying</a:t>
            </a:r>
          </a:p>
          <a:p>
            <a:endParaRPr lang="en-US" sz="2800" dirty="0">
              <a:cs typeface="Calibri"/>
            </a:endParaRPr>
          </a:p>
          <a:p>
            <a:r>
              <a:rPr lang="en-US" sz="2800" dirty="0">
                <a:cs typeface="Calibri"/>
              </a:rPr>
              <a:t>Take care when spraying hanging baskets</a:t>
            </a:r>
          </a:p>
          <a:p>
            <a:endParaRPr lang="en-US" dirty="0">
              <a:cs typeface="Calibri"/>
            </a:endParaRPr>
          </a:p>
        </p:txBody>
      </p:sp>
    </p:spTree>
    <p:extLst>
      <p:ext uri="{BB962C8B-B14F-4D97-AF65-F5344CB8AC3E}">
        <p14:creationId xmlns:p14="http://schemas.microsoft.com/office/powerpoint/2010/main" val="16076069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BF3A1-84CE-9BAE-77A9-24F34418BD73}"/>
              </a:ext>
            </a:extLst>
          </p:cNvPr>
          <p:cNvSpPr>
            <a:spLocks noGrp="1"/>
          </p:cNvSpPr>
          <p:nvPr>
            <p:ph type="title"/>
          </p:nvPr>
        </p:nvSpPr>
        <p:spPr/>
        <p:txBody>
          <a:bodyPr/>
          <a:lstStyle/>
          <a:p>
            <a:r>
              <a:rPr lang="en-US" dirty="0">
                <a:cs typeface="Calibri Light"/>
              </a:rPr>
              <a:t>Cold Temperature Stress</a:t>
            </a:r>
            <a:endParaRPr lang="en-US" dirty="0"/>
          </a:p>
        </p:txBody>
      </p:sp>
      <p:pic>
        <p:nvPicPr>
          <p:cNvPr id="3" name="Picture 3">
            <a:extLst>
              <a:ext uri="{FF2B5EF4-FFF2-40B4-BE49-F238E27FC236}">
                <a16:creationId xmlns:a16="http://schemas.microsoft.com/office/drawing/2014/main" id="{B6BB3FF2-642B-9218-5AF0-758FC50CD2EF}"/>
              </a:ext>
            </a:extLst>
          </p:cNvPr>
          <p:cNvPicPr>
            <a:picLocks noChangeAspect="1"/>
          </p:cNvPicPr>
          <p:nvPr/>
        </p:nvPicPr>
        <p:blipFill>
          <a:blip r:embed="rId2"/>
          <a:stretch>
            <a:fillRect/>
          </a:stretch>
        </p:blipFill>
        <p:spPr>
          <a:xfrm>
            <a:off x="836246" y="1904481"/>
            <a:ext cx="4482123" cy="3517961"/>
          </a:xfrm>
          <a:prstGeom prst="rect">
            <a:avLst/>
          </a:prstGeom>
        </p:spPr>
      </p:pic>
      <p:pic>
        <p:nvPicPr>
          <p:cNvPr id="4" name="Picture 4" descr="A picture containing green, plant, outdoor&#10;&#10;Description automatically generated">
            <a:extLst>
              <a:ext uri="{FF2B5EF4-FFF2-40B4-BE49-F238E27FC236}">
                <a16:creationId xmlns:a16="http://schemas.microsoft.com/office/drawing/2014/main" id="{0F3F0326-6089-8BCE-340E-862346030613}"/>
              </a:ext>
            </a:extLst>
          </p:cNvPr>
          <p:cNvPicPr>
            <a:picLocks noChangeAspect="1"/>
          </p:cNvPicPr>
          <p:nvPr/>
        </p:nvPicPr>
        <p:blipFill>
          <a:blip r:embed="rId3"/>
          <a:stretch>
            <a:fillRect/>
          </a:stretch>
        </p:blipFill>
        <p:spPr>
          <a:xfrm>
            <a:off x="6570785" y="1892300"/>
            <a:ext cx="4784969" cy="3542323"/>
          </a:xfrm>
          <a:prstGeom prst="rect">
            <a:avLst/>
          </a:prstGeom>
        </p:spPr>
      </p:pic>
      <p:sp>
        <p:nvSpPr>
          <p:cNvPr id="6" name="TextBox 5">
            <a:extLst>
              <a:ext uri="{FF2B5EF4-FFF2-40B4-BE49-F238E27FC236}">
                <a16:creationId xmlns:a16="http://schemas.microsoft.com/office/drawing/2014/main" id="{1DECCCD1-C753-9F66-38EF-8C071F324B57}"/>
              </a:ext>
            </a:extLst>
          </p:cNvPr>
          <p:cNvSpPr txBox="1"/>
          <p:nvPr/>
        </p:nvSpPr>
        <p:spPr>
          <a:xfrm>
            <a:off x="613332" y="5608990"/>
            <a:ext cx="44631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Photo compliments of Elizabeth Bush</a:t>
            </a:r>
            <a:endParaRPr lang="en-US" dirty="0"/>
          </a:p>
        </p:txBody>
      </p:sp>
      <p:sp>
        <p:nvSpPr>
          <p:cNvPr id="8" name="TextBox 7">
            <a:extLst>
              <a:ext uri="{FF2B5EF4-FFF2-40B4-BE49-F238E27FC236}">
                <a16:creationId xmlns:a16="http://schemas.microsoft.com/office/drawing/2014/main" id="{6C124B17-3BFD-B366-E06C-968B23559695}"/>
              </a:ext>
            </a:extLst>
          </p:cNvPr>
          <p:cNvSpPr txBox="1"/>
          <p:nvPr/>
        </p:nvSpPr>
        <p:spPr>
          <a:xfrm>
            <a:off x="6572563" y="5608990"/>
            <a:ext cx="44631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Photo compliments of John Ruter</a:t>
            </a:r>
            <a:endParaRPr lang="en-US" dirty="0"/>
          </a:p>
        </p:txBody>
      </p:sp>
    </p:spTree>
    <p:extLst>
      <p:ext uri="{BB962C8B-B14F-4D97-AF65-F5344CB8AC3E}">
        <p14:creationId xmlns:p14="http://schemas.microsoft.com/office/powerpoint/2010/main" val="37170607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030E3-D20F-53BB-31C4-D9841C25B1C2}"/>
              </a:ext>
            </a:extLst>
          </p:cNvPr>
          <p:cNvSpPr>
            <a:spLocks noGrp="1"/>
          </p:cNvSpPr>
          <p:nvPr>
            <p:ph type="title"/>
          </p:nvPr>
        </p:nvSpPr>
        <p:spPr/>
        <p:txBody>
          <a:bodyPr/>
          <a:lstStyle/>
          <a:p>
            <a:r>
              <a:rPr lang="en-US" dirty="0">
                <a:cs typeface="Calibri Light"/>
              </a:rPr>
              <a:t>Low Light</a:t>
            </a:r>
            <a:endParaRPr lang="en-US" dirty="0"/>
          </a:p>
        </p:txBody>
      </p:sp>
      <p:pic>
        <p:nvPicPr>
          <p:cNvPr id="3" name="Picture 3" descr="A picture containing flower, plant, ceramic ware, pot&#10;&#10;Description automatically generated">
            <a:extLst>
              <a:ext uri="{FF2B5EF4-FFF2-40B4-BE49-F238E27FC236}">
                <a16:creationId xmlns:a16="http://schemas.microsoft.com/office/drawing/2014/main" id="{205DB2A8-4690-DB8A-FE18-D7067F8B8F7E}"/>
              </a:ext>
            </a:extLst>
          </p:cNvPr>
          <p:cNvPicPr>
            <a:picLocks noChangeAspect="1"/>
          </p:cNvPicPr>
          <p:nvPr/>
        </p:nvPicPr>
        <p:blipFill>
          <a:blip r:embed="rId2"/>
          <a:stretch>
            <a:fillRect/>
          </a:stretch>
        </p:blipFill>
        <p:spPr>
          <a:xfrm rot="5400000">
            <a:off x="7818315" y="2003669"/>
            <a:ext cx="4302369" cy="3221892"/>
          </a:xfrm>
          <a:prstGeom prst="rect">
            <a:avLst/>
          </a:prstGeom>
        </p:spPr>
      </p:pic>
      <p:sp>
        <p:nvSpPr>
          <p:cNvPr id="5" name="TextBox 4">
            <a:extLst>
              <a:ext uri="{FF2B5EF4-FFF2-40B4-BE49-F238E27FC236}">
                <a16:creationId xmlns:a16="http://schemas.microsoft.com/office/drawing/2014/main" id="{61C3394B-3E38-034D-2559-4A267D12BF49}"/>
              </a:ext>
            </a:extLst>
          </p:cNvPr>
          <p:cNvSpPr txBox="1"/>
          <p:nvPr/>
        </p:nvSpPr>
        <p:spPr>
          <a:xfrm>
            <a:off x="348130" y="1468619"/>
            <a:ext cx="6371095" cy="51090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cs typeface="Calibri"/>
              </a:rPr>
              <a:t>Plant drops lower leaves</a:t>
            </a:r>
          </a:p>
          <a:p>
            <a:endParaRPr lang="en-US" sz="2800" dirty="0">
              <a:cs typeface="Calibri"/>
            </a:endParaRPr>
          </a:p>
          <a:p>
            <a:r>
              <a:rPr lang="en-US" sz="2800" dirty="0">
                <a:cs typeface="Calibri"/>
              </a:rPr>
              <a:t>Larger than normal internodes</a:t>
            </a:r>
          </a:p>
          <a:p>
            <a:endParaRPr lang="en-US" sz="2800" dirty="0">
              <a:cs typeface="Calibri"/>
            </a:endParaRPr>
          </a:p>
          <a:p>
            <a:r>
              <a:rPr lang="en-US" sz="2800" dirty="0">
                <a:cs typeface="Calibri"/>
              </a:rPr>
              <a:t>Consider spacing!</a:t>
            </a:r>
          </a:p>
          <a:p>
            <a:endParaRPr lang="en-US" sz="2800" dirty="0">
              <a:cs typeface="Calibri"/>
            </a:endParaRPr>
          </a:p>
          <a:p>
            <a:r>
              <a:rPr lang="en-US" sz="2800" dirty="0">
                <a:cs typeface="Calibri"/>
              </a:rPr>
              <a:t>Common on:</a:t>
            </a:r>
          </a:p>
          <a:p>
            <a:endParaRPr lang="en-US" sz="2800" dirty="0">
              <a:cs typeface="Calibri"/>
            </a:endParaRPr>
          </a:p>
          <a:p>
            <a:r>
              <a:rPr lang="en-US" sz="2800" dirty="0">
                <a:cs typeface="Calibri"/>
              </a:rPr>
              <a:t>Succulents</a:t>
            </a:r>
          </a:p>
          <a:p>
            <a:r>
              <a:rPr lang="en-US" sz="2800" dirty="0">
                <a:cs typeface="Calibri"/>
              </a:rPr>
              <a:t>Poinsettia</a:t>
            </a:r>
          </a:p>
          <a:p>
            <a:r>
              <a:rPr lang="en-US" sz="2800">
                <a:cs typeface="Calibri"/>
              </a:rPr>
              <a:t>Other sun-loving plants</a:t>
            </a:r>
          </a:p>
          <a:p>
            <a:endParaRPr lang="en-US" dirty="0">
              <a:cs typeface="Calibri"/>
            </a:endParaRPr>
          </a:p>
        </p:txBody>
      </p:sp>
    </p:spTree>
    <p:extLst>
      <p:ext uri="{BB962C8B-B14F-4D97-AF65-F5344CB8AC3E}">
        <p14:creationId xmlns:p14="http://schemas.microsoft.com/office/powerpoint/2010/main" val="13113120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030E3-D20F-53BB-31C4-D9841C25B1C2}"/>
              </a:ext>
            </a:extLst>
          </p:cNvPr>
          <p:cNvSpPr>
            <a:spLocks noGrp="1"/>
          </p:cNvSpPr>
          <p:nvPr>
            <p:ph type="title"/>
          </p:nvPr>
        </p:nvSpPr>
        <p:spPr/>
        <p:txBody>
          <a:bodyPr/>
          <a:lstStyle/>
          <a:p>
            <a:r>
              <a:rPr lang="en-US" dirty="0">
                <a:cs typeface="Calibri Light"/>
              </a:rPr>
              <a:t>High Light</a:t>
            </a:r>
            <a:endParaRPr lang="en-US" dirty="0"/>
          </a:p>
        </p:txBody>
      </p:sp>
      <p:sp>
        <p:nvSpPr>
          <p:cNvPr id="5" name="TextBox 4">
            <a:extLst>
              <a:ext uri="{FF2B5EF4-FFF2-40B4-BE49-F238E27FC236}">
                <a16:creationId xmlns:a16="http://schemas.microsoft.com/office/drawing/2014/main" id="{61C3394B-3E38-034D-2559-4A267D12BF49}"/>
              </a:ext>
            </a:extLst>
          </p:cNvPr>
          <p:cNvSpPr txBox="1"/>
          <p:nvPr/>
        </p:nvSpPr>
        <p:spPr>
          <a:xfrm>
            <a:off x="348130" y="1468619"/>
            <a:ext cx="6371095" cy="29546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cs typeface="Calibri"/>
              </a:rPr>
              <a:t>Scorching on leaf margins</a:t>
            </a:r>
            <a:endParaRPr lang="en-US" dirty="0"/>
          </a:p>
          <a:p>
            <a:endParaRPr lang="en-US" sz="2800" dirty="0">
              <a:cs typeface="Calibri"/>
            </a:endParaRPr>
          </a:p>
          <a:p>
            <a:r>
              <a:rPr lang="en-US" sz="2800" dirty="0">
                <a:cs typeface="Calibri"/>
              </a:rPr>
              <a:t>Common on:</a:t>
            </a:r>
          </a:p>
          <a:p>
            <a:endParaRPr lang="en-US" sz="2800" dirty="0">
              <a:cs typeface="Calibri"/>
            </a:endParaRPr>
          </a:p>
          <a:p>
            <a:r>
              <a:rPr lang="en-US" sz="2800" dirty="0">
                <a:cs typeface="Calibri"/>
              </a:rPr>
              <a:t>House plants</a:t>
            </a:r>
          </a:p>
          <a:p>
            <a:r>
              <a:rPr lang="en-US" sz="2800" dirty="0">
                <a:cs typeface="Calibri"/>
              </a:rPr>
              <a:t>Any shade loving plant</a:t>
            </a:r>
          </a:p>
          <a:p>
            <a:endParaRPr lang="en-US" dirty="0">
              <a:cs typeface="Calibri"/>
            </a:endParaRPr>
          </a:p>
        </p:txBody>
      </p:sp>
      <p:pic>
        <p:nvPicPr>
          <p:cNvPr id="4" name="Picture 5">
            <a:extLst>
              <a:ext uri="{FF2B5EF4-FFF2-40B4-BE49-F238E27FC236}">
                <a16:creationId xmlns:a16="http://schemas.microsoft.com/office/drawing/2014/main" id="{98C40E8C-2A03-DFD0-8F9C-DAE79EF00C3E}"/>
              </a:ext>
            </a:extLst>
          </p:cNvPr>
          <p:cNvPicPr>
            <a:picLocks noChangeAspect="1"/>
          </p:cNvPicPr>
          <p:nvPr/>
        </p:nvPicPr>
        <p:blipFill>
          <a:blip r:embed="rId2"/>
          <a:stretch>
            <a:fillRect/>
          </a:stretch>
        </p:blipFill>
        <p:spPr>
          <a:xfrm rot="5400000">
            <a:off x="4982547" y="2142931"/>
            <a:ext cx="3657600" cy="2743200"/>
          </a:xfrm>
          <a:prstGeom prst="rect">
            <a:avLst/>
          </a:prstGeom>
        </p:spPr>
      </p:pic>
      <p:pic>
        <p:nvPicPr>
          <p:cNvPr id="6" name="Picture 6">
            <a:extLst>
              <a:ext uri="{FF2B5EF4-FFF2-40B4-BE49-F238E27FC236}">
                <a16:creationId xmlns:a16="http://schemas.microsoft.com/office/drawing/2014/main" id="{6D806734-0D65-6F47-7283-0C1BD438BF3E}"/>
              </a:ext>
            </a:extLst>
          </p:cNvPr>
          <p:cNvPicPr>
            <a:picLocks noChangeAspect="1"/>
          </p:cNvPicPr>
          <p:nvPr/>
        </p:nvPicPr>
        <p:blipFill>
          <a:blip r:embed="rId3"/>
          <a:stretch>
            <a:fillRect/>
          </a:stretch>
        </p:blipFill>
        <p:spPr>
          <a:xfrm rot="5400000">
            <a:off x="8652987" y="2148114"/>
            <a:ext cx="3657600" cy="2743200"/>
          </a:xfrm>
          <a:prstGeom prst="rect">
            <a:avLst/>
          </a:prstGeom>
        </p:spPr>
      </p:pic>
    </p:spTree>
    <p:extLst>
      <p:ext uri="{BB962C8B-B14F-4D97-AF65-F5344CB8AC3E}">
        <p14:creationId xmlns:p14="http://schemas.microsoft.com/office/powerpoint/2010/main" val="26083716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77232"/>
          </a:xfrm>
        </p:spPr>
        <p:txBody>
          <a:bodyPr lIns="91440" tIns="45720" rIns="91440" bIns="45720" anchor="t">
            <a:normAutofit/>
          </a:bodyPr>
          <a:lstStyle/>
          <a:p>
            <a:r>
              <a:rPr lang="en-US" dirty="0">
                <a:solidFill>
                  <a:schemeClr val="bg1">
                    <a:lumMod val="50000"/>
                  </a:schemeClr>
                </a:solidFill>
              </a:rPr>
              <a:t>Low Water Stress</a:t>
            </a:r>
          </a:p>
        </p:txBody>
      </p:sp>
      <p:sp>
        <p:nvSpPr>
          <p:cNvPr id="3" name="Content Placeholder 2"/>
          <p:cNvSpPr>
            <a:spLocks noGrp="1"/>
          </p:cNvSpPr>
          <p:nvPr>
            <p:ph idx="1"/>
          </p:nvPr>
        </p:nvSpPr>
        <p:spPr/>
        <p:txBody>
          <a:bodyPr/>
          <a:lstStyle/>
          <a:p>
            <a:pPr marL="0" indent="0">
              <a:buNone/>
            </a:pPr>
            <a:endParaRPr lang="en-US" dirty="0"/>
          </a:p>
          <a:p>
            <a:endParaRPr lang="en-US" dirty="0"/>
          </a:p>
        </p:txBody>
      </p:sp>
      <p:pic>
        <p:nvPicPr>
          <p:cNvPr id="18" name="Picture 17">
            <a:extLst>
              <a:ext uri="{FF2B5EF4-FFF2-40B4-BE49-F238E27FC236}">
                <a16:creationId xmlns:a16="http://schemas.microsoft.com/office/drawing/2014/main" id="{64D8F3CE-B64D-A0EE-71DA-4CB6C0F073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1019493"/>
            <a:ext cx="7772400" cy="4501000"/>
          </a:xfrm>
          <a:prstGeom prst="rect">
            <a:avLst/>
          </a:prstGeom>
        </p:spPr>
      </p:pic>
      <p:sp>
        <p:nvSpPr>
          <p:cNvPr id="8" name="Rectangle 7"/>
          <p:cNvSpPr/>
          <p:nvPr/>
        </p:nvSpPr>
        <p:spPr>
          <a:xfrm>
            <a:off x="7894397" y="4663753"/>
            <a:ext cx="184731" cy="400110"/>
          </a:xfrm>
          <a:prstGeom prst="rect">
            <a:avLst/>
          </a:prstGeom>
        </p:spPr>
        <p:txBody>
          <a:bodyPr wrap="none" lIns="91440" tIns="45720" rIns="91440" bIns="45720" anchor="t">
            <a:spAutoFit/>
          </a:bodyPr>
          <a:lstStyle/>
          <a:p>
            <a:endParaRPr lang="en-US" sz="2000" dirty="0">
              <a:solidFill>
                <a:schemeClr val="accent4">
                  <a:lumMod val="20000"/>
                  <a:lumOff val="80000"/>
                </a:schemeClr>
              </a:solidFill>
              <a:cs typeface="Calibri"/>
            </a:endParaRPr>
          </a:p>
        </p:txBody>
      </p:sp>
      <p:sp>
        <p:nvSpPr>
          <p:cNvPr id="19" name="Right Arrow 18">
            <a:extLst>
              <a:ext uri="{FF2B5EF4-FFF2-40B4-BE49-F238E27FC236}">
                <a16:creationId xmlns:a16="http://schemas.microsoft.com/office/drawing/2014/main" id="{9B1D872B-52A1-A53B-8688-3B832DAD0576}"/>
              </a:ext>
            </a:extLst>
          </p:cNvPr>
          <p:cNvSpPr/>
          <p:nvPr/>
        </p:nvSpPr>
        <p:spPr>
          <a:xfrm>
            <a:off x="2362201" y="5637355"/>
            <a:ext cx="6772437" cy="609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7144C22-9309-F3FD-CD9B-CF2B00895CE1}"/>
              </a:ext>
            </a:extLst>
          </p:cNvPr>
          <p:cNvSpPr txBox="1"/>
          <p:nvPr/>
        </p:nvSpPr>
        <p:spPr>
          <a:xfrm>
            <a:off x="7620000" y="6265348"/>
            <a:ext cx="1324786" cy="369332"/>
          </a:xfrm>
          <a:prstGeom prst="rect">
            <a:avLst/>
          </a:prstGeom>
          <a:noFill/>
        </p:spPr>
        <p:txBody>
          <a:bodyPr wrap="none" rtlCol="0">
            <a:spAutoFit/>
          </a:bodyPr>
          <a:lstStyle/>
          <a:p>
            <a:r>
              <a:rPr lang="en-US" dirty="0"/>
              <a:t>More Water</a:t>
            </a:r>
          </a:p>
        </p:txBody>
      </p:sp>
      <p:sp>
        <p:nvSpPr>
          <p:cNvPr id="21" name="TextBox 20">
            <a:extLst>
              <a:ext uri="{FF2B5EF4-FFF2-40B4-BE49-F238E27FC236}">
                <a16:creationId xmlns:a16="http://schemas.microsoft.com/office/drawing/2014/main" id="{8718D158-2E6B-FEE2-1D11-9165D5BA0567}"/>
              </a:ext>
            </a:extLst>
          </p:cNvPr>
          <p:cNvSpPr txBox="1"/>
          <p:nvPr/>
        </p:nvSpPr>
        <p:spPr>
          <a:xfrm>
            <a:off x="2362201" y="6265348"/>
            <a:ext cx="1205971" cy="369332"/>
          </a:xfrm>
          <a:prstGeom prst="rect">
            <a:avLst/>
          </a:prstGeom>
          <a:noFill/>
        </p:spPr>
        <p:txBody>
          <a:bodyPr wrap="none" rtlCol="0">
            <a:spAutoFit/>
          </a:bodyPr>
          <a:lstStyle/>
          <a:p>
            <a:r>
              <a:rPr lang="en-US" dirty="0"/>
              <a:t>Less Water</a:t>
            </a:r>
          </a:p>
        </p:txBody>
      </p:sp>
    </p:spTree>
    <p:extLst>
      <p:ext uri="{BB962C8B-B14F-4D97-AF65-F5344CB8AC3E}">
        <p14:creationId xmlns:p14="http://schemas.microsoft.com/office/powerpoint/2010/main" val="41335823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402AA-98A6-FFC6-1E9C-65C4BD5966E9}"/>
              </a:ext>
            </a:extLst>
          </p:cNvPr>
          <p:cNvSpPr>
            <a:spLocks noGrp="1"/>
          </p:cNvSpPr>
          <p:nvPr>
            <p:ph type="title"/>
          </p:nvPr>
        </p:nvSpPr>
        <p:spPr/>
        <p:txBody>
          <a:bodyPr/>
          <a:lstStyle/>
          <a:p>
            <a:r>
              <a:rPr lang="en-US" dirty="0">
                <a:cs typeface="Calibri Light"/>
              </a:rPr>
              <a:t>Other Abiotic Problems - Ethylene</a:t>
            </a:r>
            <a:endParaRPr lang="en-US" dirty="0"/>
          </a:p>
        </p:txBody>
      </p:sp>
      <p:pic>
        <p:nvPicPr>
          <p:cNvPr id="4" name="Picture 3">
            <a:extLst>
              <a:ext uri="{FF2B5EF4-FFF2-40B4-BE49-F238E27FC236}">
                <a16:creationId xmlns:a16="http://schemas.microsoft.com/office/drawing/2014/main" id="{711FB82E-9B6F-C165-83FF-8A718B3CCCE4}"/>
              </a:ext>
            </a:extLst>
          </p:cNvPr>
          <p:cNvPicPr>
            <a:picLocks noChangeAspect="1"/>
          </p:cNvPicPr>
          <p:nvPr/>
        </p:nvPicPr>
        <p:blipFill>
          <a:blip r:embed="rId2"/>
          <a:stretch>
            <a:fillRect/>
          </a:stretch>
        </p:blipFill>
        <p:spPr>
          <a:xfrm>
            <a:off x="1480457" y="1690688"/>
            <a:ext cx="5900057" cy="4425043"/>
          </a:xfrm>
          <a:prstGeom prst="rect">
            <a:avLst/>
          </a:prstGeom>
        </p:spPr>
      </p:pic>
      <p:sp>
        <p:nvSpPr>
          <p:cNvPr id="5" name="TextBox 4">
            <a:extLst>
              <a:ext uri="{FF2B5EF4-FFF2-40B4-BE49-F238E27FC236}">
                <a16:creationId xmlns:a16="http://schemas.microsoft.com/office/drawing/2014/main" id="{23D33973-F15C-2CF4-C820-3A8CBE37A707}"/>
              </a:ext>
            </a:extLst>
          </p:cNvPr>
          <p:cNvSpPr txBox="1"/>
          <p:nvPr/>
        </p:nvSpPr>
        <p:spPr>
          <a:xfrm>
            <a:off x="8022771" y="1690688"/>
            <a:ext cx="3054169" cy="4524315"/>
          </a:xfrm>
          <a:prstGeom prst="rect">
            <a:avLst/>
          </a:prstGeom>
          <a:noFill/>
        </p:spPr>
        <p:txBody>
          <a:bodyPr wrap="none" rtlCol="0">
            <a:spAutoFit/>
          </a:bodyPr>
          <a:lstStyle/>
          <a:p>
            <a:r>
              <a:rPr lang="en-US" sz="4000" dirty="0"/>
              <a:t>Leaf drop or </a:t>
            </a:r>
          </a:p>
          <a:p>
            <a:r>
              <a:rPr lang="en-US" sz="4000" dirty="0"/>
              <a:t>Flower drop</a:t>
            </a:r>
          </a:p>
          <a:p>
            <a:endParaRPr lang="en-US" sz="4000" dirty="0"/>
          </a:p>
          <a:p>
            <a:r>
              <a:rPr lang="en-US" sz="2800" dirty="0"/>
              <a:t>Seen here on a </a:t>
            </a:r>
          </a:p>
          <a:p>
            <a:r>
              <a:rPr lang="en-US" sz="2800" dirty="0"/>
              <a:t>Euphorbia</a:t>
            </a:r>
          </a:p>
          <a:p>
            <a:endParaRPr lang="en-US" sz="2800" dirty="0"/>
          </a:p>
          <a:p>
            <a:r>
              <a:rPr lang="en-US" sz="2800" dirty="0"/>
              <a:t>Ethylene may result</a:t>
            </a:r>
          </a:p>
          <a:p>
            <a:r>
              <a:rPr lang="en-US" sz="2800" dirty="0"/>
              <a:t>from incomplete </a:t>
            </a:r>
          </a:p>
          <a:p>
            <a:r>
              <a:rPr lang="en-US" sz="2800" dirty="0"/>
              <a:t>combustion</a:t>
            </a:r>
          </a:p>
        </p:txBody>
      </p:sp>
    </p:spTree>
    <p:extLst>
      <p:ext uri="{BB962C8B-B14F-4D97-AF65-F5344CB8AC3E}">
        <p14:creationId xmlns:p14="http://schemas.microsoft.com/office/powerpoint/2010/main" val="26180297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DEFF1-E844-794D-F042-3FEDFD9F5E92}"/>
              </a:ext>
            </a:extLst>
          </p:cNvPr>
          <p:cNvSpPr>
            <a:spLocks noGrp="1"/>
          </p:cNvSpPr>
          <p:nvPr>
            <p:ph type="title"/>
          </p:nvPr>
        </p:nvSpPr>
        <p:spPr>
          <a:xfrm>
            <a:off x="2006600" y="0"/>
            <a:ext cx="10515600" cy="1325563"/>
          </a:xfrm>
        </p:spPr>
        <p:txBody>
          <a:bodyPr/>
          <a:lstStyle/>
          <a:p>
            <a:r>
              <a:rPr lang="en-US" dirty="0"/>
              <a:t>Other Abiotic Problems - Edema</a:t>
            </a:r>
          </a:p>
        </p:txBody>
      </p:sp>
      <p:pic>
        <p:nvPicPr>
          <p:cNvPr id="4" name="Picture 3">
            <a:extLst>
              <a:ext uri="{FF2B5EF4-FFF2-40B4-BE49-F238E27FC236}">
                <a16:creationId xmlns:a16="http://schemas.microsoft.com/office/drawing/2014/main" id="{7860C91C-6B4C-6EF7-7981-425CABA43196}"/>
              </a:ext>
            </a:extLst>
          </p:cNvPr>
          <p:cNvPicPr>
            <a:picLocks noChangeAspect="1"/>
          </p:cNvPicPr>
          <p:nvPr/>
        </p:nvPicPr>
        <p:blipFill>
          <a:blip r:embed="rId2"/>
          <a:stretch>
            <a:fillRect/>
          </a:stretch>
        </p:blipFill>
        <p:spPr>
          <a:xfrm>
            <a:off x="5513406" y="2144210"/>
            <a:ext cx="4926957" cy="3695218"/>
          </a:xfrm>
          <a:prstGeom prst="rect">
            <a:avLst/>
          </a:prstGeom>
        </p:spPr>
      </p:pic>
      <p:sp>
        <p:nvSpPr>
          <p:cNvPr id="5" name="TextBox 4">
            <a:extLst>
              <a:ext uri="{FF2B5EF4-FFF2-40B4-BE49-F238E27FC236}">
                <a16:creationId xmlns:a16="http://schemas.microsoft.com/office/drawing/2014/main" id="{24552CF4-4AF6-1217-16A5-4489CC63FCC1}"/>
              </a:ext>
            </a:extLst>
          </p:cNvPr>
          <p:cNvSpPr txBox="1"/>
          <p:nvPr/>
        </p:nvSpPr>
        <p:spPr>
          <a:xfrm>
            <a:off x="6096000" y="6025679"/>
            <a:ext cx="44631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Photo compliments of Sandra Jensen</a:t>
            </a:r>
            <a:endParaRPr lang="en-US" dirty="0"/>
          </a:p>
        </p:txBody>
      </p:sp>
      <p:sp>
        <p:nvSpPr>
          <p:cNvPr id="6" name="TextBox 5">
            <a:extLst>
              <a:ext uri="{FF2B5EF4-FFF2-40B4-BE49-F238E27FC236}">
                <a16:creationId xmlns:a16="http://schemas.microsoft.com/office/drawing/2014/main" id="{3E01C380-CE90-E983-66D6-37BE1CA05C71}"/>
              </a:ext>
            </a:extLst>
          </p:cNvPr>
          <p:cNvSpPr txBox="1"/>
          <p:nvPr/>
        </p:nvSpPr>
        <p:spPr>
          <a:xfrm>
            <a:off x="549125" y="1225689"/>
            <a:ext cx="4588705" cy="5632311"/>
          </a:xfrm>
          <a:prstGeom prst="rect">
            <a:avLst/>
          </a:prstGeom>
          <a:noFill/>
        </p:spPr>
        <p:txBody>
          <a:bodyPr wrap="square" rtlCol="0">
            <a:spAutoFit/>
          </a:bodyPr>
          <a:lstStyle/>
          <a:p>
            <a:r>
              <a:rPr lang="en-US" sz="4000" dirty="0"/>
              <a:t>Water uptake faster than transpiration</a:t>
            </a:r>
          </a:p>
          <a:p>
            <a:endParaRPr lang="en-US" sz="4000" dirty="0"/>
          </a:p>
          <a:p>
            <a:r>
              <a:rPr lang="en-US" sz="4000" dirty="0"/>
              <a:t>Cells burst</a:t>
            </a:r>
          </a:p>
          <a:p>
            <a:endParaRPr lang="en-US" sz="4000" dirty="0"/>
          </a:p>
          <a:p>
            <a:r>
              <a:rPr lang="en-US" sz="4000" dirty="0"/>
              <a:t>Lower leaf</a:t>
            </a:r>
          </a:p>
          <a:p>
            <a:endParaRPr lang="en-US" sz="4000" dirty="0"/>
          </a:p>
          <a:p>
            <a:r>
              <a:rPr lang="en-US" sz="4000" dirty="0"/>
              <a:t>Ex: Ivy geranium, tomato</a:t>
            </a:r>
            <a:endParaRPr lang="en-US" sz="2800" dirty="0"/>
          </a:p>
        </p:txBody>
      </p:sp>
    </p:spTree>
    <p:extLst>
      <p:ext uri="{BB962C8B-B14F-4D97-AF65-F5344CB8AC3E}">
        <p14:creationId xmlns:p14="http://schemas.microsoft.com/office/powerpoint/2010/main" val="838314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075" y="274638"/>
            <a:ext cx="10858500" cy="1143000"/>
          </a:xfrm>
        </p:spPr>
        <p:txBody>
          <a:bodyPr>
            <a:normAutofit fontScale="90000"/>
          </a:bodyPr>
          <a:lstStyle/>
          <a:p>
            <a:r>
              <a:rPr lang="en-US" dirty="0">
                <a:solidFill>
                  <a:srgbClr val="3366FF"/>
                </a:solidFill>
              </a:rPr>
              <a:t>Abiotic disease or Biotic disease – symptoms may be very similar</a:t>
            </a:r>
          </a:p>
        </p:txBody>
      </p:sp>
      <p:pic>
        <p:nvPicPr>
          <p:cNvPr id="4" name="Picture 3" descr="Cyclamen Wilt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518" y="1440721"/>
            <a:ext cx="5028989" cy="3033108"/>
          </a:xfrm>
          <a:prstGeom prst="rect">
            <a:avLst/>
          </a:prstGeom>
        </p:spPr>
      </p:pic>
      <p:pic>
        <p:nvPicPr>
          <p:cNvPr id="5" name="Picture 4" descr="cyclamenfus1ARCpp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7713" y="1440721"/>
            <a:ext cx="4572000" cy="3429000"/>
          </a:xfrm>
          <a:prstGeom prst="rect">
            <a:avLst/>
          </a:prstGeom>
        </p:spPr>
      </p:pic>
      <p:sp>
        <p:nvSpPr>
          <p:cNvPr id="6" name="TextBox 5"/>
          <p:cNvSpPr txBox="1"/>
          <p:nvPr/>
        </p:nvSpPr>
        <p:spPr>
          <a:xfrm>
            <a:off x="8746583" y="4869721"/>
            <a:ext cx="1663336" cy="338554"/>
          </a:xfrm>
          <a:prstGeom prst="rect">
            <a:avLst/>
          </a:prstGeom>
          <a:noFill/>
        </p:spPr>
        <p:txBody>
          <a:bodyPr wrap="none" rtlCol="0">
            <a:spAutoFit/>
          </a:bodyPr>
          <a:lstStyle/>
          <a:p>
            <a:r>
              <a:rPr lang="en-US" sz="1600" dirty="0"/>
              <a:t>A. R. Chase image</a:t>
            </a:r>
          </a:p>
        </p:txBody>
      </p:sp>
      <p:sp>
        <p:nvSpPr>
          <p:cNvPr id="7" name="TextBox 6"/>
          <p:cNvSpPr txBox="1"/>
          <p:nvPr/>
        </p:nvSpPr>
        <p:spPr>
          <a:xfrm>
            <a:off x="488518" y="4621183"/>
            <a:ext cx="2719784" cy="1569660"/>
          </a:xfrm>
          <a:prstGeom prst="rect">
            <a:avLst/>
          </a:prstGeom>
          <a:noFill/>
        </p:spPr>
        <p:txBody>
          <a:bodyPr wrap="none" rtlCol="0">
            <a:spAutoFit/>
          </a:bodyPr>
          <a:lstStyle/>
          <a:p>
            <a:r>
              <a:rPr lang="en-US" sz="3200" dirty="0"/>
              <a:t>Not irrigated</a:t>
            </a:r>
          </a:p>
          <a:p>
            <a:r>
              <a:rPr lang="en-US" sz="3200" dirty="0"/>
              <a:t>in far too long?</a:t>
            </a:r>
          </a:p>
          <a:p>
            <a:r>
              <a:rPr lang="en-US" sz="3200" dirty="0"/>
              <a:t>(Abiotic)</a:t>
            </a:r>
          </a:p>
        </p:txBody>
      </p:sp>
      <p:sp>
        <p:nvSpPr>
          <p:cNvPr id="8" name="TextBox 7"/>
          <p:cNvSpPr txBox="1"/>
          <p:nvPr/>
        </p:nvSpPr>
        <p:spPr>
          <a:xfrm>
            <a:off x="5574965" y="4867404"/>
            <a:ext cx="2628644" cy="1077218"/>
          </a:xfrm>
          <a:prstGeom prst="rect">
            <a:avLst/>
          </a:prstGeom>
          <a:noFill/>
        </p:spPr>
        <p:txBody>
          <a:bodyPr wrap="none" rtlCol="0">
            <a:spAutoFit/>
          </a:bodyPr>
          <a:lstStyle/>
          <a:p>
            <a:r>
              <a:rPr lang="en-US" sz="3200" dirty="0" err="1"/>
              <a:t>Fusarium</a:t>
            </a:r>
            <a:r>
              <a:rPr lang="en-US" sz="3200" dirty="0"/>
              <a:t> wilt?</a:t>
            </a:r>
          </a:p>
          <a:p>
            <a:r>
              <a:rPr lang="en-US" sz="3200" dirty="0"/>
              <a:t>(Biotic)</a:t>
            </a:r>
          </a:p>
        </p:txBody>
      </p:sp>
    </p:spTree>
    <p:extLst>
      <p:ext uri="{BB962C8B-B14F-4D97-AF65-F5344CB8AC3E}">
        <p14:creationId xmlns:p14="http://schemas.microsoft.com/office/powerpoint/2010/main" val="6266503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6850" y="439681"/>
            <a:ext cx="9258300" cy="1026206"/>
          </a:xfrm>
          <a:prstGeom prst="leftArrow">
            <a:avLst/>
          </a:prstGeom>
        </p:spPr>
        <p:txBody>
          <a:bodyPr>
            <a:normAutofit fontScale="90000"/>
          </a:bodyPr>
          <a:lstStyle/>
          <a:p>
            <a:r>
              <a:rPr lang="en-US" dirty="0">
                <a:solidFill>
                  <a:srgbClr val="3366FF"/>
                </a:solidFill>
              </a:rPr>
              <a:t>Abiotic Disease = an interaction of 2 factors</a:t>
            </a:r>
          </a:p>
        </p:txBody>
      </p:sp>
      <p:sp>
        <p:nvSpPr>
          <p:cNvPr id="3" name="TextBox 2"/>
          <p:cNvSpPr txBox="1"/>
          <p:nvPr/>
        </p:nvSpPr>
        <p:spPr>
          <a:xfrm>
            <a:off x="3238500" y="2476501"/>
            <a:ext cx="1814920" cy="830997"/>
          </a:xfrm>
          <a:prstGeom prst="rect">
            <a:avLst/>
          </a:prstGeom>
          <a:noFill/>
        </p:spPr>
        <p:txBody>
          <a:bodyPr wrap="none" rtlCol="0">
            <a:spAutoFit/>
          </a:bodyPr>
          <a:lstStyle/>
          <a:p>
            <a:r>
              <a:rPr lang="en-US" sz="4800" dirty="0">
                <a:solidFill>
                  <a:srgbClr val="0070C0"/>
                </a:solidFill>
              </a:rPr>
              <a:t>PLANT</a:t>
            </a:r>
          </a:p>
        </p:txBody>
      </p:sp>
      <p:sp>
        <p:nvSpPr>
          <p:cNvPr id="4" name="TextBox 3"/>
          <p:cNvSpPr txBox="1"/>
          <p:nvPr/>
        </p:nvSpPr>
        <p:spPr>
          <a:xfrm>
            <a:off x="5905501" y="2476501"/>
            <a:ext cx="4050207" cy="830997"/>
          </a:xfrm>
          <a:prstGeom prst="rect">
            <a:avLst/>
          </a:prstGeom>
          <a:noFill/>
        </p:spPr>
        <p:txBody>
          <a:bodyPr wrap="none" rtlCol="0">
            <a:spAutoFit/>
          </a:bodyPr>
          <a:lstStyle/>
          <a:p>
            <a:r>
              <a:rPr lang="en-US" sz="4800" dirty="0">
                <a:solidFill>
                  <a:srgbClr val="0070C0"/>
                </a:solidFill>
              </a:rPr>
              <a:t>ENVIRONMENT</a:t>
            </a:r>
          </a:p>
        </p:txBody>
      </p:sp>
      <p:sp>
        <p:nvSpPr>
          <p:cNvPr id="5" name="Left Arrow 4"/>
          <p:cNvSpPr/>
          <p:nvPr/>
        </p:nvSpPr>
        <p:spPr>
          <a:xfrm>
            <a:off x="4927092" y="2729484"/>
            <a:ext cx="978408" cy="48463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2071276" y="3740663"/>
            <a:ext cx="8049448" cy="2677656"/>
          </a:xfrm>
          <a:prstGeom prst="rect">
            <a:avLst/>
          </a:prstGeom>
          <a:noFill/>
        </p:spPr>
        <p:txBody>
          <a:bodyPr wrap="none" rtlCol="0">
            <a:spAutoFit/>
          </a:bodyPr>
          <a:lstStyle/>
          <a:p>
            <a:r>
              <a:rPr lang="en-US" sz="2800" dirty="0"/>
              <a:t>Abiotic diseases typically have </a:t>
            </a:r>
            <a:r>
              <a:rPr lang="en-US" sz="2800" u="sng" dirty="0"/>
              <a:t>cultural</a:t>
            </a:r>
            <a:r>
              <a:rPr lang="en-US" sz="2800" dirty="0"/>
              <a:t> solutions . . .</a:t>
            </a:r>
          </a:p>
          <a:p>
            <a:r>
              <a:rPr lang="en-US" sz="2800" dirty="0"/>
              <a:t> </a:t>
            </a:r>
          </a:p>
          <a:p>
            <a:r>
              <a:rPr lang="en-US" sz="2800" dirty="0"/>
              <a:t>They don’t spread</a:t>
            </a:r>
          </a:p>
          <a:p>
            <a:endParaRPr lang="en-US" sz="2800" dirty="0"/>
          </a:p>
          <a:p>
            <a:r>
              <a:rPr lang="en-US" sz="2800" dirty="0"/>
              <a:t>They often affect plants of many species in one area</a:t>
            </a:r>
          </a:p>
          <a:p>
            <a:r>
              <a:rPr lang="en-US" sz="2800" dirty="0"/>
              <a:t>(but sometimes one cultivar is more prone to a stress)</a:t>
            </a:r>
          </a:p>
        </p:txBody>
      </p:sp>
    </p:spTree>
    <p:extLst>
      <p:ext uri="{BB962C8B-B14F-4D97-AF65-F5344CB8AC3E}">
        <p14:creationId xmlns:p14="http://schemas.microsoft.com/office/powerpoint/2010/main" val="16040203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6849" y="439681"/>
            <a:ext cx="10352617" cy="1026206"/>
          </a:xfrm>
          <a:prstGeom prst="leftArrow">
            <a:avLst/>
          </a:prstGeom>
        </p:spPr>
        <p:txBody>
          <a:bodyPr>
            <a:normAutofit fontScale="90000"/>
          </a:bodyPr>
          <a:lstStyle/>
          <a:p>
            <a:r>
              <a:rPr lang="en-US" dirty="0">
                <a:solidFill>
                  <a:srgbClr val="3366FF"/>
                </a:solidFill>
              </a:rPr>
              <a:t>Look at the overall pattern in the greenhouse</a:t>
            </a:r>
          </a:p>
        </p:txBody>
      </p:sp>
      <p:sp>
        <p:nvSpPr>
          <p:cNvPr id="6" name="TextBox 5"/>
          <p:cNvSpPr txBox="1"/>
          <p:nvPr/>
        </p:nvSpPr>
        <p:spPr>
          <a:xfrm>
            <a:off x="1853929" y="1671159"/>
            <a:ext cx="9578456" cy="2246769"/>
          </a:xfrm>
          <a:prstGeom prst="rect">
            <a:avLst/>
          </a:prstGeom>
          <a:noFill/>
        </p:spPr>
        <p:txBody>
          <a:bodyPr wrap="none" rtlCol="0">
            <a:spAutoFit/>
          </a:bodyPr>
          <a:lstStyle/>
          <a:p>
            <a:r>
              <a:rPr lang="en-US" sz="2800" u="sng" dirty="0"/>
              <a:t>Does it fit with an abiotic disease</a:t>
            </a:r>
            <a:r>
              <a:rPr lang="en-US" sz="2800" dirty="0"/>
              <a:t>? </a:t>
            </a:r>
          </a:p>
          <a:p>
            <a:r>
              <a:rPr lang="en-US" sz="2800" dirty="0"/>
              <a:t>Is there an environment-related pattern? One location affected?</a:t>
            </a:r>
          </a:p>
          <a:p>
            <a:r>
              <a:rPr lang="en-US" sz="2800" dirty="0"/>
              <a:t>Are plants of multiple species affected?</a:t>
            </a:r>
          </a:p>
          <a:p>
            <a:r>
              <a:rPr lang="en-US" sz="2800" dirty="0"/>
              <a:t>Or are symptoms random &amp; scattered within</a:t>
            </a:r>
          </a:p>
          <a:p>
            <a:r>
              <a:rPr lang="en-US" sz="2800" dirty="0"/>
              <a:t>	one plant species (thus more likely a contagious disease)? </a:t>
            </a:r>
          </a:p>
        </p:txBody>
      </p:sp>
      <p:pic>
        <p:nvPicPr>
          <p:cNvPr id="8" name="Picture 7">
            <a:extLst>
              <a:ext uri="{FF2B5EF4-FFF2-40B4-BE49-F238E27FC236}">
                <a16:creationId xmlns:a16="http://schemas.microsoft.com/office/drawing/2014/main" id="{C5E928ED-8CD2-30F8-3AC7-6E96ADE189B6}"/>
              </a:ext>
            </a:extLst>
          </p:cNvPr>
          <p:cNvPicPr>
            <a:picLocks noChangeAspect="1"/>
          </p:cNvPicPr>
          <p:nvPr/>
        </p:nvPicPr>
        <p:blipFill>
          <a:blip r:embed="rId2"/>
          <a:stretch>
            <a:fillRect/>
          </a:stretch>
        </p:blipFill>
        <p:spPr>
          <a:xfrm>
            <a:off x="2518996" y="3917928"/>
            <a:ext cx="7154008" cy="2601458"/>
          </a:xfrm>
          <a:prstGeom prst="rect">
            <a:avLst/>
          </a:prstGeom>
        </p:spPr>
      </p:pic>
    </p:spTree>
    <p:extLst>
      <p:ext uri="{BB962C8B-B14F-4D97-AF65-F5344CB8AC3E}">
        <p14:creationId xmlns:p14="http://schemas.microsoft.com/office/powerpoint/2010/main" val="37369854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A9F27-648F-E33D-DD95-D138BAD4B453}"/>
              </a:ext>
            </a:extLst>
          </p:cNvPr>
          <p:cNvSpPr>
            <a:spLocks noGrp="1"/>
          </p:cNvSpPr>
          <p:nvPr>
            <p:ph type="title"/>
          </p:nvPr>
        </p:nvSpPr>
        <p:spPr/>
        <p:txBody>
          <a:bodyPr/>
          <a:lstStyle/>
          <a:p>
            <a:r>
              <a:rPr lang="en-US" dirty="0">
                <a:cs typeface="Calibri Light"/>
              </a:rPr>
              <a:t>Common Abiotic Problems – Nutrient Deficiencies</a:t>
            </a:r>
            <a:endParaRPr lang="en-US" dirty="0"/>
          </a:p>
        </p:txBody>
      </p:sp>
      <p:sp>
        <p:nvSpPr>
          <p:cNvPr id="4" name="TextBox 3">
            <a:extLst>
              <a:ext uri="{FF2B5EF4-FFF2-40B4-BE49-F238E27FC236}">
                <a16:creationId xmlns:a16="http://schemas.microsoft.com/office/drawing/2014/main" id="{FFFDAEAC-89AA-3272-AA87-0C8CFC6BB99B}"/>
              </a:ext>
            </a:extLst>
          </p:cNvPr>
          <p:cNvSpPr txBox="1"/>
          <p:nvPr/>
        </p:nvSpPr>
        <p:spPr>
          <a:xfrm>
            <a:off x="1035291" y="2021548"/>
            <a:ext cx="4677200" cy="3539430"/>
          </a:xfrm>
          <a:prstGeom prst="rect">
            <a:avLst/>
          </a:prstGeom>
          <a:noFill/>
        </p:spPr>
        <p:txBody>
          <a:bodyPr wrap="square" lIns="91440" tIns="45720" rIns="91440" bIns="45720" rtlCol="0" anchor="t">
            <a:spAutoFit/>
          </a:bodyPr>
          <a:lstStyle/>
          <a:p>
            <a:r>
              <a:rPr lang="en-US" sz="2800" u="sng" dirty="0"/>
              <a:t>Mobile Nutrients:</a:t>
            </a:r>
          </a:p>
          <a:p>
            <a:r>
              <a:rPr lang="en-US" sz="2800" dirty="0">
                <a:cs typeface="Calibri"/>
              </a:rPr>
              <a:t>Symptoms appear on lower leaves FIRST</a:t>
            </a:r>
          </a:p>
          <a:p>
            <a:endParaRPr lang="en-US" sz="2800" dirty="0">
              <a:cs typeface="Calibri"/>
            </a:endParaRPr>
          </a:p>
          <a:p>
            <a:r>
              <a:rPr lang="en-US" sz="2800" dirty="0">
                <a:cs typeface="Calibri"/>
              </a:rPr>
              <a:t>Nitrogen</a:t>
            </a:r>
          </a:p>
          <a:p>
            <a:r>
              <a:rPr lang="en-US" sz="2800" dirty="0">
                <a:cs typeface="Calibri"/>
              </a:rPr>
              <a:t>Phosphorus</a:t>
            </a:r>
          </a:p>
          <a:p>
            <a:r>
              <a:rPr lang="en-US" sz="2800" dirty="0">
                <a:cs typeface="Calibri"/>
              </a:rPr>
              <a:t>Potassium</a:t>
            </a:r>
          </a:p>
          <a:p>
            <a:r>
              <a:rPr lang="en-US" sz="2800" dirty="0">
                <a:cs typeface="Calibri"/>
              </a:rPr>
              <a:t>Magnesium</a:t>
            </a:r>
          </a:p>
        </p:txBody>
      </p:sp>
      <p:pic>
        <p:nvPicPr>
          <p:cNvPr id="5" name="Picture 5" descr="A picture containing flower, plant, garden&#10;&#10;Description automatically generated">
            <a:extLst>
              <a:ext uri="{FF2B5EF4-FFF2-40B4-BE49-F238E27FC236}">
                <a16:creationId xmlns:a16="http://schemas.microsoft.com/office/drawing/2014/main" id="{9AD7854C-481B-C53C-78D3-4C0C55C9D6FD}"/>
              </a:ext>
            </a:extLst>
          </p:cNvPr>
          <p:cNvPicPr>
            <a:picLocks noChangeAspect="1"/>
          </p:cNvPicPr>
          <p:nvPr/>
        </p:nvPicPr>
        <p:blipFill>
          <a:blip r:embed="rId3"/>
          <a:stretch>
            <a:fillRect/>
          </a:stretch>
        </p:blipFill>
        <p:spPr>
          <a:xfrm rot="5400000">
            <a:off x="6067232" y="2325656"/>
            <a:ext cx="4878354" cy="3645158"/>
          </a:xfrm>
          <a:prstGeom prst="rect">
            <a:avLst/>
          </a:prstGeom>
        </p:spPr>
      </p:pic>
    </p:spTree>
    <p:extLst>
      <p:ext uri="{BB962C8B-B14F-4D97-AF65-F5344CB8AC3E}">
        <p14:creationId xmlns:p14="http://schemas.microsoft.com/office/powerpoint/2010/main" val="4755691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A9F27-648F-E33D-DD95-D138BAD4B453}"/>
              </a:ext>
            </a:extLst>
          </p:cNvPr>
          <p:cNvSpPr>
            <a:spLocks noGrp="1"/>
          </p:cNvSpPr>
          <p:nvPr>
            <p:ph type="title"/>
          </p:nvPr>
        </p:nvSpPr>
        <p:spPr/>
        <p:txBody>
          <a:bodyPr/>
          <a:lstStyle/>
          <a:p>
            <a:r>
              <a:rPr lang="en-US" dirty="0">
                <a:cs typeface="Calibri Light"/>
              </a:rPr>
              <a:t>Nitrogen Deficiency - Mobile</a:t>
            </a:r>
            <a:endParaRPr lang="en-US" dirty="0"/>
          </a:p>
        </p:txBody>
      </p:sp>
      <p:sp>
        <p:nvSpPr>
          <p:cNvPr id="4" name="TextBox 3">
            <a:extLst>
              <a:ext uri="{FF2B5EF4-FFF2-40B4-BE49-F238E27FC236}">
                <a16:creationId xmlns:a16="http://schemas.microsoft.com/office/drawing/2014/main" id="{FFFDAEAC-89AA-3272-AA87-0C8CFC6BB99B}"/>
              </a:ext>
            </a:extLst>
          </p:cNvPr>
          <p:cNvSpPr txBox="1"/>
          <p:nvPr/>
        </p:nvSpPr>
        <p:spPr>
          <a:xfrm>
            <a:off x="265515" y="1477262"/>
            <a:ext cx="4677200" cy="1815882"/>
          </a:xfrm>
          <a:prstGeom prst="rect">
            <a:avLst/>
          </a:prstGeom>
          <a:noFill/>
        </p:spPr>
        <p:txBody>
          <a:bodyPr wrap="square" lIns="91440" tIns="45720" rIns="91440" bIns="45720" rtlCol="0" anchor="t">
            <a:spAutoFit/>
          </a:bodyPr>
          <a:lstStyle/>
          <a:p>
            <a:r>
              <a:rPr lang="en-US" sz="2800" u="sng" dirty="0"/>
              <a:t>Chlorosis or Yellowing on Lower Leaves</a:t>
            </a:r>
          </a:p>
          <a:p>
            <a:endParaRPr lang="en-US" sz="2800" u="sng" dirty="0">
              <a:cs typeface="Calibri"/>
            </a:endParaRPr>
          </a:p>
          <a:p>
            <a:r>
              <a:rPr lang="en-US" sz="2800" u="sng" dirty="0">
                <a:cs typeface="Calibri"/>
              </a:rPr>
              <a:t>Plant drops lower leaves</a:t>
            </a:r>
          </a:p>
        </p:txBody>
      </p:sp>
      <p:pic>
        <p:nvPicPr>
          <p:cNvPr id="5" name="Picture 5" descr="A picture containing flower, plant, garden&#10;&#10;Description automatically generated">
            <a:extLst>
              <a:ext uri="{FF2B5EF4-FFF2-40B4-BE49-F238E27FC236}">
                <a16:creationId xmlns:a16="http://schemas.microsoft.com/office/drawing/2014/main" id="{9AD7854C-481B-C53C-78D3-4C0C55C9D6FD}"/>
              </a:ext>
            </a:extLst>
          </p:cNvPr>
          <p:cNvPicPr>
            <a:picLocks noChangeAspect="1"/>
          </p:cNvPicPr>
          <p:nvPr/>
        </p:nvPicPr>
        <p:blipFill>
          <a:blip r:embed="rId3"/>
          <a:stretch>
            <a:fillRect/>
          </a:stretch>
        </p:blipFill>
        <p:spPr>
          <a:xfrm rot="5400000">
            <a:off x="8613711" y="657809"/>
            <a:ext cx="3377682" cy="2541036"/>
          </a:xfrm>
          <a:prstGeom prst="rect">
            <a:avLst/>
          </a:prstGeom>
        </p:spPr>
      </p:pic>
      <p:pic>
        <p:nvPicPr>
          <p:cNvPr id="3" name="Picture 5">
            <a:extLst>
              <a:ext uri="{FF2B5EF4-FFF2-40B4-BE49-F238E27FC236}">
                <a16:creationId xmlns:a16="http://schemas.microsoft.com/office/drawing/2014/main" id="{EEDA8E5F-EC5C-22FD-1FF6-64BD71CFD413}"/>
              </a:ext>
            </a:extLst>
          </p:cNvPr>
          <p:cNvPicPr>
            <a:picLocks noChangeAspect="1"/>
          </p:cNvPicPr>
          <p:nvPr/>
        </p:nvPicPr>
        <p:blipFill>
          <a:blip r:embed="rId4"/>
          <a:stretch>
            <a:fillRect/>
          </a:stretch>
        </p:blipFill>
        <p:spPr>
          <a:xfrm rot="5400000">
            <a:off x="3477986" y="2807737"/>
            <a:ext cx="4365171" cy="3271934"/>
          </a:xfrm>
          <a:prstGeom prst="rect">
            <a:avLst/>
          </a:prstGeom>
        </p:spPr>
      </p:pic>
      <p:pic>
        <p:nvPicPr>
          <p:cNvPr id="6" name="Picture 6" descr="A picture containing outdoor, wooden, several, vegetable&#10;&#10;Description automatically generated">
            <a:extLst>
              <a:ext uri="{FF2B5EF4-FFF2-40B4-BE49-F238E27FC236}">
                <a16:creationId xmlns:a16="http://schemas.microsoft.com/office/drawing/2014/main" id="{8B5F6053-0F7C-2941-4ABF-AD4C7B02C68F}"/>
              </a:ext>
            </a:extLst>
          </p:cNvPr>
          <p:cNvPicPr>
            <a:picLocks noChangeAspect="1"/>
          </p:cNvPicPr>
          <p:nvPr/>
        </p:nvPicPr>
        <p:blipFill>
          <a:blip r:embed="rId5"/>
          <a:stretch>
            <a:fillRect/>
          </a:stretch>
        </p:blipFill>
        <p:spPr>
          <a:xfrm rot="5400000">
            <a:off x="7214120" y="4063482"/>
            <a:ext cx="2934477" cy="2191139"/>
          </a:xfrm>
          <a:prstGeom prst="rect">
            <a:avLst/>
          </a:prstGeom>
        </p:spPr>
      </p:pic>
    </p:spTree>
    <p:extLst>
      <p:ext uri="{BB962C8B-B14F-4D97-AF65-F5344CB8AC3E}">
        <p14:creationId xmlns:p14="http://schemas.microsoft.com/office/powerpoint/2010/main" val="1552959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25C91-4BF5-F52B-CB32-23A0AC1D6BB0}"/>
              </a:ext>
            </a:extLst>
          </p:cNvPr>
          <p:cNvSpPr>
            <a:spLocks noGrp="1"/>
          </p:cNvSpPr>
          <p:nvPr>
            <p:ph type="title"/>
          </p:nvPr>
        </p:nvSpPr>
        <p:spPr/>
        <p:txBody>
          <a:bodyPr/>
          <a:lstStyle/>
          <a:p>
            <a:r>
              <a:rPr lang="en-US" dirty="0">
                <a:cs typeface="Calibri Light"/>
              </a:rPr>
              <a:t>Phosphorus Deficiency - Mobile</a:t>
            </a:r>
          </a:p>
        </p:txBody>
      </p:sp>
      <p:pic>
        <p:nvPicPr>
          <p:cNvPr id="3" name="Picture 3" descr="A picture containing outdoor, grass, plant, green&#10;&#10;Description automatically generated">
            <a:extLst>
              <a:ext uri="{FF2B5EF4-FFF2-40B4-BE49-F238E27FC236}">
                <a16:creationId xmlns:a16="http://schemas.microsoft.com/office/drawing/2014/main" id="{E41A992D-D2C9-663E-D9FB-ED17BE56DE81}"/>
              </a:ext>
            </a:extLst>
          </p:cNvPr>
          <p:cNvPicPr>
            <a:picLocks noChangeAspect="1"/>
          </p:cNvPicPr>
          <p:nvPr/>
        </p:nvPicPr>
        <p:blipFill>
          <a:blip r:embed="rId3"/>
          <a:stretch>
            <a:fillRect/>
          </a:stretch>
        </p:blipFill>
        <p:spPr>
          <a:xfrm>
            <a:off x="5595257" y="2343182"/>
            <a:ext cx="5347995" cy="3695635"/>
          </a:xfrm>
          <a:prstGeom prst="rect">
            <a:avLst/>
          </a:prstGeom>
        </p:spPr>
      </p:pic>
      <p:sp>
        <p:nvSpPr>
          <p:cNvPr id="4" name="TextBox 3">
            <a:extLst>
              <a:ext uri="{FF2B5EF4-FFF2-40B4-BE49-F238E27FC236}">
                <a16:creationId xmlns:a16="http://schemas.microsoft.com/office/drawing/2014/main" id="{4B085BA2-3F34-E4F6-EA01-531DC6927CB5}"/>
              </a:ext>
            </a:extLst>
          </p:cNvPr>
          <p:cNvSpPr txBox="1"/>
          <p:nvPr/>
        </p:nvSpPr>
        <p:spPr>
          <a:xfrm>
            <a:off x="5520612" y="6041571"/>
            <a:ext cx="44631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Photo compliments of Nora Caitlin</a:t>
            </a:r>
            <a:endParaRPr lang="en-US" dirty="0"/>
          </a:p>
        </p:txBody>
      </p:sp>
      <p:sp>
        <p:nvSpPr>
          <p:cNvPr id="5" name="TextBox 4">
            <a:extLst>
              <a:ext uri="{FF2B5EF4-FFF2-40B4-BE49-F238E27FC236}">
                <a16:creationId xmlns:a16="http://schemas.microsoft.com/office/drawing/2014/main" id="{3EA44680-DA23-E368-5998-FEF4812E4E41}"/>
              </a:ext>
            </a:extLst>
          </p:cNvPr>
          <p:cNvSpPr txBox="1"/>
          <p:nvPr/>
        </p:nvSpPr>
        <p:spPr>
          <a:xfrm>
            <a:off x="746448" y="2503714"/>
            <a:ext cx="4198775" cy="25237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cs typeface="Calibri"/>
              </a:rPr>
              <a:t>Purple leaves</a:t>
            </a:r>
          </a:p>
          <a:p>
            <a:endParaRPr lang="en-US" sz="2800" dirty="0">
              <a:cs typeface="Calibri"/>
            </a:endParaRPr>
          </a:p>
          <a:p>
            <a:r>
              <a:rPr lang="en-US" sz="2800" dirty="0">
                <a:cs typeface="Calibri"/>
              </a:rPr>
              <a:t>Smaller overall size</a:t>
            </a:r>
          </a:p>
          <a:p>
            <a:endParaRPr lang="en-US" sz="2800" dirty="0">
              <a:cs typeface="Calibri"/>
            </a:endParaRPr>
          </a:p>
          <a:p>
            <a:r>
              <a:rPr lang="en-US" sz="2800" dirty="0">
                <a:cs typeface="Calibri"/>
              </a:rPr>
              <a:t>Similar to Cold Damage</a:t>
            </a:r>
          </a:p>
          <a:p>
            <a:endParaRPr lang="en-US" dirty="0">
              <a:cs typeface="Calibri"/>
            </a:endParaRPr>
          </a:p>
        </p:txBody>
      </p:sp>
    </p:spTree>
    <p:extLst>
      <p:ext uri="{BB962C8B-B14F-4D97-AF65-F5344CB8AC3E}">
        <p14:creationId xmlns:p14="http://schemas.microsoft.com/office/powerpoint/2010/main" val="26657853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25C91-4BF5-F52B-CB32-23A0AC1D6BB0}"/>
              </a:ext>
            </a:extLst>
          </p:cNvPr>
          <p:cNvSpPr>
            <a:spLocks noGrp="1"/>
          </p:cNvSpPr>
          <p:nvPr>
            <p:ph type="title"/>
          </p:nvPr>
        </p:nvSpPr>
        <p:spPr/>
        <p:txBody>
          <a:bodyPr/>
          <a:lstStyle/>
          <a:p>
            <a:r>
              <a:rPr lang="en-US" dirty="0">
                <a:cs typeface="Calibri Light"/>
              </a:rPr>
              <a:t>Potassium Deficiency - Mobile</a:t>
            </a:r>
          </a:p>
        </p:txBody>
      </p:sp>
      <p:sp>
        <p:nvSpPr>
          <p:cNvPr id="5" name="TextBox 4">
            <a:extLst>
              <a:ext uri="{FF2B5EF4-FFF2-40B4-BE49-F238E27FC236}">
                <a16:creationId xmlns:a16="http://schemas.microsoft.com/office/drawing/2014/main" id="{3EA44680-DA23-E368-5998-FEF4812E4E41}"/>
              </a:ext>
            </a:extLst>
          </p:cNvPr>
          <p:cNvSpPr txBox="1"/>
          <p:nvPr/>
        </p:nvSpPr>
        <p:spPr>
          <a:xfrm>
            <a:off x="746448" y="2503714"/>
            <a:ext cx="4198775" cy="20928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cs typeface="Calibri"/>
              </a:rPr>
              <a:t>Necrotic (black) spots on leaves</a:t>
            </a:r>
            <a:endParaRPr lang="en-US"/>
          </a:p>
          <a:p>
            <a:endParaRPr lang="en-US" sz="2800" dirty="0">
              <a:cs typeface="Calibri"/>
            </a:endParaRPr>
          </a:p>
          <a:p>
            <a:r>
              <a:rPr lang="en-US" sz="2800" dirty="0">
                <a:cs typeface="Calibri"/>
              </a:rPr>
              <a:t>Edges of leaves are necrotic</a:t>
            </a:r>
          </a:p>
          <a:p>
            <a:endParaRPr lang="en-US" dirty="0">
              <a:cs typeface="Calibri"/>
            </a:endParaRPr>
          </a:p>
        </p:txBody>
      </p:sp>
      <p:pic>
        <p:nvPicPr>
          <p:cNvPr id="4" name="Picture 3">
            <a:extLst>
              <a:ext uri="{FF2B5EF4-FFF2-40B4-BE49-F238E27FC236}">
                <a16:creationId xmlns:a16="http://schemas.microsoft.com/office/drawing/2014/main" id="{616D929A-C7D0-EC76-7A39-A957D1B4A666}"/>
              </a:ext>
            </a:extLst>
          </p:cNvPr>
          <p:cNvPicPr>
            <a:picLocks noChangeAspect="1"/>
          </p:cNvPicPr>
          <p:nvPr/>
        </p:nvPicPr>
        <p:blipFill>
          <a:blip r:embed="rId2"/>
          <a:stretch>
            <a:fillRect/>
          </a:stretch>
        </p:blipFill>
        <p:spPr>
          <a:xfrm>
            <a:off x="5253022" y="1845937"/>
            <a:ext cx="6192530" cy="3686500"/>
          </a:xfrm>
          <a:prstGeom prst="rect">
            <a:avLst/>
          </a:prstGeom>
        </p:spPr>
      </p:pic>
      <p:sp>
        <p:nvSpPr>
          <p:cNvPr id="6" name="TextBox 5">
            <a:extLst>
              <a:ext uri="{FF2B5EF4-FFF2-40B4-BE49-F238E27FC236}">
                <a16:creationId xmlns:a16="http://schemas.microsoft.com/office/drawing/2014/main" id="{33D8A105-3AAC-3810-0C15-D8DE52906F78}"/>
              </a:ext>
            </a:extLst>
          </p:cNvPr>
          <p:cNvSpPr txBox="1"/>
          <p:nvPr/>
        </p:nvSpPr>
        <p:spPr>
          <a:xfrm>
            <a:off x="5142504" y="5532437"/>
            <a:ext cx="6208366" cy="338554"/>
          </a:xfrm>
          <a:prstGeom prst="rect">
            <a:avLst/>
          </a:prstGeom>
          <a:noFill/>
        </p:spPr>
        <p:txBody>
          <a:bodyPr wrap="none" rtlCol="0">
            <a:spAutoFit/>
          </a:bodyPr>
          <a:lstStyle/>
          <a:p>
            <a:r>
              <a:rPr lang="en-US" sz="1600" dirty="0"/>
              <a:t>Photo compliments of Neil Mattson and Tanya Merrill, Cornell University</a:t>
            </a:r>
          </a:p>
        </p:txBody>
      </p:sp>
    </p:spTree>
    <p:extLst>
      <p:ext uri="{BB962C8B-B14F-4D97-AF65-F5344CB8AC3E}">
        <p14:creationId xmlns:p14="http://schemas.microsoft.com/office/powerpoint/2010/main" val="14233010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imary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TotalTime>
  <Words>1036</Words>
  <Application>Microsoft Macintosh PowerPoint</Application>
  <PresentationFormat>Widescreen</PresentationFormat>
  <Paragraphs>185</Paragraphs>
  <Slides>26</Slides>
  <Notes>6</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26</vt:i4>
      </vt:variant>
    </vt:vector>
  </HeadingPairs>
  <TitlesOfParts>
    <vt:vector size="31" baseType="lpstr">
      <vt:lpstr>Arial</vt:lpstr>
      <vt:lpstr>Calibri</vt:lpstr>
      <vt:lpstr>Calibri Light</vt:lpstr>
      <vt:lpstr>Office Theme</vt:lpstr>
      <vt:lpstr>Primary Template</vt:lpstr>
      <vt:lpstr>2 Causes of Disease:</vt:lpstr>
      <vt:lpstr>Abiotic or Biotic?</vt:lpstr>
      <vt:lpstr>Abiotic disease or Biotic disease – symptoms may be very similar</vt:lpstr>
      <vt:lpstr>Abiotic Disease = an interaction of 2 factors</vt:lpstr>
      <vt:lpstr>Look at the overall pattern in the greenhouse</vt:lpstr>
      <vt:lpstr>Common Abiotic Problems – Nutrient Deficiencies</vt:lpstr>
      <vt:lpstr>Nitrogen Deficiency - Mobile</vt:lpstr>
      <vt:lpstr>Phosphorus Deficiency - Mobile</vt:lpstr>
      <vt:lpstr>Potassium Deficiency - Mobile</vt:lpstr>
      <vt:lpstr>Magnesium Deficiency - Mobile</vt:lpstr>
      <vt:lpstr>Nutrient Deficiencies</vt:lpstr>
      <vt:lpstr>Calcium Deficiency - Immobile</vt:lpstr>
      <vt:lpstr>Boron Deficiency - Immobile</vt:lpstr>
      <vt:lpstr>Iron and Manganese Deficiency</vt:lpstr>
      <vt:lpstr>Iron and Manganese Toxicity</vt:lpstr>
      <vt:lpstr>Low pH</vt:lpstr>
      <vt:lpstr>High pH</vt:lpstr>
      <vt:lpstr>Sulfur – young and old leaves</vt:lpstr>
      <vt:lpstr>How to know if fertilizer is the culprit?</vt:lpstr>
      <vt:lpstr>Common Abiotic Problems – Spray Damage</vt:lpstr>
      <vt:lpstr>Cold Temperature Stress</vt:lpstr>
      <vt:lpstr>Low Light</vt:lpstr>
      <vt:lpstr>High Light</vt:lpstr>
      <vt:lpstr>Low Water Stress</vt:lpstr>
      <vt:lpstr>Other Abiotic Problems - Ethylene</vt:lpstr>
      <vt:lpstr>Other Abiotic Problems - Edema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 Causes of Disease:</dc:title>
  <dc:creator>Microsoft Office User</dc:creator>
  <cp:lastModifiedBy>Microsoft Office User</cp:lastModifiedBy>
  <cp:revision>383</cp:revision>
  <dcterms:created xsi:type="dcterms:W3CDTF">2023-02-18T18:50:22Z</dcterms:created>
  <dcterms:modified xsi:type="dcterms:W3CDTF">2023-10-12T18:20:53Z</dcterms:modified>
</cp:coreProperties>
</file>