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7" r:id="rId2"/>
    <p:sldId id="263" r:id="rId3"/>
    <p:sldId id="258" r:id="rId4"/>
    <p:sldId id="259" r:id="rId5"/>
    <p:sldId id="266" r:id="rId6"/>
    <p:sldId id="260" r:id="rId7"/>
    <p:sldId id="261" r:id="rId8"/>
    <p:sldId id="262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379"/>
    <p:restoredTop sz="96327"/>
  </p:normalViewPr>
  <p:slideViewPr>
    <p:cSldViewPr snapToGrid="0">
      <p:cViewPr varScale="1">
        <p:scale>
          <a:sx n="117" d="100"/>
          <a:sy n="117" d="100"/>
        </p:scale>
        <p:origin x="18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A14FCD-A45A-644F-91FD-AA34B8D23B11}" type="datetimeFigureOut">
              <a:rPr lang="en-US" smtClean="0"/>
              <a:t>2/26/25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03EA1-16AE-C44F-B2CF-A7A60AAED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5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3F031-BEA9-3808-9887-BDF270594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920FFF-0196-E584-98B2-4050D52E0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4C55F-6C63-668F-3DB5-9896B196E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973A-44D8-8045-87BE-458126EBFA51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1734D-86DB-AFB7-15FE-1D24660A5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A3C612-4867-9E88-5673-CF875487E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E1C5-5741-9B49-A3CB-C56B8995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28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96E1F-634C-3433-8A10-BF0247292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9003BC-8750-8D8B-8280-DD8D8BA96D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F4DF3-74F1-2ECC-7728-83144EC59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973A-44D8-8045-87BE-458126EBFA51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65255A-045E-71C1-BE27-911EFCBC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337E2-C986-0013-2E4B-ADDEDE240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E1C5-5741-9B49-A3CB-C56B8995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033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059F82-7399-95CB-F7B7-8469630FC9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CB4B0-D331-A099-326F-3C108E92D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750E1-5F73-9133-5D2F-A72D8FF18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973A-44D8-8045-87BE-458126EBFA51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7756-E44A-36A2-71D7-EE44AA9AA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BD262-1E36-3C49-69A7-CB5E42369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E1C5-5741-9B49-A3CB-C56B8995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587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C04D-1238-94CE-E498-8AAAEE303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F8FF0-BADC-96FE-ADAD-A55E03D53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C2A444-865E-B601-6DD5-91F8648FD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973A-44D8-8045-87BE-458126EBFA51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B11B9-83DA-466E-F50F-75A103F3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29666-6531-9988-AAB4-75ED6411C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E1C5-5741-9B49-A3CB-C56B8995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59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52363-B45A-3AC1-DA7C-410637166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0458D-F0D8-0F05-EFB1-D32ECAD027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B40B1-E167-8638-9494-18D0F5C6F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973A-44D8-8045-87BE-458126EBFA51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8E992-F0A6-CCD4-3BBE-BB71567EE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7A19C-AA54-824B-8435-C93F812BE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E1C5-5741-9B49-A3CB-C56B8995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90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DC633-DD5F-180D-1FFB-CF9F53E6A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3FD23-411D-FE24-05FB-15076B8FC4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CFF62-3C27-DB04-E5C8-B60F6E13D2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24D39-81FB-52EA-7398-CBFE19F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973A-44D8-8045-87BE-458126EBFA51}" type="datetimeFigureOut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19BA79-FFA4-C2A8-5BAA-B3ADA8881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6D6FA-C58A-6B2C-D356-745C6367B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E1C5-5741-9B49-A3CB-C56B8995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469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1F3E8-9A59-0183-052E-5EA0BFEF7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BA872-E884-4A6A-DEB1-5EA50D98D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A826F-7065-8456-AE7E-D3309EC8D2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F1E08D-6E81-9E5C-6F25-EC6DD7E896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4D536-105C-2AFC-B7E3-C02B3AF847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0C9030-1EC8-8499-9C9D-41A91542D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973A-44D8-8045-87BE-458126EBFA51}" type="datetimeFigureOut">
              <a:rPr lang="en-US" smtClean="0"/>
              <a:t>2/26/25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83650F-BD75-2409-F01C-E7848AB71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F7CFDF-EA86-286C-CA9B-FF4E3F71B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E1C5-5741-9B49-A3CB-C56B8995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15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BF6AA-36B0-4EC7-F604-9DADF6696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8F417B-9F93-D658-4034-2FA17DC12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973A-44D8-8045-87BE-458126EBFA51}" type="datetimeFigureOut">
              <a:rPr lang="en-US" smtClean="0"/>
              <a:t>2/26/25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617618-FA60-BDF7-93A8-B9380A3F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57C8A0-619D-7B8E-FC42-25D735C57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E1C5-5741-9B49-A3CB-C56B8995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5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0CA783-2B80-762D-2F45-6EB23B99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973A-44D8-8045-87BE-458126EBFA51}" type="datetimeFigureOut">
              <a:rPr lang="en-US" smtClean="0"/>
              <a:t>2/26/25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8AAFF-6576-F6A1-2D37-180235490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9C9A86-AF99-5EF2-93D7-BABACAF1D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E1C5-5741-9B49-A3CB-C56B8995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65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ACE5-A31F-6F6A-1601-CEC9C00F5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670E2-C787-3FFC-3B08-7675337CE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84625-E532-B5E9-F994-39126FFD5E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A6AD40-A3A2-AD4B-A31E-5EF462E4F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973A-44D8-8045-87BE-458126EBFA51}" type="datetimeFigureOut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1D944B-2210-9A50-4513-A3271348A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E2CA05-510F-32F4-CC09-2B3BDB3E0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E1C5-5741-9B49-A3CB-C56B8995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8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B2BB-2168-6401-67DC-3B7DE09BD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415EDF-863D-FEBB-A9F7-2F59F72308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9D756-88EC-D78F-CB67-D30E76A97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0AAF7-FA5C-B725-55EC-225BCCF83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F973A-44D8-8045-87BE-458126EBFA51}" type="datetimeFigureOut">
              <a:rPr lang="en-US" smtClean="0"/>
              <a:t>2/26/25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6E88D-D86C-0C1F-18CA-84EECF442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DB9F9-89D6-AF07-6BD2-19316A193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AE1C5-5741-9B49-A3CB-C56B8995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79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3147C-CB8B-5DB3-E726-D9FE27E20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AE2452-5375-B245-6FBD-B069F0997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3D284-A7EE-8AF2-19E5-393F8AFC5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F973A-44D8-8045-87BE-458126EBFA51}" type="datetimeFigureOut">
              <a:rPr lang="en-US" smtClean="0"/>
              <a:t>2/26/25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26C7A-CCCB-30AE-5C04-5941C7D91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A838F-6E01-5A8E-7B9D-531E58C93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AE1C5-5741-9B49-A3CB-C56B89959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25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D323EDE-A526-CDBD-DF50-1DB634EE85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5301" y="3927925"/>
            <a:ext cx="3312734" cy="1141851"/>
          </a:xfrm>
          <a:noFill/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80808"/>
                </a:solidFill>
              </a:rPr>
              <a:t>Elizabeth Lamb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D4CF57-910D-975B-94B5-43D8470F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5680" y="804380"/>
            <a:ext cx="8300786" cy="3432797"/>
          </a:xfrm>
          <a:noFill/>
        </p:spPr>
        <p:txBody>
          <a:bodyPr anchor="ctr">
            <a:normAutofit/>
          </a:bodyPr>
          <a:lstStyle/>
          <a:p>
            <a:r>
              <a:rPr lang="en-US" sz="4400" b="1" dirty="0">
                <a:solidFill>
                  <a:srgbClr val="080808"/>
                </a:solidFill>
              </a:rPr>
              <a:t>Creating a scouting plan: </a:t>
            </a:r>
            <a:br>
              <a:rPr lang="en-US" sz="4400" b="1" dirty="0">
                <a:solidFill>
                  <a:srgbClr val="080808"/>
                </a:solidFill>
              </a:rPr>
            </a:br>
            <a:r>
              <a:rPr lang="en-US" sz="4400" dirty="0">
                <a:solidFill>
                  <a:srgbClr val="080808"/>
                </a:solidFill>
              </a:rPr>
              <a:t>The </a:t>
            </a:r>
            <a:r>
              <a:rPr lang="en-US" sz="4400" dirty="0" err="1">
                <a:solidFill>
                  <a:srgbClr val="080808"/>
                </a:solidFill>
              </a:rPr>
              <a:t>macroview</a:t>
            </a:r>
            <a:r>
              <a:rPr lang="en-US" sz="4400" dirty="0">
                <a:solidFill>
                  <a:srgbClr val="080808"/>
                </a:solidFill>
              </a:rPr>
              <a:t> of the greenhouse</a:t>
            </a:r>
            <a:br>
              <a:rPr lang="en-US" sz="4000" dirty="0">
                <a:solidFill>
                  <a:srgbClr val="080808"/>
                </a:solidFill>
              </a:rPr>
            </a:br>
            <a:br>
              <a:rPr lang="en-US" sz="3600" dirty="0">
                <a:solidFill>
                  <a:srgbClr val="080808"/>
                </a:solidFill>
              </a:rPr>
            </a:br>
            <a:r>
              <a:rPr lang="en-US" sz="2800" dirty="0">
                <a:solidFill>
                  <a:srgbClr val="080808"/>
                </a:solidFill>
              </a:rPr>
              <a:t>February 27,  2025</a:t>
            </a:r>
            <a:endParaRPr lang="en-US" sz="3600" dirty="0">
              <a:solidFill>
                <a:srgbClr val="080808"/>
              </a:solidFill>
            </a:endParaRPr>
          </a:p>
        </p:txBody>
      </p:sp>
      <p:pic>
        <p:nvPicPr>
          <p:cNvPr id="4" name="Picture 3" descr="PPT_footer_BW.psd">
            <a:extLst>
              <a:ext uri="{FF2B5EF4-FFF2-40B4-BE49-F238E27FC236}">
                <a16:creationId xmlns:a16="http://schemas.microsoft.com/office/drawing/2014/main" id="{5070EBA2-53AC-D28D-F90C-B859BF5E11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076" y="5733632"/>
            <a:ext cx="9144000" cy="1047750"/>
          </a:xfrm>
          <a:prstGeom prst="rect">
            <a:avLst/>
          </a:prstGeom>
        </p:spPr>
      </p:pic>
      <p:pic>
        <p:nvPicPr>
          <p:cNvPr id="7" name="Picture 6" descr="A greenhouse bench with many types of plants, hanging baskets overhead">
            <a:extLst>
              <a:ext uri="{FF2B5EF4-FFF2-40B4-BE49-F238E27FC236}">
                <a16:creationId xmlns:a16="http://schemas.microsoft.com/office/drawing/2014/main" id="{B49AE5F8-CD42-2DA4-6BF7-D59392F12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34" y="96076"/>
            <a:ext cx="4114800" cy="5487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7863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106A3-C82F-53FB-E6D6-26BC89A5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‘</a:t>
            </a:r>
            <a:r>
              <a:rPr lang="en-US" dirty="0" err="1"/>
              <a:t>macroview</a:t>
            </a:r>
            <a:r>
              <a:rPr lang="en-US" dirty="0"/>
              <a:t>’ of a greenhouse?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7EF9B-7B2D-5965-9CA0-D34FACAC7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Before you even look at the plants, look at the ….</a:t>
            </a:r>
          </a:p>
          <a:p>
            <a:endParaRPr lang="en-US" dirty="0"/>
          </a:p>
          <a:p>
            <a:r>
              <a:rPr lang="en-US" dirty="0"/>
              <a:t>Large scale view </a:t>
            </a:r>
          </a:p>
          <a:p>
            <a:pPr lvl="1"/>
            <a:r>
              <a:rPr lang="en-US" dirty="0"/>
              <a:t>Structure</a:t>
            </a:r>
          </a:p>
          <a:p>
            <a:pPr lvl="1"/>
            <a:r>
              <a:rPr lang="en-US" dirty="0"/>
              <a:t>Plants</a:t>
            </a:r>
          </a:p>
          <a:p>
            <a:pPr lvl="1"/>
            <a:r>
              <a:rPr lang="en-US" dirty="0"/>
              <a:t>History</a:t>
            </a:r>
          </a:p>
          <a:p>
            <a:endParaRPr lang="en-US" dirty="0"/>
          </a:p>
          <a:p>
            <a:r>
              <a:rPr lang="en-US" dirty="0"/>
              <a:t>You are gathering information to make your time scouting more efficient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331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106A3-C82F-53FB-E6D6-26BC89A5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543994"/>
          </a:xfrm>
        </p:spPr>
        <p:txBody>
          <a:bodyPr/>
          <a:lstStyle/>
          <a:p>
            <a:pPr algn="ctr"/>
            <a:r>
              <a:rPr lang="en-US" dirty="0"/>
              <a:t>What do you notice in this greenhouse that would possibly affect your scouting?</a:t>
            </a:r>
          </a:p>
        </p:txBody>
      </p:sp>
      <p:pic>
        <p:nvPicPr>
          <p:cNvPr id="6" name="Picture 5" descr="A large high ceilinged greenhouse filled with large poinsettias on a concrete floor">
            <a:extLst>
              <a:ext uri="{FF2B5EF4-FFF2-40B4-BE49-F238E27FC236}">
                <a16:creationId xmlns:a16="http://schemas.microsoft.com/office/drawing/2014/main" id="{9C7F15C8-2A17-F76A-AAED-7E3C8FF1B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783364"/>
            <a:ext cx="7772400" cy="477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32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F018-7A49-5782-2905-63666EB9D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87" y="-129209"/>
            <a:ext cx="10515600" cy="1325563"/>
          </a:xfrm>
        </p:spPr>
        <p:txBody>
          <a:bodyPr/>
          <a:lstStyle/>
          <a:p>
            <a:r>
              <a:rPr lang="en-US" dirty="0"/>
              <a:t>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D9CDC-42BC-D3F7-DF00-F3F646026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7" y="1009322"/>
            <a:ext cx="10830339" cy="5848678"/>
          </a:xfrm>
        </p:spPr>
        <p:txBody>
          <a:bodyPr>
            <a:normAutofit/>
          </a:bodyPr>
          <a:lstStyle/>
          <a:p>
            <a:r>
              <a:rPr lang="en-US" dirty="0"/>
              <a:t>Floors – concrete vs dirt, clean landscape fabric vs dirty landscape fabric</a:t>
            </a:r>
          </a:p>
          <a:p>
            <a:pPr lvl="1"/>
            <a:r>
              <a:rPr lang="en-US" dirty="0"/>
              <a:t>Thrips and fungus gnats with dirt floors or even gravel</a:t>
            </a:r>
          </a:p>
          <a:p>
            <a:r>
              <a:rPr lang="en-US" dirty="0"/>
              <a:t>Size</a:t>
            </a:r>
          </a:p>
          <a:p>
            <a:pPr lvl="1"/>
            <a:r>
              <a:rPr lang="en-US" dirty="0"/>
              <a:t>Number of sticky cards and where to put them</a:t>
            </a:r>
          </a:p>
          <a:p>
            <a:pPr lvl="2"/>
            <a:r>
              <a:rPr lang="en-US" dirty="0"/>
              <a:t>1/1000 sq ft PLUS…. for sticky cards</a:t>
            </a:r>
          </a:p>
          <a:p>
            <a:pPr lvl="1"/>
            <a:r>
              <a:rPr lang="en-US" dirty="0"/>
              <a:t>How many plants are you scouting and where?</a:t>
            </a:r>
          </a:p>
          <a:p>
            <a:r>
              <a:rPr lang="en-US" dirty="0"/>
              <a:t>Traffic patterns</a:t>
            </a:r>
          </a:p>
          <a:p>
            <a:pPr lvl="1"/>
            <a:r>
              <a:rPr lang="en-US" dirty="0"/>
              <a:t>How pests might be carried into and around the house by people</a:t>
            </a:r>
          </a:p>
          <a:p>
            <a:pPr lvl="1"/>
            <a:r>
              <a:rPr lang="en-US" dirty="0"/>
              <a:t>How you might get around to scout the plants</a:t>
            </a:r>
          </a:p>
          <a:p>
            <a:r>
              <a:rPr lang="en-US" dirty="0"/>
              <a:t>Airflow</a:t>
            </a:r>
          </a:p>
          <a:p>
            <a:pPr lvl="1"/>
            <a:r>
              <a:rPr lang="en-US" dirty="0"/>
              <a:t>Where does air move in and out of house</a:t>
            </a:r>
          </a:p>
          <a:p>
            <a:pPr lvl="2"/>
            <a:r>
              <a:rPr lang="en-US" dirty="0"/>
              <a:t>Air intake can be a location for hot spots</a:t>
            </a:r>
          </a:p>
          <a:p>
            <a:pPr lvl="1"/>
            <a:r>
              <a:rPr lang="en-US" dirty="0"/>
              <a:t>Where do plants dry out first? - spider mites</a:t>
            </a:r>
          </a:p>
          <a:p>
            <a:endParaRPr lang="en-US" dirty="0"/>
          </a:p>
        </p:txBody>
      </p:sp>
      <p:pic>
        <p:nvPicPr>
          <p:cNvPr id="5" name="Content Placeholder 3" descr="sprinkler head in puddle on concrete greenhouse floor next to mums.jpg">
            <a:extLst>
              <a:ext uri="{FF2B5EF4-FFF2-40B4-BE49-F238E27FC236}">
                <a16:creationId xmlns:a16="http://schemas.microsoft.com/office/drawing/2014/main" id="{47D899AC-126D-D317-E72A-D50AC133B8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6" b="14706"/>
          <a:stretch>
            <a:fillRect/>
          </a:stretch>
        </p:blipFill>
        <p:spPr>
          <a:xfrm>
            <a:off x="8028553" y="1546824"/>
            <a:ext cx="4508471" cy="238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20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F018-7A49-5782-2905-63666EB9D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87" y="-129209"/>
            <a:ext cx="10515600" cy="1325563"/>
          </a:xfrm>
        </p:spPr>
        <p:txBody>
          <a:bodyPr/>
          <a:lstStyle/>
          <a:p>
            <a:r>
              <a:rPr lang="en-US" dirty="0"/>
              <a:t>Structure,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D9CDC-42BC-D3F7-DF00-F3F646026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987" y="1009322"/>
            <a:ext cx="7692305" cy="584867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Water</a:t>
            </a:r>
          </a:p>
          <a:p>
            <a:pPr lvl="1"/>
            <a:r>
              <a:rPr lang="en-US" dirty="0"/>
              <a:t>Are there drips from irrigation or hose bibs? – shore flies</a:t>
            </a:r>
          </a:p>
          <a:p>
            <a:pPr lvl="1"/>
            <a:r>
              <a:rPr lang="en-US" dirty="0"/>
              <a:t>Overhead irrigation or drip or watering from below?</a:t>
            </a:r>
          </a:p>
          <a:p>
            <a:pPr lvl="2"/>
            <a:r>
              <a:rPr lang="en-US" dirty="0"/>
              <a:t>Which diseases would you expect to find?</a:t>
            </a:r>
          </a:p>
          <a:p>
            <a:r>
              <a:rPr lang="en-US" dirty="0"/>
              <a:t>What is outside the greenhouse?</a:t>
            </a:r>
          </a:p>
          <a:p>
            <a:pPr lvl="1"/>
            <a:r>
              <a:rPr lang="en-US" dirty="0"/>
              <a:t>Plants that might have pests/diseases that affect the crop</a:t>
            </a:r>
          </a:p>
          <a:p>
            <a:pPr lvl="1"/>
            <a:r>
              <a:rPr lang="en-US" dirty="0"/>
              <a:t>Weeds with seeds that might come in</a:t>
            </a:r>
          </a:p>
          <a:p>
            <a:pPr lvl="1"/>
            <a:r>
              <a:rPr lang="en-US" dirty="0"/>
              <a:t>Incidental insects that just get stuck on the cards</a:t>
            </a:r>
          </a:p>
          <a:p>
            <a:pPr lvl="1"/>
            <a:r>
              <a:rPr lang="en-US" dirty="0"/>
              <a:t>How can they get in from out there?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Add scouting locations where you would expect to find issues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 descr="Weeds in mulched bank outside shade house with screening sides, plants on benches inside">
            <a:extLst>
              <a:ext uri="{FF2B5EF4-FFF2-40B4-BE49-F238E27FC236}">
                <a16:creationId xmlns:a16="http://schemas.microsoft.com/office/drawing/2014/main" id="{950BD4FA-591D-D950-FDB6-55BBB767A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84292" y="3824136"/>
            <a:ext cx="3921211" cy="29409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9676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F018-7A49-5782-2905-63666EB9D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410" y="253033"/>
            <a:ext cx="10515600" cy="1325563"/>
          </a:xfrm>
        </p:spPr>
        <p:txBody>
          <a:bodyPr/>
          <a:lstStyle/>
          <a:p>
            <a:r>
              <a:rPr lang="en-US" dirty="0"/>
              <a:t>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D9CDC-42BC-D3F7-DF00-F3F646026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409" y="1382261"/>
            <a:ext cx="11416939" cy="4972240"/>
          </a:xfrm>
        </p:spPr>
        <p:txBody>
          <a:bodyPr>
            <a:normAutofit/>
          </a:bodyPr>
          <a:lstStyle/>
          <a:p>
            <a:r>
              <a:rPr lang="en-US" dirty="0"/>
              <a:t>Patterns in plant appearance across the greenhouse</a:t>
            </a:r>
          </a:p>
          <a:p>
            <a:pPr lvl="1"/>
            <a:r>
              <a:rPr lang="en-US" dirty="0"/>
              <a:t>Different colors – is this genetic or a disease?</a:t>
            </a:r>
          </a:p>
          <a:p>
            <a:pPr lvl="1"/>
            <a:r>
              <a:rPr lang="en-US" dirty="0"/>
              <a:t>Light color/direction/amount and time of scouting</a:t>
            </a:r>
          </a:p>
          <a:p>
            <a:r>
              <a:rPr lang="en-US" dirty="0"/>
              <a:t>Are plants moved from place to place – and how does that affect results?</a:t>
            </a:r>
          </a:p>
          <a:p>
            <a:r>
              <a:rPr lang="en-US" dirty="0"/>
              <a:t>What can you actually pick up to look at?</a:t>
            </a:r>
          </a:p>
          <a:p>
            <a:r>
              <a:rPr lang="en-US" dirty="0"/>
              <a:t>Check these more carefully</a:t>
            </a:r>
          </a:p>
          <a:p>
            <a:pPr lvl="1"/>
            <a:r>
              <a:rPr lang="en-US" dirty="0"/>
              <a:t>Pet or stock plants</a:t>
            </a:r>
          </a:p>
          <a:p>
            <a:pPr lvl="1"/>
            <a:r>
              <a:rPr lang="en-US" dirty="0"/>
              <a:t>New plants just brought in to greenhouse</a:t>
            </a:r>
          </a:p>
          <a:p>
            <a:pPr lvl="1"/>
            <a:r>
              <a:rPr lang="en-US" dirty="0"/>
              <a:t>Large or overgrown plants</a:t>
            </a:r>
          </a:p>
          <a:p>
            <a:pPr lvl="1"/>
            <a:r>
              <a:rPr lang="en-US" dirty="0"/>
              <a:t>Weeds?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stock plants of herbs in a plastic greenhouse, large and close together.">
            <a:extLst>
              <a:ext uri="{FF2B5EF4-FFF2-40B4-BE49-F238E27FC236}">
                <a16:creationId xmlns:a16="http://schemas.microsoft.com/office/drawing/2014/main" id="{2FCFA563-B279-434F-E0AB-D9A748FD5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00017" y="126978"/>
            <a:ext cx="2998573" cy="2248930"/>
          </a:xfrm>
          <a:prstGeom prst="rect">
            <a:avLst/>
          </a:prstGeom>
          <a:noFill/>
        </p:spPr>
      </p:pic>
      <p:pic>
        <p:nvPicPr>
          <p:cNvPr id="8" name="Picture 7" descr="A woman holding a large potted poinsettia looking at the undersides of the leaves in a greenhouse of poinsettias on the floor">
            <a:extLst>
              <a:ext uri="{FF2B5EF4-FFF2-40B4-BE49-F238E27FC236}">
                <a16:creationId xmlns:a16="http://schemas.microsoft.com/office/drawing/2014/main" id="{2C7FFCFC-F4DF-A576-CC74-3E9DF1981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124" y="3557930"/>
            <a:ext cx="4605809" cy="31713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1B0CB6-4089-26A3-AC23-F7EF9A5E15B3}"/>
              </a:ext>
            </a:extLst>
          </p:cNvPr>
          <p:cNvSpPr txBox="1"/>
          <p:nvPr/>
        </p:nvSpPr>
        <p:spPr>
          <a:xfrm>
            <a:off x="775113" y="5958636"/>
            <a:ext cx="5091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Remember to leave things as you found them – irrigation, put plants back into pots carefully…</a:t>
            </a:r>
          </a:p>
        </p:txBody>
      </p:sp>
    </p:spTree>
    <p:extLst>
      <p:ext uri="{BB962C8B-B14F-4D97-AF65-F5344CB8AC3E}">
        <p14:creationId xmlns:p14="http://schemas.microsoft.com/office/powerpoint/2010/main" val="1040837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FF018-7A49-5782-2905-63666EB9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information you need to get from the grower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D9CDC-42BC-D3F7-DF00-F3F646026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516" y="197776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Previous crops and pests </a:t>
            </a:r>
          </a:p>
          <a:p>
            <a:pPr lvl="1"/>
            <a:r>
              <a:rPr lang="en-US" dirty="0"/>
              <a:t>What crops were grown there before?</a:t>
            </a:r>
          </a:p>
          <a:p>
            <a:pPr lvl="1"/>
            <a:r>
              <a:rPr lang="en-US" dirty="0"/>
              <a:t>Where were they - hotspots?</a:t>
            </a:r>
          </a:p>
          <a:p>
            <a:pPr lvl="1"/>
            <a:r>
              <a:rPr lang="en-US" dirty="0"/>
              <a:t>Are the pests likely to still be there?</a:t>
            </a:r>
          </a:p>
          <a:p>
            <a:pPr lvl="2"/>
            <a:r>
              <a:rPr lang="en-US" dirty="0"/>
              <a:t>Crop – and weed – free period</a:t>
            </a:r>
          </a:p>
          <a:p>
            <a:pPr lvl="2"/>
            <a:r>
              <a:rPr lang="en-US" dirty="0"/>
              <a:t>Which pests can survive without a host (including weeds)</a:t>
            </a:r>
          </a:p>
          <a:p>
            <a:pPr lvl="3"/>
            <a:r>
              <a:rPr lang="en-US" dirty="0"/>
              <a:t>Spider mites</a:t>
            </a:r>
          </a:p>
          <a:p>
            <a:pPr lvl="3"/>
            <a:r>
              <a:rPr lang="en-US" dirty="0"/>
              <a:t>Fungus gnats</a:t>
            </a:r>
          </a:p>
          <a:p>
            <a:pPr lvl="2"/>
            <a:r>
              <a:rPr lang="en-US" dirty="0"/>
              <a:t>Temperature extremes are not enough</a:t>
            </a:r>
          </a:p>
          <a:p>
            <a:endParaRPr lang="en-US" dirty="0"/>
          </a:p>
        </p:txBody>
      </p:sp>
      <p:pic>
        <p:nvPicPr>
          <p:cNvPr id="4" name="Picture 3" descr="A greenhouse bench with many types of plants, hanging baskets overhead">
            <a:extLst>
              <a:ext uri="{FF2B5EF4-FFF2-40B4-BE49-F238E27FC236}">
                <a16:creationId xmlns:a16="http://schemas.microsoft.com/office/drawing/2014/main" id="{8AB04D64-CF5B-4823-0191-8491F153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0684" y="1118032"/>
            <a:ext cx="4114800" cy="54879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0505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B6ADD-1548-71A9-D750-DCBC7ABA5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816" y="200818"/>
            <a:ext cx="10515600" cy="1325563"/>
          </a:xfrm>
        </p:spPr>
        <p:txBody>
          <a:bodyPr/>
          <a:lstStyle/>
          <a:p>
            <a:r>
              <a:rPr lang="en-US" dirty="0"/>
              <a:t>Information and Observation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089CF-D4FF-9E44-F2EB-489427881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816" y="1303960"/>
            <a:ext cx="10785389" cy="4650582"/>
          </a:xfrm>
        </p:spPr>
        <p:txBody>
          <a:bodyPr/>
          <a:lstStyle/>
          <a:p>
            <a:r>
              <a:rPr lang="en-US" dirty="0"/>
              <a:t>What looks different or out of place/unusual</a:t>
            </a:r>
          </a:p>
          <a:p>
            <a:pPr lvl="1"/>
            <a:r>
              <a:rPr lang="en-US" dirty="0"/>
              <a:t>Different angles – look across aisles as well as along them</a:t>
            </a:r>
          </a:p>
          <a:p>
            <a:pPr lvl="1"/>
            <a:r>
              <a:rPr lang="en-US" dirty="0"/>
              <a:t>Look in 3 dimensions – hanging baskets?</a:t>
            </a:r>
          </a:p>
          <a:p>
            <a:pPr lvl="1"/>
            <a:r>
              <a:rPr lang="en-US" dirty="0"/>
              <a:t>Experience!</a:t>
            </a:r>
          </a:p>
          <a:p>
            <a:endParaRPr lang="en-US" dirty="0"/>
          </a:p>
          <a:p>
            <a:r>
              <a:rPr lang="en-US" dirty="0"/>
              <a:t>You may need to look in other places</a:t>
            </a:r>
          </a:p>
          <a:p>
            <a:endParaRPr lang="en-US" dirty="0"/>
          </a:p>
        </p:txBody>
      </p:sp>
      <p:pic>
        <p:nvPicPr>
          <p:cNvPr id="4" name="Picture 2" descr="A clutter of greenhouse equipment and stakes with a plant growing behind it all">
            <a:extLst>
              <a:ext uri="{FF2B5EF4-FFF2-40B4-BE49-F238E27FC236}">
                <a16:creationId xmlns:a16="http://schemas.microsoft.com/office/drawing/2014/main" id="{202F9B81-62EF-0943-1F82-2C4E80A79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0816" y="4139514"/>
            <a:ext cx="3305432" cy="2479074"/>
          </a:xfrm>
          <a:prstGeom prst="rect">
            <a:avLst/>
          </a:prstGeom>
          <a:noFill/>
        </p:spPr>
      </p:pic>
      <p:pic>
        <p:nvPicPr>
          <p:cNvPr id="5" name="Picture 4" descr="A view down a row of hydroponics greenhouse tomato plants, large red fruit and green leaves">
            <a:extLst>
              <a:ext uri="{FF2B5EF4-FFF2-40B4-BE49-F238E27FC236}">
                <a16:creationId xmlns:a16="http://schemas.microsoft.com/office/drawing/2014/main" id="{B3FAFF65-1F3F-A8C1-D1B4-0A0447533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795" y="4801714"/>
            <a:ext cx="3232873" cy="1816874"/>
          </a:xfrm>
          <a:prstGeom prst="rect">
            <a:avLst/>
          </a:prstGeom>
        </p:spPr>
      </p:pic>
      <p:pic>
        <p:nvPicPr>
          <p:cNvPr id="6" name="Picture 5" descr="A view under a wooden greenhouse bench with landscape fabric on the floor">
            <a:extLst>
              <a:ext uri="{FF2B5EF4-FFF2-40B4-BE49-F238E27FC236}">
                <a16:creationId xmlns:a16="http://schemas.microsoft.com/office/drawing/2014/main" id="{43F083AC-5E1A-CC46-D70F-51663B3875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42825"/>
          <a:stretch/>
        </p:blipFill>
        <p:spPr>
          <a:xfrm>
            <a:off x="8364074" y="2953264"/>
            <a:ext cx="3728594" cy="1598892"/>
          </a:xfrm>
          <a:prstGeom prst="rect">
            <a:avLst/>
          </a:prstGeom>
        </p:spPr>
      </p:pic>
      <p:pic>
        <p:nvPicPr>
          <p:cNvPr id="7" name="Picture 2" descr="A view of a greenhouse with seedlings in pots on the gravel floor.  Plastic cover - open door at end, horizontal air flow fan">
            <a:extLst>
              <a:ext uri="{FF2B5EF4-FFF2-40B4-BE49-F238E27FC236}">
                <a16:creationId xmlns:a16="http://schemas.microsoft.com/office/drawing/2014/main" id="{3101A170-63CA-D7FE-81FA-0A3D9F7D3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28657" y="106660"/>
            <a:ext cx="3464011" cy="2597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1252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B9601-F6CD-A685-2773-9CA726781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</a:t>
            </a:r>
            <a:r>
              <a:rPr lang="en-US"/>
              <a:t>this information </a:t>
            </a:r>
            <a:r>
              <a:rPr lang="en-US" dirty="0"/>
              <a:t>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B23AF-546F-2C9D-D4FC-27EF855B6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205" y="1590847"/>
            <a:ext cx="5659395" cy="4351338"/>
          </a:xfrm>
        </p:spPr>
        <p:txBody>
          <a:bodyPr/>
          <a:lstStyle/>
          <a:p>
            <a:r>
              <a:rPr lang="en-US" dirty="0"/>
              <a:t>Use to create a scouting plan </a:t>
            </a:r>
          </a:p>
          <a:p>
            <a:pPr lvl="1"/>
            <a:r>
              <a:rPr lang="en-US" dirty="0"/>
              <a:t>Where should you be scouting?</a:t>
            </a:r>
          </a:p>
          <a:p>
            <a:endParaRPr lang="en-US" dirty="0"/>
          </a:p>
          <a:p>
            <a:r>
              <a:rPr lang="en-US" dirty="0"/>
              <a:t>Making scouting more efficient</a:t>
            </a:r>
          </a:p>
          <a:p>
            <a:pPr lvl="1"/>
            <a:r>
              <a:rPr lang="en-US" dirty="0"/>
              <a:t>What should you be looking at</a:t>
            </a:r>
          </a:p>
          <a:p>
            <a:pPr lvl="1"/>
            <a:r>
              <a:rPr lang="en-US" dirty="0"/>
              <a:t>Where should you be spending your time?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727A48-1801-C924-CBD6-6E0A607A0FF0}"/>
              </a:ext>
            </a:extLst>
          </p:cNvPr>
          <p:cNvSpPr txBox="1"/>
          <p:nvPr/>
        </p:nvSpPr>
        <p:spPr>
          <a:xfrm>
            <a:off x="6388443" y="1421026"/>
            <a:ext cx="565939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-webkit-standard"/>
              </a:rPr>
              <a:t>So I'm a new scout on a 44 acre greenhouse (grape tomatoes). I can scout 20-40 rows a day (out of 950 rows) depending on how busy the rows are.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-webkit-standard"/>
              </a:rPr>
              <a:t>I feel like by the time I get to an area it's already infested.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-webkit-standard"/>
              </a:rPr>
              <a:t>I know industry standard for a greenhouse my size (experienced scout) is around 185 rows a day.  </a:t>
            </a:r>
            <a:r>
              <a:rPr lang="en-US" sz="2000" b="0" i="0" u="none" strike="noStrike" dirty="0">
                <a:solidFill>
                  <a:srgbClr val="FF0000"/>
                </a:solidFill>
                <a:effectLst/>
                <a:latin typeface="-webkit-standard"/>
              </a:rPr>
              <a:t>(whole house takes 5 days)</a:t>
            </a:r>
            <a:endParaRPr lang="en-US" sz="2000" b="0" i="0" u="none" strike="noStrike" dirty="0">
              <a:solidFill>
                <a:schemeClr val="accent6">
                  <a:lumMod val="75000"/>
                </a:schemeClr>
              </a:solidFill>
              <a:effectLst/>
              <a:latin typeface="-webkit-standard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-webkit-standard"/>
              </a:rPr>
              <a:t>I know I lose a lot of time stopping to flag plants and to look with the hand lens, how could I do this quicker? 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831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9252</TotalTime>
  <Words>595</Words>
  <Application>Microsoft Macintosh PowerPoint</Application>
  <PresentationFormat>Widescreen</PresentationFormat>
  <Paragraphs>82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-webkit-standard</vt:lpstr>
      <vt:lpstr>Arial</vt:lpstr>
      <vt:lpstr>Calibri</vt:lpstr>
      <vt:lpstr>Calibri Light</vt:lpstr>
      <vt:lpstr>Office Theme</vt:lpstr>
      <vt:lpstr>Creating a scouting plan:  The macroview of the greenhouse  February 27,  2025</vt:lpstr>
      <vt:lpstr>What is a ‘macroview’ of a greenhouse?</vt:lpstr>
      <vt:lpstr>What do you notice in this greenhouse that would possibly affect your scouting?</vt:lpstr>
      <vt:lpstr>Structure</vt:lpstr>
      <vt:lpstr>Structure, continued</vt:lpstr>
      <vt:lpstr>Plants</vt:lpstr>
      <vt:lpstr>Some information you need to get from the grower</vt:lpstr>
      <vt:lpstr>Information and Observation</vt:lpstr>
      <vt:lpstr>Why is this information important?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scouting plan:  The macroview of the greenhouse Week 4 Greenhouse Scout School</dc:title>
  <dc:creator>Elizabeth M. Lamb</dc:creator>
  <cp:lastModifiedBy>Elizabeth M. Lamb</cp:lastModifiedBy>
  <cp:revision>11</cp:revision>
  <cp:lastPrinted>2024-03-12T18:42:45Z</cp:lastPrinted>
  <dcterms:created xsi:type="dcterms:W3CDTF">2023-02-21T19:45:32Z</dcterms:created>
  <dcterms:modified xsi:type="dcterms:W3CDTF">2025-02-27T02:05:38Z</dcterms:modified>
</cp:coreProperties>
</file>