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27"/>
  </p:notesMasterIdLst>
  <p:sldIdLst>
    <p:sldId id="264" r:id="rId4"/>
    <p:sldId id="258" r:id="rId5"/>
    <p:sldId id="392" r:id="rId6"/>
    <p:sldId id="397" r:id="rId7"/>
    <p:sldId id="396" r:id="rId8"/>
    <p:sldId id="395" r:id="rId9"/>
    <p:sldId id="394" r:id="rId10"/>
    <p:sldId id="399" r:id="rId11"/>
    <p:sldId id="398" r:id="rId12"/>
    <p:sldId id="393" r:id="rId13"/>
    <p:sldId id="400" r:id="rId14"/>
    <p:sldId id="401" r:id="rId15"/>
    <p:sldId id="402" r:id="rId16"/>
    <p:sldId id="403" r:id="rId17"/>
    <p:sldId id="404" r:id="rId18"/>
    <p:sldId id="405" r:id="rId19"/>
    <p:sldId id="408" r:id="rId20"/>
    <p:sldId id="407" r:id="rId21"/>
    <p:sldId id="406" r:id="rId22"/>
    <p:sldId id="409" r:id="rId23"/>
    <p:sldId id="410" r:id="rId24"/>
    <p:sldId id="411" r:id="rId25"/>
    <p:sldId id="412" r:id="rId26"/>
    <p:sldId id="414" r:id="rId27"/>
    <p:sldId id="415" r:id="rId28"/>
    <p:sldId id="416" r:id="rId29"/>
    <p:sldId id="417" r:id="rId30"/>
    <p:sldId id="418" r:id="rId31"/>
    <p:sldId id="419" r:id="rId32"/>
    <p:sldId id="420" r:id="rId33"/>
    <p:sldId id="421" r:id="rId34"/>
    <p:sldId id="422" r:id="rId35"/>
    <p:sldId id="423" r:id="rId36"/>
    <p:sldId id="424" r:id="rId37"/>
    <p:sldId id="425" r:id="rId38"/>
    <p:sldId id="426" r:id="rId39"/>
    <p:sldId id="427" r:id="rId40"/>
    <p:sldId id="428" r:id="rId41"/>
    <p:sldId id="429" r:id="rId42"/>
    <p:sldId id="430" r:id="rId43"/>
    <p:sldId id="431" r:id="rId44"/>
    <p:sldId id="432" r:id="rId45"/>
    <p:sldId id="433" r:id="rId46"/>
    <p:sldId id="434" r:id="rId47"/>
    <p:sldId id="435" r:id="rId48"/>
    <p:sldId id="438" r:id="rId49"/>
    <p:sldId id="436" r:id="rId50"/>
    <p:sldId id="437" r:id="rId51"/>
    <p:sldId id="439" r:id="rId52"/>
    <p:sldId id="440" r:id="rId53"/>
    <p:sldId id="441" r:id="rId54"/>
    <p:sldId id="442" r:id="rId55"/>
    <p:sldId id="443" r:id="rId56"/>
    <p:sldId id="444" r:id="rId57"/>
    <p:sldId id="445" r:id="rId58"/>
    <p:sldId id="446" r:id="rId59"/>
    <p:sldId id="447" r:id="rId60"/>
    <p:sldId id="449" r:id="rId61"/>
    <p:sldId id="448" r:id="rId62"/>
    <p:sldId id="450" r:id="rId63"/>
    <p:sldId id="451" r:id="rId64"/>
    <p:sldId id="452" r:id="rId65"/>
    <p:sldId id="453" r:id="rId66"/>
    <p:sldId id="454" r:id="rId67"/>
    <p:sldId id="455" r:id="rId68"/>
    <p:sldId id="456" r:id="rId69"/>
    <p:sldId id="457" r:id="rId70"/>
    <p:sldId id="458" r:id="rId71"/>
    <p:sldId id="459" r:id="rId72"/>
    <p:sldId id="460" r:id="rId73"/>
    <p:sldId id="461" r:id="rId74"/>
    <p:sldId id="462" r:id="rId75"/>
    <p:sldId id="463" r:id="rId76"/>
    <p:sldId id="464" r:id="rId77"/>
    <p:sldId id="465" r:id="rId78"/>
    <p:sldId id="466" r:id="rId79"/>
    <p:sldId id="467" r:id="rId80"/>
    <p:sldId id="468" r:id="rId81"/>
    <p:sldId id="469" r:id="rId82"/>
    <p:sldId id="470" r:id="rId83"/>
    <p:sldId id="471" r:id="rId84"/>
    <p:sldId id="472" r:id="rId85"/>
    <p:sldId id="473" r:id="rId86"/>
    <p:sldId id="474" r:id="rId87"/>
    <p:sldId id="475" r:id="rId88"/>
    <p:sldId id="476" r:id="rId89"/>
    <p:sldId id="477" r:id="rId90"/>
    <p:sldId id="478" r:id="rId91"/>
    <p:sldId id="479" r:id="rId92"/>
    <p:sldId id="480" r:id="rId93"/>
    <p:sldId id="481" r:id="rId94"/>
    <p:sldId id="482" r:id="rId95"/>
    <p:sldId id="483" r:id="rId96"/>
    <p:sldId id="484" r:id="rId97"/>
    <p:sldId id="485" r:id="rId98"/>
    <p:sldId id="486" r:id="rId99"/>
    <p:sldId id="488" r:id="rId100"/>
    <p:sldId id="487" r:id="rId101"/>
    <p:sldId id="489" r:id="rId102"/>
    <p:sldId id="490" r:id="rId103"/>
    <p:sldId id="491" r:id="rId104"/>
    <p:sldId id="492" r:id="rId105"/>
    <p:sldId id="493" r:id="rId106"/>
    <p:sldId id="494" r:id="rId107"/>
    <p:sldId id="495" r:id="rId108"/>
    <p:sldId id="496" r:id="rId109"/>
    <p:sldId id="497" r:id="rId110"/>
    <p:sldId id="498" r:id="rId111"/>
    <p:sldId id="499" r:id="rId112"/>
    <p:sldId id="500" r:id="rId113"/>
    <p:sldId id="501" r:id="rId114"/>
    <p:sldId id="502" r:id="rId115"/>
    <p:sldId id="503" r:id="rId116"/>
    <p:sldId id="504" r:id="rId117"/>
    <p:sldId id="505" r:id="rId118"/>
    <p:sldId id="506" r:id="rId119"/>
    <p:sldId id="507" r:id="rId120"/>
    <p:sldId id="387" r:id="rId121"/>
    <p:sldId id="508" r:id="rId122"/>
    <p:sldId id="509" r:id="rId123"/>
    <p:sldId id="510" r:id="rId124"/>
    <p:sldId id="511" r:id="rId125"/>
    <p:sldId id="260" r:id="rId126"/>
  </p:sldIdLst>
  <p:sldSz cx="68580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18"/>
    <p:restoredTop sz="82517" autoAdjust="0"/>
  </p:normalViewPr>
  <p:slideViewPr>
    <p:cSldViewPr>
      <p:cViewPr varScale="1">
        <p:scale>
          <a:sx n="137" d="100"/>
          <a:sy n="137" d="100"/>
        </p:scale>
        <p:origin x="1692" y="120"/>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viewProps" Target="viewProp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customXml" Target="../customXml/item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theme" Target="theme/theme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customXml" Target="../customXml/item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1.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3931886292264459"/>
          <c:y val="0"/>
          <c:w val="0.71460661203697973"/>
          <c:h val="0.60047033291006635"/>
        </c:manualLayout>
      </c:layout>
      <c:barChart>
        <c:barDir val="bar"/>
        <c:grouping val="clustered"/>
        <c:varyColors val="0"/>
        <c:ser>
          <c:idx val="0"/>
          <c:order val="0"/>
          <c:tx>
            <c:strRef>
              <c:f>Sheet1!$B$1</c:f>
              <c:strCache>
                <c:ptCount val="1"/>
                <c:pt idx="0">
                  <c:v>Risk</c:v>
                </c:pt>
              </c:strCache>
            </c:strRef>
          </c:tx>
          <c:spPr>
            <a:solidFill>
              <a:schemeClr val="accent2"/>
            </a:solidFill>
            <a:ln>
              <a:noFill/>
            </a:ln>
            <a:effectLst/>
          </c:spPr>
          <c:invertIfNegative val="0"/>
          <c:dLbls>
            <c:dLbl>
              <c:idx val="0"/>
              <c:layout>
                <c:manualLayout>
                  <c:x val="-3.0236405153317446E-2"/>
                  <c:y val="1.751185497426298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AC-6146-BCC4-1438CE524F40}"/>
                </c:ext>
              </c:extLst>
            </c:dLbl>
            <c:dLbl>
              <c:idx val="1"/>
              <c:layout>
                <c:manualLayout>
                  <c:x val="-3.0236405153317499E-2"/>
                  <c:y val="0"/>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AC-6146-BCC4-1438CE524F4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Product B</c:v>
                </c:pt>
                <c:pt idx="1">
                  <c:v>Product A</c:v>
                </c:pt>
              </c:strCache>
            </c:strRef>
          </c:cat>
          <c:val>
            <c:numRef>
              <c:f>Sheet1!$B$2:$B$4</c:f>
              <c:numCache>
                <c:formatCode>General</c:formatCode>
                <c:ptCount val="3"/>
                <c:pt idx="0">
                  <c:v>8</c:v>
                </c:pt>
                <c:pt idx="1">
                  <c:v>20</c:v>
                </c:pt>
              </c:numCache>
            </c:numRef>
          </c:val>
          <c:extLst>
            <c:ext xmlns:c16="http://schemas.microsoft.com/office/drawing/2014/chart" uri="{C3380CC4-5D6E-409C-BE32-E72D297353CC}">
              <c16:uniqueId val="{00000002-5FAC-6146-BCC4-1438CE524F40}"/>
            </c:ext>
          </c:extLst>
        </c:ser>
        <c:dLbls>
          <c:showLegendKey val="0"/>
          <c:showVal val="0"/>
          <c:showCatName val="0"/>
          <c:showSerName val="0"/>
          <c:showPercent val="0"/>
          <c:showBubbleSize val="0"/>
        </c:dLbls>
        <c:gapWidth val="43"/>
        <c:axId val="427044008"/>
        <c:axId val="427044664"/>
      </c:barChart>
      <c:catAx>
        <c:axId val="427044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27044664"/>
        <c:crosses val="autoZero"/>
        <c:auto val="1"/>
        <c:lblAlgn val="ctr"/>
        <c:lblOffset val="100"/>
        <c:noMultiLvlLbl val="0"/>
      </c:catAx>
      <c:valAx>
        <c:axId val="427044664"/>
        <c:scaling>
          <c:orientation val="minMax"/>
          <c:max val="2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27044008"/>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ED99B9-E00B-4B97-B73F-01459F6709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65C43DC-CD38-4042-AA47-85862918EDF8}">
      <dgm:prSet phldrT="[Text]"/>
      <dgm:spPr>
        <a:solidFill>
          <a:srgbClr val="FF0000">
            <a:alpha val="50000"/>
          </a:srgbClr>
        </a:solidFill>
        <a:ln w="6350">
          <a:solidFill>
            <a:schemeClr val="tx1"/>
          </a:solidFill>
        </a:ln>
      </dgm:spPr>
      <dgm:t>
        <a:bodyPr/>
        <a:lstStyle/>
        <a:p>
          <a:r>
            <a:rPr lang="en-US" b="1" dirty="0">
              <a:solidFill>
                <a:schemeClr val="tx1"/>
              </a:solidFill>
              <a:effectLst/>
            </a:rPr>
            <a:t>DANGER - POISON</a:t>
          </a:r>
        </a:p>
      </dgm:t>
    </dgm:pt>
    <dgm:pt modelId="{15DAAF34-3BEE-4109-90A8-A688899E6BB4}" type="parTrans" cxnId="{EB638133-28CF-41EA-B23F-AD453C44AB70}">
      <dgm:prSet/>
      <dgm:spPr/>
      <dgm:t>
        <a:bodyPr/>
        <a:lstStyle/>
        <a:p>
          <a:endParaRPr lang="en-US"/>
        </a:p>
      </dgm:t>
    </dgm:pt>
    <dgm:pt modelId="{7C5A6DA7-C02C-4E13-8D7F-5A8C08D39982}" type="sibTrans" cxnId="{EB638133-28CF-41EA-B23F-AD453C44AB70}">
      <dgm:prSet/>
      <dgm:spPr/>
      <dgm:t>
        <a:bodyPr/>
        <a:lstStyle/>
        <a:p>
          <a:endParaRPr lang="en-US"/>
        </a:p>
      </dgm:t>
    </dgm:pt>
    <dgm:pt modelId="{6A732B34-99A8-4086-BB7B-9DDD973FD867}">
      <dgm:prSet phldrT="[Text]"/>
      <dgm:spPr>
        <a:solidFill>
          <a:schemeClr val="accent4">
            <a:alpha val="50000"/>
          </a:schemeClr>
        </a:solidFill>
        <a:ln w="6350">
          <a:solidFill>
            <a:schemeClr val="tx1"/>
          </a:solidFill>
        </a:ln>
      </dgm:spPr>
      <dgm:t>
        <a:bodyPr/>
        <a:lstStyle/>
        <a:p>
          <a:r>
            <a:rPr lang="en-US" b="1" dirty="0">
              <a:solidFill>
                <a:schemeClr val="tx1"/>
              </a:solidFill>
              <a:effectLst/>
            </a:rPr>
            <a:t>WARNING</a:t>
          </a:r>
        </a:p>
      </dgm:t>
    </dgm:pt>
    <dgm:pt modelId="{71472127-FC0A-42C5-8238-F03E41170F9F}" type="parTrans" cxnId="{C3E4512F-7D7A-4B87-A9F3-45070C710F7D}">
      <dgm:prSet/>
      <dgm:spPr/>
      <dgm:t>
        <a:bodyPr/>
        <a:lstStyle/>
        <a:p>
          <a:endParaRPr lang="en-US"/>
        </a:p>
      </dgm:t>
    </dgm:pt>
    <dgm:pt modelId="{67FC2DCB-B525-4FC8-A82E-7B80D6104354}" type="sibTrans" cxnId="{C3E4512F-7D7A-4B87-A9F3-45070C710F7D}">
      <dgm:prSet/>
      <dgm:spPr/>
      <dgm:t>
        <a:bodyPr/>
        <a:lstStyle/>
        <a:p>
          <a:endParaRPr lang="en-US"/>
        </a:p>
      </dgm:t>
    </dgm:pt>
    <dgm:pt modelId="{C186E2B0-A6B3-4969-8C0E-C96D49449E39}">
      <dgm:prSet phldrT="[Text]"/>
      <dgm:spPr>
        <a:solidFill>
          <a:schemeClr val="accent6">
            <a:alpha val="50000"/>
          </a:schemeClr>
        </a:solidFill>
        <a:ln w="6350">
          <a:solidFill>
            <a:schemeClr val="tx1"/>
          </a:solidFill>
        </a:ln>
      </dgm:spPr>
      <dgm:t>
        <a:bodyPr/>
        <a:lstStyle/>
        <a:p>
          <a:r>
            <a:rPr lang="en-US" b="1" dirty="0">
              <a:solidFill>
                <a:schemeClr val="tx1"/>
              </a:solidFill>
              <a:effectLst/>
            </a:rPr>
            <a:t>CAUTION</a:t>
          </a:r>
        </a:p>
      </dgm:t>
    </dgm:pt>
    <dgm:pt modelId="{860B71A5-CB9F-426F-8258-A844F23956BB}" type="parTrans" cxnId="{DA1AB55D-1E68-474F-92E7-80AC2ADB6617}">
      <dgm:prSet/>
      <dgm:spPr/>
      <dgm:t>
        <a:bodyPr/>
        <a:lstStyle/>
        <a:p>
          <a:endParaRPr lang="en-US"/>
        </a:p>
      </dgm:t>
    </dgm:pt>
    <dgm:pt modelId="{945A7900-F7F3-49DA-A6EB-89ECB5A59F2C}" type="sibTrans" cxnId="{DA1AB55D-1E68-474F-92E7-80AC2ADB6617}">
      <dgm:prSet/>
      <dgm:spPr/>
      <dgm:t>
        <a:bodyPr/>
        <a:lstStyle/>
        <a:p>
          <a:endParaRPr lang="en-US"/>
        </a:p>
      </dgm:t>
    </dgm:pt>
    <dgm:pt modelId="{2BFFC04A-5E24-470A-9166-164AF006737C}">
      <dgm:prSet/>
      <dgm:spPr>
        <a:solidFill>
          <a:srgbClr val="FF0000">
            <a:alpha val="5000"/>
          </a:srgbClr>
        </a:solidFill>
        <a:ln w="6350">
          <a:solidFill>
            <a:schemeClr val="tx1">
              <a:alpha val="90000"/>
            </a:schemeClr>
          </a:solidFill>
        </a:ln>
      </dgm:spPr>
      <dgm:t>
        <a:bodyPr/>
        <a:lstStyle/>
        <a:p>
          <a:r>
            <a:rPr lang="en-US" dirty="0"/>
            <a:t>Category 1 – Highly toxic</a:t>
          </a:r>
        </a:p>
      </dgm:t>
    </dgm:pt>
    <dgm:pt modelId="{FDD5B1F0-7630-4605-8AED-F76B615EEA53}" type="parTrans" cxnId="{551A0A4A-0436-46ED-AF89-E995C0B06820}">
      <dgm:prSet/>
      <dgm:spPr/>
      <dgm:t>
        <a:bodyPr/>
        <a:lstStyle/>
        <a:p>
          <a:endParaRPr lang="en-US"/>
        </a:p>
      </dgm:t>
    </dgm:pt>
    <dgm:pt modelId="{B737D9AC-5AAE-4172-BC7E-847D3AE89320}" type="sibTrans" cxnId="{551A0A4A-0436-46ED-AF89-E995C0B06820}">
      <dgm:prSet/>
      <dgm:spPr/>
      <dgm:t>
        <a:bodyPr/>
        <a:lstStyle/>
        <a:p>
          <a:endParaRPr lang="en-US"/>
        </a:p>
      </dgm:t>
    </dgm:pt>
    <dgm:pt modelId="{006CE957-3A6B-49E5-A992-9A6565294714}">
      <dgm:prSet/>
      <dgm:spPr>
        <a:solidFill>
          <a:srgbClr val="FF0000">
            <a:alpha val="5000"/>
          </a:srgbClr>
        </a:solidFill>
        <a:ln w="6350">
          <a:solidFill>
            <a:schemeClr val="tx1">
              <a:alpha val="90000"/>
            </a:schemeClr>
          </a:solidFill>
        </a:ln>
      </dgm:spPr>
      <dgm:t>
        <a:bodyPr/>
        <a:lstStyle/>
        <a:p>
          <a:r>
            <a:rPr lang="en-US" dirty="0"/>
            <a:t>Oral, dermal, or inhalation toxicity</a:t>
          </a:r>
        </a:p>
      </dgm:t>
    </dgm:pt>
    <dgm:pt modelId="{6D089504-7047-4755-A510-A00ACB3EA451}" type="parTrans" cxnId="{2A1E1958-A4D7-46A1-B4DA-75AB08AF5BD1}">
      <dgm:prSet/>
      <dgm:spPr/>
      <dgm:t>
        <a:bodyPr/>
        <a:lstStyle/>
        <a:p>
          <a:endParaRPr lang="en-US"/>
        </a:p>
      </dgm:t>
    </dgm:pt>
    <dgm:pt modelId="{E87BE6B7-A611-444C-86A9-0187E4BA3E9E}" type="sibTrans" cxnId="{2A1E1958-A4D7-46A1-B4DA-75AB08AF5BD1}">
      <dgm:prSet/>
      <dgm:spPr/>
      <dgm:t>
        <a:bodyPr/>
        <a:lstStyle/>
        <a:p>
          <a:endParaRPr lang="en-US"/>
        </a:p>
      </dgm:t>
    </dgm:pt>
    <dgm:pt modelId="{F0B0B525-4E57-45B0-9A12-1ECD2AAB5620}">
      <dgm:prSet/>
      <dgm:spPr>
        <a:solidFill>
          <a:srgbClr val="FF0000">
            <a:alpha val="5000"/>
          </a:srgbClr>
        </a:solidFill>
        <a:ln w="6350">
          <a:solidFill>
            <a:schemeClr val="tx1">
              <a:alpha val="90000"/>
            </a:schemeClr>
          </a:solidFill>
        </a:ln>
      </dgm:spPr>
      <dgm:t>
        <a:bodyPr/>
        <a:lstStyle/>
        <a:p>
          <a:pPr rtl="0"/>
          <a:r>
            <a:rPr lang="en-US" b="0" dirty="0">
              <a:latin typeface="+mn-lt"/>
              <a:cs typeface="Arial" pitchFamily="34" charset="0"/>
            </a:rPr>
            <a:t>Very low dose could</a:t>
          </a:r>
          <a:r>
            <a:rPr lang="en-US" b="0" baseline="0" dirty="0">
              <a:latin typeface="+mn-lt"/>
              <a:cs typeface="Arial" pitchFamily="34" charset="0"/>
            </a:rPr>
            <a:t> kill a person (</a:t>
          </a:r>
          <a:r>
            <a:rPr lang="en-US" b="0" dirty="0">
              <a:latin typeface="+mn-lt"/>
              <a:cs typeface="Arial" pitchFamily="34" charset="0"/>
            </a:rPr>
            <a:t>a few drops to 1 teaspoon)</a:t>
          </a:r>
          <a:endParaRPr lang="en-US" b="0" dirty="0">
            <a:latin typeface="+mn-lt"/>
          </a:endParaRPr>
        </a:p>
      </dgm:t>
    </dgm:pt>
    <dgm:pt modelId="{101F48E8-C02E-44A7-B6D1-6F19E3AE62E7}" type="parTrans" cxnId="{F76BDD8B-205D-4C62-A548-0886442F7772}">
      <dgm:prSet/>
      <dgm:spPr/>
      <dgm:t>
        <a:bodyPr/>
        <a:lstStyle/>
        <a:p>
          <a:endParaRPr lang="en-US"/>
        </a:p>
      </dgm:t>
    </dgm:pt>
    <dgm:pt modelId="{15386D21-DB54-43DE-9845-A1D40C780EFC}" type="sibTrans" cxnId="{F76BDD8B-205D-4C62-A548-0886442F7772}">
      <dgm:prSet/>
      <dgm:spPr/>
      <dgm:t>
        <a:bodyPr/>
        <a:lstStyle/>
        <a:p>
          <a:endParaRPr lang="en-US"/>
        </a:p>
      </dgm:t>
    </dgm:pt>
    <dgm:pt modelId="{0A65DBC2-FC85-43C7-9667-0535F8D3EDF7}">
      <dgm:prSet/>
      <dgm:spPr>
        <a:solidFill>
          <a:srgbClr val="FF0000">
            <a:alpha val="50000"/>
          </a:srgbClr>
        </a:solidFill>
        <a:ln w="6350">
          <a:solidFill>
            <a:schemeClr val="tx1"/>
          </a:solidFill>
        </a:ln>
      </dgm:spPr>
      <dgm:t>
        <a:bodyPr/>
        <a:lstStyle/>
        <a:p>
          <a:pPr rtl="0"/>
          <a:r>
            <a:rPr lang="en-US" b="1" dirty="0">
              <a:solidFill>
                <a:schemeClr val="tx1"/>
              </a:solidFill>
              <a:effectLst/>
              <a:latin typeface="+mn-lt"/>
            </a:rPr>
            <a:t>DANGER</a:t>
          </a:r>
        </a:p>
      </dgm:t>
    </dgm:pt>
    <dgm:pt modelId="{8BE4BB0A-0FEE-4B38-9AB9-2903EDCEE04A}" type="parTrans" cxnId="{6872A656-63A7-4EFB-B56F-C51885EE9542}">
      <dgm:prSet/>
      <dgm:spPr/>
      <dgm:t>
        <a:bodyPr/>
        <a:lstStyle/>
        <a:p>
          <a:endParaRPr lang="en-US"/>
        </a:p>
      </dgm:t>
    </dgm:pt>
    <dgm:pt modelId="{B8E44A06-DAAF-47F8-B1CC-D25D63B601CF}" type="sibTrans" cxnId="{6872A656-63A7-4EFB-B56F-C51885EE9542}">
      <dgm:prSet/>
      <dgm:spPr/>
      <dgm:t>
        <a:bodyPr/>
        <a:lstStyle/>
        <a:p>
          <a:endParaRPr lang="en-US"/>
        </a:p>
      </dgm:t>
    </dgm:pt>
    <dgm:pt modelId="{380E7E91-41A9-4676-BE2B-A2E13BEBE9E4}">
      <dgm:prSet/>
      <dgm:spPr>
        <a:solidFill>
          <a:srgbClr val="FF0000">
            <a:alpha val="5000"/>
          </a:srgbClr>
        </a:solidFill>
        <a:ln w="6350">
          <a:solidFill>
            <a:schemeClr val="tx1">
              <a:alpha val="90000"/>
            </a:schemeClr>
          </a:solidFill>
        </a:ln>
      </dgm:spPr>
      <dgm:t>
        <a:bodyPr/>
        <a:lstStyle/>
        <a:p>
          <a:pPr rtl="0"/>
          <a:r>
            <a:rPr lang="en-US" b="0" dirty="0">
              <a:latin typeface="+mn-lt"/>
            </a:rPr>
            <a:t>Category 1 – Highly toxic</a:t>
          </a:r>
        </a:p>
      </dgm:t>
    </dgm:pt>
    <dgm:pt modelId="{DB53D8A8-E544-4AA9-87E8-5B6C58FB0844}" type="parTrans" cxnId="{26E34755-1838-4642-AF65-C92F01100E92}">
      <dgm:prSet/>
      <dgm:spPr/>
      <dgm:t>
        <a:bodyPr/>
        <a:lstStyle/>
        <a:p>
          <a:endParaRPr lang="en-US"/>
        </a:p>
      </dgm:t>
    </dgm:pt>
    <dgm:pt modelId="{B0B26995-BE7A-4564-9328-5B64CBEDC026}" type="sibTrans" cxnId="{26E34755-1838-4642-AF65-C92F01100E92}">
      <dgm:prSet/>
      <dgm:spPr/>
      <dgm:t>
        <a:bodyPr/>
        <a:lstStyle/>
        <a:p>
          <a:endParaRPr lang="en-US"/>
        </a:p>
      </dgm:t>
    </dgm:pt>
    <dgm:pt modelId="{368D9869-6D90-45A2-9F59-00F9B0A1481A}">
      <dgm:prSet/>
      <dgm:spPr>
        <a:solidFill>
          <a:srgbClr val="FF0000">
            <a:alpha val="5000"/>
          </a:srgbClr>
        </a:solidFill>
        <a:ln w="6350">
          <a:solidFill>
            <a:schemeClr val="tx1">
              <a:alpha val="90000"/>
            </a:schemeClr>
          </a:solidFill>
        </a:ln>
      </dgm:spPr>
      <dgm:t>
        <a:bodyPr/>
        <a:lstStyle/>
        <a:p>
          <a:pPr rtl="0"/>
          <a:r>
            <a:rPr lang="en-US" b="0" dirty="0">
              <a:latin typeface="+mn-lt"/>
            </a:rPr>
            <a:t>Corrosive – permanent or severe skin, eye, or respiratory damage</a:t>
          </a:r>
        </a:p>
      </dgm:t>
    </dgm:pt>
    <dgm:pt modelId="{F953CE26-341D-4940-AFFC-48808CE8E655}" type="parTrans" cxnId="{25A16741-6A23-440D-B868-FD381C997C48}">
      <dgm:prSet/>
      <dgm:spPr/>
      <dgm:t>
        <a:bodyPr/>
        <a:lstStyle/>
        <a:p>
          <a:endParaRPr lang="en-US"/>
        </a:p>
      </dgm:t>
    </dgm:pt>
    <dgm:pt modelId="{9C716F2D-973F-49D0-BA2F-C328A43BA552}" type="sibTrans" cxnId="{25A16741-6A23-440D-B868-FD381C997C48}">
      <dgm:prSet/>
      <dgm:spPr/>
      <dgm:t>
        <a:bodyPr/>
        <a:lstStyle/>
        <a:p>
          <a:endParaRPr lang="en-US"/>
        </a:p>
      </dgm:t>
    </dgm:pt>
    <dgm:pt modelId="{FF8CB6A8-7628-4690-B599-FC1612833895}">
      <dgm:prSet/>
      <dgm:spPr>
        <a:solidFill>
          <a:srgbClr val="FF0000">
            <a:alpha val="5000"/>
          </a:srgbClr>
        </a:solidFill>
        <a:ln w="6350">
          <a:solidFill>
            <a:schemeClr val="tx1">
              <a:alpha val="90000"/>
            </a:schemeClr>
          </a:solidFill>
        </a:ln>
      </dgm:spPr>
      <dgm:t>
        <a:bodyPr/>
        <a:lstStyle/>
        <a:p>
          <a:r>
            <a:rPr lang="en-US" b="0" dirty="0">
              <a:latin typeface="+mn-lt"/>
            </a:rPr>
            <a:t>Based on corrosive or irritant properties of the product</a:t>
          </a:r>
        </a:p>
      </dgm:t>
    </dgm:pt>
    <dgm:pt modelId="{B7C88C06-F527-4DA6-AFBB-24412460F4DC}" type="parTrans" cxnId="{D7D89661-A5E7-4578-9F05-778ACAC9EDB8}">
      <dgm:prSet/>
      <dgm:spPr/>
      <dgm:t>
        <a:bodyPr/>
        <a:lstStyle/>
        <a:p>
          <a:endParaRPr lang="en-US"/>
        </a:p>
      </dgm:t>
    </dgm:pt>
    <dgm:pt modelId="{0CB20333-EE46-4ABC-9F29-81E6B6F38516}" type="sibTrans" cxnId="{D7D89661-A5E7-4578-9F05-778ACAC9EDB8}">
      <dgm:prSet/>
      <dgm:spPr/>
      <dgm:t>
        <a:bodyPr/>
        <a:lstStyle/>
        <a:p>
          <a:endParaRPr lang="en-US"/>
        </a:p>
      </dgm:t>
    </dgm:pt>
    <dgm:pt modelId="{EA53A7B9-C8C5-4EE7-B4C9-605E28DCB062}">
      <dgm:prSet phldrT="[Text]"/>
      <dgm:spPr>
        <a:solidFill>
          <a:schemeClr val="accent4">
            <a:alpha val="5000"/>
          </a:schemeClr>
        </a:solidFill>
        <a:ln w="6350">
          <a:solidFill>
            <a:schemeClr val="tx1">
              <a:alpha val="90000"/>
            </a:schemeClr>
          </a:solidFill>
        </a:ln>
      </dgm:spPr>
      <dgm:t>
        <a:bodyPr/>
        <a:lstStyle/>
        <a:p>
          <a:r>
            <a:rPr lang="en-US" dirty="0"/>
            <a:t>Moderate skin, eye, or respiratory damage</a:t>
          </a:r>
        </a:p>
      </dgm:t>
    </dgm:pt>
    <dgm:pt modelId="{21CD7E18-36EE-4FA9-9C63-61555F206E9A}" type="parTrans" cxnId="{04CF9892-4FFA-407E-B6F2-B360C84B0F1A}">
      <dgm:prSet/>
      <dgm:spPr/>
      <dgm:t>
        <a:bodyPr/>
        <a:lstStyle/>
        <a:p>
          <a:endParaRPr lang="en-US"/>
        </a:p>
      </dgm:t>
    </dgm:pt>
    <dgm:pt modelId="{0C30ACCA-9E4E-4E57-B209-E3A0CB5358A9}" type="sibTrans" cxnId="{04CF9892-4FFA-407E-B6F2-B360C84B0F1A}">
      <dgm:prSet/>
      <dgm:spPr/>
      <dgm:t>
        <a:bodyPr/>
        <a:lstStyle/>
        <a:p>
          <a:endParaRPr lang="en-US"/>
        </a:p>
      </dgm:t>
    </dgm:pt>
    <dgm:pt modelId="{424E33DC-6E47-492E-B126-B0BA27B36A95}">
      <dgm:prSet/>
      <dgm:spPr>
        <a:solidFill>
          <a:schemeClr val="accent4">
            <a:alpha val="5000"/>
          </a:schemeClr>
        </a:solidFill>
        <a:ln w="6350">
          <a:solidFill>
            <a:schemeClr val="tx1">
              <a:alpha val="90000"/>
            </a:schemeClr>
          </a:solidFill>
        </a:ln>
      </dgm:spPr>
      <dgm:t>
        <a:bodyPr/>
        <a:lstStyle/>
        <a:p>
          <a:r>
            <a:rPr lang="en-US" dirty="0"/>
            <a:t>Small to medium dose could cause death, illness, or skin, eye or respiratory damage (1 teaspoonful to 1 ounce)</a:t>
          </a:r>
        </a:p>
      </dgm:t>
    </dgm:pt>
    <dgm:pt modelId="{424B9DCD-6A44-45EE-980F-AB42D418F160}" type="parTrans" cxnId="{81850960-035A-455C-B513-E995F228A6D7}">
      <dgm:prSet/>
      <dgm:spPr/>
      <dgm:t>
        <a:bodyPr/>
        <a:lstStyle/>
        <a:p>
          <a:endParaRPr lang="en-US"/>
        </a:p>
      </dgm:t>
    </dgm:pt>
    <dgm:pt modelId="{5151F9C2-D4E5-416D-8B6C-D88C820C6CA2}" type="sibTrans" cxnId="{81850960-035A-455C-B513-E995F228A6D7}">
      <dgm:prSet/>
      <dgm:spPr/>
      <dgm:t>
        <a:bodyPr/>
        <a:lstStyle/>
        <a:p>
          <a:endParaRPr lang="en-US"/>
        </a:p>
      </dgm:t>
    </dgm:pt>
    <dgm:pt modelId="{5010D9F4-DF4B-4007-970D-5B058A84D03A}">
      <dgm:prSet phldrT="[Text]"/>
      <dgm:spPr>
        <a:solidFill>
          <a:schemeClr val="accent4">
            <a:alpha val="5000"/>
          </a:schemeClr>
        </a:solidFill>
        <a:ln w="6350">
          <a:solidFill>
            <a:schemeClr val="tx1">
              <a:alpha val="90000"/>
            </a:schemeClr>
          </a:solidFill>
        </a:ln>
      </dgm:spPr>
      <dgm:t>
        <a:bodyPr/>
        <a:lstStyle/>
        <a:p>
          <a:r>
            <a:rPr lang="en-US" dirty="0"/>
            <a:t>Category 2 – Moderately toxic</a:t>
          </a:r>
        </a:p>
      </dgm:t>
    </dgm:pt>
    <dgm:pt modelId="{2736F336-A9CF-4C68-A1C1-C241EBFA7BDB}" type="parTrans" cxnId="{479F09DE-C185-4EFA-A3BF-A3553FB3F29B}">
      <dgm:prSet/>
      <dgm:spPr/>
      <dgm:t>
        <a:bodyPr/>
        <a:lstStyle/>
        <a:p>
          <a:endParaRPr lang="en-US"/>
        </a:p>
      </dgm:t>
    </dgm:pt>
    <dgm:pt modelId="{9BCC3B82-6D13-4ED2-BF7E-05C42CC7CC34}" type="sibTrans" cxnId="{479F09DE-C185-4EFA-A3BF-A3553FB3F29B}">
      <dgm:prSet/>
      <dgm:spPr/>
      <dgm:t>
        <a:bodyPr/>
        <a:lstStyle/>
        <a:p>
          <a:endParaRPr lang="en-US"/>
        </a:p>
      </dgm:t>
    </dgm:pt>
    <dgm:pt modelId="{EB2C54FA-772C-43B8-B99D-7DFF788271D3}">
      <dgm:prSet phldrT="[Text]"/>
      <dgm:spPr>
        <a:solidFill>
          <a:schemeClr val="accent6">
            <a:alpha val="5000"/>
          </a:schemeClr>
        </a:solidFill>
        <a:ln w="6350">
          <a:solidFill>
            <a:schemeClr val="tx1">
              <a:alpha val="90000"/>
            </a:schemeClr>
          </a:solidFill>
        </a:ln>
      </dgm:spPr>
      <dgm:t>
        <a:bodyPr/>
        <a:lstStyle/>
        <a:p>
          <a:r>
            <a:rPr lang="en-US" dirty="0">
              <a:latin typeface="+mn-lt"/>
              <a:cs typeface="Arial" pitchFamily="34" charset="0"/>
            </a:rPr>
            <a:t>Mild skin, eye, or respiratory irritation</a:t>
          </a:r>
          <a:endParaRPr lang="en-US" dirty="0">
            <a:latin typeface="+mn-lt"/>
          </a:endParaRPr>
        </a:p>
      </dgm:t>
    </dgm:pt>
    <dgm:pt modelId="{4A865B82-715D-4BEB-B98D-E73158AD8DB0}" type="parTrans" cxnId="{D22259AC-E4D3-4579-AD28-41A07E63A742}">
      <dgm:prSet/>
      <dgm:spPr/>
      <dgm:t>
        <a:bodyPr/>
        <a:lstStyle/>
        <a:p>
          <a:endParaRPr lang="en-US"/>
        </a:p>
      </dgm:t>
    </dgm:pt>
    <dgm:pt modelId="{95072D04-BFE2-4822-86AB-F55765AFCCD0}" type="sibTrans" cxnId="{D22259AC-E4D3-4579-AD28-41A07E63A742}">
      <dgm:prSet/>
      <dgm:spPr/>
      <dgm:t>
        <a:bodyPr/>
        <a:lstStyle/>
        <a:p>
          <a:endParaRPr lang="en-US"/>
        </a:p>
      </dgm:t>
    </dgm:pt>
    <dgm:pt modelId="{3851DCF1-99D8-400C-98E4-5D4C793730D2}">
      <dgm:prSet phldrT="[Text]"/>
      <dgm:spPr>
        <a:solidFill>
          <a:schemeClr val="accent6">
            <a:alpha val="5000"/>
          </a:schemeClr>
        </a:solidFill>
        <a:ln w="6350">
          <a:solidFill>
            <a:schemeClr val="tx1">
              <a:alpha val="90000"/>
            </a:schemeClr>
          </a:solidFill>
        </a:ln>
      </dgm:spPr>
      <dgm:t>
        <a:bodyPr/>
        <a:lstStyle/>
        <a:p>
          <a:r>
            <a:rPr lang="en-US" dirty="0"/>
            <a:t>Medium to large dose could cause death, illness, or skin, eye, or respiratory damage. (Over 1 ounce to 1 pint or 1 pound)</a:t>
          </a:r>
        </a:p>
      </dgm:t>
    </dgm:pt>
    <dgm:pt modelId="{1BF94A63-1004-4FEC-9251-6CF46C8E8F40}" type="parTrans" cxnId="{A6B7F4DC-A2B7-4343-B4BC-1D74FE025E84}">
      <dgm:prSet/>
      <dgm:spPr/>
      <dgm:t>
        <a:bodyPr/>
        <a:lstStyle/>
        <a:p>
          <a:endParaRPr lang="en-US"/>
        </a:p>
      </dgm:t>
    </dgm:pt>
    <dgm:pt modelId="{D8B5E6F7-BB1F-439B-9874-EC48D7DB4730}" type="sibTrans" cxnId="{A6B7F4DC-A2B7-4343-B4BC-1D74FE025E84}">
      <dgm:prSet/>
      <dgm:spPr/>
      <dgm:t>
        <a:bodyPr/>
        <a:lstStyle/>
        <a:p>
          <a:endParaRPr lang="en-US"/>
        </a:p>
      </dgm:t>
    </dgm:pt>
    <dgm:pt modelId="{57292E6C-94CE-48CD-A6BB-8EF162BAB738}">
      <dgm:prSet phldrT="[Text]"/>
      <dgm:spPr>
        <a:solidFill>
          <a:schemeClr val="accent6">
            <a:alpha val="5000"/>
          </a:schemeClr>
        </a:solidFill>
        <a:ln w="6350">
          <a:solidFill>
            <a:schemeClr val="tx1">
              <a:alpha val="90000"/>
            </a:schemeClr>
          </a:solidFill>
        </a:ln>
      </dgm:spPr>
      <dgm:t>
        <a:bodyPr/>
        <a:lstStyle/>
        <a:p>
          <a:r>
            <a:rPr lang="en-US" dirty="0"/>
            <a:t>Category 3 – slightly toxic</a:t>
          </a:r>
        </a:p>
      </dgm:t>
    </dgm:pt>
    <dgm:pt modelId="{C8987FF4-5972-49F5-AF14-E9A2AB7EDB53}" type="parTrans" cxnId="{9947B043-C1A6-43D6-9D5D-2BF102813035}">
      <dgm:prSet/>
      <dgm:spPr/>
      <dgm:t>
        <a:bodyPr/>
        <a:lstStyle/>
        <a:p>
          <a:endParaRPr lang="en-US"/>
        </a:p>
      </dgm:t>
    </dgm:pt>
    <dgm:pt modelId="{7DD2A441-723E-4683-883B-1B4274149C9E}" type="sibTrans" cxnId="{9947B043-C1A6-43D6-9D5D-2BF102813035}">
      <dgm:prSet/>
      <dgm:spPr/>
      <dgm:t>
        <a:bodyPr/>
        <a:lstStyle/>
        <a:p>
          <a:endParaRPr lang="en-US"/>
        </a:p>
      </dgm:t>
    </dgm:pt>
    <dgm:pt modelId="{0C718D08-85E3-4C8F-AA28-AB21DDE8D507}">
      <dgm:prSet phldrT="[Text]"/>
      <dgm:spPr>
        <a:solidFill>
          <a:schemeClr val="accent6">
            <a:alpha val="50000"/>
          </a:schemeClr>
        </a:solidFill>
        <a:ln w="6350">
          <a:solidFill>
            <a:schemeClr val="tx1"/>
          </a:solidFill>
        </a:ln>
      </dgm:spPr>
      <dgm:t>
        <a:bodyPr/>
        <a:lstStyle/>
        <a:p>
          <a:r>
            <a:rPr lang="en-US" b="1" dirty="0">
              <a:solidFill>
                <a:schemeClr val="tx1"/>
              </a:solidFill>
              <a:effectLst/>
            </a:rPr>
            <a:t>CAUTION or no signal word</a:t>
          </a:r>
        </a:p>
      </dgm:t>
    </dgm:pt>
    <dgm:pt modelId="{C0F3A39C-523C-4D0A-A581-E4CBF51B3890}" type="parTrans" cxnId="{169985CD-1A9B-40F3-AC60-7C12FB166F71}">
      <dgm:prSet/>
      <dgm:spPr/>
      <dgm:t>
        <a:bodyPr/>
        <a:lstStyle/>
        <a:p>
          <a:endParaRPr lang="en-US"/>
        </a:p>
      </dgm:t>
    </dgm:pt>
    <dgm:pt modelId="{3A1BC19D-7990-41E8-8BBE-A742B97E8169}" type="sibTrans" cxnId="{169985CD-1A9B-40F3-AC60-7C12FB166F71}">
      <dgm:prSet/>
      <dgm:spPr/>
      <dgm:t>
        <a:bodyPr/>
        <a:lstStyle/>
        <a:p>
          <a:endParaRPr lang="en-US"/>
        </a:p>
      </dgm:t>
    </dgm:pt>
    <dgm:pt modelId="{269E23FA-C2BA-45E4-9064-6BE4F02293EA}">
      <dgm:prSet phldrT="[Text]"/>
      <dgm:spPr>
        <a:solidFill>
          <a:schemeClr val="accent6">
            <a:alpha val="5000"/>
          </a:schemeClr>
        </a:solidFill>
        <a:ln w="6350">
          <a:solidFill>
            <a:schemeClr val="tx1">
              <a:alpha val="90000"/>
            </a:schemeClr>
          </a:solidFill>
        </a:ln>
      </dgm:spPr>
      <dgm:t>
        <a:bodyPr/>
        <a:lstStyle/>
        <a:p>
          <a:r>
            <a:rPr lang="en-US" dirty="0"/>
            <a:t>Category 4</a:t>
          </a:r>
        </a:p>
      </dgm:t>
    </dgm:pt>
    <dgm:pt modelId="{E4364C09-A2C7-46EF-A01E-B62C97639E89}" type="parTrans" cxnId="{D8DCDF48-22D1-4FB2-A85C-415EE040075D}">
      <dgm:prSet/>
      <dgm:spPr/>
      <dgm:t>
        <a:bodyPr/>
        <a:lstStyle/>
        <a:p>
          <a:endParaRPr lang="en-US"/>
        </a:p>
      </dgm:t>
    </dgm:pt>
    <dgm:pt modelId="{D3ED5F4A-83A8-4951-A8AC-2EECBDBD8F72}" type="sibTrans" cxnId="{D8DCDF48-22D1-4FB2-A85C-415EE040075D}">
      <dgm:prSet/>
      <dgm:spPr/>
      <dgm:t>
        <a:bodyPr/>
        <a:lstStyle/>
        <a:p>
          <a:endParaRPr lang="en-US"/>
        </a:p>
      </dgm:t>
    </dgm:pt>
    <dgm:pt modelId="{093140DA-F1E2-4A86-9812-CC4F5651C220}">
      <dgm:prSet phldrT="[Text]"/>
      <dgm:spPr>
        <a:solidFill>
          <a:schemeClr val="accent6">
            <a:alpha val="5000"/>
          </a:schemeClr>
        </a:solidFill>
        <a:ln w="6350">
          <a:solidFill>
            <a:schemeClr val="tx1">
              <a:alpha val="90000"/>
            </a:schemeClr>
          </a:solidFill>
        </a:ln>
      </dgm:spPr>
      <dgm:t>
        <a:bodyPr/>
        <a:lstStyle/>
        <a:p>
          <a:r>
            <a:rPr lang="en-US" dirty="0"/>
            <a:t>Slight concern for skin, eye, or respiratory injury</a:t>
          </a:r>
        </a:p>
      </dgm:t>
    </dgm:pt>
    <dgm:pt modelId="{DB24F310-2040-4E6F-87FB-DDE8B0BF6EF4}" type="parTrans" cxnId="{81E2B44E-F016-4A36-8F5A-52671C5A30CE}">
      <dgm:prSet/>
      <dgm:spPr/>
      <dgm:t>
        <a:bodyPr/>
        <a:lstStyle/>
        <a:p>
          <a:endParaRPr lang="en-US"/>
        </a:p>
      </dgm:t>
    </dgm:pt>
    <dgm:pt modelId="{AE666569-B264-4A02-909E-26B411BC1C4A}" type="sibTrans" cxnId="{81E2B44E-F016-4A36-8F5A-52671C5A30CE}">
      <dgm:prSet/>
      <dgm:spPr/>
      <dgm:t>
        <a:bodyPr/>
        <a:lstStyle/>
        <a:p>
          <a:endParaRPr lang="en-US"/>
        </a:p>
      </dgm:t>
    </dgm:pt>
    <dgm:pt modelId="{4BEC8CCE-91AB-4F0D-958C-7E8F0F2A9C96}">
      <dgm:prSet phldrT="[Text]"/>
      <dgm:spPr>
        <a:solidFill>
          <a:schemeClr val="accent6">
            <a:alpha val="5000"/>
          </a:schemeClr>
        </a:solidFill>
        <a:ln w="6350">
          <a:solidFill>
            <a:schemeClr val="tx1">
              <a:alpha val="90000"/>
            </a:schemeClr>
          </a:solidFill>
        </a:ln>
      </dgm:spPr>
      <dgm:t>
        <a:bodyPr/>
        <a:lstStyle/>
        <a:p>
          <a:r>
            <a:rPr lang="en-US" dirty="0"/>
            <a:t>Slight to no toxicity concern (over 1 pint or 1 pound)</a:t>
          </a:r>
        </a:p>
      </dgm:t>
    </dgm:pt>
    <dgm:pt modelId="{2713095F-B0C3-408C-BF19-BE37A03BB64F}" type="parTrans" cxnId="{48F8C656-0C76-49DF-8A5A-B2CFC12216FD}">
      <dgm:prSet/>
      <dgm:spPr/>
      <dgm:t>
        <a:bodyPr/>
        <a:lstStyle/>
        <a:p>
          <a:endParaRPr lang="en-US"/>
        </a:p>
      </dgm:t>
    </dgm:pt>
    <dgm:pt modelId="{0B0F60E1-D3B5-4D39-A962-DE2A5E03025E}" type="sibTrans" cxnId="{48F8C656-0C76-49DF-8A5A-B2CFC12216FD}">
      <dgm:prSet/>
      <dgm:spPr/>
      <dgm:t>
        <a:bodyPr/>
        <a:lstStyle/>
        <a:p>
          <a:endParaRPr lang="en-US"/>
        </a:p>
      </dgm:t>
    </dgm:pt>
    <dgm:pt modelId="{2F7B2C2F-0BFF-4FB2-A8D4-A61DF950D76E}" type="pres">
      <dgm:prSet presAssocID="{84ED99B9-E00B-4B97-B73F-01459F6709F8}" presName="Name0" presStyleCnt="0">
        <dgm:presLayoutVars>
          <dgm:dir/>
          <dgm:animLvl val="lvl"/>
          <dgm:resizeHandles val="exact"/>
        </dgm:presLayoutVars>
      </dgm:prSet>
      <dgm:spPr/>
    </dgm:pt>
    <dgm:pt modelId="{1D053F02-FAB5-49AD-BC45-A2A9B37DCDCA}" type="pres">
      <dgm:prSet presAssocID="{865C43DC-CD38-4042-AA47-85862918EDF8}" presName="composite" presStyleCnt="0"/>
      <dgm:spPr/>
    </dgm:pt>
    <dgm:pt modelId="{68B3FEA0-FB75-47F4-A427-84440939F2DB}" type="pres">
      <dgm:prSet presAssocID="{865C43DC-CD38-4042-AA47-85862918EDF8}" presName="parTx" presStyleLbl="alignNode1" presStyleIdx="0" presStyleCnt="5">
        <dgm:presLayoutVars>
          <dgm:chMax val="0"/>
          <dgm:chPref val="0"/>
          <dgm:bulletEnabled val="1"/>
        </dgm:presLayoutVars>
      </dgm:prSet>
      <dgm:spPr/>
    </dgm:pt>
    <dgm:pt modelId="{595E1B6F-ABAC-4820-AA14-CDA566CFED03}" type="pres">
      <dgm:prSet presAssocID="{865C43DC-CD38-4042-AA47-85862918EDF8}" presName="desTx" presStyleLbl="alignAccFollowNode1" presStyleIdx="0" presStyleCnt="5">
        <dgm:presLayoutVars>
          <dgm:bulletEnabled val="1"/>
        </dgm:presLayoutVars>
      </dgm:prSet>
      <dgm:spPr/>
    </dgm:pt>
    <dgm:pt modelId="{1F185E2C-967D-4060-B7C9-3CDE48F09AA0}" type="pres">
      <dgm:prSet presAssocID="{7C5A6DA7-C02C-4E13-8D7F-5A8C08D39982}" presName="space" presStyleCnt="0"/>
      <dgm:spPr/>
    </dgm:pt>
    <dgm:pt modelId="{52CE48CD-0039-4D30-B8C2-14FEB5A9F163}" type="pres">
      <dgm:prSet presAssocID="{0A65DBC2-FC85-43C7-9667-0535F8D3EDF7}" presName="composite" presStyleCnt="0"/>
      <dgm:spPr/>
    </dgm:pt>
    <dgm:pt modelId="{42791859-6950-4357-A415-B98DF7BD55D9}" type="pres">
      <dgm:prSet presAssocID="{0A65DBC2-FC85-43C7-9667-0535F8D3EDF7}" presName="parTx" presStyleLbl="alignNode1" presStyleIdx="1" presStyleCnt="5">
        <dgm:presLayoutVars>
          <dgm:chMax val="0"/>
          <dgm:chPref val="0"/>
          <dgm:bulletEnabled val="1"/>
        </dgm:presLayoutVars>
      </dgm:prSet>
      <dgm:spPr/>
    </dgm:pt>
    <dgm:pt modelId="{0E9C99F8-A1C3-474A-841B-06FC05501910}" type="pres">
      <dgm:prSet presAssocID="{0A65DBC2-FC85-43C7-9667-0535F8D3EDF7}" presName="desTx" presStyleLbl="alignAccFollowNode1" presStyleIdx="1" presStyleCnt="5">
        <dgm:presLayoutVars>
          <dgm:bulletEnabled val="1"/>
        </dgm:presLayoutVars>
      </dgm:prSet>
      <dgm:spPr/>
    </dgm:pt>
    <dgm:pt modelId="{BFB6BFF6-63BE-45D7-AF74-FB38B8F67B4E}" type="pres">
      <dgm:prSet presAssocID="{B8E44A06-DAAF-47F8-B1CC-D25D63B601CF}" presName="space" presStyleCnt="0"/>
      <dgm:spPr/>
    </dgm:pt>
    <dgm:pt modelId="{7F147EBA-E695-4E6B-BFB7-A7A15C4BECFB}" type="pres">
      <dgm:prSet presAssocID="{6A732B34-99A8-4086-BB7B-9DDD973FD867}" presName="composite" presStyleCnt="0"/>
      <dgm:spPr/>
    </dgm:pt>
    <dgm:pt modelId="{B2EAA7D5-16B2-439B-A6DF-21EC46CE62E1}" type="pres">
      <dgm:prSet presAssocID="{6A732B34-99A8-4086-BB7B-9DDD973FD867}" presName="parTx" presStyleLbl="alignNode1" presStyleIdx="2" presStyleCnt="5">
        <dgm:presLayoutVars>
          <dgm:chMax val="0"/>
          <dgm:chPref val="0"/>
          <dgm:bulletEnabled val="1"/>
        </dgm:presLayoutVars>
      </dgm:prSet>
      <dgm:spPr/>
    </dgm:pt>
    <dgm:pt modelId="{6686B4FF-3DEF-4B69-B171-CB3F6E005E69}" type="pres">
      <dgm:prSet presAssocID="{6A732B34-99A8-4086-BB7B-9DDD973FD867}" presName="desTx" presStyleLbl="alignAccFollowNode1" presStyleIdx="2" presStyleCnt="5">
        <dgm:presLayoutVars>
          <dgm:bulletEnabled val="1"/>
        </dgm:presLayoutVars>
      </dgm:prSet>
      <dgm:spPr/>
    </dgm:pt>
    <dgm:pt modelId="{D7DA1044-2275-43CE-9E68-83EF8F4A1810}" type="pres">
      <dgm:prSet presAssocID="{67FC2DCB-B525-4FC8-A82E-7B80D6104354}" presName="space" presStyleCnt="0"/>
      <dgm:spPr/>
    </dgm:pt>
    <dgm:pt modelId="{2FB850BB-EC24-40F8-A086-95657537467B}" type="pres">
      <dgm:prSet presAssocID="{C186E2B0-A6B3-4969-8C0E-C96D49449E39}" presName="composite" presStyleCnt="0"/>
      <dgm:spPr/>
    </dgm:pt>
    <dgm:pt modelId="{1B845EA2-8BEB-4A67-9FB2-75C4D88D5897}" type="pres">
      <dgm:prSet presAssocID="{C186E2B0-A6B3-4969-8C0E-C96D49449E39}" presName="parTx" presStyleLbl="alignNode1" presStyleIdx="3" presStyleCnt="5">
        <dgm:presLayoutVars>
          <dgm:chMax val="0"/>
          <dgm:chPref val="0"/>
          <dgm:bulletEnabled val="1"/>
        </dgm:presLayoutVars>
      </dgm:prSet>
      <dgm:spPr/>
    </dgm:pt>
    <dgm:pt modelId="{CF5CF392-ED9C-40E9-A80A-42DF31941684}" type="pres">
      <dgm:prSet presAssocID="{C186E2B0-A6B3-4969-8C0E-C96D49449E39}" presName="desTx" presStyleLbl="alignAccFollowNode1" presStyleIdx="3" presStyleCnt="5">
        <dgm:presLayoutVars>
          <dgm:bulletEnabled val="1"/>
        </dgm:presLayoutVars>
      </dgm:prSet>
      <dgm:spPr/>
    </dgm:pt>
    <dgm:pt modelId="{33517D0F-3749-4371-9C30-D158C2BDAB45}" type="pres">
      <dgm:prSet presAssocID="{945A7900-F7F3-49DA-A6EB-89ECB5A59F2C}" presName="space" presStyleCnt="0"/>
      <dgm:spPr/>
    </dgm:pt>
    <dgm:pt modelId="{DC1566CF-8DC8-424C-8048-10BDDD50B7C9}" type="pres">
      <dgm:prSet presAssocID="{0C718D08-85E3-4C8F-AA28-AB21DDE8D507}" presName="composite" presStyleCnt="0"/>
      <dgm:spPr/>
    </dgm:pt>
    <dgm:pt modelId="{A1651A80-6BD7-4CCB-B0F7-93D1F2B5B65D}" type="pres">
      <dgm:prSet presAssocID="{0C718D08-85E3-4C8F-AA28-AB21DDE8D507}" presName="parTx" presStyleLbl="alignNode1" presStyleIdx="4" presStyleCnt="5">
        <dgm:presLayoutVars>
          <dgm:chMax val="0"/>
          <dgm:chPref val="0"/>
          <dgm:bulletEnabled val="1"/>
        </dgm:presLayoutVars>
      </dgm:prSet>
      <dgm:spPr/>
    </dgm:pt>
    <dgm:pt modelId="{7B85C6C3-CAED-4FBE-9D51-85FE1B0B2E38}" type="pres">
      <dgm:prSet presAssocID="{0C718D08-85E3-4C8F-AA28-AB21DDE8D507}" presName="desTx" presStyleLbl="alignAccFollowNode1" presStyleIdx="4" presStyleCnt="5">
        <dgm:presLayoutVars>
          <dgm:bulletEnabled val="1"/>
        </dgm:presLayoutVars>
      </dgm:prSet>
      <dgm:spPr/>
    </dgm:pt>
  </dgm:ptLst>
  <dgm:cxnLst>
    <dgm:cxn modelId="{7FC28001-D5EE-4FCF-9F75-B4790E02FDEF}" type="presOf" srcId="{F0B0B525-4E57-45B0-9A12-1ECD2AAB5620}" destId="{595E1B6F-ABAC-4820-AA14-CDA566CFED03}" srcOrd="0" destOrd="2" presId="urn:microsoft.com/office/officeart/2005/8/layout/hList1"/>
    <dgm:cxn modelId="{81C6E408-7358-4127-B811-EC61EC5D5B01}" type="presOf" srcId="{84ED99B9-E00B-4B97-B73F-01459F6709F8}" destId="{2F7B2C2F-0BFF-4FB2-A8D4-A61DF950D76E}" srcOrd="0" destOrd="0" presId="urn:microsoft.com/office/officeart/2005/8/layout/hList1"/>
    <dgm:cxn modelId="{CB189811-FED3-4D43-A19A-CD55B42F38CD}" type="presOf" srcId="{865C43DC-CD38-4042-AA47-85862918EDF8}" destId="{68B3FEA0-FB75-47F4-A427-84440939F2DB}" srcOrd="0" destOrd="0" presId="urn:microsoft.com/office/officeart/2005/8/layout/hList1"/>
    <dgm:cxn modelId="{CDAEEE15-160D-49B4-85FE-CC35DBBB00F5}" type="presOf" srcId="{FF8CB6A8-7628-4690-B599-FC1612833895}" destId="{0E9C99F8-A1C3-474A-841B-06FC05501910}" srcOrd="0" destOrd="2" presId="urn:microsoft.com/office/officeart/2005/8/layout/hList1"/>
    <dgm:cxn modelId="{36951E24-5E45-4FA3-8CCB-1033B4F83001}" type="presOf" srcId="{380E7E91-41A9-4676-BE2B-A2E13BEBE9E4}" destId="{0E9C99F8-A1C3-474A-841B-06FC05501910}" srcOrd="0" destOrd="0" presId="urn:microsoft.com/office/officeart/2005/8/layout/hList1"/>
    <dgm:cxn modelId="{C3E4512F-7D7A-4B87-A9F3-45070C710F7D}" srcId="{84ED99B9-E00B-4B97-B73F-01459F6709F8}" destId="{6A732B34-99A8-4086-BB7B-9DDD973FD867}" srcOrd="2" destOrd="0" parTransId="{71472127-FC0A-42C5-8238-F03E41170F9F}" sibTransId="{67FC2DCB-B525-4FC8-A82E-7B80D6104354}"/>
    <dgm:cxn modelId="{EB638133-28CF-41EA-B23F-AD453C44AB70}" srcId="{84ED99B9-E00B-4B97-B73F-01459F6709F8}" destId="{865C43DC-CD38-4042-AA47-85862918EDF8}" srcOrd="0" destOrd="0" parTransId="{15DAAF34-3BEE-4109-90A8-A688899E6BB4}" sibTransId="{7C5A6DA7-C02C-4E13-8D7F-5A8C08D39982}"/>
    <dgm:cxn modelId="{2AC05040-E466-48CB-A682-674ADD16D22A}" type="presOf" srcId="{006CE957-3A6B-49E5-A992-9A6565294714}" destId="{595E1B6F-ABAC-4820-AA14-CDA566CFED03}" srcOrd="0" destOrd="1" presId="urn:microsoft.com/office/officeart/2005/8/layout/hList1"/>
    <dgm:cxn modelId="{DA1AB55D-1E68-474F-92E7-80AC2ADB6617}" srcId="{84ED99B9-E00B-4B97-B73F-01459F6709F8}" destId="{C186E2B0-A6B3-4969-8C0E-C96D49449E39}" srcOrd="3" destOrd="0" parTransId="{860B71A5-CB9F-426F-8258-A844F23956BB}" sibTransId="{945A7900-F7F3-49DA-A6EB-89ECB5A59F2C}"/>
    <dgm:cxn modelId="{81850960-035A-455C-B513-E995F228A6D7}" srcId="{6A732B34-99A8-4086-BB7B-9DDD973FD867}" destId="{424E33DC-6E47-492E-B126-B0BA27B36A95}" srcOrd="2" destOrd="0" parTransId="{424B9DCD-6A44-45EE-980F-AB42D418F160}" sibTransId="{5151F9C2-D4E5-416D-8B6C-D88C820C6CA2}"/>
    <dgm:cxn modelId="{25A16741-6A23-440D-B868-FD381C997C48}" srcId="{0A65DBC2-FC85-43C7-9667-0535F8D3EDF7}" destId="{368D9869-6D90-45A2-9F59-00F9B0A1481A}" srcOrd="1" destOrd="0" parTransId="{F953CE26-341D-4940-AFFC-48808CE8E655}" sibTransId="{9C716F2D-973F-49D0-BA2F-C328A43BA552}"/>
    <dgm:cxn modelId="{D7D89661-A5E7-4578-9F05-778ACAC9EDB8}" srcId="{0A65DBC2-FC85-43C7-9667-0535F8D3EDF7}" destId="{FF8CB6A8-7628-4690-B599-FC1612833895}" srcOrd="2" destOrd="0" parTransId="{B7C88C06-F527-4DA6-AFBB-24412460F4DC}" sibTransId="{0CB20333-EE46-4ABC-9F29-81E6B6F38516}"/>
    <dgm:cxn modelId="{D6570063-0752-4A1C-8306-3711390E5A73}" type="presOf" srcId="{EB2C54FA-772C-43B8-B99D-7DFF788271D3}" destId="{CF5CF392-ED9C-40E9-A80A-42DF31941684}" srcOrd="0" destOrd="1" presId="urn:microsoft.com/office/officeart/2005/8/layout/hList1"/>
    <dgm:cxn modelId="{9947B043-C1A6-43D6-9D5D-2BF102813035}" srcId="{C186E2B0-A6B3-4969-8C0E-C96D49449E39}" destId="{57292E6C-94CE-48CD-A6BB-8EF162BAB738}" srcOrd="0" destOrd="0" parTransId="{C8987FF4-5972-49F5-AF14-E9A2AB7EDB53}" sibTransId="{7DD2A441-723E-4683-883B-1B4274149C9E}"/>
    <dgm:cxn modelId="{87B22F66-B39E-4AC3-B425-4D3239E0C4B7}" type="presOf" srcId="{0C718D08-85E3-4C8F-AA28-AB21DDE8D507}" destId="{A1651A80-6BD7-4CCB-B0F7-93D1F2B5B65D}" srcOrd="0" destOrd="0" presId="urn:microsoft.com/office/officeart/2005/8/layout/hList1"/>
    <dgm:cxn modelId="{D8DCDF48-22D1-4FB2-A85C-415EE040075D}" srcId="{0C718D08-85E3-4C8F-AA28-AB21DDE8D507}" destId="{269E23FA-C2BA-45E4-9064-6BE4F02293EA}" srcOrd="0" destOrd="0" parTransId="{E4364C09-A2C7-46EF-A01E-B62C97639E89}" sibTransId="{D3ED5F4A-83A8-4951-A8AC-2EECBDBD8F72}"/>
    <dgm:cxn modelId="{551A0A4A-0436-46ED-AF89-E995C0B06820}" srcId="{865C43DC-CD38-4042-AA47-85862918EDF8}" destId="{2BFFC04A-5E24-470A-9166-164AF006737C}" srcOrd="0" destOrd="0" parTransId="{FDD5B1F0-7630-4605-8AED-F76B615EEA53}" sibTransId="{B737D9AC-5AAE-4172-BC7E-847D3AE89320}"/>
    <dgm:cxn modelId="{81E2B44E-F016-4A36-8F5A-52671C5A30CE}" srcId="{0C718D08-85E3-4C8F-AA28-AB21DDE8D507}" destId="{093140DA-F1E2-4A86-9812-CC4F5651C220}" srcOrd="1" destOrd="0" parTransId="{DB24F310-2040-4E6F-87FB-DDE8B0BF6EF4}" sibTransId="{AE666569-B264-4A02-909E-26B411BC1C4A}"/>
    <dgm:cxn modelId="{1E091454-DB8D-49B0-BD5A-462C6F46EC3B}" type="presOf" srcId="{EA53A7B9-C8C5-4EE7-B4C9-605E28DCB062}" destId="{6686B4FF-3DEF-4B69-B171-CB3F6E005E69}" srcOrd="0" destOrd="1" presId="urn:microsoft.com/office/officeart/2005/8/layout/hList1"/>
    <dgm:cxn modelId="{26E34755-1838-4642-AF65-C92F01100E92}" srcId="{0A65DBC2-FC85-43C7-9667-0535F8D3EDF7}" destId="{380E7E91-41A9-4676-BE2B-A2E13BEBE9E4}" srcOrd="0" destOrd="0" parTransId="{DB53D8A8-E544-4AA9-87E8-5B6C58FB0844}" sibTransId="{B0B26995-BE7A-4564-9328-5B64CBEDC026}"/>
    <dgm:cxn modelId="{6872A656-63A7-4EFB-B56F-C51885EE9542}" srcId="{84ED99B9-E00B-4B97-B73F-01459F6709F8}" destId="{0A65DBC2-FC85-43C7-9667-0535F8D3EDF7}" srcOrd="1" destOrd="0" parTransId="{8BE4BB0A-0FEE-4B38-9AB9-2903EDCEE04A}" sibTransId="{B8E44A06-DAAF-47F8-B1CC-D25D63B601CF}"/>
    <dgm:cxn modelId="{48F8C656-0C76-49DF-8A5A-B2CFC12216FD}" srcId="{0C718D08-85E3-4C8F-AA28-AB21DDE8D507}" destId="{4BEC8CCE-91AB-4F0D-958C-7E8F0F2A9C96}" srcOrd="2" destOrd="0" parTransId="{2713095F-B0C3-408C-BF19-BE37A03BB64F}" sibTransId="{0B0F60E1-D3B5-4D39-A962-DE2A5E03025E}"/>
    <dgm:cxn modelId="{2A1E1958-A4D7-46A1-B4DA-75AB08AF5BD1}" srcId="{865C43DC-CD38-4042-AA47-85862918EDF8}" destId="{006CE957-3A6B-49E5-A992-9A6565294714}" srcOrd="1" destOrd="0" parTransId="{6D089504-7047-4755-A510-A00ACB3EA451}" sibTransId="{E87BE6B7-A611-444C-86A9-0187E4BA3E9E}"/>
    <dgm:cxn modelId="{3CE35778-B2CF-4264-BFC4-4EC6EB0E5242}" type="presOf" srcId="{269E23FA-C2BA-45E4-9064-6BE4F02293EA}" destId="{7B85C6C3-CAED-4FBE-9D51-85FE1B0B2E38}" srcOrd="0" destOrd="0" presId="urn:microsoft.com/office/officeart/2005/8/layout/hList1"/>
    <dgm:cxn modelId="{A9FD8259-A081-4800-98EF-30E8770A6E7E}" type="presOf" srcId="{4BEC8CCE-91AB-4F0D-958C-7E8F0F2A9C96}" destId="{7B85C6C3-CAED-4FBE-9D51-85FE1B0B2E38}" srcOrd="0" destOrd="2" presId="urn:microsoft.com/office/officeart/2005/8/layout/hList1"/>
    <dgm:cxn modelId="{D901297D-520E-4363-A43E-2D4A4830E03B}" type="presOf" srcId="{2BFFC04A-5E24-470A-9166-164AF006737C}" destId="{595E1B6F-ABAC-4820-AA14-CDA566CFED03}" srcOrd="0" destOrd="0" presId="urn:microsoft.com/office/officeart/2005/8/layout/hList1"/>
    <dgm:cxn modelId="{4EC2AF7E-154B-4894-945C-78E7171C3F03}" type="presOf" srcId="{C186E2B0-A6B3-4969-8C0E-C96D49449E39}" destId="{1B845EA2-8BEB-4A67-9FB2-75C4D88D5897}" srcOrd="0" destOrd="0" presId="urn:microsoft.com/office/officeart/2005/8/layout/hList1"/>
    <dgm:cxn modelId="{0BBCEA81-8A7C-4614-9611-316B6C850561}" type="presOf" srcId="{57292E6C-94CE-48CD-A6BB-8EF162BAB738}" destId="{CF5CF392-ED9C-40E9-A80A-42DF31941684}" srcOrd="0" destOrd="0" presId="urn:microsoft.com/office/officeart/2005/8/layout/hList1"/>
    <dgm:cxn modelId="{F76BDD8B-205D-4C62-A548-0886442F7772}" srcId="{865C43DC-CD38-4042-AA47-85862918EDF8}" destId="{F0B0B525-4E57-45B0-9A12-1ECD2AAB5620}" srcOrd="2" destOrd="0" parTransId="{101F48E8-C02E-44A7-B6D1-6F19E3AE62E7}" sibTransId="{15386D21-DB54-43DE-9845-A1D40C780EFC}"/>
    <dgm:cxn modelId="{04CF9892-4FFA-407E-B6F2-B360C84B0F1A}" srcId="{6A732B34-99A8-4086-BB7B-9DDD973FD867}" destId="{EA53A7B9-C8C5-4EE7-B4C9-605E28DCB062}" srcOrd="1" destOrd="0" parTransId="{21CD7E18-36EE-4FA9-9C63-61555F206E9A}" sibTransId="{0C30ACCA-9E4E-4E57-B209-E3A0CB5358A9}"/>
    <dgm:cxn modelId="{66158594-CE88-460C-80E1-AB2BDA1F3A57}" type="presOf" srcId="{0A65DBC2-FC85-43C7-9667-0535F8D3EDF7}" destId="{42791859-6950-4357-A415-B98DF7BD55D9}" srcOrd="0" destOrd="0" presId="urn:microsoft.com/office/officeart/2005/8/layout/hList1"/>
    <dgm:cxn modelId="{1681389D-6653-49EB-8149-081CE7DBE55B}" type="presOf" srcId="{3851DCF1-99D8-400C-98E4-5D4C793730D2}" destId="{CF5CF392-ED9C-40E9-A80A-42DF31941684}" srcOrd="0" destOrd="2" presId="urn:microsoft.com/office/officeart/2005/8/layout/hList1"/>
    <dgm:cxn modelId="{D22259AC-E4D3-4579-AD28-41A07E63A742}" srcId="{C186E2B0-A6B3-4969-8C0E-C96D49449E39}" destId="{EB2C54FA-772C-43B8-B99D-7DFF788271D3}" srcOrd="1" destOrd="0" parTransId="{4A865B82-715D-4BEB-B98D-E73158AD8DB0}" sibTransId="{95072D04-BFE2-4822-86AB-F55765AFCCD0}"/>
    <dgm:cxn modelId="{23DE71BB-9E72-4EC7-A7A2-8995C75BEBF7}" type="presOf" srcId="{093140DA-F1E2-4A86-9812-CC4F5651C220}" destId="{7B85C6C3-CAED-4FBE-9D51-85FE1B0B2E38}" srcOrd="0" destOrd="1" presId="urn:microsoft.com/office/officeart/2005/8/layout/hList1"/>
    <dgm:cxn modelId="{DACCA6C7-4B10-4AD7-8E0D-EBC8382C8F4E}" type="presOf" srcId="{5010D9F4-DF4B-4007-970D-5B058A84D03A}" destId="{6686B4FF-3DEF-4B69-B171-CB3F6E005E69}" srcOrd="0" destOrd="0" presId="urn:microsoft.com/office/officeart/2005/8/layout/hList1"/>
    <dgm:cxn modelId="{358E95C8-A97D-4B47-B558-3F8267DFF697}" type="presOf" srcId="{368D9869-6D90-45A2-9F59-00F9B0A1481A}" destId="{0E9C99F8-A1C3-474A-841B-06FC05501910}" srcOrd="0" destOrd="1" presId="urn:microsoft.com/office/officeart/2005/8/layout/hList1"/>
    <dgm:cxn modelId="{169985CD-1A9B-40F3-AC60-7C12FB166F71}" srcId="{84ED99B9-E00B-4B97-B73F-01459F6709F8}" destId="{0C718D08-85E3-4C8F-AA28-AB21DDE8D507}" srcOrd="4" destOrd="0" parTransId="{C0F3A39C-523C-4D0A-A581-E4CBF51B3890}" sibTransId="{3A1BC19D-7990-41E8-8BBE-A742B97E8169}"/>
    <dgm:cxn modelId="{A6B7F4DC-A2B7-4343-B4BC-1D74FE025E84}" srcId="{C186E2B0-A6B3-4969-8C0E-C96D49449E39}" destId="{3851DCF1-99D8-400C-98E4-5D4C793730D2}" srcOrd="2" destOrd="0" parTransId="{1BF94A63-1004-4FEC-9251-6CF46C8E8F40}" sibTransId="{D8B5E6F7-BB1F-439B-9874-EC48D7DB4730}"/>
    <dgm:cxn modelId="{479F09DE-C185-4EFA-A3BF-A3553FB3F29B}" srcId="{6A732B34-99A8-4086-BB7B-9DDD973FD867}" destId="{5010D9F4-DF4B-4007-970D-5B058A84D03A}" srcOrd="0" destOrd="0" parTransId="{2736F336-A9CF-4C68-A1C1-C241EBFA7BDB}" sibTransId="{9BCC3B82-6D13-4ED2-BF7E-05C42CC7CC34}"/>
    <dgm:cxn modelId="{528432F6-95DE-403C-A242-9BE5ED92A171}" type="presOf" srcId="{6A732B34-99A8-4086-BB7B-9DDD973FD867}" destId="{B2EAA7D5-16B2-439B-A6DF-21EC46CE62E1}" srcOrd="0" destOrd="0" presId="urn:microsoft.com/office/officeart/2005/8/layout/hList1"/>
    <dgm:cxn modelId="{96D97FF8-AD59-4C1A-8AE4-F9F37A4A167C}" type="presOf" srcId="{424E33DC-6E47-492E-B126-B0BA27B36A95}" destId="{6686B4FF-3DEF-4B69-B171-CB3F6E005E69}" srcOrd="0" destOrd="2" presId="urn:microsoft.com/office/officeart/2005/8/layout/hList1"/>
    <dgm:cxn modelId="{4ACB2D2B-FC9C-483C-82A7-E8D492F577C2}" type="presParOf" srcId="{2F7B2C2F-0BFF-4FB2-A8D4-A61DF950D76E}" destId="{1D053F02-FAB5-49AD-BC45-A2A9B37DCDCA}" srcOrd="0" destOrd="0" presId="urn:microsoft.com/office/officeart/2005/8/layout/hList1"/>
    <dgm:cxn modelId="{CE0DB7E2-C5D0-4C85-B278-D14BCE7AA6C6}" type="presParOf" srcId="{1D053F02-FAB5-49AD-BC45-A2A9B37DCDCA}" destId="{68B3FEA0-FB75-47F4-A427-84440939F2DB}" srcOrd="0" destOrd="0" presId="urn:microsoft.com/office/officeart/2005/8/layout/hList1"/>
    <dgm:cxn modelId="{E0F032E0-BA55-41A1-9098-8AB5072E1F95}" type="presParOf" srcId="{1D053F02-FAB5-49AD-BC45-A2A9B37DCDCA}" destId="{595E1B6F-ABAC-4820-AA14-CDA566CFED03}" srcOrd="1" destOrd="0" presId="urn:microsoft.com/office/officeart/2005/8/layout/hList1"/>
    <dgm:cxn modelId="{BECC254C-25DE-45C5-924D-3732E3FB0CF1}" type="presParOf" srcId="{2F7B2C2F-0BFF-4FB2-A8D4-A61DF950D76E}" destId="{1F185E2C-967D-4060-B7C9-3CDE48F09AA0}" srcOrd="1" destOrd="0" presId="urn:microsoft.com/office/officeart/2005/8/layout/hList1"/>
    <dgm:cxn modelId="{CD81A581-1E99-40FF-A061-7DBE605151EE}" type="presParOf" srcId="{2F7B2C2F-0BFF-4FB2-A8D4-A61DF950D76E}" destId="{52CE48CD-0039-4D30-B8C2-14FEB5A9F163}" srcOrd="2" destOrd="0" presId="urn:microsoft.com/office/officeart/2005/8/layout/hList1"/>
    <dgm:cxn modelId="{03FEBFC3-DB38-46F1-ADBC-B77197779296}" type="presParOf" srcId="{52CE48CD-0039-4D30-B8C2-14FEB5A9F163}" destId="{42791859-6950-4357-A415-B98DF7BD55D9}" srcOrd="0" destOrd="0" presId="urn:microsoft.com/office/officeart/2005/8/layout/hList1"/>
    <dgm:cxn modelId="{D81C3E97-DA28-45F1-8359-BED0D585E097}" type="presParOf" srcId="{52CE48CD-0039-4D30-B8C2-14FEB5A9F163}" destId="{0E9C99F8-A1C3-474A-841B-06FC05501910}" srcOrd="1" destOrd="0" presId="urn:microsoft.com/office/officeart/2005/8/layout/hList1"/>
    <dgm:cxn modelId="{0A7B9BFB-87EB-45A3-AD0C-DAA708C1403C}" type="presParOf" srcId="{2F7B2C2F-0BFF-4FB2-A8D4-A61DF950D76E}" destId="{BFB6BFF6-63BE-45D7-AF74-FB38B8F67B4E}" srcOrd="3" destOrd="0" presId="urn:microsoft.com/office/officeart/2005/8/layout/hList1"/>
    <dgm:cxn modelId="{C694C15C-53FF-477F-A771-CD09A87152DC}" type="presParOf" srcId="{2F7B2C2F-0BFF-4FB2-A8D4-A61DF950D76E}" destId="{7F147EBA-E695-4E6B-BFB7-A7A15C4BECFB}" srcOrd="4" destOrd="0" presId="urn:microsoft.com/office/officeart/2005/8/layout/hList1"/>
    <dgm:cxn modelId="{60A4130D-EE35-4CD6-9F39-EBBBBB6FEB51}" type="presParOf" srcId="{7F147EBA-E695-4E6B-BFB7-A7A15C4BECFB}" destId="{B2EAA7D5-16B2-439B-A6DF-21EC46CE62E1}" srcOrd="0" destOrd="0" presId="urn:microsoft.com/office/officeart/2005/8/layout/hList1"/>
    <dgm:cxn modelId="{E23514D7-82B1-45CD-98AE-53F5D61FD902}" type="presParOf" srcId="{7F147EBA-E695-4E6B-BFB7-A7A15C4BECFB}" destId="{6686B4FF-3DEF-4B69-B171-CB3F6E005E69}" srcOrd="1" destOrd="0" presId="urn:microsoft.com/office/officeart/2005/8/layout/hList1"/>
    <dgm:cxn modelId="{263060D2-B156-478E-BAB4-D340E61617EC}" type="presParOf" srcId="{2F7B2C2F-0BFF-4FB2-A8D4-A61DF950D76E}" destId="{D7DA1044-2275-43CE-9E68-83EF8F4A1810}" srcOrd="5" destOrd="0" presId="urn:microsoft.com/office/officeart/2005/8/layout/hList1"/>
    <dgm:cxn modelId="{38A60347-3231-4BCC-8EF1-A6D856FD8612}" type="presParOf" srcId="{2F7B2C2F-0BFF-4FB2-A8D4-A61DF950D76E}" destId="{2FB850BB-EC24-40F8-A086-95657537467B}" srcOrd="6" destOrd="0" presId="urn:microsoft.com/office/officeart/2005/8/layout/hList1"/>
    <dgm:cxn modelId="{F019672C-C3C0-4B8F-A171-7B287C2B396F}" type="presParOf" srcId="{2FB850BB-EC24-40F8-A086-95657537467B}" destId="{1B845EA2-8BEB-4A67-9FB2-75C4D88D5897}" srcOrd="0" destOrd="0" presId="urn:microsoft.com/office/officeart/2005/8/layout/hList1"/>
    <dgm:cxn modelId="{BD881303-C230-42F2-97B5-F57D363A21C8}" type="presParOf" srcId="{2FB850BB-EC24-40F8-A086-95657537467B}" destId="{CF5CF392-ED9C-40E9-A80A-42DF31941684}" srcOrd="1" destOrd="0" presId="urn:microsoft.com/office/officeart/2005/8/layout/hList1"/>
    <dgm:cxn modelId="{A0D3B373-C59B-485B-B4C3-581BE47C4AB1}" type="presParOf" srcId="{2F7B2C2F-0BFF-4FB2-A8D4-A61DF950D76E}" destId="{33517D0F-3749-4371-9C30-D158C2BDAB45}" srcOrd="7" destOrd="0" presId="urn:microsoft.com/office/officeart/2005/8/layout/hList1"/>
    <dgm:cxn modelId="{1A0AF52A-964F-474C-9268-1BBF0685FBC5}" type="presParOf" srcId="{2F7B2C2F-0BFF-4FB2-A8D4-A61DF950D76E}" destId="{DC1566CF-8DC8-424C-8048-10BDDD50B7C9}" srcOrd="8" destOrd="0" presId="urn:microsoft.com/office/officeart/2005/8/layout/hList1"/>
    <dgm:cxn modelId="{9A86661A-05B4-4178-9879-D888E0BF8C90}" type="presParOf" srcId="{DC1566CF-8DC8-424C-8048-10BDDD50B7C9}" destId="{A1651A80-6BD7-4CCB-B0F7-93D1F2B5B65D}" srcOrd="0" destOrd="0" presId="urn:microsoft.com/office/officeart/2005/8/layout/hList1"/>
    <dgm:cxn modelId="{441E84D0-219A-4762-8C4E-3C57B5A585E1}" type="presParOf" srcId="{DC1566CF-8DC8-424C-8048-10BDDD50B7C9}" destId="{7B85C6C3-CAED-4FBE-9D51-85FE1B0B2E3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3FEA0-FB75-47F4-A427-84440939F2DB}">
      <dsp:nvSpPr>
        <dsp:cNvPr id="0" name=""/>
        <dsp:cNvSpPr/>
      </dsp:nvSpPr>
      <dsp:spPr>
        <a:xfrm>
          <a:off x="2772" y="235267"/>
          <a:ext cx="1062856" cy="313714"/>
        </a:xfrm>
        <a:prstGeom prst="rect">
          <a:avLst/>
        </a:prstGeom>
        <a:solidFill>
          <a:srgbClr val="FF0000">
            <a:alpha val="50000"/>
          </a:srgbClr>
        </a:solid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effectLst/>
            </a:rPr>
            <a:t>DANGER - POISON</a:t>
          </a:r>
        </a:p>
      </dsp:txBody>
      <dsp:txXfrm>
        <a:off x="2772" y="235267"/>
        <a:ext cx="1062856" cy="313714"/>
      </dsp:txXfrm>
    </dsp:sp>
    <dsp:sp modelId="{595E1B6F-ABAC-4820-AA14-CDA566CFED03}">
      <dsp:nvSpPr>
        <dsp:cNvPr id="0" name=""/>
        <dsp:cNvSpPr/>
      </dsp:nvSpPr>
      <dsp:spPr>
        <a:xfrm>
          <a:off x="2772" y="548981"/>
          <a:ext cx="1062856" cy="1798216"/>
        </a:xfrm>
        <a:prstGeom prst="rect">
          <a:avLst/>
        </a:prstGeom>
        <a:solidFill>
          <a:srgbClr val="FF0000">
            <a:alpha val="5000"/>
          </a:srgbClr>
        </a:solidFill>
        <a:ln w="635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a:t>Category 1 – Highly toxic</a:t>
          </a:r>
        </a:p>
        <a:p>
          <a:pPr marL="57150" lvl="1" indent="-57150" algn="l" defTabSz="444500">
            <a:lnSpc>
              <a:spcPct val="90000"/>
            </a:lnSpc>
            <a:spcBef>
              <a:spcPct val="0"/>
            </a:spcBef>
            <a:spcAft>
              <a:spcPct val="15000"/>
            </a:spcAft>
            <a:buChar char="•"/>
          </a:pPr>
          <a:r>
            <a:rPr lang="en-US" sz="1000" kern="1200" dirty="0"/>
            <a:t>Oral, dermal, or inhalation toxicity</a:t>
          </a:r>
        </a:p>
        <a:p>
          <a:pPr marL="57150" lvl="1" indent="-57150" algn="l" defTabSz="444500" rtl="0">
            <a:lnSpc>
              <a:spcPct val="90000"/>
            </a:lnSpc>
            <a:spcBef>
              <a:spcPct val="0"/>
            </a:spcBef>
            <a:spcAft>
              <a:spcPct val="15000"/>
            </a:spcAft>
            <a:buChar char="•"/>
          </a:pPr>
          <a:r>
            <a:rPr lang="en-US" sz="1000" b="0" kern="1200" dirty="0">
              <a:latin typeface="+mn-lt"/>
              <a:cs typeface="Arial" pitchFamily="34" charset="0"/>
            </a:rPr>
            <a:t>Very low dose could</a:t>
          </a:r>
          <a:r>
            <a:rPr lang="en-US" sz="1000" b="0" kern="1200" baseline="0" dirty="0">
              <a:latin typeface="+mn-lt"/>
              <a:cs typeface="Arial" pitchFamily="34" charset="0"/>
            </a:rPr>
            <a:t> kill a person (</a:t>
          </a:r>
          <a:r>
            <a:rPr lang="en-US" sz="1000" b="0" kern="1200" dirty="0">
              <a:latin typeface="+mn-lt"/>
              <a:cs typeface="Arial" pitchFamily="34" charset="0"/>
            </a:rPr>
            <a:t>a few drops to 1 teaspoon)</a:t>
          </a:r>
          <a:endParaRPr lang="en-US" sz="1000" b="0" kern="1200" dirty="0">
            <a:latin typeface="+mn-lt"/>
          </a:endParaRPr>
        </a:p>
      </dsp:txBody>
      <dsp:txXfrm>
        <a:off x="2772" y="548981"/>
        <a:ext cx="1062856" cy="1798216"/>
      </dsp:txXfrm>
    </dsp:sp>
    <dsp:sp modelId="{42791859-6950-4357-A415-B98DF7BD55D9}">
      <dsp:nvSpPr>
        <dsp:cNvPr id="0" name=""/>
        <dsp:cNvSpPr/>
      </dsp:nvSpPr>
      <dsp:spPr>
        <a:xfrm>
          <a:off x="1214428" y="235267"/>
          <a:ext cx="1062856" cy="313714"/>
        </a:xfrm>
        <a:prstGeom prst="rect">
          <a:avLst/>
        </a:prstGeom>
        <a:solidFill>
          <a:srgbClr val="FF0000">
            <a:alpha val="50000"/>
          </a:srgbClr>
        </a:solid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rtl="0">
            <a:lnSpc>
              <a:spcPct val="90000"/>
            </a:lnSpc>
            <a:spcBef>
              <a:spcPct val="0"/>
            </a:spcBef>
            <a:spcAft>
              <a:spcPct val="35000"/>
            </a:spcAft>
            <a:buNone/>
          </a:pPr>
          <a:r>
            <a:rPr lang="en-US" sz="1000" b="1" kern="1200" dirty="0">
              <a:solidFill>
                <a:schemeClr val="tx1"/>
              </a:solidFill>
              <a:effectLst/>
              <a:latin typeface="+mn-lt"/>
            </a:rPr>
            <a:t>DANGER</a:t>
          </a:r>
        </a:p>
      </dsp:txBody>
      <dsp:txXfrm>
        <a:off x="1214428" y="235267"/>
        <a:ext cx="1062856" cy="313714"/>
      </dsp:txXfrm>
    </dsp:sp>
    <dsp:sp modelId="{0E9C99F8-A1C3-474A-841B-06FC05501910}">
      <dsp:nvSpPr>
        <dsp:cNvPr id="0" name=""/>
        <dsp:cNvSpPr/>
      </dsp:nvSpPr>
      <dsp:spPr>
        <a:xfrm>
          <a:off x="1214428" y="548981"/>
          <a:ext cx="1062856" cy="1798216"/>
        </a:xfrm>
        <a:prstGeom prst="rect">
          <a:avLst/>
        </a:prstGeom>
        <a:solidFill>
          <a:srgbClr val="FF0000">
            <a:alpha val="5000"/>
          </a:srgbClr>
        </a:solidFill>
        <a:ln w="635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rtl="0">
            <a:lnSpc>
              <a:spcPct val="90000"/>
            </a:lnSpc>
            <a:spcBef>
              <a:spcPct val="0"/>
            </a:spcBef>
            <a:spcAft>
              <a:spcPct val="15000"/>
            </a:spcAft>
            <a:buChar char="•"/>
          </a:pPr>
          <a:r>
            <a:rPr lang="en-US" sz="1000" b="0" kern="1200" dirty="0">
              <a:latin typeface="+mn-lt"/>
            </a:rPr>
            <a:t>Category 1 – Highly toxic</a:t>
          </a:r>
        </a:p>
        <a:p>
          <a:pPr marL="57150" lvl="1" indent="-57150" algn="l" defTabSz="444500" rtl="0">
            <a:lnSpc>
              <a:spcPct val="90000"/>
            </a:lnSpc>
            <a:spcBef>
              <a:spcPct val="0"/>
            </a:spcBef>
            <a:spcAft>
              <a:spcPct val="15000"/>
            </a:spcAft>
            <a:buChar char="•"/>
          </a:pPr>
          <a:r>
            <a:rPr lang="en-US" sz="1000" b="0" kern="1200" dirty="0">
              <a:latin typeface="+mn-lt"/>
            </a:rPr>
            <a:t>Corrosive – permanent or severe skin, eye, or respiratory damage</a:t>
          </a:r>
        </a:p>
        <a:p>
          <a:pPr marL="57150" lvl="1" indent="-57150" algn="l" defTabSz="444500">
            <a:lnSpc>
              <a:spcPct val="90000"/>
            </a:lnSpc>
            <a:spcBef>
              <a:spcPct val="0"/>
            </a:spcBef>
            <a:spcAft>
              <a:spcPct val="15000"/>
            </a:spcAft>
            <a:buChar char="•"/>
          </a:pPr>
          <a:r>
            <a:rPr lang="en-US" sz="1000" b="0" kern="1200" dirty="0">
              <a:latin typeface="+mn-lt"/>
            </a:rPr>
            <a:t>Based on corrosive or irritant properties of the product</a:t>
          </a:r>
        </a:p>
      </dsp:txBody>
      <dsp:txXfrm>
        <a:off x="1214428" y="548981"/>
        <a:ext cx="1062856" cy="1798216"/>
      </dsp:txXfrm>
    </dsp:sp>
    <dsp:sp modelId="{B2EAA7D5-16B2-439B-A6DF-21EC46CE62E1}">
      <dsp:nvSpPr>
        <dsp:cNvPr id="0" name=""/>
        <dsp:cNvSpPr/>
      </dsp:nvSpPr>
      <dsp:spPr>
        <a:xfrm>
          <a:off x="2426084" y="235267"/>
          <a:ext cx="1062856" cy="313714"/>
        </a:xfrm>
        <a:prstGeom prst="rect">
          <a:avLst/>
        </a:prstGeom>
        <a:solidFill>
          <a:schemeClr val="accent4">
            <a:alpha val="50000"/>
          </a:schemeClr>
        </a:solid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effectLst/>
            </a:rPr>
            <a:t>WARNING</a:t>
          </a:r>
        </a:p>
      </dsp:txBody>
      <dsp:txXfrm>
        <a:off x="2426084" y="235267"/>
        <a:ext cx="1062856" cy="313714"/>
      </dsp:txXfrm>
    </dsp:sp>
    <dsp:sp modelId="{6686B4FF-3DEF-4B69-B171-CB3F6E005E69}">
      <dsp:nvSpPr>
        <dsp:cNvPr id="0" name=""/>
        <dsp:cNvSpPr/>
      </dsp:nvSpPr>
      <dsp:spPr>
        <a:xfrm>
          <a:off x="2426084" y="548981"/>
          <a:ext cx="1062856" cy="1798216"/>
        </a:xfrm>
        <a:prstGeom prst="rect">
          <a:avLst/>
        </a:prstGeom>
        <a:solidFill>
          <a:schemeClr val="accent4">
            <a:alpha val="5000"/>
          </a:schemeClr>
        </a:solidFill>
        <a:ln w="635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a:t>Category 2 – Moderately toxic</a:t>
          </a:r>
        </a:p>
        <a:p>
          <a:pPr marL="57150" lvl="1" indent="-57150" algn="l" defTabSz="444500">
            <a:lnSpc>
              <a:spcPct val="90000"/>
            </a:lnSpc>
            <a:spcBef>
              <a:spcPct val="0"/>
            </a:spcBef>
            <a:spcAft>
              <a:spcPct val="15000"/>
            </a:spcAft>
            <a:buChar char="•"/>
          </a:pPr>
          <a:r>
            <a:rPr lang="en-US" sz="1000" kern="1200" dirty="0"/>
            <a:t>Moderate skin, eye, or respiratory damage</a:t>
          </a:r>
        </a:p>
        <a:p>
          <a:pPr marL="57150" lvl="1" indent="-57150" algn="l" defTabSz="444500">
            <a:lnSpc>
              <a:spcPct val="90000"/>
            </a:lnSpc>
            <a:spcBef>
              <a:spcPct val="0"/>
            </a:spcBef>
            <a:spcAft>
              <a:spcPct val="15000"/>
            </a:spcAft>
            <a:buChar char="•"/>
          </a:pPr>
          <a:r>
            <a:rPr lang="en-US" sz="1000" kern="1200" dirty="0"/>
            <a:t>Small to medium dose could cause death, illness, or skin, eye or respiratory damage (1 teaspoonful to 1 ounce)</a:t>
          </a:r>
        </a:p>
      </dsp:txBody>
      <dsp:txXfrm>
        <a:off x="2426084" y="548981"/>
        <a:ext cx="1062856" cy="1798216"/>
      </dsp:txXfrm>
    </dsp:sp>
    <dsp:sp modelId="{1B845EA2-8BEB-4A67-9FB2-75C4D88D5897}">
      <dsp:nvSpPr>
        <dsp:cNvPr id="0" name=""/>
        <dsp:cNvSpPr/>
      </dsp:nvSpPr>
      <dsp:spPr>
        <a:xfrm>
          <a:off x="3637740" y="235267"/>
          <a:ext cx="1062856" cy="313714"/>
        </a:xfrm>
        <a:prstGeom prst="rect">
          <a:avLst/>
        </a:prstGeom>
        <a:solidFill>
          <a:schemeClr val="accent6">
            <a:alpha val="50000"/>
          </a:schemeClr>
        </a:solid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effectLst/>
            </a:rPr>
            <a:t>CAUTION</a:t>
          </a:r>
        </a:p>
      </dsp:txBody>
      <dsp:txXfrm>
        <a:off x="3637740" y="235267"/>
        <a:ext cx="1062856" cy="313714"/>
      </dsp:txXfrm>
    </dsp:sp>
    <dsp:sp modelId="{CF5CF392-ED9C-40E9-A80A-42DF31941684}">
      <dsp:nvSpPr>
        <dsp:cNvPr id="0" name=""/>
        <dsp:cNvSpPr/>
      </dsp:nvSpPr>
      <dsp:spPr>
        <a:xfrm>
          <a:off x="3637740" y="548981"/>
          <a:ext cx="1062856" cy="1798216"/>
        </a:xfrm>
        <a:prstGeom prst="rect">
          <a:avLst/>
        </a:prstGeom>
        <a:solidFill>
          <a:schemeClr val="accent6">
            <a:alpha val="5000"/>
          </a:schemeClr>
        </a:solidFill>
        <a:ln w="635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a:t>Category 3 – slightly toxic</a:t>
          </a:r>
        </a:p>
        <a:p>
          <a:pPr marL="57150" lvl="1" indent="-57150" algn="l" defTabSz="444500">
            <a:lnSpc>
              <a:spcPct val="90000"/>
            </a:lnSpc>
            <a:spcBef>
              <a:spcPct val="0"/>
            </a:spcBef>
            <a:spcAft>
              <a:spcPct val="15000"/>
            </a:spcAft>
            <a:buChar char="•"/>
          </a:pPr>
          <a:r>
            <a:rPr lang="en-US" sz="1000" kern="1200" dirty="0">
              <a:latin typeface="+mn-lt"/>
              <a:cs typeface="Arial" pitchFamily="34" charset="0"/>
            </a:rPr>
            <a:t>Mild skin, eye, or respiratory irritation</a:t>
          </a:r>
          <a:endParaRPr lang="en-US" sz="1000" kern="1200" dirty="0">
            <a:latin typeface="+mn-lt"/>
          </a:endParaRPr>
        </a:p>
        <a:p>
          <a:pPr marL="57150" lvl="1" indent="-57150" algn="l" defTabSz="444500">
            <a:lnSpc>
              <a:spcPct val="90000"/>
            </a:lnSpc>
            <a:spcBef>
              <a:spcPct val="0"/>
            </a:spcBef>
            <a:spcAft>
              <a:spcPct val="15000"/>
            </a:spcAft>
            <a:buChar char="•"/>
          </a:pPr>
          <a:r>
            <a:rPr lang="en-US" sz="1000" kern="1200" dirty="0"/>
            <a:t>Medium to large dose could cause death, illness, or skin, eye, or respiratory damage. (Over 1 ounce to 1 pint or 1 pound)</a:t>
          </a:r>
        </a:p>
      </dsp:txBody>
      <dsp:txXfrm>
        <a:off x="3637740" y="548981"/>
        <a:ext cx="1062856" cy="1798216"/>
      </dsp:txXfrm>
    </dsp:sp>
    <dsp:sp modelId="{A1651A80-6BD7-4CCB-B0F7-93D1F2B5B65D}">
      <dsp:nvSpPr>
        <dsp:cNvPr id="0" name=""/>
        <dsp:cNvSpPr/>
      </dsp:nvSpPr>
      <dsp:spPr>
        <a:xfrm>
          <a:off x="4849396" y="235267"/>
          <a:ext cx="1062856" cy="313714"/>
        </a:xfrm>
        <a:prstGeom prst="rect">
          <a:avLst/>
        </a:prstGeom>
        <a:solidFill>
          <a:schemeClr val="accent6">
            <a:alpha val="50000"/>
          </a:schemeClr>
        </a:solid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effectLst/>
            </a:rPr>
            <a:t>CAUTION or no signal word</a:t>
          </a:r>
        </a:p>
      </dsp:txBody>
      <dsp:txXfrm>
        <a:off x="4849396" y="235267"/>
        <a:ext cx="1062856" cy="313714"/>
      </dsp:txXfrm>
    </dsp:sp>
    <dsp:sp modelId="{7B85C6C3-CAED-4FBE-9D51-85FE1B0B2E38}">
      <dsp:nvSpPr>
        <dsp:cNvPr id="0" name=""/>
        <dsp:cNvSpPr/>
      </dsp:nvSpPr>
      <dsp:spPr>
        <a:xfrm>
          <a:off x="4849396" y="548981"/>
          <a:ext cx="1062856" cy="1798216"/>
        </a:xfrm>
        <a:prstGeom prst="rect">
          <a:avLst/>
        </a:prstGeom>
        <a:solidFill>
          <a:schemeClr val="accent6">
            <a:alpha val="5000"/>
          </a:schemeClr>
        </a:solidFill>
        <a:ln w="635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a:t>Category 4</a:t>
          </a:r>
        </a:p>
        <a:p>
          <a:pPr marL="57150" lvl="1" indent="-57150" algn="l" defTabSz="444500">
            <a:lnSpc>
              <a:spcPct val="90000"/>
            </a:lnSpc>
            <a:spcBef>
              <a:spcPct val="0"/>
            </a:spcBef>
            <a:spcAft>
              <a:spcPct val="15000"/>
            </a:spcAft>
            <a:buChar char="•"/>
          </a:pPr>
          <a:r>
            <a:rPr lang="en-US" sz="1000" kern="1200" dirty="0"/>
            <a:t>Slight concern for skin, eye, or respiratory injury</a:t>
          </a:r>
        </a:p>
        <a:p>
          <a:pPr marL="57150" lvl="1" indent="-57150" algn="l" defTabSz="444500">
            <a:lnSpc>
              <a:spcPct val="90000"/>
            </a:lnSpc>
            <a:spcBef>
              <a:spcPct val="0"/>
            </a:spcBef>
            <a:spcAft>
              <a:spcPct val="15000"/>
            </a:spcAft>
            <a:buChar char="•"/>
          </a:pPr>
          <a:r>
            <a:rPr lang="en-US" sz="1000" kern="1200" dirty="0"/>
            <a:t>Slight to no toxicity concern (over 1 pint or 1 pound)</a:t>
          </a:r>
        </a:p>
      </dsp:txBody>
      <dsp:txXfrm>
        <a:off x="4849396" y="548981"/>
        <a:ext cx="1062856" cy="179821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0C50C-F46C-8A4B-8A41-6A6FBB958D92}" type="datetimeFigureOut">
              <a:rPr lang="en-US" smtClean="0"/>
              <a:t>3/7/2022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53D443-CBAC-934A-8506-FB4DF260D863}" type="slidenum">
              <a:rPr lang="en-US" smtClean="0"/>
              <a:t>‹#›</a:t>
            </a:fld>
            <a:endParaRPr lang="en-US"/>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Pesticides are one</a:t>
            </a:r>
            <a:r>
              <a:rPr lang="en-US" baseline="0" dirty="0"/>
              <a:t> tool available for managing pests. If someone decides to use a pesticide, they should understand how to use them properly and safely. As a Master Gardener, you, too, should also have a basic understanding of pesticides to round out your training. </a:t>
            </a:r>
            <a:endParaRPr lang="en-US" dirty="0"/>
          </a:p>
        </p:txBody>
      </p:sp>
      <p:sp>
        <p:nvSpPr>
          <p:cNvPr id="4" name="Slide Number Placeholder 3"/>
          <p:cNvSpPr>
            <a:spLocks noGrp="1"/>
          </p:cNvSpPr>
          <p:nvPr>
            <p:ph type="sldNum" sz="quarter" idx="10"/>
          </p:nvPr>
        </p:nvSpPr>
        <p:spPr/>
        <p:txBody>
          <a:bodyPr/>
          <a:lstStyle/>
          <a:p>
            <a:fld id="{CA68B70A-AFC0-4384-8FC4-81231911B387}" type="slidenum">
              <a:rPr lang="en-US" smtClean="0"/>
              <a:t>1</a:t>
            </a:fld>
            <a:endParaRPr lang="en-US" dirty="0"/>
          </a:p>
        </p:txBody>
      </p:sp>
    </p:spTree>
    <p:extLst>
      <p:ext uri="{BB962C8B-B14F-4D97-AF65-F5344CB8AC3E}">
        <p14:creationId xmlns:p14="http://schemas.microsoft.com/office/powerpoint/2010/main" val="2889897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a:t>
            </a:r>
            <a:r>
              <a:rPr lang="en-US" baseline="0" dirty="0"/>
              <a:t> talked about what </a:t>
            </a:r>
            <a:r>
              <a:rPr lang="en-US" dirty="0"/>
              <a:t>pesticides</a:t>
            </a:r>
            <a:r>
              <a:rPr lang="en-US" baseline="0" dirty="0"/>
              <a:t> are</a:t>
            </a:r>
            <a:r>
              <a:rPr lang="en-US" dirty="0"/>
              <a:t>, let’s now look</a:t>
            </a:r>
            <a:r>
              <a:rPr lang="en-US" baseline="0" dirty="0"/>
              <a:t> at what makes a pesticide useful. We know that a pesticide contains a substance or mixture of substances that controls a pest. Adequate pest control depends on whether or not the pesticide can be used effectively. To be useful, a pesticide needs to be:</a:t>
            </a:r>
          </a:p>
          <a:p>
            <a:pPr marL="640594" lvl="1" indent="-174708">
              <a:buFont typeface="Arial" panose="020B0604020202020204" pitchFamily="34" charset="0"/>
              <a:buChar char="•"/>
            </a:pPr>
            <a:r>
              <a:rPr lang="en-US" dirty="0"/>
              <a:t>Reasonably easy to handle;</a:t>
            </a:r>
          </a:p>
          <a:p>
            <a:pPr marL="640594" lvl="1" indent="-174708">
              <a:buFont typeface="Arial" panose="020B0604020202020204" pitchFamily="34" charset="0"/>
              <a:buChar char="•"/>
            </a:pPr>
            <a:r>
              <a:rPr lang="en-US" dirty="0"/>
              <a:t>Sufficiently safe to handle;</a:t>
            </a:r>
          </a:p>
          <a:p>
            <a:pPr marL="640594" lvl="1" indent="-174708">
              <a:buFont typeface="Arial" panose="020B0604020202020204" pitchFamily="34" charset="0"/>
              <a:buChar char="•"/>
            </a:pPr>
            <a:r>
              <a:rPr lang="en-US" dirty="0"/>
              <a:t>In a form that can reach the pest; and</a:t>
            </a:r>
          </a:p>
          <a:p>
            <a:pPr marL="640594" lvl="1" indent="-174708">
              <a:buFont typeface="Arial" panose="020B0604020202020204" pitchFamily="34" charset="0"/>
              <a:buChar char="•"/>
            </a:pPr>
            <a:r>
              <a:rPr lang="en-US" dirty="0"/>
              <a:t>Chemically stable.</a:t>
            </a:r>
          </a:p>
          <a:p>
            <a:endParaRPr lang="en-US" dirty="0"/>
          </a:p>
          <a:p>
            <a:r>
              <a:rPr lang="en-US" dirty="0"/>
              <a:t>Rarely will a</a:t>
            </a:r>
            <a:r>
              <a:rPr lang="en-US" baseline="0" dirty="0"/>
              <a:t> pesticide meet these requirements if it only contains an </a:t>
            </a:r>
            <a:r>
              <a:rPr lang="en-US" b="1" baseline="0" dirty="0"/>
              <a:t>active ingredient</a:t>
            </a:r>
            <a:r>
              <a:rPr lang="en-US" b="0" baseline="0" dirty="0"/>
              <a:t>, that is a substance or substances that actually controls the pest. To be effective, almost all pesticides also contain an </a:t>
            </a:r>
            <a:r>
              <a:rPr lang="en-US" b="1" baseline="0" dirty="0"/>
              <a:t>inert ingredient</a:t>
            </a:r>
            <a:r>
              <a:rPr lang="en-US" b="0" baseline="0" dirty="0"/>
              <a:t>, or a substance that makes the entire product more usable. For example, when an active ingredient is combined with inert ingredients, it becomes a </a:t>
            </a:r>
            <a:r>
              <a:rPr lang="en-US" b="1" baseline="0" dirty="0"/>
              <a:t>formulation</a:t>
            </a:r>
            <a:r>
              <a:rPr lang="en-US" b="0" baseline="0" dirty="0"/>
              <a:t>.</a:t>
            </a:r>
          </a:p>
          <a:p>
            <a:endParaRPr lang="en-US" b="0" baseline="0" dirty="0"/>
          </a:p>
          <a:p>
            <a:r>
              <a:rPr lang="en-US" b="0" baseline="0" dirty="0"/>
              <a:t>Note that inert ingredients do not control a pest. However, they may not be harmless to people or the environment. Keep in mind that risks and use precautions for a pesticide are for the entire product.</a:t>
            </a:r>
            <a:endParaRPr lang="en-US" b="1" dirty="0"/>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10</a:t>
            </a:fld>
            <a:endParaRPr lang="en-US"/>
          </a:p>
        </p:txBody>
      </p:sp>
    </p:spTree>
    <p:extLst>
      <p:ext uri="{BB962C8B-B14F-4D97-AF65-F5344CB8AC3E}">
        <p14:creationId xmlns:p14="http://schemas.microsoft.com/office/powerpoint/2010/main" val="113532996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Labels will tell</a:t>
            </a:r>
            <a:r>
              <a:rPr lang="en-US" baseline="0" dirty="0"/>
              <a:t> you what types of personal protective equipment, or PPE, the applicator or other pesticide handlers will need to use to reduce their exposure. Keep in mind that the PPE listed on the label are the minimum you’re required to use. You can always choose to use more than what’s listed.</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100</a:t>
            </a:fld>
            <a:endParaRPr lang="en-US"/>
          </a:p>
        </p:txBody>
      </p:sp>
    </p:spTree>
    <p:extLst>
      <p:ext uri="{BB962C8B-B14F-4D97-AF65-F5344CB8AC3E}">
        <p14:creationId xmlns:p14="http://schemas.microsoft.com/office/powerpoint/2010/main" val="237823256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Labels will often list</a:t>
            </a:r>
            <a:r>
              <a:rPr lang="en-US" baseline="0" dirty="0"/>
              <a:t> other precautionary statements including:</a:t>
            </a:r>
          </a:p>
          <a:p>
            <a:pPr marL="640594" lvl="1" indent="-174708">
              <a:buFont typeface="Arial" panose="020B0604020202020204" pitchFamily="34" charset="0"/>
              <a:buChar char="•"/>
            </a:pPr>
            <a:r>
              <a:rPr lang="en-US" baseline="0" dirty="0"/>
              <a:t>Do not contaminate food or feed;</a:t>
            </a:r>
          </a:p>
          <a:p>
            <a:pPr marL="640594" lvl="1" indent="-174708">
              <a:buFont typeface="Arial" panose="020B0604020202020204" pitchFamily="34" charset="0"/>
              <a:buChar char="•"/>
            </a:pPr>
            <a:r>
              <a:rPr lang="en-US" baseline="0" dirty="0"/>
              <a:t>Remove contaminated clothing before reuse;</a:t>
            </a:r>
          </a:p>
          <a:p>
            <a:pPr marL="640594" lvl="1" indent="-174708">
              <a:buFont typeface="Arial" panose="020B0604020202020204" pitchFamily="34" charset="0"/>
              <a:buChar char="•"/>
            </a:pPr>
            <a:r>
              <a:rPr lang="en-US" baseline="0" dirty="0"/>
              <a:t>Wash thoroughly after handling and before eating or smoking; or</a:t>
            </a:r>
          </a:p>
          <a:p>
            <a:pPr marL="640594" lvl="1" indent="-174708">
              <a:buFont typeface="Arial" panose="020B0604020202020204" pitchFamily="34" charset="0"/>
              <a:buChar char="•"/>
            </a:pPr>
            <a:r>
              <a:rPr lang="en-US" baseline="0" dirty="0"/>
              <a:t>Do not allow children or domestic animals into the treated area.</a:t>
            </a:r>
          </a:p>
          <a:p>
            <a:endParaRPr lang="en-US" baseline="0" dirty="0"/>
          </a:p>
          <a:p>
            <a:r>
              <a:rPr lang="en-US" baseline="0" dirty="0"/>
              <a:t>Even if these statements are not on the label, it’s a good idea to follow them.</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101</a:t>
            </a:fld>
            <a:endParaRPr lang="en-US"/>
          </a:p>
        </p:txBody>
      </p:sp>
    </p:spTree>
    <p:extLst>
      <p:ext uri="{BB962C8B-B14F-4D97-AF65-F5344CB8AC3E}">
        <p14:creationId xmlns:p14="http://schemas.microsoft.com/office/powerpoint/2010/main" val="117244769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Each pesticide</a:t>
            </a:r>
            <a:r>
              <a:rPr lang="en-US" baseline="0" dirty="0"/>
              <a:t> label will have a first aid statement. As we said earlier, you should become familiar with this information before you use a pesticide.</a:t>
            </a:r>
          </a:p>
          <a:p>
            <a:pPr defTabSz="931774">
              <a:defRPr/>
            </a:pPr>
            <a:endParaRPr lang="en-US" baseline="0" dirty="0"/>
          </a:p>
          <a:p>
            <a:pPr defTabSz="931774">
              <a:defRPr/>
            </a:pPr>
            <a:r>
              <a:rPr lang="en-US" baseline="0" dirty="0"/>
              <a:t>The first aid statement tells you what to do in case of a poisoning or accidental exposure. These directions may say something like:</a:t>
            </a:r>
          </a:p>
          <a:p>
            <a:pPr marL="640594" lvl="1" indent="-174708" defTabSz="931774">
              <a:buFont typeface="Arial" panose="020B0604020202020204" pitchFamily="34" charset="0"/>
              <a:buChar char="•"/>
              <a:defRPr/>
            </a:pPr>
            <a:r>
              <a:rPr lang="en-US" baseline="0" dirty="0"/>
              <a:t>If swallowed, call a poison control center or doctor immediately for treatment advice.</a:t>
            </a:r>
          </a:p>
          <a:p>
            <a:pPr marL="640594" lvl="1" indent="-174708" defTabSz="931774">
              <a:buFont typeface="Arial" panose="020B0604020202020204" pitchFamily="34" charset="0"/>
              <a:buChar char="•"/>
              <a:defRPr/>
            </a:pPr>
            <a:r>
              <a:rPr lang="en-US" baseline="0" dirty="0"/>
              <a:t>If on skin or clothing, take off contaminated clothing, rinse skin immediately with plenty of water for 15-20 minutes, and call a poison control center or doctor for treatment advice.</a:t>
            </a:r>
          </a:p>
          <a:p>
            <a:pPr defTabSz="931774">
              <a:defRPr/>
            </a:pPr>
            <a:endParaRPr lang="en-US" baseline="0" dirty="0"/>
          </a:p>
          <a:p>
            <a:pPr defTabSz="931774">
              <a:defRPr/>
            </a:pPr>
            <a:r>
              <a:rPr lang="en-US" baseline="0" dirty="0"/>
              <a:t>Some labels will also list an emergency contact phone number you can use for more information and assistance.</a:t>
            </a:r>
          </a:p>
          <a:p>
            <a:pPr defTabSz="931774">
              <a:defRPr/>
            </a:pPr>
            <a:endParaRPr lang="en-US" baseline="0" dirty="0"/>
          </a:p>
          <a:p>
            <a:pPr defTabSz="931774">
              <a:defRPr/>
            </a:pPr>
            <a:r>
              <a:rPr lang="en-US" baseline="0" dirty="0"/>
              <a:t>When seeking medical treatment for a pesticide exposure, be sure to bring the label with you. It will have important information the medical provider may need to properly treat the exposure. Labels for products with a DANGER signal word and some other product labels, will also have specific information for physicians about any antidotes or other medical procedures.</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102</a:t>
            </a:fld>
            <a:endParaRPr lang="en-US"/>
          </a:p>
        </p:txBody>
      </p:sp>
    </p:spTree>
    <p:extLst>
      <p:ext uri="{BB962C8B-B14F-4D97-AF65-F5344CB8AC3E}">
        <p14:creationId xmlns:p14="http://schemas.microsoft.com/office/powerpoint/2010/main" val="7494515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how do you know when is it safe for you or others to enter a treated area? Label re-entry statements will tell you this. These statements will say things like “People and pets must not enter treated areas until spray has dried” or “Allow dusts to settle in treated areas before reentering.”</a:t>
            </a:r>
          </a:p>
          <a:p>
            <a:endParaRPr lang="en-US" baseline="0" dirty="0"/>
          </a:p>
          <a:p>
            <a:r>
              <a:rPr lang="en-US" baseline="0" dirty="0"/>
              <a:t>Re-entry statements are located under the “Directions for Use” section of the label. They can be listed most anywhere, including the “Non-agricultural Uses” section or elsewhere on the label. This means it’s important that you read the label to find this information.</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103</a:t>
            </a:fld>
            <a:endParaRPr lang="en-US"/>
          </a:p>
        </p:txBody>
      </p:sp>
    </p:spTree>
    <p:extLst>
      <p:ext uri="{BB962C8B-B14F-4D97-AF65-F5344CB8AC3E}">
        <p14:creationId xmlns:p14="http://schemas.microsoft.com/office/powerpoint/2010/main" val="260084238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about how labels provide information on ways we can</a:t>
            </a:r>
            <a:r>
              <a:rPr lang="en-US" baseline="0" dirty="0"/>
              <a:t> protect ourselves and others from pesticide exposure. But what about protecting other areas of our environment like water and wildlife?</a:t>
            </a:r>
          </a:p>
          <a:p>
            <a:endParaRPr lang="en-US" baseline="0" dirty="0"/>
          </a:p>
          <a:p>
            <a:r>
              <a:rPr lang="en-US" baseline="0" dirty="0"/>
              <a:t>Nearly every pesticide label will have an “Environmental Hazards” section that lists g</a:t>
            </a:r>
            <a:r>
              <a:rPr lang="en-US" dirty="0"/>
              <a:t>eneral statements on how to protect</a:t>
            </a:r>
            <a:r>
              <a:rPr lang="en-US" baseline="0" dirty="0"/>
              <a:t> the environment. These statements may tell you to do such things as not applying the product when runoff is likely to occur, to not contaminate water when disposing of rinse water or other pesticide wastes, or to not apply the pesticide when weather conditions favor drift from the treated area. While these may seem like common sense things to do, they’re there as a reminder of what you need to do to protect our resources.</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104</a:t>
            </a:fld>
            <a:endParaRPr lang="en-US"/>
          </a:p>
        </p:txBody>
      </p:sp>
    </p:spTree>
    <p:extLst>
      <p:ext uri="{BB962C8B-B14F-4D97-AF65-F5344CB8AC3E}">
        <p14:creationId xmlns:p14="http://schemas.microsoft.com/office/powerpoint/2010/main" val="81428394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Some pesticides may have specific environmental concerns needing attention. These may appear on the label as statements telling you that the product is highly toxic to honeybees or that it’s extremely toxic to fish and aquatic invertebrates. When you see these statements, you need to take extra precautions to avoid causing harm. Some examples include “Highly toxic to honeybees” or “Extremely toxic to fish and aquatic invertebrates.” Like the more general environmental hazard statements, these more specific concern will also be addressed in the “Environmental Hazards” section of the label.</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105</a:t>
            </a:fld>
            <a:endParaRPr lang="en-US"/>
          </a:p>
        </p:txBody>
      </p:sp>
    </p:spTree>
    <p:extLst>
      <p:ext uri="{BB962C8B-B14F-4D97-AF65-F5344CB8AC3E}">
        <p14:creationId xmlns:p14="http://schemas.microsoft.com/office/powerpoint/2010/main" val="38843129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far, we’ve talked how</a:t>
            </a:r>
            <a:r>
              <a:rPr lang="en-US" baseline="0" dirty="0"/>
              <a:t> a pesticide label tells us what the pesticide is, what the hazards are with using the pesticide, and what we need to do to protect ourselves, others, and the environment when using the pesticide. So now we need to figure out how to use the pesticide. How to use the product is covered in the “Directions for Use” section of the label. This information typically takes up the largest portion of label.</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106</a:t>
            </a:fld>
            <a:endParaRPr lang="en-US"/>
          </a:p>
        </p:txBody>
      </p:sp>
    </p:spTree>
    <p:extLst>
      <p:ext uri="{BB962C8B-B14F-4D97-AF65-F5344CB8AC3E}">
        <p14:creationId xmlns:p14="http://schemas.microsoft.com/office/powerpoint/2010/main" val="56917105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a:t>
            </a:r>
            <a:r>
              <a:rPr lang="en-US" baseline="0" dirty="0"/>
              <a:t> directions give us a piece of very important information – where we are allowed to use the pesticide. Where the pesticide can be used is called the </a:t>
            </a:r>
            <a:r>
              <a:rPr lang="en-US" b="1" baseline="0" dirty="0"/>
              <a:t>site</a:t>
            </a:r>
            <a:r>
              <a:rPr lang="en-US" baseline="0" dirty="0"/>
              <a:t>. In order for a pesticide application to be legal, the site must be listed on the pesticide label for the product you want to use. If the site isn’t listed, then you cannot use the pesticide on the site and will need to find one that’s properly labeled.</a:t>
            </a:r>
          </a:p>
          <a:p>
            <a:endParaRPr lang="en-US" baseline="0" dirty="0"/>
          </a:p>
          <a:p>
            <a:r>
              <a:rPr lang="en-US" baseline="0" dirty="0"/>
              <a:t>In the example shown here, can you name some of the sites this pesticide can be used on? (</a:t>
            </a:r>
            <a:r>
              <a:rPr lang="en-US" i="1" baseline="0" dirty="0"/>
              <a:t>Instructor note: Have students name sites the product can be used on. Anything listed in the “Use Sites” column is correct.</a:t>
            </a:r>
            <a:r>
              <a:rPr lang="en-US" i="0" baseline="0" dirty="0"/>
              <a:t>)</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107</a:t>
            </a:fld>
            <a:endParaRPr lang="en-US"/>
          </a:p>
        </p:txBody>
      </p:sp>
    </p:spTree>
    <p:extLst>
      <p:ext uri="{BB962C8B-B14F-4D97-AF65-F5344CB8AC3E}">
        <p14:creationId xmlns:p14="http://schemas.microsoft.com/office/powerpoint/2010/main" val="314330976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use directions will also tell you the pests the pesticide can be used against. Some labels will have very specific lists of pests, others may list very broad categories.</a:t>
            </a:r>
          </a:p>
          <a:p>
            <a:endParaRPr lang="en-US" baseline="0" dirty="0"/>
          </a:p>
          <a:p>
            <a:r>
              <a:rPr lang="en-US" baseline="0" dirty="0"/>
              <a:t>As a reminder, in New York State the pest you want to control must be on the label in combination with the site you’re planning to treat in order for the use to be legal. Not all states have this requirement.</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108</a:t>
            </a:fld>
            <a:endParaRPr lang="en-US"/>
          </a:p>
        </p:txBody>
      </p:sp>
    </p:spTree>
    <p:extLst>
      <p:ext uri="{BB962C8B-B14F-4D97-AF65-F5344CB8AC3E}">
        <p14:creationId xmlns:p14="http://schemas.microsoft.com/office/powerpoint/2010/main" val="79723308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a:t>
            </a:r>
            <a:r>
              <a:rPr lang="en-US" baseline="0" dirty="0"/>
              <a:t> directions will also tell you how much pesticide to use to control the pest. This is called the </a:t>
            </a:r>
            <a:r>
              <a:rPr lang="en-US" b="1" baseline="0" dirty="0"/>
              <a:t>rate</a:t>
            </a:r>
            <a:r>
              <a:rPr lang="en-US" baseline="0" dirty="0"/>
              <a:t> and is usually listed near or alongside the sites and pests on the label. Rates can be expressed several ways including an amount per square foot or an amount per plant. Keep in mind that you must follow the rate listed on the label. Going over or under the listed rate is against the law! You should also be aware that sometimes the rates are different depending on the pest or even the growth stage of a plant.</a:t>
            </a:r>
          </a:p>
          <a:p>
            <a:endParaRPr lang="en-US" baseline="0" dirty="0"/>
          </a:p>
          <a:p>
            <a:r>
              <a:rPr lang="en-US" baseline="0" dirty="0"/>
              <a:t>Labels will tell you the frequency, or how often, you can make a pesticide application. This can rage from as little as one application to several spaced days apart.</a:t>
            </a:r>
          </a:p>
          <a:p>
            <a:endParaRPr lang="en-US" baseline="0" dirty="0"/>
          </a:p>
          <a:p>
            <a:r>
              <a:rPr lang="en-US" baseline="0" dirty="0"/>
              <a:t>For pesticides that are used on fruits and vegetables, the label will tell you how close to harvest you can make the last application. As long as label rates have been followed, this means pesticide residues will be within approved tolerances.</a:t>
            </a:r>
          </a:p>
          <a:p>
            <a:endParaRPr lang="en-US" baseline="0" dirty="0"/>
          </a:p>
          <a:p>
            <a:r>
              <a:rPr lang="en-US" i="1" baseline="0" dirty="0"/>
              <a:t>Instructor note: To reinforce finding rate, frequency and pre-harvest information on the label, have the students answer the following questions using the spray chart shown:</a:t>
            </a:r>
          </a:p>
          <a:p>
            <a:pPr marL="640594" lvl="1" indent="-174708">
              <a:buFont typeface="Arial" panose="020B0604020202020204" pitchFamily="34" charset="0"/>
              <a:buChar char="•"/>
            </a:pPr>
            <a:r>
              <a:rPr lang="en-US" i="1" baseline="0" dirty="0"/>
              <a:t>What is the rate used for apple at green tip? </a:t>
            </a:r>
            <a:r>
              <a:rPr lang="en-US" baseline="0" dirty="0"/>
              <a:t>(</a:t>
            </a:r>
            <a:r>
              <a:rPr lang="en-US" i="1" baseline="0" dirty="0"/>
              <a:t>Answer: 1 ½ tablespoons.</a:t>
            </a:r>
            <a:r>
              <a:rPr lang="en-US" i="0" baseline="0" dirty="0"/>
              <a:t>) </a:t>
            </a:r>
          </a:p>
          <a:p>
            <a:pPr marL="640594" lvl="1" indent="-174708">
              <a:buFont typeface="Arial" panose="020B0604020202020204" pitchFamily="34" charset="0"/>
              <a:buChar char="•"/>
            </a:pPr>
            <a:r>
              <a:rPr lang="en-US" i="1" baseline="0" dirty="0"/>
              <a:t>What is the rate for an apple 1</a:t>
            </a:r>
            <a:r>
              <a:rPr lang="en-US" i="1" baseline="30000" dirty="0"/>
              <a:t>st</a:t>
            </a:r>
            <a:r>
              <a:rPr lang="en-US" i="1" baseline="0" dirty="0"/>
              <a:t> cover spray? (Answer: 2 ½ tablespoons.) </a:t>
            </a:r>
          </a:p>
          <a:p>
            <a:pPr marL="640594" lvl="1" indent="-174708">
              <a:buFont typeface="Arial" panose="020B0604020202020204" pitchFamily="34" charset="0"/>
              <a:buChar char="•"/>
            </a:pPr>
            <a:r>
              <a:rPr lang="en-US" i="1" baseline="0" dirty="0"/>
              <a:t>What is the spray frequency? (Answer: at least 7 days with no more than 2 applications per year.)</a:t>
            </a:r>
          </a:p>
          <a:p>
            <a:pPr marL="640594" lvl="1" indent="-174708">
              <a:buFont typeface="Arial" panose="020B0604020202020204" pitchFamily="34" charset="0"/>
              <a:buChar char="•"/>
            </a:pPr>
            <a:r>
              <a:rPr lang="en-US" i="1" baseline="0" dirty="0"/>
              <a:t>How close to harvest can you make the last pesticide application? (Answer: 14 days.)</a:t>
            </a:r>
            <a:endParaRPr lang="en-US" i="1"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109</a:t>
            </a:fld>
            <a:endParaRPr lang="en-US"/>
          </a:p>
        </p:txBody>
      </p:sp>
    </p:spTree>
    <p:extLst>
      <p:ext uri="{BB962C8B-B14F-4D97-AF65-F5344CB8AC3E}">
        <p14:creationId xmlns:p14="http://schemas.microsoft.com/office/powerpoint/2010/main" val="3110097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Now that we have a</a:t>
            </a:r>
            <a:r>
              <a:rPr lang="en-US" baseline="0" dirty="0"/>
              <a:t> basic understanding of what a pesticide is, let’s now talk about pesticide names.</a:t>
            </a: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11</a:t>
            </a:fld>
            <a:endParaRPr lang="en-US"/>
          </a:p>
        </p:txBody>
      </p:sp>
    </p:spTree>
    <p:extLst>
      <p:ext uri="{BB962C8B-B14F-4D97-AF65-F5344CB8AC3E}">
        <p14:creationId xmlns:p14="http://schemas.microsoft.com/office/powerpoint/2010/main" val="230898265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information the use directions will tell us is:</a:t>
            </a:r>
          </a:p>
          <a:p>
            <a:pPr marL="174708" indent="-174708">
              <a:buFont typeface="Arial" panose="020B0604020202020204" pitchFamily="34" charset="0"/>
              <a:buChar char="•"/>
            </a:pPr>
            <a:r>
              <a:rPr lang="en-US" dirty="0"/>
              <a:t>How to apply the product,</a:t>
            </a:r>
            <a:r>
              <a:rPr lang="en-US" baseline="0" dirty="0"/>
              <a:t> such as using a certain application method;</a:t>
            </a:r>
            <a:endParaRPr lang="en-US" dirty="0"/>
          </a:p>
          <a:p>
            <a:pPr marL="174708" indent="-174708">
              <a:buFont typeface="Arial" panose="020B0604020202020204" pitchFamily="34" charset="0"/>
              <a:buChar char="•"/>
            </a:pPr>
            <a:r>
              <a:rPr lang="en-US" dirty="0"/>
              <a:t>The</a:t>
            </a:r>
            <a:r>
              <a:rPr lang="en-US" baseline="0" dirty="0"/>
              <a:t> </a:t>
            </a:r>
            <a:r>
              <a:rPr lang="en-US" dirty="0"/>
              <a:t>type of application equipment to</a:t>
            </a:r>
            <a:r>
              <a:rPr lang="en-US" baseline="0" dirty="0"/>
              <a:t> use, such as a hand-held sprayer or the applicator provided with the pesticide;</a:t>
            </a:r>
          </a:p>
          <a:p>
            <a:pPr marL="174708" indent="-174708">
              <a:buFont typeface="Arial" panose="020B0604020202020204" pitchFamily="34" charset="0"/>
              <a:buChar char="•"/>
            </a:pPr>
            <a:r>
              <a:rPr lang="en-US" baseline="0" dirty="0"/>
              <a:t>When to </a:t>
            </a:r>
            <a:r>
              <a:rPr lang="en-US" dirty="0"/>
              <a:t>apply the pesticide, such as a certain plant</a:t>
            </a:r>
            <a:r>
              <a:rPr lang="en-US" baseline="0" dirty="0"/>
              <a:t> or pest growth stage; </a:t>
            </a:r>
            <a:r>
              <a:rPr lang="en-US" dirty="0"/>
              <a:t>and</a:t>
            </a:r>
          </a:p>
          <a:p>
            <a:pPr marL="174708" indent="-174708">
              <a:buFont typeface="Arial" panose="020B0604020202020204" pitchFamily="34" charset="0"/>
              <a:buChar char="•"/>
            </a:pPr>
            <a:r>
              <a:rPr lang="en-US" dirty="0"/>
              <a:t>Other limitations on using the product.</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110</a:t>
            </a:fld>
            <a:endParaRPr lang="en-US"/>
          </a:p>
        </p:txBody>
      </p:sp>
    </p:spTree>
    <p:extLst>
      <p:ext uri="{BB962C8B-B14F-4D97-AF65-F5344CB8AC3E}">
        <p14:creationId xmlns:p14="http://schemas.microsoft.com/office/powerpoint/2010/main" val="54993241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Earlier</a:t>
            </a:r>
            <a:r>
              <a:rPr lang="en-US" baseline="0" dirty="0"/>
              <a:t> we talked about pesticide storage and disposal and how this information is included on the pesticide label. Here is an example of how the information might appear. </a:t>
            </a:r>
            <a:r>
              <a:rPr lang="en-US" b="1" baseline="0" dirty="0"/>
              <a:t>Pesticide storage</a:t>
            </a:r>
            <a:r>
              <a:rPr lang="en-US" b="0" baseline="0" dirty="0"/>
              <a:t> directions may include keeping the product at a certain temperature, not storing with certain other chemicals, or other product-specific storage requirements. </a:t>
            </a:r>
            <a:r>
              <a:rPr lang="en-US" b="1" baseline="0" dirty="0"/>
              <a:t>Pesticide disposal and</a:t>
            </a:r>
            <a:r>
              <a:rPr lang="en-US" b="0" baseline="0" dirty="0"/>
              <a:t> </a:t>
            </a:r>
            <a:r>
              <a:rPr lang="en-US" b="1" baseline="0" dirty="0"/>
              <a:t>container handling</a:t>
            </a:r>
            <a:r>
              <a:rPr lang="en-US" b="0" baseline="0" dirty="0"/>
              <a:t> directions will tell you how to handle empty or partially filled containers. There may also be directions on needing to rinse the empty container prior to disposal.</a:t>
            </a:r>
            <a:endParaRPr lang="en-US" b="1"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111</a:t>
            </a:fld>
            <a:endParaRPr lang="en-US"/>
          </a:p>
        </p:txBody>
      </p:sp>
    </p:spTree>
    <p:extLst>
      <p:ext uri="{BB962C8B-B14F-4D97-AF65-F5344CB8AC3E}">
        <p14:creationId xmlns:p14="http://schemas.microsoft.com/office/powerpoint/2010/main" val="107096208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statement </a:t>
            </a:r>
            <a:r>
              <a:rPr lang="en-US" dirty="0">
                <a:latin typeface="+mn-lt"/>
              </a:rPr>
              <a:t>“</a:t>
            </a:r>
            <a:r>
              <a:rPr lang="en-US" altLang="en-US" i="1" kern="0" dirty="0">
                <a:solidFill>
                  <a:srgbClr val="000000"/>
                </a:solidFill>
              </a:rPr>
              <a:t>It is a violation of federal law to use this product in a manner inconsistent with its labeling”</a:t>
            </a:r>
            <a:r>
              <a:rPr lang="en-US" altLang="en-US" kern="0" dirty="0">
                <a:solidFill>
                  <a:srgbClr val="000000"/>
                </a:solidFill>
              </a:rPr>
              <a:t> appears on all pesticide labels. </a:t>
            </a:r>
            <a:r>
              <a:rPr lang="en-US" altLang="en-US" kern="0" dirty="0">
                <a:solidFill>
                  <a:srgbClr val="000000"/>
                </a:solidFill>
                <a:latin typeface="+mn-lt"/>
              </a:rPr>
              <a:t>This statement means that the user needs to read, understand, and follow the directions closely. It also means that the user is not allowed to deviate from the label directions. Doing so is called </a:t>
            </a:r>
            <a:r>
              <a:rPr lang="en-US" altLang="en-US" b="1" kern="0" dirty="0">
                <a:solidFill>
                  <a:srgbClr val="000000"/>
                </a:solidFill>
                <a:latin typeface="+mn-lt"/>
              </a:rPr>
              <a:t>misuse</a:t>
            </a:r>
            <a:r>
              <a:rPr lang="en-US" altLang="en-US" kern="0" dirty="0">
                <a:solidFill>
                  <a:srgbClr val="000000"/>
                </a:solidFill>
                <a:latin typeface="+mn-lt"/>
              </a:rPr>
              <a:t> and puts the user in violation of federal and state law. Besides being illegal, not following the directions may cause harm to you, to others, or the environment.</a:t>
            </a:r>
            <a:r>
              <a:rPr lang="en-US" altLang="en-US" kern="0" dirty="0">
                <a:solidFill>
                  <a:srgbClr val="000000"/>
                </a:solidFill>
                <a:latin typeface="Arial" panose="020B0604020202020204" pitchFamily="34"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112</a:t>
            </a:fld>
            <a:endParaRPr lang="en-US"/>
          </a:p>
        </p:txBody>
      </p:sp>
    </p:spTree>
    <p:extLst>
      <p:ext uri="{BB962C8B-B14F-4D97-AF65-F5344CB8AC3E}">
        <p14:creationId xmlns:p14="http://schemas.microsoft.com/office/powerpoint/2010/main" val="76530702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we’ve said, you must use a pesticide according to its label. Any use that’s not on the pesticide’s label is prohibited.</a:t>
            </a:r>
          </a:p>
          <a:p>
            <a:endParaRPr lang="en-US" baseline="0" dirty="0"/>
          </a:p>
          <a:p>
            <a:r>
              <a:rPr lang="en-US" baseline="0" dirty="0"/>
              <a:t>Consultants, sales people, and others such as Extension staff and Master Gardeners cannot recommend uses that aren’t on the label. Doing so might put an unknowing pesticide user in violation of the label.</a:t>
            </a:r>
          </a:p>
          <a:p>
            <a:endParaRPr lang="en-US" baseline="0" dirty="0"/>
          </a:p>
          <a:p>
            <a:r>
              <a:rPr lang="en-US" baseline="0" dirty="0"/>
              <a:t>No one is exempt from following the label, not even the general public who uses general use pesticides. It’s important that they understand this and that they need to follow the label.</a:t>
            </a:r>
          </a:p>
          <a:p>
            <a:endParaRPr lang="en-US" baseline="0" dirty="0"/>
          </a:p>
          <a:p>
            <a:r>
              <a:rPr lang="en-US" baseline="0" dirty="0"/>
              <a:t>Labels can be very complicated documents. If you don’t understand the label, ask for help. Manufacturers, Extension specialists, staff at the Pesticide Management Education Program at Cornell, and state pesticide control specialists are folks you can turn to if you have questions.</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113</a:t>
            </a:fld>
            <a:endParaRPr lang="en-US"/>
          </a:p>
        </p:txBody>
      </p:sp>
    </p:spTree>
    <p:extLst>
      <p:ext uri="{BB962C8B-B14F-4D97-AF65-F5344CB8AC3E}">
        <p14:creationId xmlns:p14="http://schemas.microsoft.com/office/powerpoint/2010/main" val="229838235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FIFRA allows states to have stricter pesticide laws and regulations than</a:t>
            </a:r>
            <a:r>
              <a:rPr lang="en-US" baseline="0" dirty="0"/>
              <a:t> the federal government. Some examples of ways states may have stricter requirements are: </a:t>
            </a:r>
          </a:p>
          <a:p>
            <a:pPr marL="640594" lvl="1" indent="-174708">
              <a:buFont typeface="Arial" panose="020B0604020202020204" pitchFamily="34" charset="0"/>
              <a:buChar char="•"/>
            </a:pPr>
            <a:r>
              <a:rPr lang="en-US" baseline="0" dirty="0"/>
              <a:t>Modifying the EPA-approved label to meet state needs. An example of this in New York State is the DEC requiring a statement on the labels of homeowner pesticides containing imidacloprid saying that sale, distribution, and use in Nassau, Suffolk, Kings, or Queens County is prohibited. </a:t>
            </a:r>
          </a:p>
          <a:p>
            <a:pPr marL="640594" lvl="1" indent="-174708">
              <a:buFont typeface="Arial" panose="020B0604020202020204" pitchFamily="34" charset="0"/>
              <a:buChar char="•"/>
            </a:pPr>
            <a:r>
              <a:rPr lang="en-US" baseline="0" dirty="0"/>
              <a:t>A state can classify a general-use pesticide as restricted-use, limiting who has access to it.</a:t>
            </a:r>
          </a:p>
          <a:p>
            <a:pPr marL="640594" lvl="1" indent="-174708">
              <a:buFont typeface="Arial" panose="020B0604020202020204" pitchFamily="34" charset="0"/>
              <a:buChar char="•"/>
            </a:pPr>
            <a:r>
              <a:rPr lang="en-US" baseline="0" dirty="0"/>
              <a:t>Interpreting label statements more strictly. For example, New York State law requires a product whose label limits use to commercial pesticide applicators to be a restricted-use pesticide in New York, whether classified so by the EPA or not.</a:t>
            </a:r>
          </a:p>
          <a:p>
            <a:endParaRPr lang="en-US" baseline="0" dirty="0"/>
          </a:p>
          <a:p>
            <a:r>
              <a:rPr lang="en-US" baseline="0" dirty="0"/>
              <a:t>The take home message is that you must follow the most restrictive rule.</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114</a:t>
            </a:fld>
            <a:endParaRPr lang="en-US"/>
          </a:p>
        </p:txBody>
      </p:sp>
    </p:spTree>
    <p:extLst>
      <p:ext uri="{BB962C8B-B14F-4D97-AF65-F5344CB8AC3E}">
        <p14:creationId xmlns:p14="http://schemas.microsoft.com/office/powerpoint/2010/main" val="120919912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quite a lot about what’s on a pesticide</a:t>
            </a:r>
            <a:r>
              <a:rPr lang="en-US" baseline="0" dirty="0"/>
              <a:t> label throughout this portion of the presentation. Reading the label isn’t a one-time event. You should read the label often to refresh your knowledge of the product and how to use it. </a:t>
            </a:r>
            <a:r>
              <a:rPr lang="en-US" dirty="0"/>
              <a:t>There are four key times to read the label:</a:t>
            </a:r>
          </a:p>
          <a:p>
            <a:pPr marL="640594" lvl="1" indent="-174708">
              <a:buFont typeface="Arial" panose="020B0604020202020204" pitchFamily="34" charset="0"/>
              <a:buChar char="•"/>
            </a:pPr>
            <a:r>
              <a:rPr lang="en-US" b="1" dirty="0"/>
              <a:t>Before</a:t>
            </a:r>
            <a:r>
              <a:rPr lang="en-US" b="1" baseline="0" dirty="0"/>
              <a:t> buying </a:t>
            </a:r>
            <a:r>
              <a:rPr lang="en-US" b="0" baseline="0" dirty="0"/>
              <a:t>a pesticide, read </a:t>
            </a:r>
            <a:r>
              <a:rPr lang="en-US" dirty="0"/>
              <a:t>the label to check</a:t>
            </a:r>
            <a:r>
              <a:rPr lang="en-US" baseline="0" dirty="0"/>
              <a:t>:</a:t>
            </a:r>
          </a:p>
          <a:p>
            <a:pPr marL="1106481" lvl="2" indent="-174708">
              <a:buFont typeface="Arial" panose="020B0604020202020204" pitchFamily="34" charset="0"/>
              <a:buChar char="•"/>
            </a:pPr>
            <a:r>
              <a:rPr lang="en-US" baseline="0" dirty="0"/>
              <a:t>That the site you plan to treat and the pest you wish to control are on the label.</a:t>
            </a:r>
          </a:p>
          <a:p>
            <a:pPr marL="1106481" lvl="2" indent="-174708">
              <a:buFont typeface="Arial" panose="020B0604020202020204" pitchFamily="34" charset="0"/>
              <a:buChar char="•"/>
            </a:pPr>
            <a:r>
              <a:rPr lang="en-US" baseline="0" dirty="0"/>
              <a:t>The suitability of the pesticide for your conditions.</a:t>
            </a:r>
          </a:p>
          <a:p>
            <a:pPr marL="1106481" lvl="2" indent="-174708">
              <a:buFont typeface="Arial" panose="020B0604020202020204" pitchFamily="34" charset="0"/>
              <a:buChar char="•"/>
            </a:pPr>
            <a:r>
              <a:rPr lang="en-US" baseline="0" dirty="0"/>
              <a:t>For any use restrictions.</a:t>
            </a:r>
          </a:p>
          <a:p>
            <a:pPr marL="1106481" lvl="2" indent="-174708">
              <a:buFont typeface="Arial" panose="020B0604020202020204" pitchFamily="34" charset="0"/>
              <a:buChar char="•"/>
            </a:pPr>
            <a:r>
              <a:rPr lang="en-US" baseline="0" dirty="0"/>
              <a:t>For any PPE requirements.</a:t>
            </a:r>
          </a:p>
          <a:p>
            <a:pPr marL="1106481" lvl="2" indent="-174708">
              <a:buFont typeface="Arial" panose="020B0604020202020204" pitchFamily="34" charset="0"/>
              <a:buChar char="•"/>
            </a:pPr>
            <a:r>
              <a:rPr lang="en-US" baseline="0" dirty="0"/>
              <a:t>On how much to purchase based on the label-listed rates and directions.</a:t>
            </a:r>
          </a:p>
          <a:p>
            <a:pPr marL="640594" lvl="1" indent="-174708">
              <a:buFont typeface="Arial" panose="020B0604020202020204" pitchFamily="34" charset="0"/>
              <a:buChar char="•"/>
            </a:pPr>
            <a:r>
              <a:rPr lang="en-US" b="1" baseline="0" dirty="0"/>
              <a:t>Before mixing and/or using</a:t>
            </a:r>
            <a:r>
              <a:rPr lang="en-US" b="0" baseline="0" dirty="0"/>
              <a:t>, read the label</a:t>
            </a:r>
            <a:r>
              <a:rPr lang="en-US" baseline="0" dirty="0"/>
              <a:t> to check on what PPE you need to be using. If the product needs to be mixed, you can read how the product is mixed and how much you’ll need to use. Reading the label before using the pesticide is the time to find out safety precautions you need to take, when and how the pesticide is applied, what application equipment is needed, any environmental warnings you need to follow, and how to respond in case of an accident. Re-read the label before each use. Don’t rely on your memory!</a:t>
            </a:r>
          </a:p>
          <a:p>
            <a:pPr marL="640594" lvl="1" indent="-174708">
              <a:buFont typeface="Arial" panose="020B0604020202020204" pitchFamily="34" charset="0"/>
              <a:buChar char="•"/>
            </a:pPr>
            <a:r>
              <a:rPr lang="en-US" b="1" baseline="0" dirty="0"/>
              <a:t>Before storing</a:t>
            </a:r>
            <a:r>
              <a:rPr lang="en-US" b="0" baseline="0" dirty="0"/>
              <a:t>, r</a:t>
            </a:r>
            <a:r>
              <a:rPr lang="en-US" baseline="0" dirty="0"/>
              <a:t>eading the label to learn how to properly store the pesticide. Remember, there may be special storage requirements noted on the label.</a:t>
            </a:r>
          </a:p>
          <a:p>
            <a:pPr marL="640594" lvl="1" indent="-174708">
              <a:buFont typeface="Arial" panose="020B0604020202020204" pitchFamily="34" charset="0"/>
              <a:buChar char="•"/>
            </a:pPr>
            <a:r>
              <a:rPr lang="en-US" b="1" baseline="0" dirty="0"/>
              <a:t>Before disposing </a:t>
            </a:r>
            <a:r>
              <a:rPr lang="en-US" b="0" baseline="0" dirty="0"/>
              <a:t>of unused pesticide and empty containers, r</a:t>
            </a:r>
            <a:r>
              <a:rPr lang="en-US" baseline="0" dirty="0"/>
              <a:t>ead the label to find out what you need to do to prevent environmental contamination and hazards to people. Be aware that some products may have special disposal requirements.</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115</a:t>
            </a:fld>
            <a:endParaRPr lang="en-US"/>
          </a:p>
        </p:txBody>
      </p:sp>
    </p:spTree>
    <p:extLst>
      <p:ext uri="{BB962C8B-B14F-4D97-AF65-F5344CB8AC3E}">
        <p14:creationId xmlns:p14="http://schemas.microsoft.com/office/powerpoint/2010/main" val="340198404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we end our discussion on the pesticide label, here are some final take-home thoughts.</a:t>
            </a:r>
          </a:p>
          <a:p>
            <a:endParaRPr lang="en-US" baseline="0" dirty="0"/>
          </a:p>
          <a:p>
            <a:r>
              <a:rPr lang="en-US" baseline="0" dirty="0"/>
              <a:t>Always keep in mind that the label is a legal document. You need to read and follow the it closely. Not doing so may cause harm to you, others, or the environment, not to mention it is also a violation of the law. Ultimately, the pesticide user is responsible for any misuse of the pesticide.</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116</a:t>
            </a:fld>
            <a:endParaRPr lang="en-US"/>
          </a:p>
        </p:txBody>
      </p:sp>
    </p:spTree>
    <p:extLst>
      <p:ext uri="{BB962C8B-B14F-4D97-AF65-F5344CB8AC3E}">
        <p14:creationId xmlns:p14="http://schemas.microsoft.com/office/powerpoint/2010/main" val="79886848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i="1" dirty="0"/>
              <a:t>Instructor note: At this point, students will have a chance</a:t>
            </a:r>
            <a:r>
              <a:rPr lang="en-US" i="1" baseline="0" dirty="0"/>
              <a:t> to read through an actual pesticide label and answer several questions. A generic set of questions has been provided that can be used with any pesticide label. Encourage participants to work together in small groups on the questions. After everyone has had a chance to read the label and answer the questions, bring the group back together to discuss their answers.)</a:t>
            </a:r>
            <a:endParaRPr lang="en-US" i="1"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117</a:t>
            </a:fld>
            <a:endParaRPr lang="en-US"/>
          </a:p>
        </p:txBody>
      </p:sp>
    </p:spTree>
    <p:extLst>
      <p:ext uri="{BB962C8B-B14F-4D97-AF65-F5344CB8AC3E}">
        <p14:creationId xmlns:p14="http://schemas.microsoft.com/office/powerpoint/2010/main" val="300886206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a:t>
            </a:r>
            <a:r>
              <a:rPr lang="en-US" baseline="0" dirty="0"/>
              <a:t> on county association policy, some Master Gardener Volunteers may be allowed to recommend pesticides to clients. Making pesticide recommendations involves a great deal of responsibility. Additionally, providing recommendations also exposes county associations to liability concerns if the recommendations aren’t made according to pesticide laws and regulations as well as CCE policies. Let’s now look at what’s expected of CCE staff and Master Gardener Volunteers who make pesticide recommendations.</a:t>
            </a:r>
          </a:p>
        </p:txBody>
      </p:sp>
      <p:sp>
        <p:nvSpPr>
          <p:cNvPr id="4" name="Slide Number Placeholder 3"/>
          <p:cNvSpPr>
            <a:spLocks noGrp="1"/>
          </p:cNvSpPr>
          <p:nvPr>
            <p:ph type="sldNum" sz="quarter" idx="10"/>
          </p:nvPr>
        </p:nvSpPr>
        <p:spPr/>
        <p:txBody>
          <a:bodyPr/>
          <a:lstStyle/>
          <a:p>
            <a:fld id="{CA68B70A-AFC0-4384-8FC4-81231911B387}" type="slidenum">
              <a:rPr lang="en-US" smtClean="0"/>
              <a:t>118</a:t>
            </a:fld>
            <a:endParaRPr lang="en-US" dirty="0"/>
          </a:p>
        </p:txBody>
      </p:sp>
    </p:spTree>
    <p:extLst>
      <p:ext uri="{BB962C8B-B14F-4D97-AF65-F5344CB8AC3E}">
        <p14:creationId xmlns:p14="http://schemas.microsoft.com/office/powerpoint/2010/main" val="173005257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Cornell Cooperative Extension Administration has developed the </a:t>
            </a:r>
            <a:r>
              <a:rPr lang="en-US" baseline="0" dirty="0"/>
              <a:t>Cornell Cooperative Extension Financial Operations Resource Manual, abbreviated FORM, that covers all kinds of information county Extension associations need to operate. In this manual, FORM Code 1501 addresses CCE association risk management, including pesticide recommendations made by CCE staff and volunteers. FORM Code 1501 addresses specific needs, including where to obtain recommendations and how to properly document them.</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119</a:t>
            </a:fld>
            <a:endParaRPr lang="en-US"/>
          </a:p>
        </p:txBody>
      </p:sp>
    </p:spTree>
    <p:extLst>
      <p:ext uri="{BB962C8B-B14F-4D97-AF65-F5344CB8AC3E}">
        <p14:creationId xmlns:p14="http://schemas.microsoft.com/office/powerpoint/2010/main" val="3097319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Pesticides</a:t>
            </a:r>
            <a:r>
              <a:rPr lang="en-US" baseline="0" dirty="0"/>
              <a:t> can be referred to by a variety of names. Sometimes people refer to them by the name they’re sold under. Other times people may refer to them by their active ingredient. Referring to an active ingredient can be confusing because active ingredients can have two names as well.  Let’s take a look at both of these in more detail.</a:t>
            </a:r>
          </a:p>
          <a:p>
            <a:endParaRPr lang="en-US" baseline="0" dirty="0"/>
          </a:p>
          <a:p>
            <a:r>
              <a:rPr lang="en-US" dirty="0"/>
              <a:t>A pesticide’s </a:t>
            </a:r>
            <a:r>
              <a:rPr lang="en-US" b="1" dirty="0"/>
              <a:t>trade, brand, </a:t>
            </a:r>
            <a:r>
              <a:rPr lang="en-US" b="0" dirty="0"/>
              <a:t>or</a:t>
            </a:r>
            <a:r>
              <a:rPr lang="en-US" b="0" baseline="0" dirty="0"/>
              <a:t> </a:t>
            </a:r>
            <a:r>
              <a:rPr lang="en-US" b="1" baseline="0" dirty="0"/>
              <a:t>product name</a:t>
            </a:r>
            <a:r>
              <a:rPr lang="en-US" b="0" baseline="0" dirty="0"/>
              <a:t> is the name a manufacturer gives the product. It’s the name commonly used to promote and advertise the product. A product’s trade name is also prominently displayed on the front of the pesticide label. A couple of example trade names are Raid Max</a:t>
            </a:r>
            <a:r>
              <a:rPr lang="en-US" baseline="30000" dirty="0">
                <a:sym typeface="Symbol" panose="05050102010706020507" pitchFamily="18" charset="2"/>
              </a:rPr>
              <a:t></a:t>
            </a:r>
            <a:r>
              <a:rPr lang="en-US" b="0" baseline="0" dirty="0"/>
              <a:t> Ant and Roach and Off!</a:t>
            </a:r>
            <a:r>
              <a:rPr lang="en-US" baseline="30000" dirty="0">
                <a:sym typeface="Symbol" panose="05050102010706020507" pitchFamily="18" charset="2"/>
              </a:rPr>
              <a:t></a:t>
            </a:r>
            <a:r>
              <a:rPr lang="en-US" b="0" baseline="0" dirty="0"/>
              <a:t> Deep Woods Insect Repellent VII.</a:t>
            </a:r>
          </a:p>
          <a:p>
            <a:endParaRPr lang="en-US" b="0" baseline="0" dirty="0"/>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12</a:t>
            </a:fld>
            <a:endParaRPr lang="en-US"/>
          </a:p>
        </p:txBody>
      </p:sp>
    </p:spTree>
    <p:extLst>
      <p:ext uri="{BB962C8B-B14F-4D97-AF65-F5344CB8AC3E}">
        <p14:creationId xmlns:p14="http://schemas.microsoft.com/office/powerpoint/2010/main" val="266119153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So what does FORM Code 1501 say about making pesticide recommendations? The first thing is that CCE staff and volunteers need to use recommendations from documented authoritative sources. What might these sources be? They would include the most current editions of the Cornell Crop and Pest Management Guidelines or updated Cornell department fact sheets. Any materials used need to have been reviewed by the Pesticide Management Education Program, or PMEP (</a:t>
            </a:r>
            <a:r>
              <a:rPr lang="en-US" i="1" baseline="0" dirty="0"/>
              <a:t>pronounced pea-</a:t>
            </a:r>
            <a:r>
              <a:rPr lang="en-US" i="1" baseline="0" dirty="0" err="1"/>
              <a:t>mep</a:t>
            </a:r>
            <a:r>
              <a:rPr lang="en-US" i="0" baseline="0" dirty="0"/>
              <a:t>) at Cornell University to make sure they comply with current New York and federal pesticide laws and regulations.</a:t>
            </a:r>
          </a:p>
          <a:p>
            <a:pPr marL="0" indent="0">
              <a:buFont typeface="Arial" panose="020B0604020202020204" pitchFamily="34" charset="0"/>
              <a:buNone/>
            </a:pPr>
            <a:endParaRPr lang="en-US" i="0" baseline="0" dirty="0"/>
          </a:p>
          <a:p>
            <a:pPr marL="0" indent="0">
              <a:buFont typeface="Arial" panose="020B0604020202020204" pitchFamily="34" charset="0"/>
              <a:buNone/>
            </a:pPr>
            <a:r>
              <a:rPr lang="en-US" i="0" baseline="0" dirty="0"/>
              <a:t>CCE staff and volunteers can use recommendations from other sources, including publications from land-grant colleges or Extension systems in other states. However, these recommendations must be reviewed by PMEP for legal accuracy. Other states have different rules than New York so these publications may discuss pesticides or pesticide uses that aren’t allowed in New York State.</a:t>
            </a:r>
          </a:p>
          <a:p>
            <a:pPr marL="0" indent="0">
              <a:buFont typeface="Arial" panose="020B0604020202020204" pitchFamily="34" charset="0"/>
              <a:buNone/>
            </a:pPr>
            <a:endParaRPr lang="en-US" i="0" baseline="0" dirty="0"/>
          </a:p>
          <a:p>
            <a:pPr marL="0" indent="0">
              <a:buFont typeface="Arial" panose="020B0604020202020204" pitchFamily="34" charset="0"/>
              <a:buNone/>
            </a:pPr>
            <a:r>
              <a:rPr lang="en-US" i="0" baseline="0" dirty="0"/>
              <a:t>Minimum-risk pesticides, also called 25(b) pesticides, can be recommended to clients as a pest control option. Before recommending a minimum-risk pesticide, the specific product needs to be vetted by PMEP for legal compliance and use. Additionally, when recommending a minimum-risk pesticide, CCE staff and volunteers need to inform the user that these particular pesticides are not subject to EPA safety and efficacy testing. (Recall this from our discussion earlier.) The FORM Code also includes an overview of what minimum-risk pesticides are.</a:t>
            </a:r>
            <a:endParaRPr lang="en-US" baseline="0"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120</a:t>
            </a:fld>
            <a:endParaRPr lang="en-US"/>
          </a:p>
        </p:txBody>
      </p:sp>
    </p:spTree>
    <p:extLst>
      <p:ext uri="{BB962C8B-B14F-4D97-AF65-F5344CB8AC3E}">
        <p14:creationId xmlns:p14="http://schemas.microsoft.com/office/powerpoint/2010/main" val="346891449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When making a pesticide recommendation, you should refer to the manufacturer’s label as it’s the final word in how a pesticide can legally be used. Related to this, you need to make sure that any pesticide you recommend is labeled for the use being prescribed. Otherwise, you’re placing the user in jeopardy of misuse, which is a violation of the law.</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When providing recommendations, you should encourage the applicator to have a copy of the label and to read and follow it. You might even remind the applicator that the law requires them to read the label and to follow the directions.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You should never recommend a pesticide that you don’t have a label for. Without the label, how would you know if the recommendation is a legal one?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If you’re involved in creating fact sheets or written recommendations for the general public, you should include the disclaimer from the FORM code. This disclaimer is part of CCE’s liability protection.</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121</a:t>
            </a:fld>
            <a:endParaRPr lang="en-US"/>
          </a:p>
        </p:txBody>
      </p:sp>
    </p:spTree>
    <p:extLst>
      <p:ext uri="{BB962C8B-B14F-4D97-AF65-F5344CB8AC3E}">
        <p14:creationId xmlns:p14="http://schemas.microsoft.com/office/powerpoint/2010/main" val="418517374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When providing a pesticide recommendation, you must document what recommendation was made. A record is required for both written and verbal recommendations. Ideally the record should include enough detail to clearly describe the reasons for the recommendation if you had to go back and refer back to it a year later.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At a minimum, the specific details you should record include the date, client’s name, a summary of the situation, and specific details of the recommendation including the specific product or products recommended along with any specific rates recommended. For minimum-risk pesticides, you also need to document that you told the client that these pesticide products aren’t subject to EPA efficacy or safety testing.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Recommendation records can be recorded using the “Recommendations Record Book Form” found in the FORM Code 1501 online or in a computer file. Note that if a computer file is used, it should be saved as “read only” to preserve authenticity.</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All recommendation records must be kept for at least 7 years, according to records retention regulations.</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122</a:t>
            </a:fld>
            <a:endParaRPr lang="en-US"/>
          </a:p>
        </p:txBody>
      </p:sp>
    </p:spTree>
    <p:extLst>
      <p:ext uri="{BB962C8B-B14F-4D97-AF65-F5344CB8AC3E}">
        <p14:creationId xmlns:p14="http://schemas.microsoft.com/office/powerpoint/2010/main" val="2819249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A pesticide’s </a:t>
            </a:r>
            <a:r>
              <a:rPr lang="en-US" b="1" baseline="0" dirty="0"/>
              <a:t>chemical name </a:t>
            </a:r>
            <a:r>
              <a:rPr lang="en-US" b="0" baseline="0" dirty="0"/>
              <a:t>identifies the chemical components in a pesticide as well as the structure of the active ingredient. This usually a complex chemical name such as the example here – N, N-diethyl-meta-toluamide</a:t>
            </a:r>
            <a:r>
              <a:rPr lang="en-US" b="0" i="1" baseline="0" dirty="0"/>
              <a:t>.</a:t>
            </a:r>
            <a:r>
              <a:rPr lang="en-US" b="0" baseline="0" dirty="0"/>
              <a:t> Every active ingredient has a unique chemical name. This information is listed in the </a:t>
            </a:r>
            <a:r>
              <a:rPr lang="en-US" b="1" baseline="0" dirty="0"/>
              <a:t>ingredient statement</a:t>
            </a:r>
            <a:r>
              <a:rPr lang="en-US" b="0" baseline="0" dirty="0"/>
              <a:t> on the front panel of the pesticide label.</a:t>
            </a:r>
          </a:p>
          <a:p>
            <a:endParaRPr lang="en-US" b="0" baseline="0" dirty="0"/>
          </a:p>
          <a:p>
            <a:pPr defTabSz="931774">
              <a:defRPr/>
            </a:pPr>
            <a:r>
              <a:rPr lang="en-US" b="0" baseline="0" dirty="0"/>
              <a:t>Most people don’t refer to this complex chemical name and use a shorter, unique </a:t>
            </a:r>
            <a:r>
              <a:rPr lang="en-US" b="1" baseline="0" dirty="0"/>
              <a:t>common name</a:t>
            </a:r>
            <a:r>
              <a:rPr lang="en-US" b="0" baseline="0" dirty="0"/>
              <a:t>. In our example here, DEET is the common name for N, N-diethyl-meta-toluamide. As you can see, the common name is much simpler and may be easier to remember. Have you heard of DEET before? Most likely you have. To maintain consistency, only common names approved by the US EPA may be used on a pesticide label. </a:t>
            </a:r>
          </a:p>
          <a:p>
            <a:pPr defTabSz="931774">
              <a:defRPr/>
            </a:pPr>
            <a:endParaRPr lang="en-US" b="0" baseline="0" dirty="0"/>
          </a:p>
          <a:p>
            <a:pPr defTabSz="931774">
              <a:defRPr/>
            </a:pPr>
            <a:r>
              <a:rPr lang="en-US" b="0" baseline="0" dirty="0"/>
              <a:t>In some cases the chemical name is simple enough that it also serves as the common name. Sulfur is one example.</a:t>
            </a: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13</a:t>
            </a:fld>
            <a:endParaRPr lang="en-US"/>
          </a:p>
        </p:txBody>
      </p:sp>
    </p:spTree>
    <p:extLst>
      <p:ext uri="{BB962C8B-B14F-4D97-AF65-F5344CB8AC3E}">
        <p14:creationId xmlns:p14="http://schemas.microsoft.com/office/powerpoint/2010/main" val="4211933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learned that a pesticide has a trade name</a:t>
            </a:r>
            <a:r>
              <a:rPr lang="en-US" baseline="0" dirty="0"/>
              <a:t> and contains one or more active ingredients that have their own common name. This makes it sound like it’s fairly straightforward to understand what’s in a pesticide. However, this is not the case. If you don’t look at both the trade name and active ingredient, you may end up with the wrong product! Here’s why.</a:t>
            </a:r>
          </a:p>
          <a:p>
            <a:endParaRPr lang="en-US" baseline="0" dirty="0"/>
          </a:p>
          <a:p>
            <a:r>
              <a:rPr lang="en-US" baseline="0" dirty="0"/>
              <a:t>Let’s first talk about active ingredients. An active ingredient can be used in more than one pesticide product. That means the same active ingredient can be used in pesticides with different trade names. Let’s use the active ingredient DEET as an example. At the time this presentation was developed, there were around 100 different products registered in New York State containing DEET. This also means there are also around 100 different trade names for products containing DEET!</a:t>
            </a:r>
          </a:p>
          <a:p>
            <a:endParaRPr lang="en-US" baseline="0" dirty="0"/>
          </a:p>
          <a:p>
            <a:r>
              <a:rPr lang="en-US" baseline="0" dirty="0"/>
              <a:t>Multiple trade names may be an indicator that something is different between the pesticide products. The products might be made by a different company, have different amounts of active ingredient, include additional active ingredients, or have different uses. These variations may also mean there are different safety and risk precautions between each product. Just knowing the active ingredient in a product is not enough. You need to read the label to make sure the product meets </a:t>
            </a: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14</a:t>
            </a:fld>
            <a:endParaRPr lang="en-US"/>
          </a:p>
        </p:txBody>
      </p:sp>
    </p:spTree>
    <p:extLst>
      <p:ext uri="{BB962C8B-B14F-4D97-AF65-F5344CB8AC3E}">
        <p14:creationId xmlns:p14="http://schemas.microsoft.com/office/powerpoint/2010/main" val="1436366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let’s talk about pesticide trade names. Pesticides may have similar trade names but can be quite different. So why is this? Manufacturers often want to take advantage of a well recognized brand name to market their products. </a:t>
            </a:r>
          </a:p>
          <a:p>
            <a:endParaRPr lang="en-US" baseline="0" dirty="0"/>
          </a:p>
          <a:p>
            <a:r>
              <a:rPr lang="en-US" baseline="0" dirty="0"/>
              <a:t>Let’s take the name Roundup</a:t>
            </a:r>
            <a:r>
              <a:rPr lang="en-US" baseline="30000" dirty="0">
                <a:sym typeface="Symbol" panose="05050102010706020507" pitchFamily="18" charset="2"/>
              </a:rPr>
              <a:t></a:t>
            </a:r>
            <a:r>
              <a:rPr lang="en-US" baseline="0" dirty="0"/>
              <a:t> as an example. Roundup</a:t>
            </a:r>
            <a:r>
              <a:rPr lang="en-US" baseline="30000" dirty="0">
                <a:sym typeface="Symbol" panose="05050102010706020507" pitchFamily="18" charset="2"/>
              </a:rPr>
              <a:t></a:t>
            </a:r>
            <a:r>
              <a:rPr lang="en-US" baseline="0" dirty="0"/>
              <a:t> is used in the trade name of around 25 different products. These 25 products contain one or more of 11 different active ingredients. With so many different active ingredients, this suggests there may be different safety and risk precautions. It also suggests there may be different uses for each of these products. In fact, further investigation shows that one Roundup</a:t>
            </a:r>
            <a:r>
              <a:rPr lang="en-US" baseline="30000" dirty="0">
                <a:sym typeface="Symbol" panose="05050102010706020507" pitchFamily="18" charset="2"/>
              </a:rPr>
              <a:t></a:t>
            </a:r>
            <a:r>
              <a:rPr lang="en-US" baseline="0" dirty="0"/>
              <a:t> product is an insecticide, contrary to most people’s understanding that Roundup</a:t>
            </a:r>
            <a:r>
              <a:rPr lang="en-US" baseline="30000" dirty="0">
                <a:sym typeface="Symbol" panose="05050102010706020507" pitchFamily="18" charset="2"/>
              </a:rPr>
              <a:t></a:t>
            </a:r>
            <a:r>
              <a:rPr lang="en-US" baseline="0" dirty="0"/>
              <a:t> is an herbicide</a:t>
            </a: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15</a:t>
            </a:fld>
            <a:endParaRPr lang="en-US"/>
          </a:p>
        </p:txBody>
      </p:sp>
    </p:spTree>
    <p:extLst>
      <p:ext uri="{BB962C8B-B14F-4D97-AF65-F5344CB8AC3E}">
        <p14:creationId xmlns:p14="http://schemas.microsoft.com/office/powerpoint/2010/main" val="442165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a:t>The take-home message from this is that you need to look beyond the trade name and common name(s) to select the proper product. You need to read the entire pesticide label to know if the pesticide is appropriate for your need and to understand how to use the pesticide properly.</a:t>
            </a:r>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16</a:t>
            </a:fld>
            <a:endParaRPr lang="en-US"/>
          </a:p>
        </p:txBody>
      </p:sp>
    </p:spTree>
    <p:extLst>
      <p:ext uri="{BB962C8B-B14F-4D97-AF65-F5344CB8AC3E}">
        <p14:creationId xmlns:p14="http://schemas.microsoft.com/office/powerpoint/2010/main" val="538564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Earlier we talked about</a:t>
            </a:r>
            <a:r>
              <a:rPr lang="en-US" baseline="0" dirty="0"/>
              <a:t> active ingredients often not often being useful by themselves. They often need to be be mixed with some other ingredient into a pesticide formulation. So what what’s the importance of a pesticide formulation and what kinds of formulations are typically available to homeowners?</a:t>
            </a: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17</a:t>
            </a:fld>
            <a:endParaRPr lang="en-US"/>
          </a:p>
        </p:txBody>
      </p:sp>
    </p:spTree>
    <p:extLst>
      <p:ext uri="{BB962C8B-B14F-4D97-AF65-F5344CB8AC3E}">
        <p14:creationId xmlns:p14="http://schemas.microsoft.com/office/powerpoint/2010/main" val="4098899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pesticide’s formulation is important because it affects:</a:t>
            </a:r>
          </a:p>
          <a:p>
            <a:pPr marL="640594" lvl="1" indent="-174708" defTabSz="931774">
              <a:buFont typeface="Arial" panose="020B0604020202020204" pitchFamily="34" charset="0"/>
              <a:buChar char="•"/>
              <a:defRPr/>
            </a:pPr>
            <a:r>
              <a:rPr lang="en-US" b="1" baseline="0" dirty="0"/>
              <a:t>Exposure risk. </a:t>
            </a:r>
            <a:r>
              <a:rPr lang="en-US" baseline="0" dirty="0"/>
              <a:t>Some formulations have a higher exposure risk to the pesticide applicator, the environment, or non-target species than others.</a:t>
            </a:r>
          </a:p>
          <a:p>
            <a:pPr marL="640594" lvl="1" indent="-174708">
              <a:buFont typeface="Arial" panose="020B0604020202020204" pitchFamily="34" charset="0"/>
              <a:buChar char="•"/>
            </a:pPr>
            <a:r>
              <a:rPr lang="en-US" b="0" i="0" baseline="0" dirty="0"/>
              <a:t>It also affects </a:t>
            </a:r>
            <a:r>
              <a:rPr lang="en-US" b="1" i="0" baseline="0" dirty="0"/>
              <a:t>h</a:t>
            </a:r>
            <a:r>
              <a:rPr lang="en-US" b="1" baseline="0" dirty="0"/>
              <a:t>ow the pesticide can be used. </a:t>
            </a:r>
            <a:r>
              <a:rPr lang="en-US" baseline="0" dirty="0"/>
              <a:t>Some formulations are better suited to reach the pest than others. Some may cause undesirable staining of treated surfaces.</a:t>
            </a:r>
          </a:p>
          <a:p>
            <a:pPr marL="640594" lvl="1" indent="-174708">
              <a:buFont typeface="Arial" panose="020B0604020202020204" pitchFamily="34" charset="0"/>
              <a:buChar char="•"/>
            </a:pPr>
            <a:r>
              <a:rPr lang="en-US" b="1" baseline="0" dirty="0"/>
              <a:t>Application equipment needed</a:t>
            </a:r>
            <a:r>
              <a:rPr lang="en-US" baseline="0" dirty="0"/>
              <a:t> is formulation-dependent. Some formulations require certain types of application equipment to apply them. Others may require the equipment to be durable enough to hold up to the chemical or physical characteristics of the formulation.</a:t>
            </a:r>
          </a:p>
          <a:p>
            <a:pPr marL="640594" lvl="1" indent="-174708">
              <a:buFont typeface="Arial" panose="020B0604020202020204" pitchFamily="34" charset="0"/>
              <a:buChar char="•"/>
            </a:pPr>
            <a:r>
              <a:rPr lang="en-US" b="0" baseline="0" dirty="0"/>
              <a:t>Formulations determine the </a:t>
            </a:r>
            <a:r>
              <a:rPr lang="en-US" b="1" baseline="0" dirty="0"/>
              <a:t>need to measure and mix. </a:t>
            </a:r>
            <a:r>
              <a:rPr lang="en-US" baseline="0" dirty="0"/>
              <a:t>Some formulations require measuring and mixing with water. Others come ready to use out of the container.</a:t>
            </a:r>
          </a:p>
          <a:p>
            <a:endParaRPr lang="en-US" baseline="0" dirty="0"/>
          </a:p>
          <a:p>
            <a:r>
              <a:rPr lang="en-US" baseline="0" dirty="0"/>
              <a:t>Let’s now look at some common formulations available to homeowners.</a:t>
            </a:r>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18</a:t>
            </a:fld>
            <a:endParaRPr lang="en-US"/>
          </a:p>
        </p:txBody>
      </p:sp>
    </p:spTree>
    <p:extLst>
      <p:ext uri="{BB962C8B-B14F-4D97-AF65-F5344CB8AC3E}">
        <p14:creationId xmlns:p14="http://schemas.microsoft.com/office/powerpoint/2010/main" val="1689794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Many homeowner pesticides come as liquid formulations. Some liquid formulations can be used directly from their container; others require that you measure and mix them with water before applying them.</a:t>
            </a:r>
          </a:p>
          <a:p>
            <a:endParaRPr lang="en-US" baseline="0" dirty="0"/>
          </a:p>
          <a:p>
            <a:r>
              <a:rPr lang="en-US" b="1" baseline="0" dirty="0"/>
              <a:t>Ready-to-use, or RTU,</a:t>
            </a:r>
            <a:r>
              <a:rPr lang="en-US" b="0" baseline="0" dirty="0"/>
              <a:t> formulations don’t require dilution before using and can be used directly from their container. An RTUs container has the application device built in, such as a hand-held sprayer. RTUs contain a small amount of active ingredient mixed in an organic solvent and may require shaking before and during use. RTUs have a high cost per unit of active ingredient, primarily due to the cost of the container. The organic solvents in RTUs also harm foliage so they can’t be used as a plant spray.</a:t>
            </a:r>
          </a:p>
          <a:p>
            <a:endParaRPr lang="en-US" b="0" baseline="0" dirty="0"/>
          </a:p>
          <a:p>
            <a:r>
              <a:rPr lang="en-US" b="1" baseline="0" dirty="0"/>
              <a:t>Ready-to-spray, or RTS,</a:t>
            </a:r>
            <a:r>
              <a:rPr lang="en-US" b="0" baseline="0" dirty="0"/>
              <a:t> are liquid pesticides sold in a specialized container that attaches to a garden hose. The container has a sprayer built in that meters the amount of pesticide applied. Water from the garden hose flowing through the container dilutes the pesticide as it is sprayed. RTSs are commonly used for treating lawns and outdoor trees and shrubs.</a:t>
            </a:r>
          </a:p>
          <a:p>
            <a:endParaRPr lang="en-US" b="0" baseline="0" dirty="0"/>
          </a:p>
          <a:p>
            <a:r>
              <a:rPr lang="en-US" b="1" baseline="0" dirty="0"/>
              <a:t>Concentrates</a:t>
            </a:r>
            <a:r>
              <a:rPr lang="en-US" b="0" baseline="0" dirty="0"/>
              <a:t> require you to mix the pesticide with water in a sprayer before they can be applied. Concentrates can have a relatively high amount of active ingredient which requires accurate measurement to mix the proper amount of pesticide. Concentrates are ideal when treating large areas. However, mixing products for small areas may be difficult.</a:t>
            </a:r>
          </a:p>
          <a:p>
            <a:endParaRPr lang="en-US" b="0" baseline="0" dirty="0"/>
          </a:p>
          <a:p>
            <a:r>
              <a:rPr lang="en-US" b="1" baseline="0" dirty="0"/>
              <a:t>Aerosols</a:t>
            </a:r>
            <a:r>
              <a:rPr lang="en-US" b="0" baseline="0" dirty="0"/>
              <a:t> are a type of ready-to-use formulation. Aerosols have a low percentage of one or more active ingredients in a solvent that is packaged in a pressurized container. Pesticide is released when the attached nozzle valve is triggered. Aerosols are used indoors and in limited situations outdoors. Because the nozzle creates fine droplets, the pesticide is difficult to contain to the treatment area. Also, aerosols pose an inhalation risk and are hazardous if punctured or exposed to heat.</a:t>
            </a:r>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19</a:t>
            </a:fld>
            <a:endParaRPr lang="en-US"/>
          </a:p>
        </p:txBody>
      </p:sp>
    </p:spTree>
    <p:extLst>
      <p:ext uri="{BB962C8B-B14F-4D97-AF65-F5344CB8AC3E}">
        <p14:creationId xmlns:p14="http://schemas.microsoft.com/office/powerpoint/2010/main" val="3891267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This goal of this module is to familiarize you with pesticides and how to use them appropriately and safely. Topics we will cover during this training are:</a:t>
            </a:r>
          </a:p>
          <a:p>
            <a:pPr marL="631908" lvl="1" indent="-174708">
              <a:buFont typeface="Arial" panose="020B0604020202020204" pitchFamily="34" charset="0"/>
              <a:buChar char="•"/>
            </a:pPr>
            <a:r>
              <a:rPr lang="en-US" baseline="0" dirty="0"/>
              <a:t>Pesticide basics;</a:t>
            </a:r>
          </a:p>
          <a:p>
            <a:pPr marL="631908" lvl="1" indent="-174708">
              <a:buFont typeface="Arial" panose="020B0604020202020204" pitchFamily="34" charset="0"/>
              <a:buChar char="•"/>
            </a:pPr>
            <a:r>
              <a:rPr lang="en-US" baseline="0" dirty="0"/>
              <a:t>Pesticide formulations;</a:t>
            </a:r>
          </a:p>
          <a:p>
            <a:pPr marL="631908" lvl="1" indent="-174708">
              <a:buFont typeface="Arial" panose="020B0604020202020204" pitchFamily="34" charset="0"/>
              <a:buChar char="•"/>
            </a:pPr>
            <a:r>
              <a:rPr lang="en-US" baseline="0" dirty="0"/>
              <a:t>Basic concepts of exposure and risk;</a:t>
            </a:r>
          </a:p>
          <a:p>
            <a:pPr marL="631908" lvl="1" indent="-174708">
              <a:buFont typeface="Arial" panose="020B0604020202020204" pitchFamily="34" charset="0"/>
              <a:buChar char="•"/>
            </a:pPr>
            <a:r>
              <a:rPr lang="en-US" baseline="0" dirty="0"/>
              <a:t>Personal protection when using pesticides;</a:t>
            </a:r>
          </a:p>
          <a:p>
            <a:pPr marL="631908" lvl="1" indent="-174708">
              <a:buFont typeface="Arial" panose="020B0604020202020204" pitchFamily="34" charset="0"/>
              <a:buChar char="•"/>
            </a:pPr>
            <a:r>
              <a:rPr lang="en-US" baseline="0" dirty="0"/>
              <a:t>Environmental concerns with pesticide use.</a:t>
            </a:r>
          </a:p>
          <a:p>
            <a:pPr marL="631908" lvl="1" indent="-174708">
              <a:buFont typeface="Arial" panose="020B0604020202020204" pitchFamily="34" charset="0"/>
              <a:buChar char="•"/>
            </a:pPr>
            <a:r>
              <a:rPr lang="en-US" baseline="0" dirty="0"/>
              <a:t>Federal and state pesticide laws and regulations; and</a:t>
            </a:r>
          </a:p>
          <a:p>
            <a:pPr marL="631908" lvl="1" indent="-174708">
              <a:buFont typeface="Arial" panose="020B0604020202020204" pitchFamily="34" charset="0"/>
              <a:buChar char="•"/>
            </a:pPr>
            <a:r>
              <a:rPr lang="en-US" baseline="0" dirty="0"/>
              <a:t>The pesticide label, including a pesticide label reading activity.</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a:t>
            </a:fld>
            <a:endParaRPr lang="en-US"/>
          </a:p>
        </p:txBody>
      </p:sp>
    </p:spTree>
    <p:extLst>
      <p:ext uri="{BB962C8B-B14F-4D97-AF65-F5344CB8AC3E}">
        <p14:creationId xmlns:p14="http://schemas.microsoft.com/office/powerpoint/2010/main" val="4051351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Homeowner pesticides can also come in dry formulations. Dry formulations are typically ready-to-use but in some situations, may need to be mixed with water to properly apply them.</a:t>
            </a:r>
          </a:p>
          <a:p>
            <a:endParaRPr lang="en-US" baseline="0" dirty="0"/>
          </a:p>
          <a:p>
            <a:pPr defTabSz="931774">
              <a:defRPr/>
            </a:pPr>
            <a:r>
              <a:rPr lang="en-US" b="0" baseline="0" dirty="0"/>
              <a:t>Most </a:t>
            </a:r>
            <a:r>
              <a:rPr lang="en-US" b="1" baseline="0" dirty="0"/>
              <a:t>dusts</a:t>
            </a:r>
            <a:r>
              <a:rPr lang="en-US" b="0" baseline="0" dirty="0"/>
              <a:t> contain relatively low amounts of active ingredient, typically less than 10 percent. However, you may find a few products available with a higher percent of active ingredient. Dusts consist of the active ingredient plus a very fine talc, chalk, clay, nut hull, or volcanic ash inert carrier that helps distribute the active ingredient. Dusts are used as seed treatments, crack and crevice or spot treatments, and to treat pets and livestock. Advantages of dusts include only simple equipment is required to apply and they can be used in hard-to-reach spaces or where moisture from a spray may cause damage. Dusts also have some disadvantages. Since dusts consist of fine particles, they are easily moved off target by wind or other air currents during application and by water and air currents after application. They also don’t stick to surfaces like liquids. Moisture causes them to clump. It’s also difficult to get a uniform distribution of dust on surfaces. Dusts also pose inhalation and skin exposure hazards and may irritate the eyes, nose, throat, and skin.</a:t>
            </a:r>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20</a:t>
            </a:fld>
            <a:endParaRPr lang="en-US"/>
          </a:p>
        </p:txBody>
      </p:sp>
    </p:spTree>
    <p:extLst>
      <p:ext uri="{BB962C8B-B14F-4D97-AF65-F5344CB8AC3E}">
        <p14:creationId xmlns:p14="http://schemas.microsoft.com/office/powerpoint/2010/main" val="1402792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Granules</a:t>
            </a:r>
            <a:r>
              <a:rPr lang="en-US" b="0" baseline="0" dirty="0"/>
              <a:t> are larger and heavier than dusts. The active ingredient coats or is absorbed into coarse particles made from materials like clay, corncobs, or walnut shells. The amount of active ingredient in granules ranges from 1 to 15 percent. They are used to control weeds, insects, and nematodes living in the soil or for uptake by plant roots. Granules release the active ingredient slowly with some requiring soil moisture to do so. Advantages of granules are that they are ready to use with basic application equipment, their weight carries them directly to the target, they pose less risk of drift and applicator exposure than sprays, and they can break down more slowly if they have a slow-release coating. Disadvantages include difficulty applying them uniformly and at a proper rate, they don’t stick to foliage or uneven surfaces, and they may require moisture to release the active ingredient, making use in drought conditions less effective. Also, birds can be at risk because they may feed on the seed-like granules.</a:t>
            </a:r>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21</a:t>
            </a:fld>
            <a:endParaRPr lang="en-US"/>
          </a:p>
        </p:txBody>
      </p:sp>
    </p:spTree>
    <p:extLst>
      <p:ext uri="{BB962C8B-B14F-4D97-AF65-F5344CB8AC3E}">
        <p14:creationId xmlns:p14="http://schemas.microsoft.com/office/powerpoint/2010/main" val="2164248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Pellets </a:t>
            </a:r>
            <a:r>
              <a:rPr lang="en-US" b="0" baseline="0" dirty="0"/>
              <a:t>are similar to granules except they are manufactured to have a fairly uniform shape and weight. Like granules, pellets reduce the risk of applicator exposure and drift. One disadvantage pellets have over granules is that they may roll on steep slopes, possibly harming non-target vegetation or contaminating surface water.</a:t>
            </a:r>
            <a:endParaRPr lang="en-US" baseline="0" dirty="0"/>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22</a:t>
            </a:fld>
            <a:endParaRPr lang="en-US"/>
          </a:p>
        </p:txBody>
      </p:sp>
    </p:spTree>
    <p:extLst>
      <p:ext uri="{BB962C8B-B14F-4D97-AF65-F5344CB8AC3E}">
        <p14:creationId xmlns:p14="http://schemas.microsoft.com/office/powerpoint/2010/main" val="338804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formulations</a:t>
            </a:r>
            <a:r>
              <a:rPr lang="en-US" baseline="0" dirty="0"/>
              <a:t> fit nicely into either the liquid or solid category.</a:t>
            </a:r>
          </a:p>
          <a:p>
            <a:endParaRPr lang="en-US" dirty="0"/>
          </a:p>
          <a:p>
            <a:pPr defTabSz="931774">
              <a:defRPr/>
            </a:pPr>
            <a:r>
              <a:rPr lang="en-US" b="1" baseline="0" dirty="0"/>
              <a:t>Baits </a:t>
            </a:r>
            <a:r>
              <a:rPr lang="en-US" b="0" baseline="0" dirty="0"/>
              <a:t>contain a low percentage of active ingredient mixed with food or some other substance. They come in liquids, gels, pastes, or solids. Baits can either attract a pest or are placed where the pest can find it. The pest is killed by eating the bait. The bait used is determined by what’s attractive to the pest you want to control.  For example, liquid ant baits use a sugar-based solution inside a bait station to attract sugar-feeding ants. Baits come ready to use and can be placed in specific areas. Keep in mind that baits can be attractive to children, pets, and wildlife if they’re not properly placed. Dead rodents may eventually give off odors or could poison other animals that feed on them. As old bait becomes ineffective, it may actually become a food source for pests.</a:t>
            </a:r>
            <a:endParaRPr lang="en-US" b="1" baseline="0" dirty="0"/>
          </a:p>
          <a:p>
            <a:endParaRPr lang="en-US" dirty="0"/>
          </a:p>
          <a:p>
            <a:r>
              <a:rPr lang="en-US" b="1" i="0" dirty="0"/>
              <a:t>Animal systemics</a:t>
            </a:r>
            <a:r>
              <a:rPr lang="en-US" b="0" i="0" baseline="0" dirty="0"/>
              <a:t> are products that protect animals against blood-feeding insects. These materials are applied as pour-on liquids, liquid sprays, or dusts and are absorbed by the animal and move throughout their body. Animal systemics are typically used under the supervision of a veterinarian.</a:t>
            </a:r>
            <a:endParaRPr lang="en-US" b="1" i="0" dirty="0"/>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23</a:t>
            </a:fld>
            <a:endParaRPr lang="en-US"/>
          </a:p>
        </p:txBody>
      </p:sp>
    </p:spTree>
    <p:extLst>
      <p:ext uri="{BB962C8B-B14F-4D97-AF65-F5344CB8AC3E}">
        <p14:creationId xmlns:p14="http://schemas.microsoft.com/office/powerpoint/2010/main" val="2403965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that we’ve talked about the common formulations available for homes and gardens, how do you decide what formulation to use? The first, and most important, consideration is to be sure the pesticide label lists what or where you’re treating (called the site of application) and the pest you want to control for that particular site. This is a legal requirement. Once you’ve determined this, then consider:</a:t>
            </a:r>
          </a:p>
          <a:p>
            <a:pPr marL="640594" lvl="1" indent="-174708">
              <a:buFont typeface="Arial" panose="020B0604020202020204" pitchFamily="34" charset="0"/>
              <a:buChar char="•"/>
            </a:pPr>
            <a:r>
              <a:rPr lang="en-US" baseline="0" dirty="0"/>
              <a:t>Whether the formulation will stay in place long enough to provide the desired control;</a:t>
            </a:r>
          </a:p>
          <a:p>
            <a:pPr marL="640594" lvl="1" indent="-174708">
              <a:buFont typeface="Arial" panose="020B0604020202020204" pitchFamily="34" charset="0"/>
              <a:buChar char="•"/>
            </a:pPr>
            <a:r>
              <a:rPr lang="en-US" baseline="0" dirty="0"/>
              <a:t>The risks the formulation poses to you, the environment, and the treated site;</a:t>
            </a:r>
          </a:p>
          <a:p>
            <a:pPr marL="640594" lvl="1" indent="-174708">
              <a:buFont typeface="Arial" panose="020B0604020202020204" pitchFamily="34" charset="0"/>
              <a:buChar char="•"/>
            </a:pPr>
            <a:r>
              <a:rPr lang="en-US" baseline="0" dirty="0"/>
              <a:t>Whether you have any necessary application equipment to apply the pesticide;</a:t>
            </a:r>
          </a:p>
          <a:p>
            <a:pPr marL="640594" lvl="1" indent="-174708">
              <a:buFont typeface="Arial" panose="020B0604020202020204" pitchFamily="34" charset="0"/>
              <a:buChar char="•"/>
            </a:pPr>
            <a:r>
              <a:rPr lang="en-US" dirty="0"/>
              <a:t>Any specific personal protective equipment needs and whether you have</a:t>
            </a:r>
            <a:r>
              <a:rPr lang="en-US" baseline="0" dirty="0"/>
              <a:t> them or can</a:t>
            </a:r>
            <a:r>
              <a:rPr lang="en-US" dirty="0"/>
              <a:t> obtain them.</a:t>
            </a:r>
          </a:p>
          <a:p>
            <a:pPr marL="640594" lvl="1" indent="-174708">
              <a:buFont typeface="Arial" panose="020B0604020202020204" pitchFamily="34" charset="0"/>
              <a:buChar char="•"/>
            </a:pPr>
            <a:r>
              <a:rPr lang="en-US" dirty="0"/>
              <a:t>How easy it is to handle and measure the formulation;</a:t>
            </a:r>
          </a:p>
          <a:p>
            <a:pPr marL="640594" lvl="1" indent="-174708">
              <a:buFont typeface="Arial" panose="020B0604020202020204" pitchFamily="34" charset="0"/>
              <a:buChar char="•"/>
            </a:pPr>
            <a:r>
              <a:rPr lang="en-US" dirty="0"/>
              <a:t>Whether the formulation</a:t>
            </a:r>
            <a:r>
              <a:rPr lang="en-US" baseline="0" dirty="0"/>
              <a:t> requires dilution or can be used as is; and</a:t>
            </a:r>
          </a:p>
          <a:p>
            <a:pPr marL="640594" lvl="1" indent="-174708">
              <a:buFont typeface="Arial" panose="020B0604020202020204" pitchFamily="34" charset="0"/>
              <a:buChar char="•"/>
            </a:pPr>
            <a:r>
              <a:rPr lang="en-US" baseline="0" dirty="0"/>
              <a:t>Whether you can use all of the product within a reasonable amount of time and not have to store it.</a:t>
            </a:r>
          </a:p>
          <a:p>
            <a:endParaRPr lang="en-US" baseline="0" dirty="0"/>
          </a:p>
          <a:p>
            <a:r>
              <a:rPr lang="en-US" baseline="0" dirty="0"/>
              <a:t>Keep in mind that formulations may be limited in their availability. Be prepared to make adjustments!</a:t>
            </a:r>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24</a:t>
            </a:fld>
            <a:endParaRPr lang="en-US"/>
          </a:p>
        </p:txBody>
      </p:sp>
    </p:spTree>
    <p:extLst>
      <p:ext uri="{BB962C8B-B14F-4D97-AF65-F5344CB8AC3E}">
        <p14:creationId xmlns:p14="http://schemas.microsoft.com/office/powerpoint/2010/main" val="4223516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By now you should recognize that a pesticide</a:t>
            </a:r>
            <a:r>
              <a:rPr lang="en-US" baseline="0" dirty="0"/>
              <a:t> is used to harm a pest. If a pesticide can harm a pest, it’s possible a pesticide can harm the user or others. So what contributes to our risk of using pesticides? Let’s take a look at pesticide exposure and risk.</a:t>
            </a:r>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25</a:t>
            </a:fld>
            <a:endParaRPr lang="en-US"/>
          </a:p>
        </p:txBody>
      </p:sp>
    </p:spTree>
    <p:extLst>
      <p:ext uri="{BB962C8B-B14F-4D97-AF65-F5344CB8AC3E}">
        <p14:creationId xmlns:p14="http://schemas.microsoft.com/office/powerpoint/2010/main" val="1344449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Before we can understand the risk of using a pesticide, we first need to understand a few key terms.</a:t>
            </a:r>
          </a:p>
          <a:p>
            <a:endParaRPr lang="en-US" baseline="0" dirty="0"/>
          </a:p>
          <a:p>
            <a:r>
              <a:rPr lang="en-US" baseline="0" dirty="0"/>
              <a:t>So what is risk? </a:t>
            </a:r>
            <a:r>
              <a:rPr lang="en-US" b="1" baseline="0" dirty="0"/>
              <a:t>Risk</a:t>
            </a:r>
            <a:r>
              <a:rPr lang="en-US" b="0" baseline="0" dirty="0"/>
              <a:t> is the </a:t>
            </a:r>
            <a:r>
              <a:rPr lang="en-US" b="0" i="1" u="sng" baseline="0" dirty="0"/>
              <a:t>potential</a:t>
            </a:r>
            <a:r>
              <a:rPr lang="en-US" b="0" baseline="0" dirty="0"/>
              <a:t> of a pesticide to cause harm. It is affected by two factors – the toxicity of a pesticide and your exposure to it.</a:t>
            </a:r>
          </a:p>
          <a:p>
            <a:endParaRPr lang="en-US" b="0" baseline="0" dirty="0"/>
          </a:p>
          <a:p>
            <a:r>
              <a:rPr lang="en-US" b="1" baseline="0" dirty="0"/>
              <a:t>Toxicity </a:t>
            </a:r>
            <a:r>
              <a:rPr lang="en-US" b="0" baseline="0" dirty="0"/>
              <a:t>is a measure of a pesticide’s </a:t>
            </a:r>
            <a:r>
              <a:rPr lang="en-US" b="0" i="1" u="sng" baseline="0" dirty="0"/>
              <a:t>ability</a:t>
            </a:r>
            <a:r>
              <a:rPr lang="en-US" b="0" baseline="0" dirty="0"/>
              <a:t> to cause harm. It’s a property of the pesticide’s active ingredient, concentration, and formulation. You can’t change a pesticide’s toxicity. However, you can choose a pesticide that has a lower toxicity compared to another pesticide. A pesticide’s toxicity does not depend on where it comes from. Pesticides from plants, insects, microorganisms, minerals, or man-made do not determine it’s toxicity to us. Be aware that sometimes the term “hazard” is used in place of toxicity.</a:t>
            </a:r>
          </a:p>
          <a:p>
            <a:endParaRPr lang="en-US" b="0" baseline="0" dirty="0"/>
          </a:p>
          <a:p>
            <a:r>
              <a:rPr lang="en-US" b="1" baseline="0" dirty="0"/>
              <a:t>Exposure</a:t>
            </a:r>
            <a:r>
              <a:rPr lang="en-US" b="0" baseline="0" dirty="0"/>
              <a:t> is when you get a pesticide in or on your body. There are two types of exposure. </a:t>
            </a:r>
            <a:r>
              <a:rPr lang="en-US" b="1" baseline="0" dirty="0"/>
              <a:t>Acute exposure</a:t>
            </a:r>
            <a:r>
              <a:rPr lang="en-US" b="0" baseline="0" dirty="0"/>
              <a:t> is exposure to a single dose of a pesticide. </a:t>
            </a:r>
            <a:r>
              <a:rPr lang="en-US" b="1" baseline="0" dirty="0"/>
              <a:t>Chronic exposure</a:t>
            </a:r>
            <a:r>
              <a:rPr lang="en-US" b="0" baseline="0" dirty="0"/>
              <a:t> is repeated exposure to a pesticide or a group of related pesticides over a long period of time.</a:t>
            </a:r>
            <a:endParaRPr lang="en-US" b="1" baseline="0" dirty="0"/>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26</a:t>
            </a:fld>
            <a:endParaRPr lang="en-US"/>
          </a:p>
        </p:txBody>
      </p:sp>
    </p:spTree>
    <p:extLst>
      <p:ext uri="{BB962C8B-B14F-4D97-AF65-F5344CB8AC3E}">
        <p14:creationId xmlns:p14="http://schemas.microsoft.com/office/powerpoint/2010/main" val="1340407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Exposure’s contribution to risk is affected by two factors. The</a:t>
            </a:r>
            <a:r>
              <a:rPr lang="en-US" baseline="0" dirty="0"/>
              <a:t> first factor is the </a:t>
            </a:r>
            <a:r>
              <a:rPr lang="en-US" b="1" baseline="0" dirty="0"/>
              <a:t>dose</a:t>
            </a:r>
            <a:r>
              <a:rPr lang="en-US" baseline="0" dirty="0"/>
              <a:t>, or how much pesticide you’re exposed to in an exposure event. The </a:t>
            </a:r>
            <a:r>
              <a:rPr lang="en-US" b="0" baseline="0" dirty="0"/>
              <a:t>dose</a:t>
            </a:r>
            <a:r>
              <a:rPr lang="en-US" b="1" baseline="0" dirty="0"/>
              <a:t> </a:t>
            </a:r>
            <a:r>
              <a:rPr lang="en-US" baseline="0" dirty="0"/>
              <a:t>is also directly affected by how long you’re exposed to the pesticide and by the concentration of active ingredient in the product or spray mix you’re exposed to. </a:t>
            </a:r>
            <a:r>
              <a:rPr lang="en-US" dirty="0"/>
              <a:t>The second factor is </a:t>
            </a:r>
            <a:r>
              <a:rPr lang="en-US" b="1" dirty="0"/>
              <a:t>time, </a:t>
            </a:r>
            <a:r>
              <a:rPr lang="en-US" b="0" baseline="0" dirty="0"/>
              <a:t>or t</a:t>
            </a:r>
            <a:r>
              <a:rPr lang="en-US" baseline="0" dirty="0"/>
              <a:t>he number of times the exposure occurs. If we look at how these two factors interact, we can see that if the dose and/or the frequency of exposure increases, your risk increases as well. This is called the </a:t>
            </a:r>
            <a:r>
              <a:rPr lang="en-US" b="1" baseline="0" dirty="0"/>
              <a:t>dose-time relationship </a:t>
            </a:r>
            <a:r>
              <a:rPr lang="en-US" baseline="0" dirty="0"/>
              <a:t>and it is used to measure pesticide toxicity.</a:t>
            </a: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27</a:t>
            </a:fld>
            <a:endParaRPr lang="en-US"/>
          </a:p>
        </p:txBody>
      </p:sp>
    </p:spTree>
    <p:extLst>
      <p:ext uri="{BB962C8B-B14F-4D97-AF65-F5344CB8AC3E}">
        <p14:creationId xmlns:p14="http://schemas.microsoft.com/office/powerpoint/2010/main" val="2516029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The relationship between risk, toxicity (or</a:t>
            </a:r>
            <a:r>
              <a:rPr lang="en-US" baseline="0" dirty="0"/>
              <a:t> hazard), and exposure can be represented by the equation: risk equals toxicity times exposure. Using this equation, it’s fairly easy to see how toxicity and exposure affect risk. For example, if our exposure to a pesticide is zero, then regardless of the pesticide’s toxicity our risk is zero. If the toxicity of the pesticide remains the same (like when using the same pesticide routinely) as the number of exposure events increases, then our risk increases.</a:t>
            </a: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28</a:t>
            </a:fld>
            <a:endParaRPr lang="en-US"/>
          </a:p>
        </p:txBody>
      </p:sp>
    </p:spTree>
    <p:extLst>
      <p:ext uri="{BB962C8B-B14F-4D97-AF65-F5344CB8AC3E}">
        <p14:creationId xmlns:p14="http://schemas.microsoft.com/office/powerpoint/2010/main" val="1357192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Many people consider “toxicity” and “risk” to be the same, which they aren’t. This leads them to think that the “least toxic” pesticide means the “safest” pesticide. However, this thinking ignores the role that exposure plays in risk. It’s quite possible that a lower toxicity pesticide may actually pose more risk than a pesticide that has a higher toxicity! Here’s why.</a:t>
            </a:r>
          </a:p>
          <a:p>
            <a:endParaRPr lang="en-US" baseline="0" dirty="0"/>
          </a:p>
          <a:p>
            <a:r>
              <a:rPr lang="en-US" baseline="0" dirty="0"/>
              <a:t>Let’s consider two pesticides that could be used against the same pest. Product A has a low toxicity which we’ll give a value of 2 on a 10 point scale. Product B has a relatively high toxicity, which we’ll say is an 8 on our 10 point scale. The label directions for Product A require a person to apply it ten times to adequately control the pest meaning there would be 10 exposure events. Using the risk equation, Product A’s risk would be calculated as 20.  </a:t>
            </a:r>
          </a:p>
          <a:p>
            <a:endParaRPr lang="en-US" baseline="0" dirty="0"/>
          </a:p>
          <a:p>
            <a:r>
              <a:rPr lang="en-US" baseline="0" dirty="0"/>
              <a:t>Now consider Product B. The label for this product says to make one application, which equates to one exposure event. Again, using the risk equation, the calculated risk would be 8. If we look at this graphically, you can see that the risk for using the lower toxicity Product A is actually 2.5 times higher that the higher toxicity product B due to the number of exposure events. Sometimes a lower toxicity doesn’t mean lower risk!</a:t>
            </a:r>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29</a:t>
            </a:fld>
            <a:endParaRPr lang="en-US"/>
          </a:p>
        </p:txBody>
      </p:sp>
    </p:spTree>
    <p:extLst>
      <p:ext uri="{BB962C8B-B14F-4D97-AF65-F5344CB8AC3E}">
        <p14:creationId xmlns:p14="http://schemas.microsoft.com/office/powerpoint/2010/main" val="2450007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Before we get into the details of pesticide use and safety, we need to discuss</a:t>
            </a:r>
            <a:r>
              <a:rPr lang="en-US" baseline="0" dirty="0"/>
              <a:t> a few basics about pesticides.</a:t>
            </a: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3</a:t>
            </a:fld>
            <a:endParaRPr lang="en-US"/>
          </a:p>
        </p:txBody>
      </p:sp>
    </p:spTree>
    <p:extLst>
      <p:ext uri="{BB962C8B-B14F-4D97-AF65-F5344CB8AC3E}">
        <p14:creationId xmlns:p14="http://schemas.microsoft.com/office/powerpoint/2010/main" val="1983207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risk</a:t>
            </a:r>
            <a:r>
              <a:rPr lang="en-US" baseline="0" dirty="0"/>
              <a:t> equation is a good way to see how toxicity and exposure can contribute to your risk of pesticide poisoning, it doesn’t mean that everyone’s risk will be the same. Individual differences can affect a person’s risk of being harmed by a pesticide. These differences include:</a:t>
            </a:r>
          </a:p>
          <a:p>
            <a:endParaRPr lang="en-US" baseline="0" dirty="0"/>
          </a:p>
          <a:p>
            <a:pPr marL="640594" lvl="1" indent="-174708">
              <a:buFont typeface="Arial" panose="020B0604020202020204" pitchFamily="34" charset="0"/>
              <a:buChar char="•"/>
            </a:pPr>
            <a:r>
              <a:rPr lang="en-US" b="1" baseline="0" dirty="0"/>
              <a:t>Weight</a:t>
            </a:r>
            <a:r>
              <a:rPr lang="en-US" b="0" baseline="0" dirty="0"/>
              <a:t>. The heavier a person is, the more pesticide that needs to enter the body to cause harm.</a:t>
            </a:r>
          </a:p>
          <a:p>
            <a:pPr marL="640594" lvl="1" indent="-174708">
              <a:buFont typeface="Arial" panose="020B0604020202020204" pitchFamily="34" charset="0"/>
              <a:buChar char="•"/>
            </a:pPr>
            <a:r>
              <a:rPr lang="en-US" b="1" baseline="0" dirty="0"/>
              <a:t>Age.</a:t>
            </a:r>
            <a:r>
              <a:rPr lang="en-US" b="0" baseline="0" dirty="0"/>
              <a:t> Younger and older populations are more sensitive to pesticide exposure.</a:t>
            </a:r>
          </a:p>
          <a:p>
            <a:pPr marL="640594" lvl="1" indent="-174708">
              <a:buFont typeface="Arial" panose="020B0604020202020204" pitchFamily="34" charset="0"/>
              <a:buChar char="•"/>
            </a:pPr>
            <a:r>
              <a:rPr lang="en-US" b="1" baseline="0" dirty="0"/>
              <a:t>Gender.</a:t>
            </a:r>
            <a:r>
              <a:rPr lang="en-US" b="0" baseline="0" dirty="0"/>
              <a:t> Males and females respond differently to a pesticide exposure. Gender also plays a role where a pesticide may affect the reproductive system.</a:t>
            </a:r>
          </a:p>
          <a:p>
            <a:pPr marL="640594" lvl="1" indent="-174708">
              <a:buFont typeface="Arial" panose="020B0604020202020204" pitchFamily="34" charset="0"/>
              <a:buChar char="•"/>
            </a:pPr>
            <a:r>
              <a:rPr lang="en-US" b="1" baseline="0" dirty="0"/>
              <a:t>Health conditions.</a:t>
            </a:r>
            <a:r>
              <a:rPr lang="en-US" b="0" baseline="0" dirty="0"/>
              <a:t> If a person is sick or pregnant, the risk of pesticide poisoning can be greater.</a:t>
            </a:r>
          </a:p>
          <a:p>
            <a:pPr marL="640594" lvl="1" indent="-174708">
              <a:buFont typeface="Arial" panose="020B0604020202020204" pitchFamily="34" charset="0"/>
              <a:buChar char="•"/>
            </a:pPr>
            <a:r>
              <a:rPr lang="en-US" b="1" baseline="0" dirty="0"/>
              <a:t>Environment.</a:t>
            </a:r>
            <a:r>
              <a:rPr lang="en-US" b="0" baseline="0" dirty="0"/>
              <a:t> Exposure to other chemicals in a person’s environment can increase the risk of pesticide poisoning.</a:t>
            </a:r>
          </a:p>
          <a:p>
            <a:endParaRPr lang="en-US" b="1" baseline="0" dirty="0"/>
          </a:p>
          <a:p>
            <a:r>
              <a:rPr lang="en-US" b="0" baseline="0" dirty="0"/>
              <a:t>These differences pertain not only to the pesticide user, but also to those who may be exposed to the pesticide after it’s been applied. We need to think about the safety of both the user and others!</a:t>
            </a:r>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30</a:t>
            </a:fld>
            <a:endParaRPr lang="en-US"/>
          </a:p>
        </p:txBody>
      </p:sp>
    </p:spTree>
    <p:extLst>
      <p:ext uri="{BB962C8B-B14F-4D97-AF65-F5344CB8AC3E}">
        <p14:creationId xmlns:p14="http://schemas.microsoft.com/office/powerpoint/2010/main" val="2817223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effects of pesticides on humans often depends</a:t>
            </a:r>
            <a:r>
              <a:rPr lang="en-US" baseline="0" dirty="0"/>
              <a:t> on how it gets on or enters the body. Called </a:t>
            </a:r>
            <a:r>
              <a:rPr lang="en-US" b="1" baseline="0" dirty="0"/>
              <a:t>routes of entry</a:t>
            </a:r>
            <a:r>
              <a:rPr lang="en-US" b="0" baseline="0" dirty="0"/>
              <a:t>, there are four ways pesticides can get into the body.</a:t>
            </a:r>
          </a:p>
          <a:p>
            <a:endParaRPr lang="en-US" b="0" baseline="0" dirty="0"/>
          </a:p>
          <a:p>
            <a:r>
              <a:rPr lang="en-US" b="1" baseline="0" dirty="0"/>
              <a:t>Dermal</a:t>
            </a:r>
            <a:r>
              <a:rPr lang="en-US" b="0" baseline="0" dirty="0"/>
              <a:t> exposure is when pesticides contact the skin. The skin receives the most pesticide exposure - about 97% of all pesticide exposure when spraying pesticides is by skin contact. When absorbed by the skin, pesticides can enter the bloodstream and be carried throughout the body. Generally speaking, oil-based pesticides are more easily absorbed than water-based and liquid formulations are more easily absorbed than dry formulations. (Note that dry formulations can get on your hands and possibly lead to oral exposure if you don’t wash them.) Also, the higher the active ingredient concentration, the more active ingredient that can be absorbed. The scalp, forehead, ear drums, and groin area absorb pesticides more quickly than other areas of the body. Cuts, scrapes, and other skin abrasions can absorb pesticides more readily than healthy, intact skin. Also, hot, sweaty skin absorbs pesticides faster than cool, dry skin.</a:t>
            </a:r>
          </a:p>
          <a:p>
            <a:endParaRPr lang="en-US" b="0" baseline="0" dirty="0"/>
          </a:p>
          <a:p>
            <a:r>
              <a:rPr lang="en-US" b="0" baseline="0" dirty="0"/>
              <a:t>Dermal exposure is commonly caused by not wearing gloves or other personal protective equipment; not washing hands before using the toilet; splashing or spilling pesticide on the skin; exposure to spray or dust drift; applying pesticides in windy weather; and touching treated plants or soil.</a:t>
            </a:r>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31</a:t>
            </a:fld>
            <a:endParaRPr lang="en-US"/>
          </a:p>
        </p:txBody>
      </p:sp>
    </p:spTree>
    <p:extLst>
      <p:ext uri="{BB962C8B-B14F-4D97-AF65-F5344CB8AC3E}">
        <p14:creationId xmlns:p14="http://schemas.microsoft.com/office/powerpoint/2010/main" val="593673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i="0" baseline="0" dirty="0"/>
              <a:t>Eye</a:t>
            </a:r>
            <a:r>
              <a:rPr lang="en-US" b="0" i="0" baseline="0" dirty="0"/>
              <a:t> exposure is when pesticides are splashed into the eyes. Eyes are extremely absorbent. Blood vessels are very close to the surface and can easily absorb and transmit pesticides to the bloodstream. Eyes are also very sensitive to pesticides, some of which are corrosive and can cause severe eye damage or blindness.</a:t>
            </a:r>
          </a:p>
          <a:p>
            <a:pPr defTabSz="931774">
              <a:defRPr/>
            </a:pPr>
            <a:endParaRPr lang="en-US" b="0" i="0" baseline="0" dirty="0"/>
          </a:p>
          <a:p>
            <a:pPr defTabSz="931774">
              <a:defRPr/>
            </a:pPr>
            <a:r>
              <a:rPr lang="en-US" b="0" i="0" baseline="0" dirty="0"/>
              <a:t>Some common causes of eye exposure include: rubbing the eyes with contaminated hands or gloves; splashing pesticides in eyes; handling dry formulations without eye protection; and applying pesticides in windy weather.</a:t>
            </a:r>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32</a:t>
            </a:fld>
            <a:endParaRPr lang="en-US"/>
          </a:p>
        </p:txBody>
      </p:sp>
    </p:spTree>
    <p:extLst>
      <p:ext uri="{BB962C8B-B14F-4D97-AF65-F5344CB8AC3E}">
        <p14:creationId xmlns:p14="http://schemas.microsoft.com/office/powerpoint/2010/main" val="28807145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Inhalation</a:t>
            </a:r>
            <a:r>
              <a:rPr lang="en-US" dirty="0"/>
              <a:t> exposure comes from breathing in dusts, gasses,</a:t>
            </a:r>
            <a:r>
              <a:rPr lang="en-US" baseline="0" dirty="0"/>
              <a:t> and fumes. Large particles that are inhaled tend to stay on the surface of the nasal and throat passages. However, smaller particles can be inhaled directly to the lungs. Once absorbed by the lungs, the chemical can enter the bloodstream and be distributed to the rest of the body. Inhaled pesticides can also damage the linings of the nose, throat, and lungs. Pesticides that enter the bloodstream by inhalation can damage organs and tissues throughout the body.</a:t>
            </a:r>
          </a:p>
          <a:p>
            <a:endParaRPr lang="en-US" baseline="0" dirty="0"/>
          </a:p>
          <a:p>
            <a:r>
              <a:rPr lang="en-US" baseline="0" dirty="0"/>
              <a:t>Some causes of inhalation exposure include: using pesticides in confined or poorly ventilated areas, handling dusts or powders, and exposure to spray or dust drift.</a:t>
            </a:r>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33</a:t>
            </a:fld>
            <a:endParaRPr lang="en-US"/>
          </a:p>
        </p:txBody>
      </p:sp>
    </p:spTree>
    <p:extLst>
      <p:ext uri="{BB962C8B-B14F-4D97-AF65-F5344CB8AC3E}">
        <p14:creationId xmlns:p14="http://schemas.microsoft.com/office/powerpoint/2010/main" val="3125729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t>Oral</a:t>
            </a:r>
            <a:r>
              <a:rPr lang="en-US" dirty="0"/>
              <a:t> exposure can be very dangerous. Swallowing</a:t>
            </a:r>
            <a:r>
              <a:rPr lang="en-US" baseline="0" dirty="0"/>
              <a:t> large amounts of pesticide is </a:t>
            </a:r>
            <a:r>
              <a:rPr lang="en-US" dirty="0"/>
              <a:t>a rare occurrence and </a:t>
            </a:r>
            <a:r>
              <a:rPr lang="en-US" baseline="0" dirty="0"/>
              <a:t>it’s almost always the result of carelessness such as storing pesticide in a drink container.  Oral exposure more typically is the result of pesticide splashing or drifting into your face or when you don’t wash your hands before eating, drinking, or smoking after using pesticides.</a:t>
            </a:r>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34</a:t>
            </a:fld>
            <a:endParaRPr lang="en-US"/>
          </a:p>
        </p:txBody>
      </p:sp>
    </p:spTree>
    <p:extLst>
      <p:ext uri="{BB962C8B-B14F-4D97-AF65-F5344CB8AC3E}">
        <p14:creationId xmlns:p14="http://schemas.microsoft.com/office/powerpoint/2010/main" val="3744644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So far, we’ve </a:t>
            </a:r>
            <a:r>
              <a:rPr lang="en-US" baseline="0" dirty="0"/>
              <a:t>focused on a pesticide user’s exposure to pesticides. However, non-applicators can be exposed to pesticides and the risks related to them. Non-applicators might touch treated surfaces or inhale pesticide vapors. They may also be exposed to pesticides remaining on food crops at harvest. All of these situations pose risks to non-applicators. Pesticide users must be aware of ways non-applicators can be exposed to pesticides and work to prevent or reduce this exposure.</a:t>
            </a: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35</a:t>
            </a:fld>
            <a:endParaRPr lang="en-US"/>
          </a:p>
        </p:txBody>
      </p:sp>
    </p:spTree>
    <p:extLst>
      <p:ext uri="{BB962C8B-B14F-4D97-AF65-F5344CB8AC3E}">
        <p14:creationId xmlns:p14="http://schemas.microsoft.com/office/powerpoint/2010/main" val="23955399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Exposure hazard</a:t>
            </a:r>
            <a:r>
              <a:rPr lang="en-US" baseline="0" dirty="0"/>
              <a:t> information can be found on the pesticide label. It’s located under the title “Precautionary Statements.” This section will indicate the route or routes of exposure you should be concerned about. Any warnings will appear under the heading “Hazards to Humans and Domestic Animals.” (</a:t>
            </a:r>
            <a:r>
              <a:rPr lang="en-US" i="1" baseline="0" dirty="0"/>
              <a:t>Instructor: use the sample Precautionary Statements section on the slide and have students identify the routes of exposure that are of concern for this particular pesticide.)</a:t>
            </a:r>
            <a:endParaRPr lang="en-US" baseline="0" dirty="0"/>
          </a:p>
          <a:p>
            <a:endParaRPr lang="en-US" baseline="0" dirty="0"/>
          </a:p>
          <a:p>
            <a:r>
              <a:rPr lang="en-US" baseline="0" dirty="0"/>
              <a:t>You should note that some pesticides may not have a “Hazards to Humans and Domestic Animals” section. These products aren’t required to display this information because they meet the requirements for EPA’s lowest toxicity category or aren’t skin sensitizers.</a:t>
            </a: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36</a:t>
            </a:fld>
            <a:endParaRPr lang="en-US"/>
          </a:p>
        </p:txBody>
      </p:sp>
    </p:spTree>
    <p:extLst>
      <p:ext uri="{BB962C8B-B14F-4D97-AF65-F5344CB8AC3E}">
        <p14:creationId xmlns:p14="http://schemas.microsoft.com/office/powerpoint/2010/main" val="4260995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Earlier we talked about pesticide toxicity. But what does</a:t>
            </a:r>
            <a:r>
              <a:rPr lang="en-US" baseline="0" dirty="0"/>
              <a:t> it mean to a pesticide user?</a:t>
            </a: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37</a:t>
            </a:fld>
            <a:endParaRPr lang="en-US"/>
          </a:p>
        </p:txBody>
      </p:sp>
    </p:spTree>
    <p:extLst>
      <p:ext uri="{BB962C8B-B14F-4D97-AF65-F5344CB8AC3E}">
        <p14:creationId xmlns:p14="http://schemas.microsoft.com/office/powerpoint/2010/main" val="2845615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Earlier</a:t>
            </a:r>
            <a:r>
              <a:rPr lang="en-US" baseline="0" dirty="0"/>
              <a:t> we defined toxicity as the ability of a pesticide to cause harm. It is important to know that this harm can affect humans in three ways.</a:t>
            </a:r>
          </a:p>
          <a:p>
            <a:endParaRPr lang="en-US" baseline="0" dirty="0"/>
          </a:p>
          <a:p>
            <a:r>
              <a:rPr lang="en-US" b="1" baseline="0" dirty="0"/>
              <a:t>Pesticide poisoning </a:t>
            </a:r>
            <a:r>
              <a:rPr lang="en-US" b="0" baseline="0" dirty="0"/>
              <a:t>is when a pesticide makes you ill or has some sort of adverse effect on a body system. Pesticides disrupting a person’s nervous system is an example.</a:t>
            </a:r>
          </a:p>
          <a:p>
            <a:endParaRPr lang="en-US" b="0" baseline="0" dirty="0"/>
          </a:p>
          <a:p>
            <a:r>
              <a:rPr lang="en-US" b="1" baseline="0" dirty="0"/>
              <a:t>Pesticide injury</a:t>
            </a:r>
            <a:r>
              <a:rPr lang="en-US" b="0" baseline="0" dirty="0"/>
              <a:t> is when a pesticide directly damages tissue. An example of this is a burning sensation when splashing a pesticide on your skin.</a:t>
            </a:r>
          </a:p>
          <a:p>
            <a:endParaRPr lang="en-US" b="0" baseline="0" dirty="0"/>
          </a:p>
          <a:p>
            <a:r>
              <a:rPr lang="en-US" b="1" baseline="0" dirty="0"/>
              <a:t>Allergic effects</a:t>
            </a:r>
            <a:r>
              <a:rPr lang="en-US" b="0" baseline="0" dirty="0"/>
              <a:t> are ways people react to a pesticide that’s not caused by it’s toxicity. Pesticide allergy symptoms are similar to other allergy symptoms – red or itchy eyes, respiratory discomfort, skin reactions, and the like. Pesticide allergies can be caused by any ingredient in a pesticide, not just the active ingredient. There is no way to predict who will develop allergies to any specific pesticide product.</a:t>
            </a:r>
            <a:endParaRPr lang="en-US" b="1" dirty="0"/>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38</a:t>
            </a:fld>
            <a:endParaRPr lang="en-US"/>
          </a:p>
        </p:txBody>
      </p:sp>
    </p:spTree>
    <p:extLst>
      <p:ext uri="{BB962C8B-B14F-4D97-AF65-F5344CB8AC3E}">
        <p14:creationId xmlns:p14="http://schemas.microsoft.com/office/powerpoint/2010/main" val="37060336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The harmful effects of pesticides can appear in several ways and at various times.</a:t>
            </a:r>
          </a:p>
          <a:p>
            <a:endParaRPr lang="en-US" b="1" baseline="0" dirty="0"/>
          </a:p>
          <a:p>
            <a:r>
              <a:rPr lang="en-US" b="1" baseline="0" dirty="0"/>
              <a:t>Contact</a:t>
            </a:r>
            <a:r>
              <a:rPr lang="en-US" b="0" baseline="0" dirty="0"/>
              <a:t> effects appear at the site of exposure. These effects can include skin irritation (such as blistering, rashes, or burns) and eye irritation or injury. The most common contact effects are swelling, stinging, and burning of the eyes, nose, mouth, or throat. Contact skin effects are the most common form of pesticide injury or poisoning to applicators.</a:t>
            </a:r>
          </a:p>
          <a:p>
            <a:endParaRPr lang="en-US" b="0" baseline="0" dirty="0"/>
          </a:p>
          <a:p>
            <a:r>
              <a:rPr lang="en-US" b="1" baseline="0" dirty="0"/>
              <a:t>Systemic</a:t>
            </a:r>
            <a:r>
              <a:rPr lang="en-US" b="0" baseline="0" dirty="0"/>
              <a:t> effects appear at sites other than where the pesticide entered the body. Our similarities to animals can affect this. One example is an insecticide that affects an insect’s nervous system also affecting a person’s nervous system if the dose is sufficient enough. Similarly, a rodenticide that targets the bloodstream of rodents may also affect humans. It’s also possible that pesticides that aren’t targeted towards animals or insects may cause systemic effects. An example is the herbicide paraquat, which is deadly to people in small doses. Symptoms of systemic effects include nausea, vomiting, diarrhea, or stomach cramps; headache, dizziness, weakness, or confusion; excessive sweating, tearing, chills, or thirst; chest pains; breathing difficulties; or body aches and muscle cramps.</a:t>
            </a:r>
          </a:p>
          <a:p>
            <a:endParaRPr lang="en-US" b="0" baseline="0" dirty="0"/>
          </a:p>
          <a:p>
            <a:r>
              <a:rPr lang="en-US" b="1" baseline="0" dirty="0"/>
              <a:t>Acute</a:t>
            </a:r>
            <a:r>
              <a:rPr lang="en-US" b="0" baseline="0" dirty="0"/>
              <a:t> effects are those that happen within 24 hours of an exposure to the pesticide. </a:t>
            </a:r>
            <a:r>
              <a:rPr lang="en-US" b="1" baseline="0" dirty="0"/>
              <a:t>Delayed</a:t>
            </a:r>
            <a:r>
              <a:rPr lang="en-US" b="0" baseline="0" dirty="0"/>
              <a:t> effects appear days, weeks, months, and even years after an acute or chronic exposure. Effects that occur after long-term exposure are called </a:t>
            </a:r>
            <a:r>
              <a:rPr lang="en-US" b="1" baseline="0" dirty="0"/>
              <a:t>chronic effects. </a:t>
            </a:r>
            <a:r>
              <a:rPr lang="en-US" b="0" baseline="0" dirty="0"/>
              <a:t>Keep in mind that acute and delayed effects don’t depend on where the pesticide affected the body. Acute and delayed effects can result from either contact or systemic effects.</a:t>
            </a:r>
            <a:endParaRPr lang="en-US" b="1" baseline="0" dirty="0"/>
          </a:p>
          <a:p>
            <a:endParaRPr lang="en-US" b="0" baseline="0" dirty="0"/>
          </a:p>
          <a:p>
            <a:r>
              <a:rPr lang="en-US" b="0" baseline="0" dirty="0"/>
              <a:t>We also need to be aware of reversible and irreversible effects. </a:t>
            </a:r>
            <a:r>
              <a:rPr lang="en-US" b="1" baseline="0" dirty="0"/>
              <a:t>Reversible effects</a:t>
            </a:r>
            <a:r>
              <a:rPr lang="en-US" b="0" baseline="0" dirty="0"/>
              <a:t> are those that are not permanent and can be changed or fixed. Skin rashes, nausea, eye irritation, and dizziness are examples. </a:t>
            </a:r>
            <a:r>
              <a:rPr lang="en-US" b="1" i="0" baseline="0" dirty="0"/>
              <a:t>Irreversible effects</a:t>
            </a:r>
            <a:r>
              <a:rPr lang="en-US" b="0" i="0" baseline="0" dirty="0"/>
              <a:t> are permanent and can’t be undone. Examples include birth defects, cancer, mutations, and nervous system injury.</a:t>
            </a:r>
            <a:endParaRPr lang="en-US" b="1" baseline="0" dirty="0"/>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39</a:t>
            </a:fld>
            <a:endParaRPr lang="en-US"/>
          </a:p>
        </p:txBody>
      </p:sp>
    </p:spTree>
    <p:extLst>
      <p:ext uri="{BB962C8B-B14F-4D97-AF65-F5344CB8AC3E}">
        <p14:creationId xmlns:p14="http://schemas.microsoft.com/office/powerpoint/2010/main" val="4238187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exactly is a pesticide? Simply put</a:t>
            </a:r>
            <a:r>
              <a:rPr lang="en-US" baseline="0" dirty="0"/>
              <a:t>, a pesticide is any substance or mixture of substances that is used to kill pests or to prevent or reduce the damage pests cause. Pesticides can be used to kill the pest directly, attract it to a trap, repel it, or even stop it from reproducing.</a:t>
            </a:r>
          </a:p>
          <a:p>
            <a:endParaRPr lang="en-US" baseline="0" dirty="0"/>
          </a:p>
          <a:p>
            <a:pPr defTabSz="931774">
              <a:defRPr/>
            </a:pPr>
            <a:r>
              <a:rPr lang="en-US" baseline="0" dirty="0"/>
              <a:t>Any product that controls a pest purely by mechanical or physical means is called a </a:t>
            </a:r>
            <a:r>
              <a:rPr lang="en-US" b="1" baseline="0" dirty="0"/>
              <a:t>pest control device</a:t>
            </a:r>
            <a:r>
              <a:rPr lang="en-US" b="0" baseline="0" dirty="0"/>
              <a:t> and is not a pesticide.  Examples of pest control devices are m</a:t>
            </a:r>
            <a:r>
              <a:rPr lang="en-US" baseline="0" dirty="0"/>
              <a:t>ousetraps, fly paper, or bug zappers. Pesticide regulations do not apply to pest control devices. However, if a pest control device is packaged with a substance that helps control the pest, then the combination is considered a pesticide and needs to comply with pesticide regulations.</a:t>
            </a:r>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4</a:t>
            </a:fld>
            <a:endParaRPr lang="en-US"/>
          </a:p>
        </p:txBody>
      </p:sp>
    </p:spTree>
    <p:extLst>
      <p:ext uri="{BB962C8B-B14F-4D97-AF65-F5344CB8AC3E}">
        <p14:creationId xmlns:p14="http://schemas.microsoft.com/office/powerpoint/2010/main" val="6325798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this point you’re probably asking yourself, “How do I determine the toxicity of a pesticide?”</a:t>
            </a:r>
          </a:p>
          <a:p>
            <a:endParaRPr lang="en-US" baseline="0" dirty="0"/>
          </a:p>
          <a:p>
            <a:pPr defTabSz="931774">
              <a:defRPr/>
            </a:pPr>
            <a:r>
              <a:rPr lang="en-US" dirty="0"/>
              <a:t>Nearly</a:t>
            </a:r>
            <a:r>
              <a:rPr lang="en-US" baseline="0" dirty="0"/>
              <a:t> every</a:t>
            </a:r>
            <a:r>
              <a:rPr lang="en-US" dirty="0"/>
              <a:t> pesticide has a </a:t>
            </a:r>
            <a:r>
              <a:rPr lang="en-US" b="1" dirty="0"/>
              <a:t>signal word</a:t>
            </a:r>
            <a:r>
              <a:rPr lang="en-US" b="0" dirty="0"/>
              <a:t> on the front panel of it’s label indicating</a:t>
            </a:r>
            <a:r>
              <a:rPr lang="en-US" b="0" baseline="0" dirty="0"/>
              <a:t> the acute toxicity of the pesticide. Signal words are usually in bold, capital lettering to make it stand out from the other text on a label. Can you tell what the signal words are in the examples shown here? (</a:t>
            </a:r>
            <a:r>
              <a:rPr lang="en-US" b="0" i="1" baseline="0" dirty="0"/>
              <a:t>Instructor note: ask the students to respond to the question. Answers are: DANGER, WARNING, and CAUTION.</a:t>
            </a:r>
            <a:r>
              <a:rPr lang="en-US" b="0" baseline="0" dirty="0"/>
              <a:t>) These signal words help you determine the relative toxicity of pesticides.</a:t>
            </a:r>
          </a:p>
          <a:p>
            <a:pPr defTabSz="931774">
              <a:defRPr/>
            </a:pPr>
            <a:endParaRPr lang="en-US" b="0" baseline="0" dirty="0"/>
          </a:p>
          <a:p>
            <a:pPr defTabSz="931774">
              <a:defRPr/>
            </a:pPr>
            <a:r>
              <a:rPr lang="en-US" b="0" baseline="0" dirty="0"/>
              <a:t>A pesticide’s signal word is based on acute toxicity testing done in the laboratory and how these results fit into the toxicity categories set by the US Environmental Protection Agency. The signal word is assigned based on the highest measured dermal, inhalation, and/or oral acute toxicity and the corrosiveness or irritation ability of the pesticide. Keep in mind that acute toxicity testing is done using the actual pesticide. This means signal words may vary between pesticides containing the same active ingredient. Let’s take a closer look at what the signal words mean.</a:t>
            </a:r>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40</a:t>
            </a:fld>
            <a:endParaRPr lang="en-US"/>
          </a:p>
        </p:txBody>
      </p:sp>
    </p:spTree>
    <p:extLst>
      <p:ext uri="{BB962C8B-B14F-4D97-AF65-F5344CB8AC3E}">
        <p14:creationId xmlns:p14="http://schemas.microsoft.com/office/powerpoint/2010/main" val="34945067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A pesticide with a </a:t>
            </a:r>
            <a:r>
              <a:rPr lang="en-US" b="1" baseline="0" dirty="0"/>
              <a:t>DANGER – POISON </a:t>
            </a:r>
            <a:r>
              <a:rPr lang="en-US" b="0" baseline="0" dirty="0"/>
              <a:t>signal word</a:t>
            </a:r>
            <a:r>
              <a:rPr lang="en-US" b="1" baseline="0" dirty="0"/>
              <a:t> </a:t>
            </a:r>
            <a:r>
              <a:rPr lang="en-US" b="0" baseline="0" dirty="0"/>
              <a:t>indicates a highly toxic pesticide. These pesticides have high oral, dermal, or inhalation toxicity. A very small amount, as little as a few drops, could kill a person. Pesticides with this signal word will also have a skull and crossbones on their label.</a:t>
            </a:r>
          </a:p>
          <a:p>
            <a:endParaRPr lang="en-US" b="0" baseline="0" dirty="0"/>
          </a:p>
          <a:p>
            <a:r>
              <a:rPr lang="en-US" b="0" baseline="0" dirty="0"/>
              <a:t>Pesticides with a </a:t>
            </a:r>
            <a:r>
              <a:rPr lang="en-US" b="1" baseline="0" dirty="0"/>
              <a:t>DANGER</a:t>
            </a:r>
            <a:r>
              <a:rPr lang="en-US" b="0" baseline="0" dirty="0"/>
              <a:t> signal word also are highly toxic. However, the concern with these pesticides is their being corrosive or an irritant. These pesticides can cause permanent or severe skin, eye, or respiratory damage.</a:t>
            </a:r>
          </a:p>
          <a:p>
            <a:endParaRPr lang="en-US" b="0" baseline="0" dirty="0"/>
          </a:p>
          <a:p>
            <a:r>
              <a:rPr lang="en-US" b="0" baseline="0" dirty="0"/>
              <a:t>A </a:t>
            </a:r>
            <a:r>
              <a:rPr lang="en-US" b="1" baseline="0" dirty="0"/>
              <a:t>WARNING</a:t>
            </a:r>
            <a:r>
              <a:rPr lang="en-US" b="0" baseline="0" dirty="0"/>
              <a:t> signal word indicates a moderately toxic pesticide that can cause moderate skin, eye, or respiratory damage. A small dose of these pesticides, anywhere from 1 teaspoon to 1 ounce, could cause death, illness, or skin, eye, or respiratory damage.</a:t>
            </a:r>
          </a:p>
          <a:p>
            <a:endParaRPr lang="en-US" b="0" baseline="0" dirty="0"/>
          </a:p>
          <a:p>
            <a:r>
              <a:rPr lang="en-US" b="0" baseline="0" dirty="0"/>
              <a:t>A </a:t>
            </a:r>
            <a:r>
              <a:rPr lang="en-US" b="1" baseline="0" dirty="0"/>
              <a:t>CAUTION </a:t>
            </a:r>
            <a:r>
              <a:rPr lang="en-US" b="0" baseline="0" dirty="0"/>
              <a:t>signal word indicates a slightly toxic pesticide. These pesticides can produce mild skin, eye, or respiratory irritation. It takes a medium to large dose, more than an ounce up to a pint or pound, to cause death, illness or skin, eye, or respiratory damage.</a:t>
            </a:r>
          </a:p>
          <a:p>
            <a:endParaRPr lang="en-US" b="0" baseline="0" dirty="0"/>
          </a:p>
          <a:p>
            <a:r>
              <a:rPr lang="en-US" b="0" baseline="0" dirty="0"/>
              <a:t>You may find that some pesticides don’t have a signal word on their label. This is because they meet the criteria for the EPA’s lowest toxicity category and aren’t required to have a signal word on the label. They have a slight concern for skin, eye, or respiratory injury and little to no toxicity concern. While a signal word isn’t required for these products, some companies choose to list a CAUTION signal word on the label.</a:t>
            </a:r>
          </a:p>
          <a:p>
            <a:endParaRPr lang="en-US" b="0" baseline="0" dirty="0"/>
          </a:p>
          <a:p>
            <a:r>
              <a:rPr lang="en-US" b="0" baseline="0" dirty="0"/>
              <a:t>As you can see from these descriptions, the signal word is a way to compare the relative toxicity between pesticides you’re considering. Ideally you should choose the pesticide with the signal word meeting the lowest toxicity category that will provide adequate pest control.</a:t>
            </a:r>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41</a:t>
            </a:fld>
            <a:endParaRPr lang="en-US"/>
          </a:p>
        </p:txBody>
      </p:sp>
    </p:spTree>
    <p:extLst>
      <p:ext uri="{BB962C8B-B14F-4D97-AF65-F5344CB8AC3E}">
        <p14:creationId xmlns:p14="http://schemas.microsoft.com/office/powerpoint/2010/main" val="28191477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a:t>
            </a:r>
            <a:r>
              <a:rPr lang="en-US" baseline="0" dirty="0"/>
              <a:t> signal word on a pesticide label gives you an idea of the acute toxicity of the product, it doesn’t necessarily tell you what the specific concerns are. You will want to read the “Precautionary Statements” section of the label to learn about specific routes of entry you should be concerned about and ways to protect yourself.</a:t>
            </a:r>
          </a:p>
          <a:p>
            <a:endParaRPr lang="en-US" dirty="0"/>
          </a:p>
          <a:p>
            <a:r>
              <a:rPr lang="en-US" dirty="0"/>
              <a:t>Chronic</a:t>
            </a:r>
            <a:r>
              <a:rPr lang="en-US" baseline="0" dirty="0"/>
              <a:t> toxicity is a bit harder to predict than acute toxicity. Laboratory tests are conducted by exposing animals long-term to the pesticide active ingredient for about 2 years. If a product is found to cause chronic effects in laboratory animals, the manufacturer is required to put chronic toxicity warning statements on the pesticide label.</a:t>
            </a: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42</a:t>
            </a:fld>
            <a:endParaRPr lang="en-US"/>
          </a:p>
        </p:txBody>
      </p:sp>
    </p:spTree>
    <p:extLst>
      <p:ext uri="{BB962C8B-B14F-4D97-AF65-F5344CB8AC3E}">
        <p14:creationId xmlns:p14="http://schemas.microsoft.com/office/powerpoint/2010/main" val="29767401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So far,</a:t>
            </a:r>
            <a:r>
              <a:rPr lang="en-US" baseline="0" dirty="0"/>
              <a:t> we’ve talked about the harmful effects of pesticides, how pesticides can enter the body, and pesticide toxicity and risk. So what can a pesticide user do to protect themselves when using a pesticide? Let’s now look at ways to protect yourself from pesticide exposure.</a:t>
            </a: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43</a:t>
            </a:fld>
            <a:endParaRPr lang="en-US"/>
          </a:p>
        </p:txBody>
      </p:sp>
    </p:spTree>
    <p:extLst>
      <p:ext uri="{BB962C8B-B14F-4D97-AF65-F5344CB8AC3E}">
        <p14:creationId xmlns:p14="http://schemas.microsoft.com/office/powerpoint/2010/main" val="67116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are some general precautions pesticide users should take when using a pesticide to reduce their exposure:</a:t>
            </a:r>
          </a:p>
          <a:p>
            <a:pPr marL="640594" lvl="1" indent="-174708">
              <a:buFont typeface="Arial" panose="020B0604020202020204" pitchFamily="34" charset="0"/>
              <a:buChar char="•"/>
            </a:pPr>
            <a:r>
              <a:rPr lang="en-US" baseline="0" dirty="0"/>
              <a:t>Don’t eat, drink, chew gum, or use tobacco products while using pesticides or before washing up. Doing so may contribute to oral exposure as the hands may be contaminated with pesticide.</a:t>
            </a:r>
          </a:p>
          <a:p>
            <a:pPr marL="640594" lvl="1" indent="-174708">
              <a:buFont typeface="Arial" panose="020B0604020202020204" pitchFamily="34" charset="0"/>
              <a:buChar char="•"/>
            </a:pPr>
            <a:r>
              <a:rPr lang="en-US" baseline="0" dirty="0"/>
              <a:t>Wash your hands after handling pesticides, touching treated surfaces, and before going to the bathroom.</a:t>
            </a:r>
          </a:p>
          <a:p>
            <a:pPr marL="640594" lvl="1" indent="-174708">
              <a:buFont typeface="Arial" panose="020B0604020202020204" pitchFamily="34" charset="0"/>
              <a:buChar char="•"/>
            </a:pPr>
            <a:r>
              <a:rPr lang="en-US" baseline="0" dirty="0"/>
              <a:t>Follow all label directions about personal protection including using any label-listed protective equipment.</a:t>
            </a:r>
          </a:p>
          <a:p>
            <a:pPr marL="640594" lvl="1" indent="-174708">
              <a:buFont typeface="Arial" panose="020B0604020202020204" pitchFamily="34" charset="0"/>
              <a:buChar char="•"/>
            </a:pPr>
            <a:r>
              <a:rPr lang="en-US" baseline="0" dirty="0"/>
              <a:t>Don’t wipe gloves on your clothes. Doing so will contaminate your clothing and pesticide could soak through to your skin.</a:t>
            </a:r>
          </a:p>
          <a:p>
            <a:pPr marL="640594" lvl="1" indent="-174708">
              <a:buFont typeface="Arial" panose="020B0604020202020204" pitchFamily="34" charset="0"/>
              <a:buChar char="•"/>
            </a:pPr>
            <a:r>
              <a:rPr lang="en-US" baseline="0" dirty="0"/>
              <a:t>Launder pesticide-exposed clothes separately from household laundry to reduce cross-contamination.</a:t>
            </a:r>
          </a:p>
          <a:p>
            <a:pPr marL="640594" lvl="1" indent="-174708">
              <a:buFont typeface="Arial" panose="020B0604020202020204" pitchFamily="34" charset="0"/>
              <a:buChar char="•"/>
            </a:pPr>
            <a:r>
              <a:rPr lang="en-US" baseline="0" dirty="0"/>
              <a:t>While it might seem very simple, use common sense!</a:t>
            </a: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44</a:t>
            </a:fld>
            <a:endParaRPr lang="en-US"/>
          </a:p>
        </p:txBody>
      </p:sp>
    </p:spTree>
    <p:extLst>
      <p:ext uri="{BB962C8B-B14F-4D97-AF65-F5344CB8AC3E}">
        <p14:creationId xmlns:p14="http://schemas.microsoft.com/office/powerpoint/2010/main" val="26046590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precautions give us guidelines on what a pesticide</a:t>
            </a:r>
            <a:r>
              <a:rPr lang="en-US" baseline="0" dirty="0"/>
              <a:t> applicator can do to protect themselves. However, each pesticide often will require the user to take specific precautions. Using personal protective equipment, also called PPE, is one of them.</a:t>
            </a:r>
          </a:p>
          <a:p>
            <a:endParaRPr lang="en-US" baseline="0" dirty="0"/>
          </a:p>
          <a:p>
            <a:r>
              <a:rPr lang="en-US" baseline="0" dirty="0"/>
              <a:t>PPE is any clothing or device worn to protect yourself from pesticide exposure. PPE can reduce your exposure to pesticides but may not necessarily eliminate it. To be effective, PPE must:</a:t>
            </a:r>
          </a:p>
          <a:p>
            <a:pPr marL="640594" lvl="1" indent="-174708">
              <a:buFont typeface="Arial" panose="020B0604020202020204" pitchFamily="34" charset="0"/>
              <a:buChar char="•"/>
            </a:pPr>
            <a:r>
              <a:rPr lang="en-US" dirty="0"/>
              <a:t>Keep pesticides away from your body the whole</a:t>
            </a:r>
            <a:r>
              <a:rPr lang="en-US" baseline="0" dirty="0"/>
              <a:t> time you’re using a pesticide;</a:t>
            </a:r>
          </a:p>
          <a:p>
            <a:pPr marL="640594" lvl="1" indent="-174708">
              <a:buFont typeface="Arial" panose="020B0604020202020204" pitchFamily="34" charset="0"/>
              <a:buChar char="•"/>
            </a:pPr>
            <a:r>
              <a:rPr lang="en-US" baseline="0" dirty="0"/>
              <a:t>Be resistant to punctures and tears while using it;</a:t>
            </a:r>
          </a:p>
          <a:p>
            <a:pPr marL="640594" lvl="1" indent="-174708">
              <a:buFont typeface="Arial" panose="020B0604020202020204" pitchFamily="34" charset="0"/>
              <a:buChar char="•"/>
            </a:pPr>
            <a:r>
              <a:rPr lang="en-US" baseline="0" dirty="0"/>
              <a:t>Be well sealed at the seams; and</a:t>
            </a:r>
          </a:p>
          <a:p>
            <a:pPr marL="640594" lvl="1" indent="-174708">
              <a:buFont typeface="Arial" panose="020B0604020202020204" pitchFamily="34" charset="0"/>
              <a:buChar char="•"/>
            </a:pPr>
            <a:r>
              <a:rPr lang="en-US" baseline="0" dirty="0"/>
              <a:t>Be comfortable enough without restricting movement so you will use it.</a:t>
            </a:r>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45</a:t>
            </a:fld>
            <a:endParaRPr lang="en-US"/>
          </a:p>
        </p:txBody>
      </p:sp>
    </p:spTree>
    <p:extLst>
      <p:ext uri="{BB962C8B-B14F-4D97-AF65-F5344CB8AC3E}">
        <p14:creationId xmlns:p14="http://schemas.microsoft.com/office/powerpoint/2010/main" val="42917997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PPE protection</a:t>
            </a:r>
            <a:r>
              <a:rPr lang="en-US" baseline="0" dirty="0"/>
              <a:t> varies with the material it is made from and how thick the material is. The pesticide label will tell you which level of protection is needed.</a:t>
            </a:r>
          </a:p>
          <a:p>
            <a:endParaRPr lang="en-US" baseline="0" dirty="0"/>
          </a:p>
          <a:p>
            <a:r>
              <a:rPr lang="en-US" baseline="0" dirty="0"/>
              <a:t>Some pesticide labels will say that the user must use PPE made from chemical resistant materials. Others will say to use PPE made from waterproof materials. So what’s the difference? Chemical resistant means that there is no measurable movement of a pesticide through the material in a certain period of time. Waterproof material, on the other hand, keeps water-soluble pesticides out. Unlike chemical resistant materials, waterproof materials may not be effective for oil solvent-based products.</a:t>
            </a:r>
          </a:p>
          <a:p>
            <a:endParaRPr lang="en-US" baseline="0" dirty="0"/>
          </a:p>
          <a:p>
            <a:r>
              <a:rPr lang="en-US" baseline="0" dirty="0"/>
              <a:t>The level of chemical resistance varies depending on the material. Some materials resistant to one pesticide might not be resistant to others. Materials that are resistant to a particular pesticide might not provide the same level of protection for different lengths of time. Cotton, leather, canvas, and similar materials are not chemical resistant because they tend to absorb pesticide, drawing it closer to the skin, increasing the risk of exposure. Powders and dusts may also move through cotton or other woven materials and may even remain in the fibers after repeated washings. This is why you should not use a hat with a cloth or leather sweatband, cloth or cloth-lined gloves, footwear, or aprons when using pesticides.</a:t>
            </a:r>
          </a:p>
          <a:p>
            <a:endParaRPr lang="en-US" baseline="0" dirty="0"/>
          </a:p>
          <a:p>
            <a:r>
              <a:rPr lang="en-US" baseline="0" dirty="0"/>
              <a:t>The PPE barrier can breakdown in three ways:</a:t>
            </a:r>
          </a:p>
          <a:p>
            <a:pPr marL="640594" lvl="1" indent="-174708">
              <a:buFont typeface="Arial" panose="020B0604020202020204" pitchFamily="34" charset="0"/>
              <a:buChar char="•"/>
            </a:pPr>
            <a:r>
              <a:rPr lang="en-US" b="1" baseline="0" dirty="0"/>
              <a:t>Penetration</a:t>
            </a:r>
            <a:r>
              <a:rPr lang="en-US" b="0" baseline="0" dirty="0"/>
              <a:t> is when the pesticide leaks through the PPE layer. This can be through seams, pinholes, tears, or other breaks in the material. If you expect to be working around sharp items or plants with thorns, you should select a material that’s less likely to be penetrated.</a:t>
            </a:r>
          </a:p>
          <a:p>
            <a:pPr marL="640594" lvl="1" indent="-174708">
              <a:buFont typeface="Arial" panose="020B0604020202020204" pitchFamily="34" charset="0"/>
              <a:buChar char="•"/>
            </a:pPr>
            <a:r>
              <a:rPr lang="en-US" b="1" baseline="0" dirty="0"/>
              <a:t>Permeation</a:t>
            </a:r>
            <a:r>
              <a:rPr lang="en-US" b="0" baseline="0" dirty="0"/>
              <a:t> is when a pesticide seeps through the material. This depends on the material, the pesticide’s chemical characteristics, how long the material is exposed to the pesticide, the pesticide concentration, and temperature. Since permeation isn’t detectable until the pesticide reaches your skin, you should only use the PPE as long as the manufacturer or the pesticide label recommends.</a:t>
            </a:r>
          </a:p>
          <a:p>
            <a:pPr marL="640594" lvl="1" indent="-174708">
              <a:buFont typeface="Arial" panose="020B0604020202020204" pitchFamily="34" charset="0"/>
              <a:buChar char="•"/>
            </a:pPr>
            <a:r>
              <a:rPr lang="en-US" b="1" baseline="0" dirty="0"/>
              <a:t>Degradation</a:t>
            </a:r>
            <a:r>
              <a:rPr lang="en-US" b="0" baseline="0" dirty="0"/>
              <a:t> is when PPE physically breaks down. This can be caused by exposure to a pesticide the material is not designed for. Signs of degradation include changing color, becoming soft or spongy, swelling or bubbling up, cracking or getting holes in it, or becoming stiff or brittle. If these occur, discard the PPE and select one that has better resistance.</a:t>
            </a:r>
            <a:endParaRPr lang="en-US" b="1" dirty="0"/>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46</a:t>
            </a:fld>
            <a:endParaRPr lang="en-US"/>
          </a:p>
        </p:txBody>
      </p:sp>
    </p:spTree>
    <p:extLst>
      <p:ext uri="{BB962C8B-B14F-4D97-AF65-F5344CB8AC3E}">
        <p14:creationId xmlns:p14="http://schemas.microsoft.com/office/powerpoint/2010/main" val="10693091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we’ve mentioned, the label will tell</a:t>
            </a:r>
            <a:r>
              <a:rPr lang="en-US" baseline="0" dirty="0"/>
              <a:t> you what types of PPE are required when using a particular pesticide. PPE requirements will be listed under the “Precautionary Statements” section of the label. As you can see in the highlighted example on the left, this label has a specific PPE section that lists chemical-resistant gloves made out of any waterproof material as required PPE. Some labels may list PPE requirements along with the “Hazards to Humans and Domestic Animals” information like the example on the right.</a:t>
            </a:r>
          </a:p>
          <a:p>
            <a:endParaRPr lang="en-US" baseline="0" dirty="0"/>
          </a:p>
          <a:p>
            <a:r>
              <a:rPr lang="en-US" baseline="0" dirty="0"/>
              <a:t>Keep in mind that the PPE listed on the label are the minimum you are required to use. You can always use more if you feel there’s a need. If the label says to use chemical-resistant materials but doesn’t specify a type, consult the pesticide’s or PPE’s manufacturer. At a minimum, you should wear long-sleeved shirt, long pants, and socks when working with pesticides.</a:t>
            </a:r>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47</a:t>
            </a:fld>
            <a:endParaRPr lang="en-US"/>
          </a:p>
        </p:txBody>
      </p:sp>
    </p:spTree>
    <p:extLst>
      <p:ext uri="{BB962C8B-B14F-4D97-AF65-F5344CB8AC3E}">
        <p14:creationId xmlns:p14="http://schemas.microsoft.com/office/powerpoint/2010/main" val="17308984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said earlier,</a:t>
            </a:r>
            <a:r>
              <a:rPr lang="en-US" baseline="0" dirty="0"/>
              <a:t> dermal, or skin, exposure is the most significant route of entry. Because of this, you should take as much effort as possible to prevent skin exposure when working with or around pesticides. This includes using, at a minimum, long sleeved shirts, long pants, socks, and waterproof shoes. It also includes using chemical resistant gloves.</a:t>
            </a:r>
          </a:p>
          <a:p>
            <a:endParaRPr lang="en-US" baseline="0" dirty="0"/>
          </a:p>
          <a:p>
            <a:r>
              <a:rPr lang="en-US" baseline="0" dirty="0"/>
              <a:t>Wash up with soap and water after using a pesticide or when pesticide contacts your skin. In cases where pesticide gets inside any PPE you’re using, it will be trapped against your skin so you’ll need to remove and discard the PPE, wash the exposed area thoroughly with soap and water, and treat the exposed area as needed. Of course, you’ll need to put on clean PPE to finish up the pesticide application.</a:t>
            </a: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48</a:t>
            </a:fld>
            <a:endParaRPr lang="en-US"/>
          </a:p>
        </p:txBody>
      </p:sp>
    </p:spTree>
    <p:extLst>
      <p:ext uri="{BB962C8B-B14F-4D97-AF65-F5344CB8AC3E}">
        <p14:creationId xmlns:p14="http://schemas.microsoft.com/office/powerpoint/2010/main" val="30654108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Clothing worn during a pesticide application should be made of sturdy materials and not have holes or tears in them. Tightly woven fabrics are better at protecting you than loose weaves as they prevent pesticide from moving through the fabric. At a minimum, you should wear a long-sleeved shirt, long pants, socks, and waterproof shoes when applying certain types of pesticides.</a:t>
            </a:r>
          </a:p>
          <a:p>
            <a:endParaRPr lang="en-US" baseline="0" dirty="0"/>
          </a:p>
          <a:p>
            <a:r>
              <a:rPr lang="en-US" baseline="0" dirty="0"/>
              <a:t>Coveralls can be used to protect against pesticide exposure. They come in one- or two-piece garments that fit over your regular clothing, covering the entire body except for the hands, feet, and head. Two-piece coveralls are designed for the jacket to stay outside of the pants and extend below the waist. Coveralls can be made waterproof and disposable.</a:t>
            </a:r>
          </a:p>
          <a:p>
            <a:endParaRPr lang="en-US" baseline="0" dirty="0"/>
          </a:p>
          <a:p>
            <a:r>
              <a:rPr lang="en-US" baseline="0" dirty="0"/>
              <a:t>Some coveralls are chemical-resistant. They can be used in situations where large amounts of pesticides could be deposited on your clothing. Chemical-resistant coveralls typically come as one-piece garments. If choosing to use coveralls, you should keep in mind that some manufacturers produce both chemical and non-chemical resistant versions. This means pesticide users will need to make sure they get the right type. </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49</a:t>
            </a:fld>
            <a:endParaRPr lang="en-US"/>
          </a:p>
        </p:txBody>
      </p:sp>
    </p:spTree>
    <p:extLst>
      <p:ext uri="{BB962C8B-B14F-4D97-AF65-F5344CB8AC3E}">
        <p14:creationId xmlns:p14="http://schemas.microsoft.com/office/powerpoint/2010/main" val="2373210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Pesticides can be derived from a variety of sources. They can be obtained from our</a:t>
            </a:r>
            <a:r>
              <a:rPr lang="en-US" baseline="0" dirty="0"/>
              <a:t> </a:t>
            </a:r>
            <a:r>
              <a:rPr lang="en-US" b="1" baseline="0" dirty="0"/>
              <a:t>physical environment</a:t>
            </a:r>
            <a:r>
              <a:rPr lang="en-US" b="0" baseline="0" dirty="0"/>
              <a:t>. Some examples include sulfur, which can be used to control certain plant diseases; copper, which can be used to control aquatic plants or fungi; and kaolin clay, a ground mineral that can be used to protect plants and fruit from insect and disease pests.</a:t>
            </a:r>
          </a:p>
          <a:p>
            <a:endParaRPr lang="en-US" b="0" baseline="0" dirty="0"/>
          </a:p>
          <a:p>
            <a:pPr defTabSz="931774">
              <a:defRPr/>
            </a:pPr>
            <a:r>
              <a:rPr lang="en-US" dirty="0"/>
              <a:t>Pesticides can also be</a:t>
            </a:r>
            <a:r>
              <a:rPr lang="en-US" baseline="0" dirty="0"/>
              <a:t> obtained from </a:t>
            </a:r>
            <a:r>
              <a:rPr lang="en-US" b="1" baseline="0" dirty="0"/>
              <a:t>living organisms</a:t>
            </a:r>
            <a:r>
              <a:rPr lang="en-US" b="0" baseline="0" dirty="0"/>
              <a:t>. Plants produce chemicals that can be extracted and used for pest control, pyrethrum and rotenone being two examples. Insects produce hormones and pheromones that can be used for insect control. Hormones regulate insect growth and development, such as determining when an insect advances from larva or nymph to the adult stage. By exposing insects to hormones, we can disrupt their normal development cycle to the point where they don’t reproduce or advance to the adult stage. Pheromones are chemical signals between insects and can be used to attract insects to traps, either to monitor or to control them. Keep in mind that hormones and pheromones themselves don’t kill insects. Because they’re used to reduce or prevent insect damage, they’re considered to be a pesticide.</a:t>
            </a:r>
          </a:p>
          <a:p>
            <a:pPr defTabSz="931774">
              <a:defRPr/>
            </a:pPr>
            <a:endParaRPr lang="en-US" b="0" baseline="0" dirty="0"/>
          </a:p>
          <a:p>
            <a:pPr defTabSz="931774">
              <a:defRPr/>
            </a:pPr>
            <a:r>
              <a:rPr lang="en-US" b="0" baseline="0" dirty="0"/>
              <a:t>Microorganisms are another pesticide source. One example, </a:t>
            </a:r>
            <a:r>
              <a:rPr lang="en-US" b="0" i="1" baseline="0" dirty="0"/>
              <a:t>Bacillus thuringiensis</a:t>
            </a:r>
            <a:r>
              <a:rPr lang="en-US" b="0" i="0" baseline="0" dirty="0"/>
              <a:t>, also called </a:t>
            </a:r>
            <a:r>
              <a:rPr lang="en-US" b="0" i="0" baseline="0" dirty="0" err="1"/>
              <a:t>Bt</a:t>
            </a:r>
            <a:r>
              <a:rPr lang="en-US" b="0" i="0" baseline="0" dirty="0"/>
              <a:t>, is a soil microbe which produces a toxin that disrupts the feeding of mosquitoes, black flies, beetles, and moths. </a:t>
            </a:r>
            <a:r>
              <a:rPr lang="en-US" b="0" i="0" baseline="0" dirty="0" err="1"/>
              <a:t>Bt</a:t>
            </a:r>
            <a:r>
              <a:rPr lang="en-US" b="0" i="0" baseline="0" dirty="0"/>
              <a:t> has also been incorporated into plants, such as corn, so that the plant protects itself against pest larvae.</a:t>
            </a:r>
          </a:p>
          <a:p>
            <a:pPr defTabSz="931774">
              <a:defRPr/>
            </a:pPr>
            <a:endParaRPr lang="en-US" b="1" i="0" baseline="0" dirty="0"/>
          </a:p>
          <a:p>
            <a:pPr defTabSz="931774">
              <a:defRPr/>
            </a:pPr>
            <a:r>
              <a:rPr lang="en-US" b="0" i="0" baseline="0" dirty="0"/>
              <a:t>Most pesticides are man-made. </a:t>
            </a:r>
            <a:r>
              <a:rPr lang="en-US" b="1" i="0" baseline="0" dirty="0"/>
              <a:t>Manufactured </a:t>
            </a:r>
            <a:r>
              <a:rPr lang="en-US" b="0" i="0" baseline="0" dirty="0"/>
              <a:t>pesticides have some advantages over naturally-occurring pesticides. They often are easier to produce in large quantities, however, they are fairly expensive to develop. Manufactured pesticides can be easy to handle. Manufactured pesticides can also be designed to meet a particular need such as to control a specific pest or to lower the risk posed to the user or the environment.</a:t>
            </a:r>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5</a:t>
            </a:fld>
            <a:endParaRPr lang="en-US"/>
          </a:p>
        </p:txBody>
      </p:sp>
    </p:spTree>
    <p:extLst>
      <p:ext uri="{BB962C8B-B14F-4D97-AF65-F5344CB8AC3E}">
        <p14:creationId xmlns:p14="http://schemas.microsoft.com/office/powerpoint/2010/main" val="22316666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Pesticide handlers get the most pesticide exposure on their hands and forearms. To reduce this exposure, waterproof or chemical-resistant gloves need to be worn anytime pesticides might get on your hands. This may be when you’re mixing pesticides, working with contaminated application equipment, or touching a treated surface. Use gloves that go over your wrist and at least halfway to your elbow in order to better protect the forearm.</a:t>
            </a:r>
          </a:p>
          <a:p>
            <a:endParaRPr lang="en-US" baseline="0" dirty="0"/>
          </a:p>
          <a:p>
            <a:r>
              <a:rPr lang="en-US" baseline="0" dirty="0"/>
              <a:t>Your hand position will determine how to wear gloves. If your hands are in the mostly lowered position, the glove should be tucked under the sleeves of your shirt to prevent pesticide from running down into the gloves. If your hands are primarily above your head, you’ll want to leave your gloves outside your shirt sleeves and fold the cuff of the gloves up 1 or 2 inches to catch pesticide before it runs down your arm. In situations where you’ll be raising and lowering your arms, you can have the glove cuff outside of your shirt sleeve and use heavy-duty tape or an elastic band to close off the cuff of the glove.</a:t>
            </a:r>
          </a:p>
          <a:p>
            <a:endParaRPr lang="en-US" baseline="0" dirty="0"/>
          </a:p>
          <a:p>
            <a:r>
              <a:rPr lang="en-US" baseline="0" dirty="0"/>
              <a:t>Before removing gloves, wash them thoroughly to prevent contaminating the inside. You also need to wash your hands thoroughly and dry them before touching anything. It’s a good idea to have extra gloves available if the ones you’re using become damaged or if you think the inside has been contaminated.</a:t>
            </a: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50</a:t>
            </a:fld>
            <a:endParaRPr lang="en-US"/>
          </a:p>
        </p:txBody>
      </p:sp>
    </p:spTree>
    <p:extLst>
      <p:ext uri="{BB962C8B-B14F-4D97-AF65-F5344CB8AC3E}">
        <p14:creationId xmlns:p14="http://schemas.microsoft.com/office/powerpoint/2010/main" val="21757331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also need to c</a:t>
            </a:r>
            <a:r>
              <a:rPr lang="en-US" baseline="0" dirty="0"/>
              <a:t>onsider how to protect your feet during a pesticide application. Normally, sturdy shoes and socks will suffice. Sandals and open-toed shoes are not an option as they don’t provide enough protection. Also, fabric, canvas, or leather shoes and boots aren’t appropriate as they absorb pesticides easily, holding it closer to your skin.</a:t>
            </a:r>
          </a:p>
          <a:p>
            <a:endParaRPr lang="en-US" baseline="0" dirty="0"/>
          </a:p>
          <a:p>
            <a:r>
              <a:rPr lang="en-US" baseline="0" dirty="0"/>
              <a:t>Chemical-resistant footwear is available and may be required by the pesticide label. In situations where you’re likely to get pesticide on your lower legs or feet, use chemical-resistant boots that extend at least halfway up to your knee.</a:t>
            </a:r>
          </a:p>
          <a:p>
            <a:endParaRPr lang="en-US" baseline="0" dirty="0"/>
          </a:p>
          <a:p>
            <a:r>
              <a:rPr lang="en-US" baseline="0" dirty="0"/>
              <a:t>To avoid contaminating your feet, wear your pant legs outside of the footwear to prevent pesticide from running down into your footwear. Wash off your footwear before removing them.</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51</a:t>
            </a:fld>
            <a:endParaRPr lang="en-US"/>
          </a:p>
        </p:txBody>
      </p:sp>
    </p:spTree>
    <p:extLst>
      <p:ext uri="{BB962C8B-B14F-4D97-AF65-F5344CB8AC3E}">
        <p14:creationId xmlns:p14="http://schemas.microsoft.com/office/powerpoint/2010/main" val="38874574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you’re applying pesticides over your head or may be exposed to overhead or airborne particles, wear wide-brimmed protective headwear to reduce head exposure. It’s possible the pesticide label may require you to use chemical-resistant headgear. When choosing headgear, do not use hats or other headgear that contain absorbent material like cotton, leather, or straw. These materials can hold pesticide close to your skin, increasing your exposure.</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52</a:t>
            </a:fld>
            <a:endParaRPr lang="en-US"/>
          </a:p>
        </p:txBody>
      </p:sp>
    </p:spTree>
    <p:extLst>
      <p:ext uri="{BB962C8B-B14F-4D97-AF65-F5344CB8AC3E}">
        <p14:creationId xmlns:p14="http://schemas.microsoft.com/office/powerpoint/2010/main" val="4109471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said earlier, your eyes can</a:t>
            </a:r>
            <a:r>
              <a:rPr lang="en-US" baseline="0" dirty="0"/>
              <a:t> easily absorb pesticides. Some pesticide labels may tell you to use protective eyewear. The specific type of eyewear may be listed on the label and is based on the pesticide formulation and the exposure concern.</a:t>
            </a:r>
          </a:p>
          <a:p>
            <a:endParaRPr lang="en-US" baseline="0" dirty="0"/>
          </a:p>
          <a:p>
            <a:r>
              <a:rPr lang="en-US" baseline="0" dirty="0"/>
              <a:t>For homeowners, shielded safety glasses or goggles can be used to provide protection. Shielded safety glasses have shields along the brow line and on the sides. Safety glasses without these shields will not protect the eyes. Goggles that fit tightly against the face are an appropriate choice if there is the chance for being enveloped in spray, mist or dust. In some situations, a face shield might be beneficial. Select one that bends inward towards the throat to provide better protection.</a:t>
            </a:r>
          </a:p>
          <a:p>
            <a:endParaRPr lang="en-US" baseline="0" dirty="0"/>
          </a:p>
          <a:p>
            <a:r>
              <a:rPr lang="en-US" baseline="0" dirty="0"/>
              <a:t>Contact lens wearers should be aware that the lenses might trap pesticide against the eye. Your eye doctor or physician can help you decide if you need to be concerned about this.</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53</a:t>
            </a:fld>
            <a:endParaRPr lang="en-US"/>
          </a:p>
        </p:txBody>
      </p:sp>
    </p:spTree>
    <p:extLst>
      <p:ext uri="{BB962C8B-B14F-4D97-AF65-F5344CB8AC3E}">
        <p14:creationId xmlns:p14="http://schemas.microsoft.com/office/powerpoint/2010/main" val="41877938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Pesticides</a:t>
            </a:r>
            <a:r>
              <a:rPr lang="en-US" baseline="0" dirty="0"/>
              <a:t> that create dusts or mists when mixing or applying can be inhaled, exposing the lungs to the pesticide. If there is concern for respiratory exposure, pesticide labels will tell you to use a respirator. The label will also specify what type of respirator to use. </a:t>
            </a:r>
          </a:p>
          <a:p>
            <a:endParaRPr lang="en-US" baseline="0" dirty="0"/>
          </a:p>
          <a:p>
            <a:r>
              <a:rPr lang="en-US" baseline="0" dirty="0"/>
              <a:t>In situations where the label doesn’t require respiratory protection, you should consider using a respirator if the label says to not breathe vapors or spray mist or harmful or fatal if inhaled.</a:t>
            </a:r>
          </a:p>
          <a:p>
            <a:endParaRPr lang="en-US" baseline="0" dirty="0"/>
          </a:p>
          <a:p>
            <a:r>
              <a:rPr lang="en-US" baseline="0" dirty="0"/>
              <a:t>The National Institute for Occupational Safety and Health, referred to as NIOSH (pronounced </a:t>
            </a:r>
            <a:r>
              <a:rPr lang="en-US" baseline="0" dirty="0" err="1"/>
              <a:t>ny-osh</a:t>
            </a:r>
            <a:r>
              <a:rPr lang="en-US" baseline="0" dirty="0"/>
              <a:t>), is responsible for certifying respirators used with pesticides. When purchasing a respirator for pesticide use, read the package and look for the NIOSH certification number on the box.</a:t>
            </a:r>
          </a:p>
          <a:p>
            <a:endParaRPr lang="en-US" baseline="0" dirty="0"/>
          </a:p>
          <a:p>
            <a:r>
              <a:rPr lang="en-US" baseline="0" dirty="0"/>
              <a:t>Be sure to follow the manufacturers directions for using respirators.</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54</a:t>
            </a:fld>
            <a:endParaRPr lang="en-US"/>
          </a:p>
        </p:txBody>
      </p:sp>
    </p:spTree>
    <p:extLst>
      <p:ext uri="{BB962C8B-B14F-4D97-AF65-F5344CB8AC3E}">
        <p14:creationId xmlns:p14="http://schemas.microsoft.com/office/powerpoint/2010/main" val="35419484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you, </a:t>
            </a:r>
            <a:r>
              <a:rPr lang="en-US" baseline="0" dirty="0"/>
              <a:t>PPE must be properly cared for in order for it to function properly. Any reusable PPE should be stored in a clean area away from sunlight, moisture, extreme temperatures, and pesticides or other chemicals. Before removing any PPE, be sure to wash the outside of gloves with detergent and water. Wash any other PPE before removing it to prevent contaminating the inside surfaces. </a:t>
            </a:r>
          </a:p>
          <a:p>
            <a:endParaRPr lang="en-US" baseline="0" dirty="0"/>
          </a:p>
          <a:p>
            <a:r>
              <a:rPr lang="en-US" baseline="0" dirty="0"/>
              <a:t>If you use disposable PPE, like certain types of gloves or non-woven coveralls, they need to be disposed of after use. They’re not intended for long-term use. </a:t>
            </a:r>
          </a:p>
          <a:p>
            <a:endParaRPr lang="en-US" baseline="0" dirty="0"/>
          </a:p>
          <a:p>
            <a:r>
              <a:rPr lang="en-US" baseline="0" dirty="0"/>
              <a:t>Reusable PPE, like protective clothing, eyewear, or respirators, are meant to be used several times. These items should be cleaned according to the manufacturer directions after each use. Wash these items separately from the family laundry to prevent transferring pesticide to other clothes. It’s also a good idea to let the person doing the laundry know of the exposure risks and even have them use protective gloves to reduce exposure when handling the contaminated PPE.</a:t>
            </a:r>
          </a:p>
          <a:p>
            <a:endParaRPr lang="en-US" baseline="0" dirty="0"/>
          </a:p>
          <a:p>
            <a:r>
              <a:rPr lang="en-US" baseline="0" dirty="0"/>
              <a:t>Reusable PPE should be replaced regularly since its ability to resist pesticides can degrade over time and with each use. Pesticide residues that remain on the PPE may penetrate the material, potentially exposing you to the pesticide. Since your hands have the greatest exposure to pesticides, it’s a good idea to replace gloves frequently. Obviously, if PPE becomes damaged, it should be replaced immediately.</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55</a:t>
            </a:fld>
            <a:endParaRPr lang="en-US"/>
          </a:p>
        </p:txBody>
      </p:sp>
    </p:spTree>
    <p:extLst>
      <p:ext uri="{BB962C8B-B14F-4D97-AF65-F5344CB8AC3E}">
        <p14:creationId xmlns:p14="http://schemas.microsoft.com/office/powerpoint/2010/main" val="16650510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may be situations</a:t>
            </a:r>
            <a:r>
              <a:rPr lang="en-US" baseline="0" dirty="0"/>
              <a:t> where you or someone else has been poisoned or injured by a pesticide. What do you do in these cases?</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56</a:t>
            </a:fld>
            <a:endParaRPr lang="en-US"/>
          </a:p>
        </p:txBody>
      </p:sp>
    </p:spTree>
    <p:extLst>
      <p:ext uri="{BB962C8B-B14F-4D97-AF65-F5344CB8AC3E}">
        <p14:creationId xmlns:p14="http://schemas.microsoft.com/office/powerpoint/2010/main" val="8093449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place to turn to for help in a pesticide poisoning or injury situation is the pesticide label. The First Aid or Statement of Practical Treatment section</a:t>
            </a:r>
            <a:r>
              <a:rPr lang="en-US" baseline="0" dirty="0"/>
              <a:t> of the label</a:t>
            </a:r>
            <a:r>
              <a:rPr lang="en-US" dirty="0"/>
              <a:t> will give you instructions on what to do</a:t>
            </a:r>
            <a:r>
              <a:rPr lang="en-US" baseline="0" dirty="0"/>
              <a:t> in various situations. You need to familiarize yourself with this information before you use a pesticide. That way you’ll know what to do in an emergency. Being able to act fast will lower the risk for injury.</a:t>
            </a:r>
          </a:p>
          <a:p>
            <a:endParaRPr lang="en-US" baseline="0" dirty="0"/>
          </a:p>
          <a:p>
            <a:r>
              <a:rPr lang="en-US" dirty="0"/>
              <a:t>Knowing when to act is also key. Symptoms</a:t>
            </a:r>
            <a:r>
              <a:rPr lang="en-US" baseline="0" dirty="0"/>
              <a:t> of pesticide poisoning can resemble other ailments like a cold or even a hangover. If symptoms arise while using or soon after using a pesticide, play it safe and assume they are related to using the pesticide and seek help. There are times you’ll also need to respond before symptoms develop such as getting pesticide on your skin. In these cases, you should move away from the source of the exposure, apply first aid, and seek medical attention as necessary.</a:t>
            </a:r>
          </a:p>
          <a:p>
            <a:endParaRPr lang="en-US" baseline="0" dirty="0"/>
          </a:p>
          <a:p>
            <a:r>
              <a:rPr lang="en-US" baseline="0" dirty="0"/>
              <a:t>When seeking medical treatment, you’ll need to bring a copy of the pesticide label with you. The label will give the medical provider information about the pesticide you’ve been exposed to. Some labels, such as the example here, will also provide specific treatment information the physician will need to know. Don’t bring the actual pesticide container with you as that may unnecessarily expose others to the pesticide.</a:t>
            </a:r>
          </a:p>
          <a:p>
            <a:endParaRPr lang="en-US" baseline="0"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57</a:t>
            </a:fld>
            <a:endParaRPr lang="en-US"/>
          </a:p>
        </p:txBody>
      </p:sp>
    </p:spTree>
    <p:extLst>
      <p:ext uri="{BB962C8B-B14F-4D97-AF65-F5344CB8AC3E}">
        <p14:creationId xmlns:p14="http://schemas.microsoft.com/office/powerpoint/2010/main" val="14603072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aid is the initial step in helping a victim before seeking medical help. It’s a critical step in order to avoid more serious poisoning or injury down</a:t>
            </a:r>
            <a:r>
              <a:rPr lang="en-US" baseline="0" dirty="0"/>
              <a:t> the road</a:t>
            </a:r>
            <a:r>
              <a:rPr lang="en-US" dirty="0"/>
              <a:t>. </a:t>
            </a:r>
          </a:p>
          <a:p>
            <a:endParaRPr lang="en-US" dirty="0"/>
          </a:p>
          <a:p>
            <a:r>
              <a:rPr lang="en-US" dirty="0"/>
              <a:t>Successful first aid depends on you knowing what to do. Before using a pesticide, you should familiarize yourself with the first aid procedures listed on the pesticide label. In an emergency, you most likely won’t have time to look up this information. If you’re the victim, it’s possible you might not be able to read the label.</a:t>
            </a:r>
          </a:p>
          <a:p>
            <a:endParaRPr lang="en-US" dirty="0"/>
          </a:p>
          <a:p>
            <a:pPr defTabSz="931774">
              <a:defRPr/>
            </a:pPr>
            <a:r>
              <a:rPr lang="en-US" dirty="0"/>
              <a:t>You should also have a source of clean water available when working with pesticides. Treatment of most</a:t>
            </a:r>
            <a:r>
              <a:rPr lang="en-US" baseline="0" dirty="0"/>
              <a:t> pesticide exposures require water for such things as rinsing of exposed skin or flushing eyes.</a:t>
            </a:r>
            <a:endParaRPr lang="en-US" dirty="0"/>
          </a:p>
          <a:p>
            <a:endParaRPr lang="en-US" dirty="0"/>
          </a:p>
          <a:p>
            <a:r>
              <a:rPr lang="en-US" dirty="0"/>
              <a:t>The first step in first aid is to get the victim away from the source of the exposure. This could be a simple as removing the person from the treated area or removing any pesticide-contaminated</a:t>
            </a:r>
            <a:r>
              <a:rPr lang="en-US" baseline="0" dirty="0"/>
              <a:t> clothing</a:t>
            </a:r>
            <a:r>
              <a:rPr lang="en-US" dirty="0"/>
              <a:t>. Be sure to protect yourself from exposure to the pesticide so that you, too, don’t become a victim.</a:t>
            </a:r>
          </a:p>
          <a:p>
            <a:endParaRPr lang="en-US" dirty="0"/>
          </a:p>
          <a:p>
            <a:r>
              <a:rPr lang="en-US" dirty="0"/>
              <a:t>After</a:t>
            </a:r>
            <a:r>
              <a:rPr lang="en-US" baseline="0" dirty="0"/>
              <a:t> administering first aid, you should seek medical advice or treatment if necessary. Generally speaking, you should seek medical attention whenever someone:</a:t>
            </a:r>
          </a:p>
          <a:p>
            <a:pPr marL="174708" indent="-174708">
              <a:buFont typeface="Arial" panose="020B0604020202020204" pitchFamily="34" charset="0"/>
              <a:buChar char="•"/>
            </a:pPr>
            <a:r>
              <a:rPr lang="en-US" baseline="0" dirty="0"/>
              <a:t>Becomes ill while using or soon after using a pesticide or has been in a pesticide-treated area;</a:t>
            </a:r>
          </a:p>
          <a:p>
            <a:pPr marL="174708" indent="-174708">
              <a:buFont typeface="Arial" panose="020B0604020202020204" pitchFamily="34" charset="0"/>
              <a:buChar char="•"/>
            </a:pPr>
            <a:r>
              <a:rPr lang="en-US" baseline="0" dirty="0"/>
              <a:t>Swallows a pesticide;</a:t>
            </a:r>
          </a:p>
          <a:p>
            <a:pPr marL="174708" indent="-174708">
              <a:buFont typeface="Arial" panose="020B0604020202020204" pitchFamily="34" charset="0"/>
              <a:buChar char="•"/>
            </a:pPr>
            <a:r>
              <a:rPr lang="en-US" baseline="0" dirty="0"/>
              <a:t>Gets pesticide in their eyes;</a:t>
            </a:r>
          </a:p>
          <a:p>
            <a:pPr marL="174708" indent="-174708">
              <a:buFont typeface="Arial" panose="020B0604020202020204" pitchFamily="34" charset="0"/>
              <a:buChar char="•"/>
            </a:pPr>
            <a:r>
              <a:rPr lang="en-US" baseline="0" dirty="0"/>
              <a:t>Has symptoms of injury appear following dermal or inhalation exposure; or</a:t>
            </a:r>
          </a:p>
          <a:p>
            <a:pPr marL="174708" indent="-174708">
              <a:buFont typeface="Arial" panose="020B0604020202020204" pitchFamily="34" charset="0"/>
              <a:buChar char="•"/>
            </a:pPr>
            <a:r>
              <a:rPr lang="en-US" baseline="0" dirty="0"/>
              <a:t>Has experienced enough dermal or inhalation exposure that common sense says to seek help, even if symptoms are not present yet.</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58</a:t>
            </a:fld>
            <a:endParaRPr lang="en-US"/>
          </a:p>
        </p:txBody>
      </p:sp>
    </p:spTree>
    <p:extLst>
      <p:ext uri="{BB962C8B-B14F-4D97-AF65-F5344CB8AC3E}">
        <p14:creationId xmlns:p14="http://schemas.microsoft.com/office/powerpoint/2010/main" val="3397565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said earlier, first aid is the first step in helping a victim before seeking medical attention. Let’s now take a look at some basic first aid procedures for various exposure situations.</a:t>
            </a:r>
          </a:p>
          <a:p>
            <a:endParaRPr lang="en-US" baseline="0" dirty="0"/>
          </a:p>
          <a:p>
            <a:r>
              <a:rPr lang="en-US" baseline="0" dirty="0"/>
              <a:t>First aid for skin exposure involves removing any contaminated clothing, drenching the affected area with water, washing with soap and water, and rinsing well. Don’t scrub hard as you can cause abrasions which increases pesticide absorption through the skin. After washing, you should dry the skin and wrap the affected area, if necessary. If a chemical burn is present, cover the area with a loose, clean, soft cloth. Don’t use ointments, powders, or other treatments unless directed by medical personnel.</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59</a:t>
            </a:fld>
            <a:endParaRPr lang="en-US"/>
          </a:p>
        </p:txBody>
      </p:sp>
    </p:spTree>
    <p:extLst>
      <p:ext uri="{BB962C8B-B14F-4D97-AF65-F5344CB8AC3E}">
        <p14:creationId xmlns:p14="http://schemas.microsoft.com/office/powerpoint/2010/main" val="470361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There are many different types of pesticides available</a:t>
            </a:r>
            <a:r>
              <a:rPr lang="en-US" baseline="0" dirty="0"/>
              <a:t> to both the homeowners and professional pesticide applicators. Pesticides are typically named based on the pest they control. Here is a list of pesticide types commonly available to homeowners. Can you identify the target pest for each type? </a:t>
            </a:r>
            <a:r>
              <a:rPr lang="en-US" i="0" u="none" baseline="0" dirty="0"/>
              <a:t>(</a:t>
            </a:r>
            <a:r>
              <a:rPr lang="en-US" i="1" u="none" baseline="0" dirty="0"/>
              <a:t>Instructor’s n</a:t>
            </a:r>
            <a:r>
              <a:rPr lang="en-US" i="1" baseline="0" dirty="0"/>
              <a:t>ote: go through the list of pesticide types and have the students name the target pest for each pesticide type. Each mouse click will reveal the target pest.)</a:t>
            </a: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6</a:t>
            </a:fld>
            <a:endParaRPr lang="en-US"/>
          </a:p>
        </p:txBody>
      </p:sp>
    </p:spTree>
    <p:extLst>
      <p:ext uri="{BB962C8B-B14F-4D97-AF65-F5344CB8AC3E}">
        <p14:creationId xmlns:p14="http://schemas.microsoft.com/office/powerpoint/2010/main" val="10814597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case of eye exposure, you should act quickly as eyes are especially</a:t>
            </a:r>
            <a:r>
              <a:rPr lang="en-US" baseline="0" dirty="0"/>
              <a:t> sensitive to injury. As we’ve said before, they also readily absorb pesticides.</a:t>
            </a:r>
          </a:p>
          <a:p>
            <a:endParaRPr lang="en-US" baseline="0" dirty="0"/>
          </a:p>
          <a:p>
            <a:r>
              <a:rPr lang="en-US" baseline="0" dirty="0"/>
              <a:t>First aid for eyes includes holding the eyelids open and flushing the eyes with a gentle stream of clean water. If only one eye has been exposed, be careful not to contaminate the other eye. You should f</a:t>
            </a:r>
            <a:r>
              <a:rPr lang="en-US" dirty="0"/>
              <a:t>lush eyes for at least 15 minutes,</a:t>
            </a:r>
            <a:r>
              <a:rPr lang="en-US" baseline="0" dirty="0"/>
              <a:t> directing the water across the eyes and under the eyelids.</a:t>
            </a:r>
            <a:endParaRPr lang="en-US" dirty="0"/>
          </a:p>
          <a:p>
            <a:endParaRPr lang="en-US" dirty="0"/>
          </a:p>
          <a:p>
            <a:r>
              <a:rPr lang="en-US" dirty="0"/>
              <a:t>When</a:t>
            </a:r>
            <a:r>
              <a:rPr lang="en-US" baseline="0" dirty="0"/>
              <a:t> rinsing eyes, don’t use eye drops or other chemicals in the rinse water unless directed to do so by a medical personnel.</a:t>
            </a:r>
          </a:p>
          <a:p>
            <a:endParaRPr lang="en-US" baseline="0" dirty="0"/>
          </a:p>
          <a:p>
            <a:r>
              <a:rPr lang="en-US" baseline="0" dirty="0"/>
              <a:t>After rinsing, cover the eye or eyes and seek medical attention as soon as possible.</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60</a:t>
            </a:fld>
            <a:endParaRPr lang="en-US"/>
          </a:p>
        </p:txBody>
      </p:sp>
    </p:spTree>
    <p:extLst>
      <p:ext uri="{BB962C8B-B14F-4D97-AF65-F5344CB8AC3E}">
        <p14:creationId xmlns:p14="http://schemas.microsoft.com/office/powerpoint/2010/main" val="30652156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someone has experienced inhalation exposure, you should move them to fresh air quickly. D</a:t>
            </a:r>
            <a:r>
              <a:rPr lang="en-US" baseline="0" dirty="0"/>
              <a:t>on’t make the person walk; carry them.</a:t>
            </a:r>
            <a:r>
              <a:rPr lang="en-US" dirty="0"/>
              <a:t> Have</a:t>
            </a:r>
            <a:r>
              <a:rPr lang="en-US" baseline="0" dirty="0"/>
              <a:t> the victim lie down and loosen any tight clothing. Don’t let the victim become chilled or overheated. To help with breathing, keep the chin up to ensure that air passages remain open.</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61</a:t>
            </a:fld>
            <a:endParaRPr lang="en-US"/>
          </a:p>
        </p:txBody>
      </p:sp>
    </p:spTree>
    <p:extLst>
      <p:ext uri="{BB962C8B-B14F-4D97-AF65-F5344CB8AC3E}">
        <p14:creationId xmlns:p14="http://schemas.microsoft.com/office/powerpoint/2010/main" val="24351036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cases where pesticide has gotten</a:t>
            </a:r>
            <a:r>
              <a:rPr lang="en-US" baseline="0" dirty="0"/>
              <a:t> in to the mouth but hasn’t been swallowed, rinse the mouth out with plenty of water. After rinsing, the person should drink about 1 quart of water or milk to dilute any pesticide that may have been swallowed during rinsing.</a:t>
            </a:r>
          </a:p>
          <a:p>
            <a:endParaRPr lang="en-US" baseline="0" dirty="0"/>
          </a:p>
          <a:p>
            <a:r>
              <a:rPr lang="en-US" baseline="0" dirty="0"/>
              <a:t>If the victim has swallowed the pesticide, a decision needs to be made about whether to induce vomiting or not. Contact the Poison Control Center or a medical facility for advice on what to do. The phone number for the Poison Control Center is listed here. You should be prepared to relay label information about inducing vomiting when making this phone call. Vomiting should be induced only if the pesticide label AND the Poison Control Center or a medical professional says to do so. Keep in mind this is only a first aid measure. The victim should be taken to a hospital as soon as possible.</a:t>
            </a:r>
          </a:p>
          <a:p>
            <a:endParaRPr lang="en-US" baseline="0"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62</a:t>
            </a:fld>
            <a:endParaRPr lang="en-US"/>
          </a:p>
        </p:txBody>
      </p:sp>
    </p:spTree>
    <p:extLst>
      <p:ext uri="{BB962C8B-B14F-4D97-AF65-F5344CB8AC3E}">
        <p14:creationId xmlns:p14="http://schemas.microsoft.com/office/powerpoint/2010/main" val="11311955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 until now</a:t>
            </a:r>
            <a:r>
              <a:rPr lang="en-US" baseline="0" dirty="0"/>
              <a:t> our attention has been primarily focused on the pesticide applicator. But there are also environmental concerns you need to be aware of when using pesticides.</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63</a:t>
            </a:fld>
            <a:endParaRPr lang="en-US"/>
          </a:p>
        </p:txBody>
      </p:sp>
    </p:spTree>
    <p:extLst>
      <p:ext uri="{BB962C8B-B14F-4D97-AF65-F5344CB8AC3E}">
        <p14:creationId xmlns:p14="http://schemas.microsoft.com/office/powerpoint/2010/main" val="13631180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term environment includes everything around us – soil, water, air, people, plants, animals, buildings and the like. A pesticide user needs to be aware of how pesticides affect the environment. Two things need to be considered: where the pesticide goes once it’s applied and the effects the pesticide has in the environment. By keeping these in mind, a pesticide user can better understand the potential adverse effects of pesticides and take steps to minimize them.</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64</a:t>
            </a:fld>
            <a:endParaRPr lang="en-US"/>
          </a:p>
        </p:txBody>
      </p:sp>
    </p:spTree>
    <p:extLst>
      <p:ext uri="{BB962C8B-B14F-4D97-AF65-F5344CB8AC3E}">
        <p14:creationId xmlns:p14="http://schemas.microsoft.com/office/powerpoint/2010/main" val="34893781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what are some possible effects of pesticides in the environment? First, there are concerns about plant injury. Called phytotoxicity, this can be the result of a pesticide not being applied correctly. Plants can be harmed by: too much pesticide being applied, the pesticide being applied at the wrong time, or the environmental conditions aren’t appropriate at the time of application. Phytotoxicity can occur on any plant part, including leaves, stems, flowers, and fruit.</a:t>
            </a:r>
          </a:p>
          <a:p>
            <a:endParaRPr lang="en-US" baseline="0" dirty="0"/>
          </a:p>
          <a:p>
            <a:r>
              <a:rPr lang="en-US" baseline="0" dirty="0"/>
              <a:t>Pollinators and other beneficial insects can be affected by pesticides, particularly insecticides. Preventing harm to them is the pesticide user’s responsibility. Pesticide labels will have directions on how to protect pollinators, in particular bees. Pesticides containing certain types of active ingredients will have a special bee icon on their label. This icon is to draw your attention to very specific directions you must follow for protecting bees.</a:t>
            </a:r>
          </a:p>
          <a:p>
            <a:endParaRPr lang="en-US" baseline="0" dirty="0"/>
          </a:p>
          <a:p>
            <a:r>
              <a:rPr lang="en-US" baseline="0" dirty="0"/>
              <a:t>Animals are also affected by pesticides. Pesticide-polluted water can kill fish. Birds can ingest pesticide granules, baits, or treated seeds or be exposed directly to sprays. Animals can mistake granular or pelleted pesticide formulations for food. In some cases, animals can feed on plants or animals that have been exposed to pesticides, exposing them to the pesticide. Pesticides in or on dead animals can harm predators that feed on them. Called secondary poisoning, pesticide labels will warn you if there are concerns with this. Some pesticides accumulate in the fatty tissue of animals which then is then passed up through each level of the food chain.</a:t>
            </a:r>
          </a:p>
          <a:p>
            <a:endParaRPr lang="en-US" baseline="0" dirty="0"/>
          </a:p>
          <a:p>
            <a:r>
              <a:rPr lang="en-US" baseline="0" dirty="0"/>
              <a:t>The effects of pesticides in the environment need to be kept in mind. That way you can take efforts to minimize the impacts.</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65</a:t>
            </a:fld>
            <a:endParaRPr lang="en-US"/>
          </a:p>
        </p:txBody>
      </p:sp>
    </p:spTree>
    <p:extLst>
      <p:ext uri="{BB962C8B-B14F-4D97-AF65-F5344CB8AC3E}">
        <p14:creationId xmlns:p14="http://schemas.microsoft.com/office/powerpoint/2010/main" val="19179972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pesticide is released into the environment, pesticides can move into soil, air, surface</a:t>
            </a:r>
            <a:r>
              <a:rPr lang="en-US" baseline="0" dirty="0"/>
              <a:t> water, and ground water. Certain characteristics of pesticides affect this movement.</a:t>
            </a:r>
          </a:p>
          <a:p>
            <a:pPr marL="8686" lvl="0" indent="0">
              <a:buFont typeface="Arial" panose="020B0604020202020204" pitchFamily="34" charset="0"/>
              <a:buNone/>
            </a:pPr>
            <a:endParaRPr lang="en-US" b="1" baseline="0" dirty="0"/>
          </a:p>
          <a:p>
            <a:pPr marL="8686" lvl="0" indent="0">
              <a:buFont typeface="Arial" panose="020B0604020202020204" pitchFamily="34" charset="0"/>
              <a:buNone/>
            </a:pPr>
            <a:r>
              <a:rPr lang="en-US" b="1" baseline="0" dirty="0"/>
              <a:t>Solubility</a:t>
            </a:r>
            <a:r>
              <a:rPr lang="en-US" b="0" baseline="0" dirty="0"/>
              <a:t> is a pesticide’s ability to dissolve in a solvent. Pesticides that are highly soluble in water dissolve easily and are more likely to move with water across the soil surface or seep into it.</a:t>
            </a:r>
          </a:p>
          <a:p>
            <a:pPr marL="8686" lvl="0" indent="0">
              <a:buFont typeface="Arial" panose="020B0604020202020204" pitchFamily="34" charset="0"/>
              <a:buNone/>
            </a:pPr>
            <a:endParaRPr lang="en-US" b="1" dirty="0"/>
          </a:p>
          <a:p>
            <a:pPr marL="8686" lvl="0" indent="0">
              <a:buFont typeface="Arial" panose="020B0604020202020204" pitchFamily="34" charset="0"/>
              <a:buNone/>
            </a:pPr>
            <a:r>
              <a:rPr lang="en-US" b="1" dirty="0"/>
              <a:t>Adsorption</a:t>
            </a:r>
            <a:r>
              <a:rPr lang="en-US" b="0" baseline="0" dirty="0"/>
              <a:t> is when a pesticide binds to soil particles. Pesticides that adsorb to soil particles are less likely to move off site than those that don’t.</a:t>
            </a:r>
          </a:p>
          <a:p>
            <a:pPr marL="8686" lvl="0" indent="0">
              <a:buFont typeface="Arial" panose="020B0604020202020204" pitchFamily="34" charset="0"/>
              <a:buNone/>
            </a:pPr>
            <a:endParaRPr lang="en-US" b="1" baseline="0" dirty="0"/>
          </a:p>
          <a:p>
            <a:pPr marL="8686" lvl="0" indent="0">
              <a:buFont typeface="Arial" panose="020B0604020202020204" pitchFamily="34" charset="0"/>
              <a:buNone/>
            </a:pPr>
            <a:r>
              <a:rPr lang="en-US" b="1" baseline="0" dirty="0"/>
              <a:t>Persistence</a:t>
            </a:r>
            <a:r>
              <a:rPr lang="en-US" b="0" baseline="0" dirty="0"/>
              <a:t> is when a pesticide remains present and active in it’s original form before breaking down. Persistence can be helpful when it provides long-term pest control, reducing the need for additional applications. Persistence can be harmful if it exposes non-target organisms to the pesticide.</a:t>
            </a:r>
          </a:p>
          <a:p>
            <a:pPr marL="8686" lvl="0" indent="0">
              <a:buFont typeface="Arial" panose="020B0604020202020204" pitchFamily="34" charset="0"/>
              <a:buNone/>
            </a:pPr>
            <a:endParaRPr lang="en-US" b="1" baseline="0" dirty="0"/>
          </a:p>
          <a:p>
            <a:pPr marL="8686" lvl="0" indent="0">
              <a:buFont typeface="Arial" panose="020B0604020202020204" pitchFamily="34" charset="0"/>
              <a:buNone/>
            </a:pPr>
            <a:r>
              <a:rPr lang="en-US" b="1" baseline="0" dirty="0"/>
              <a:t>Degradation</a:t>
            </a:r>
            <a:r>
              <a:rPr lang="en-US" b="0" baseline="0" dirty="0"/>
              <a:t> is the breakdown of a pesticide in to simpler, often less toxic, compounds. Degradation affects persistence in that pesticides that degrade quicker are less persistent than those that don’t degrade as fast. Degradation rates can vary from a few hours or days to many years.</a:t>
            </a:r>
          </a:p>
          <a:p>
            <a:pPr marL="8686" lvl="0" indent="0">
              <a:buFont typeface="Arial" panose="020B0604020202020204" pitchFamily="34" charset="0"/>
              <a:buNone/>
            </a:pPr>
            <a:endParaRPr lang="en-US" b="1" baseline="0" dirty="0"/>
          </a:p>
          <a:p>
            <a:pPr marL="8686" lvl="0" indent="0">
              <a:buFont typeface="Arial" panose="020B0604020202020204" pitchFamily="34" charset="0"/>
              <a:buNone/>
            </a:pPr>
            <a:r>
              <a:rPr lang="en-US" b="1" baseline="0" dirty="0"/>
              <a:t>Volatility</a:t>
            </a:r>
            <a:r>
              <a:rPr lang="en-US" b="0" baseline="0" dirty="0"/>
              <a:t> is the tendency of a pesticide to turn into a gas or vapor. Volatility increases when temperature and wind increase as relative humidity decreases. Volatility can be a factor in pesticide drift.</a:t>
            </a:r>
            <a:endParaRPr lang="en-US" b="1" baseline="0"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66</a:t>
            </a:fld>
            <a:endParaRPr lang="en-US"/>
          </a:p>
        </p:txBody>
      </p:sp>
    </p:spTree>
    <p:extLst>
      <p:ext uri="{BB962C8B-B14F-4D97-AF65-F5344CB8AC3E}">
        <p14:creationId xmlns:p14="http://schemas.microsoft.com/office/powerpoint/2010/main" val="18927104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There</a:t>
            </a:r>
            <a:r>
              <a:rPr lang="en-US" baseline="0" dirty="0"/>
              <a:t> are several ways pesticides move in the environment. Pesticides can be transported by </a:t>
            </a:r>
            <a:r>
              <a:rPr lang="en-US" b="1" baseline="0" dirty="0"/>
              <a:t>air</a:t>
            </a:r>
            <a:r>
              <a:rPr lang="en-US" b="0" baseline="0" dirty="0"/>
              <a:t> movement away from the application site in wind or air currents. This movement is called </a:t>
            </a:r>
            <a:r>
              <a:rPr lang="en-US" b="1" baseline="0" dirty="0"/>
              <a:t>drift</a:t>
            </a:r>
            <a:r>
              <a:rPr lang="en-US" b="0" baseline="0" dirty="0"/>
              <a:t>. Pesticides can drift as spray droplets, vapors, or solid particles. Keep in mind that drift not only occurs outdoors but can also happen inside as a result of air currents caused by heating and air conditioning systems. Pesticides that adsorb to soil can move long distances on wind-blown soil. </a:t>
            </a:r>
          </a:p>
          <a:p>
            <a:endParaRPr lang="en-US" dirty="0"/>
          </a:p>
          <a:p>
            <a:r>
              <a:rPr lang="en-US" b="1" baseline="0" dirty="0"/>
              <a:t>Water</a:t>
            </a:r>
            <a:r>
              <a:rPr lang="en-US" b="0" baseline="0" dirty="0"/>
              <a:t> can also transport pesticides. This often occurs either by surface movement of water, called runoff, or by water moving through the soil, called leaching. Runoff can move pesticides into drainage systems, streams, ponds, or other surface water, allowing the pesticide to be transported long distances. Pesticides that leach into the ground can contaminate groundwater, which is a source of drinking water in many locations. In addition to runoff and leaching, pesticides drifting off the application site can also contaminate water.</a:t>
            </a:r>
          </a:p>
          <a:p>
            <a:endParaRPr lang="en-US" b="0" baseline="0" dirty="0"/>
          </a:p>
          <a:p>
            <a:r>
              <a:rPr lang="en-US" b="0" baseline="0" dirty="0"/>
              <a:t>Movement by water isn’t limited to the outdoors. Indoors, water that has pesticides in it can flow into floor drains, contaminating water systems. Dumping pesticide down a sink or toilet could contaminate an entire wastewater treatment system.</a:t>
            </a:r>
          </a:p>
          <a:p>
            <a:endParaRPr lang="en-US" b="0" baseline="0" dirty="0"/>
          </a:p>
          <a:p>
            <a:r>
              <a:rPr lang="en-US" b="1" baseline="0" dirty="0"/>
              <a:t>Objects and organisms </a:t>
            </a:r>
            <a:r>
              <a:rPr lang="en-US" b="0" baseline="0" dirty="0"/>
              <a:t>can transport pesticides if they move or are moved off site. This movement may expose others to the pesticide.</a:t>
            </a:r>
            <a:endParaRPr lang="en-US" b="0"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67</a:t>
            </a:fld>
            <a:endParaRPr lang="en-US"/>
          </a:p>
        </p:txBody>
      </p:sp>
    </p:spTree>
    <p:extLst>
      <p:ext uri="{BB962C8B-B14F-4D97-AF65-F5344CB8AC3E}">
        <p14:creationId xmlns:p14="http://schemas.microsoft.com/office/powerpoint/2010/main" val="6540454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talked about how pesticides</a:t>
            </a:r>
            <a:r>
              <a:rPr lang="en-US" baseline="0" dirty="0"/>
              <a:t> can </a:t>
            </a:r>
            <a:r>
              <a:rPr lang="en-US" dirty="0"/>
              <a:t>move in our environment, </a:t>
            </a:r>
            <a:r>
              <a:rPr lang="en-US" baseline="0" dirty="0"/>
              <a:t>there are a couple of special situations a pesticide user should be on the lookout for and take precautions to protect. </a:t>
            </a:r>
          </a:p>
          <a:p>
            <a:endParaRPr lang="en-US" baseline="0" dirty="0"/>
          </a:p>
          <a:p>
            <a:r>
              <a:rPr lang="en-US" baseline="0" dirty="0"/>
              <a:t>One of these concerns are what we’ll call </a:t>
            </a:r>
            <a:r>
              <a:rPr lang="en-US" b="1" baseline="0" dirty="0"/>
              <a:t>sensitive areas</a:t>
            </a:r>
            <a:r>
              <a:rPr lang="en-US" b="0" baseline="0" dirty="0"/>
              <a:t>. Sensitive areas are locations that can easily be injured by pesticides. Some examples of outdoor sensitive areas include surface water, areas where pets or other livestock may be kept, and apiaries. Examples of indoor sensitive areas include areas where people live, work, or are cared for; where food is prepared or stored, or where pets may be living. You’ll want to check the pesticide label for any special restrictions related to sensitive areas.</a:t>
            </a:r>
          </a:p>
          <a:p>
            <a:endParaRPr lang="en-US" b="0" baseline="0" dirty="0"/>
          </a:p>
          <a:p>
            <a:r>
              <a:rPr lang="en-US" b="1" baseline="0" dirty="0"/>
              <a:t>Endangered or threatened species</a:t>
            </a:r>
            <a:r>
              <a:rPr lang="en-US" b="0" baseline="0" dirty="0"/>
              <a:t> are another special environmental concern. Endangered species are species that are on the brink of extinction. A threatened species is one that is likely to become endangered in the future. The Endangered Species Act is a federal law that makes it illegal to kill, harm, or collect endangered or threatened species. It also requires federal agencies to make sure that any action they carry out or authorize doesn’t jeopardize the existence of any endangered or threatened species. Because of this requirement, the EPA, which regulates pesticides nationwide, must make sure that all pesticide uses will not jeopardize endangered or threatened species. Pesticide labels may direct the user to read special bulletins about endangered or threatened species that may be affected by the pesticide and ways to protect them. It’s the pesticide user’s responsibility to read and follow these bulletins.</a:t>
            </a:r>
            <a:endParaRPr lang="en-US" b="1"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68</a:t>
            </a:fld>
            <a:endParaRPr lang="en-US"/>
          </a:p>
        </p:txBody>
      </p:sp>
    </p:spTree>
    <p:extLst>
      <p:ext uri="{BB962C8B-B14F-4D97-AF65-F5344CB8AC3E}">
        <p14:creationId xmlns:p14="http://schemas.microsoft.com/office/powerpoint/2010/main" val="5655300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We’ve already discussed some basics</a:t>
            </a:r>
            <a:r>
              <a:rPr lang="en-US" baseline="0" dirty="0"/>
              <a:t> on how water can be affected by pesticides. Since water is so important to us, it’s worth taking some extra time to learn more about how pesticides can contaminate water and ways it can be protected.</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69</a:t>
            </a:fld>
            <a:endParaRPr lang="en-US"/>
          </a:p>
        </p:txBody>
      </p:sp>
    </p:spTree>
    <p:extLst>
      <p:ext uri="{BB962C8B-B14F-4D97-AF65-F5344CB8AC3E}">
        <p14:creationId xmlns:p14="http://schemas.microsoft.com/office/powerpoint/2010/main" val="2663367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While it is obvious that there are differences between the types of pesticides discussed in the previous slide, we need to keep in mind that pesticides of the same type have differences between them. Knowing these differences helps the user select the best product for their needs.</a:t>
            </a:r>
          </a:p>
          <a:p>
            <a:endParaRPr lang="en-US" baseline="0" dirty="0"/>
          </a:p>
          <a:p>
            <a:r>
              <a:rPr lang="en-US" b="1" baseline="0" dirty="0"/>
              <a:t>Mode of action</a:t>
            </a:r>
            <a:r>
              <a:rPr lang="en-US" b="0" baseline="0" dirty="0"/>
              <a:t> describes how a pesticide acts on a pest. For example, organophosphate insecticides interfere with proper nerve function. Knowing a pesticide’s mode of action can help you select a pesticide that does the job effectively. Keep in mind that pesticides with the same mode of action act on the pest the same way and, as you’d expect, pesticides with different modes of actions act on pests in different ways. Mode of action is a key component to an effective resistance management program. Using pesticides with the same mode of action repeatedly will eventually lead to resistant pest populations, making those pesticides ineffective.</a:t>
            </a:r>
          </a:p>
          <a:p>
            <a:endParaRPr lang="en-US" b="0" baseline="0" dirty="0"/>
          </a:p>
          <a:p>
            <a:r>
              <a:rPr lang="en-US" b="0" dirty="0"/>
              <a:t>Insecticides differ</a:t>
            </a:r>
            <a:r>
              <a:rPr lang="en-US" b="0" baseline="0" dirty="0"/>
              <a:t> in how long they remain effective and how they get into insect pests.  The duration of an insecticide can be referred to as residual or </a:t>
            </a:r>
            <a:r>
              <a:rPr lang="en-US" b="0" baseline="0" dirty="0" err="1"/>
              <a:t>nonresidual</a:t>
            </a:r>
            <a:r>
              <a:rPr lang="en-US" b="0" baseline="0" dirty="0"/>
              <a:t>. </a:t>
            </a:r>
            <a:r>
              <a:rPr lang="en-US" b="1" baseline="0" dirty="0"/>
              <a:t>Residual insecticides </a:t>
            </a:r>
            <a:r>
              <a:rPr lang="en-US" b="0" baseline="0" dirty="0"/>
              <a:t>are insecticides that provide control for hours, days, weeks, or longer after they’re applied. Residual insecticides are desirable when a pest poses a constant threat and when the pesticide application will pose little risk to people or the environment. Since the pesticide remains active after the application, the pest doesn’t have to be in the treatment area at the time of treatment.</a:t>
            </a:r>
          </a:p>
          <a:p>
            <a:endParaRPr lang="en-US" b="0" baseline="0" dirty="0"/>
          </a:p>
          <a:p>
            <a:r>
              <a:rPr lang="en-US" b="1" baseline="0" dirty="0" err="1"/>
              <a:t>Nonresidual</a:t>
            </a:r>
            <a:r>
              <a:rPr lang="en-US" b="1" baseline="0" dirty="0"/>
              <a:t> insecticides </a:t>
            </a:r>
            <a:r>
              <a:rPr lang="en-US" b="0" baseline="0" dirty="0"/>
              <a:t>are effective only at the time of application or very shortly afterwards. To be effective, the pest must be active in the treatment area at the time of the pesticide application. </a:t>
            </a:r>
            <a:r>
              <a:rPr lang="en-US" b="0" baseline="0" dirty="0" err="1"/>
              <a:t>Nonresidual</a:t>
            </a:r>
            <a:r>
              <a:rPr lang="en-US" b="0" baseline="0" dirty="0"/>
              <a:t> insecticides are useful where the pest is unlikely to return or where people and pets might be exposed to the insecticide. </a:t>
            </a:r>
          </a:p>
          <a:p>
            <a:endParaRPr lang="en-US" b="0" baseline="0" dirty="0"/>
          </a:p>
          <a:p>
            <a:r>
              <a:rPr lang="en-US" b="0" baseline="0" dirty="0"/>
              <a:t>Insect uptake will also affect the insecticide selected. As the name implies, a </a:t>
            </a:r>
            <a:r>
              <a:rPr lang="en-US" b="1" baseline="0" dirty="0"/>
              <a:t>contact insecticide</a:t>
            </a:r>
            <a:r>
              <a:rPr lang="en-US" b="0" baseline="0" dirty="0"/>
              <a:t> kill insects that come in contact with it. To be effective, the insecticide either is sprayed directly on the pest insect or the pest insect walks on a surface treated with a residual insecticide. A </a:t>
            </a:r>
            <a:r>
              <a:rPr lang="en-US" b="1" baseline="0" dirty="0"/>
              <a:t>stomach poison</a:t>
            </a:r>
            <a:r>
              <a:rPr lang="en-US" b="0" baseline="0" dirty="0"/>
              <a:t> only works if it’s swallowed by an insect that has eaten a treated plant or poisoned bait. A </a:t>
            </a:r>
            <a:r>
              <a:rPr lang="en-US" b="1" baseline="0" dirty="0"/>
              <a:t>systemic insecticide</a:t>
            </a:r>
            <a:r>
              <a:rPr lang="en-US" b="0" baseline="0" dirty="0"/>
              <a:t> is a special type of stomach poison that is absorbed by and spread throughout the treated plant or animal. The insect is killed when it feeds on any part of the treated plant or animal.</a:t>
            </a:r>
            <a:endParaRPr lang="en-US" b="0" dirty="0"/>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7</a:t>
            </a:fld>
            <a:endParaRPr lang="en-US"/>
          </a:p>
        </p:txBody>
      </p:sp>
    </p:spTree>
    <p:extLst>
      <p:ext uri="{BB962C8B-B14F-4D97-AF65-F5344CB8AC3E}">
        <p14:creationId xmlns:p14="http://schemas.microsoft.com/office/powerpoint/2010/main" val="14827190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briefly</a:t>
            </a:r>
            <a:r>
              <a:rPr lang="en-US" baseline="0" dirty="0"/>
              <a:t> mentioned surface waters earlier in the presentation. </a:t>
            </a:r>
            <a:r>
              <a:rPr lang="en-US" dirty="0"/>
              <a:t>Surface</a:t>
            </a:r>
            <a:r>
              <a:rPr lang="en-US" baseline="0" dirty="0"/>
              <a:t> waters include ditches, ponds, lakes, streams, and rivers. Conditions that increase the chances for runoff from an area treated with pesticides increases the risk for surface water contamination. Runoff is affected by:</a:t>
            </a:r>
          </a:p>
          <a:p>
            <a:pPr marL="640594" lvl="1" indent="-174708">
              <a:buFont typeface="Arial" panose="020B0604020202020204" pitchFamily="34" charset="0"/>
              <a:buChar char="•"/>
            </a:pPr>
            <a:r>
              <a:rPr lang="en-US" baseline="0" dirty="0"/>
              <a:t>The </a:t>
            </a:r>
            <a:r>
              <a:rPr lang="en-US" b="1" baseline="0" dirty="0"/>
              <a:t>slope</a:t>
            </a:r>
            <a:r>
              <a:rPr lang="en-US" b="0" baseline="0" dirty="0"/>
              <a:t> of ground. Steeper slopes contribute to greater runoff.</a:t>
            </a:r>
          </a:p>
          <a:p>
            <a:pPr marL="640594" lvl="1" indent="-174708">
              <a:buFont typeface="Arial" panose="020B0604020202020204" pitchFamily="34" charset="0"/>
              <a:buChar char="•"/>
            </a:pPr>
            <a:r>
              <a:rPr lang="en-US" b="1" baseline="0" dirty="0"/>
              <a:t>Vegetative cover </a:t>
            </a:r>
            <a:r>
              <a:rPr lang="en-US" b="0" baseline="0" dirty="0"/>
              <a:t>helps slow down water moving over the ground. Less vegetation creates greater runoff.</a:t>
            </a:r>
          </a:p>
          <a:p>
            <a:pPr marL="640594" lvl="1" indent="-174708">
              <a:buFont typeface="Arial" panose="020B0604020202020204" pitchFamily="34" charset="0"/>
              <a:buChar char="•"/>
            </a:pPr>
            <a:r>
              <a:rPr lang="en-US" b="1" baseline="0" dirty="0"/>
              <a:t>Soil characteristics </a:t>
            </a:r>
            <a:r>
              <a:rPr lang="en-US" b="0" baseline="0" dirty="0"/>
              <a:t>determine how much water soaks into the ground rather than running off. Coarser soils, such as sandy soils, allow more water to seep into the ground, compared to finer soils like clay. This means that soils containing more clay allow more water to stay on the surface, leading to runoff.</a:t>
            </a:r>
          </a:p>
          <a:p>
            <a:pPr marL="640594" lvl="1" indent="-174708">
              <a:buFont typeface="Arial" panose="020B0604020202020204" pitchFamily="34" charset="0"/>
              <a:buChar char="•"/>
            </a:pPr>
            <a:r>
              <a:rPr lang="en-US" b="1" baseline="0" dirty="0"/>
              <a:t>Temperature</a:t>
            </a:r>
            <a:r>
              <a:rPr lang="en-US" b="0" baseline="0" dirty="0"/>
              <a:t> also affects runoff. Frozen soils don’t allow water to soak into the ground, increasing the likelihood of runoff.</a:t>
            </a:r>
          </a:p>
          <a:p>
            <a:pPr marL="640594" lvl="1" indent="-174708">
              <a:buFont typeface="Arial" panose="020B0604020202020204" pitchFamily="34" charset="0"/>
              <a:buChar char="•"/>
            </a:pPr>
            <a:r>
              <a:rPr lang="en-US" b="0" baseline="0" dirty="0"/>
              <a:t>Excess </a:t>
            </a:r>
            <a:r>
              <a:rPr lang="en-US" b="1" baseline="0" dirty="0"/>
              <a:t>rainfall or irrigation</a:t>
            </a:r>
            <a:r>
              <a:rPr lang="en-US" b="0" baseline="0" dirty="0"/>
              <a:t> after a pesticide application can contribute to runoff since the water won’t be able to soak in to the soil fast enough.</a:t>
            </a:r>
          </a:p>
          <a:p>
            <a:endParaRPr lang="en-US" b="0" baseline="0" dirty="0"/>
          </a:p>
          <a:p>
            <a:r>
              <a:rPr lang="en-US" b="0" baseline="0" dirty="0"/>
              <a:t>Runoff may be a concern for most outdoor pesticide applications. Pesticide users need to be make sure that runoff doesn’t carry pesticide into surface waters or other sensitive areas.</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70</a:t>
            </a:fld>
            <a:endParaRPr lang="en-US"/>
          </a:p>
        </p:txBody>
      </p:sp>
    </p:spTree>
    <p:extLst>
      <p:ext uri="{BB962C8B-B14F-4D97-AF65-F5344CB8AC3E}">
        <p14:creationId xmlns:p14="http://schemas.microsoft.com/office/powerpoint/2010/main" val="5827507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Groundwater</a:t>
            </a:r>
            <a:r>
              <a:rPr lang="en-US" baseline="0" dirty="0"/>
              <a:t> is also vulnerable to pesticide contamination. To review, groundwater is water that’s below ground in cracks in bedrock and in the space between sand grains, gravel, and rocks. As the illustration here shows, these layers are completely saturated with water. Above this is the unsaturated zone where some of the space between the soil particles is filled with water and others are filled with air. The interface between these two zones is called the water table.</a:t>
            </a:r>
          </a:p>
          <a:p>
            <a:endParaRPr lang="en-US" baseline="0" dirty="0"/>
          </a:p>
          <a:p>
            <a:r>
              <a:rPr lang="en-US" b="1" baseline="0" dirty="0"/>
              <a:t>Recharge</a:t>
            </a:r>
            <a:r>
              <a:rPr lang="en-US" b="0" baseline="0" dirty="0"/>
              <a:t> is the process of </a:t>
            </a:r>
            <a:r>
              <a:rPr lang="en-US" baseline="0" dirty="0"/>
              <a:t>precipitation filtering through the unsaturated zone to the water table. During recharge, water moving through the unsaturated zone can carry pesticides with it in a process called </a:t>
            </a:r>
            <a:r>
              <a:rPr lang="en-US" b="1" baseline="0" dirty="0"/>
              <a:t>leaching</a:t>
            </a:r>
            <a:r>
              <a:rPr lang="en-US" b="0" baseline="0" dirty="0"/>
              <a:t>. Leaching can </a:t>
            </a:r>
            <a:r>
              <a:rPr lang="en-US" baseline="0" dirty="0"/>
              <a:t>ultimately contaminate groundwater. Because of this, we need to be careful how pesticides are handled on the surface. Once groundwater is contaminated, its extremely difficult, if not impossible, to correct.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71</a:t>
            </a:fld>
            <a:endParaRPr lang="en-US"/>
          </a:p>
        </p:txBody>
      </p:sp>
    </p:spTree>
    <p:extLst>
      <p:ext uri="{BB962C8B-B14F-4D97-AF65-F5344CB8AC3E}">
        <p14:creationId xmlns:p14="http://schemas.microsoft.com/office/powerpoint/2010/main" val="10567996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chemical and physical</a:t>
            </a:r>
            <a:r>
              <a:rPr lang="en-US" baseline="0" dirty="0"/>
              <a:t> characteristics of a pesticide will affect it’s leaching. Generally speaking, high solubility, persistence, and adsorption affect leaching.</a:t>
            </a:r>
          </a:p>
          <a:p>
            <a:endParaRPr lang="en-US" baseline="0" dirty="0"/>
          </a:p>
          <a:p>
            <a:r>
              <a:rPr lang="en-US" b="0" baseline="0" dirty="0"/>
              <a:t>Pesticides that are </a:t>
            </a:r>
            <a:r>
              <a:rPr lang="en-US" b="1" baseline="0" dirty="0"/>
              <a:t>highly soluble </a:t>
            </a:r>
            <a:r>
              <a:rPr lang="en-US" b="0" baseline="0" dirty="0"/>
              <a:t>in water will dissolve easy in soil water, making leaching more likely.</a:t>
            </a:r>
          </a:p>
          <a:p>
            <a:endParaRPr lang="en-US" b="0" baseline="0" dirty="0"/>
          </a:p>
          <a:p>
            <a:r>
              <a:rPr lang="en-US" b="0" baseline="0" dirty="0"/>
              <a:t>Pesticides that are more </a:t>
            </a:r>
            <a:r>
              <a:rPr lang="en-US" b="1" baseline="0" dirty="0"/>
              <a:t>persistent</a:t>
            </a:r>
            <a:r>
              <a:rPr lang="en-US" b="0" baseline="0" dirty="0"/>
              <a:t> will be more likely to reach groundwater before they break down into non-toxic compounds.</a:t>
            </a:r>
          </a:p>
          <a:p>
            <a:endParaRPr lang="en-US" b="0" baseline="0" dirty="0"/>
          </a:p>
          <a:p>
            <a:r>
              <a:rPr lang="en-US" b="0" baseline="0" dirty="0"/>
              <a:t>A pesticide that </a:t>
            </a:r>
            <a:r>
              <a:rPr lang="en-US" b="1" baseline="0" dirty="0"/>
              <a:t>adsorbs</a:t>
            </a:r>
            <a:r>
              <a:rPr lang="en-US" b="0" baseline="0" dirty="0"/>
              <a:t> itself strongly to soil particles won’t be free to move in soil water and won’t reach groundwater. By contrast, a pesticide that binds loosely to soil or doesn’t bind to the soil at all will be cause for concern.</a:t>
            </a:r>
          </a:p>
          <a:p>
            <a:endParaRPr lang="en-US" b="0" baseline="0" dirty="0"/>
          </a:p>
          <a:p>
            <a:r>
              <a:rPr lang="en-US" b="0" baseline="0" dirty="0"/>
              <a:t>If there are concerns with these three characteristics, the pesticide label will have statements letting you know this.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72</a:t>
            </a:fld>
            <a:endParaRPr lang="en-US"/>
          </a:p>
        </p:txBody>
      </p:sp>
    </p:spTree>
    <p:extLst>
      <p:ext uri="{BB962C8B-B14F-4D97-AF65-F5344CB8AC3E}">
        <p14:creationId xmlns:p14="http://schemas.microsoft.com/office/powerpoint/2010/main" val="3080056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a pesticide’s chemical and physical</a:t>
            </a:r>
            <a:r>
              <a:rPr lang="en-US" baseline="0" dirty="0"/>
              <a:t> characteristics, the characteristics of the site where the pesticide is applied affects leaching.</a:t>
            </a:r>
          </a:p>
          <a:p>
            <a:endParaRPr lang="en-US" baseline="0" dirty="0"/>
          </a:p>
          <a:p>
            <a:r>
              <a:rPr lang="en-US" b="1" baseline="0" dirty="0"/>
              <a:t>Soil texture </a:t>
            </a:r>
            <a:r>
              <a:rPr lang="en-US" b="0" baseline="0" dirty="0"/>
              <a:t>is the proportion of sand, silt, and clay that are in the soil. Soils having a higher percentage of sand are more prone to leaching since water can easily move through them and they don’t adsorb pesticides as well. Soils with a higher percentage of clay may leach, but may be less prone to it.</a:t>
            </a:r>
          </a:p>
          <a:p>
            <a:endParaRPr lang="en-US" b="0" baseline="0" dirty="0"/>
          </a:p>
          <a:p>
            <a:r>
              <a:rPr lang="en-US" b="1" baseline="0" dirty="0"/>
              <a:t>Soil structure</a:t>
            </a:r>
            <a:r>
              <a:rPr lang="en-US" b="0" baseline="0" dirty="0"/>
              <a:t> is the shape or arrangement of soil particles. It plays a role in the size of the pores that water moves through. Soil structure can also be affected by worm holes and root channels, which may allow water to pass through more easily.</a:t>
            </a:r>
          </a:p>
          <a:p>
            <a:endParaRPr lang="en-US" b="0" baseline="0" dirty="0"/>
          </a:p>
          <a:p>
            <a:r>
              <a:rPr lang="en-US" b="1" baseline="0" dirty="0"/>
              <a:t>Organic matter</a:t>
            </a:r>
            <a:r>
              <a:rPr lang="en-US" b="0" baseline="0" dirty="0"/>
              <a:t> in the soil affects leaching by holding more water and adsorbing more pesticides than those with low organic matter.</a:t>
            </a:r>
          </a:p>
          <a:p>
            <a:endParaRPr lang="en-US" b="0" baseline="0" dirty="0"/>
          </a:p>
          <a:p>
            <a:r>
              <a:rPr lang="en-US" b="1" baseline="0" dirty="0"/>
              <a:t>Depth to groundwater</a:t>
            </a:r>
            <a:r>
              <a:rPr lang="en-US" b="0" baseline="0" dirty="0"/>
              <a:t> has an effect on groundwater contamination. Areas with a shallow depth to the water table are more likely to allow pesticides to reach the groundwater. This is because there isn’t enough soil depth to act as a filter where the pesticide can be degraded or adsorbed.</a:t>
            </a:r>
          </a:p>
          <a:p>
            <a:endParaRPr lang="en-US" b="0" baseline="0" dirty="0"/>
          </a:p>
          <a:p>
            <a:r>
              <a:rPr lang="en-US" b="1" baseline="0" dirty="0"/>
              <a:t>Geology</a:t>
            </a:r>
            <a:r>
              <a:rPr lang="en-US" b="0" baseline="0" dirty="0"/>
              <a:t> affects the flow of water between the surface and groundwater. Gravel deposits allow water and pesticides to move rather quickly downward. Layers of less permeable clay slow water’s downward movement.</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73</a:t>
            </a:fld>
            <a:endParaRPr lang="en-US"/>
          </a:p>
        </p:txBody>
      </p:sp>
    </p:spTree>
    <p:extLst>
      <p:ext uri="{BB962C8B-B14F-4D97-AF65-F5344CB8AC3E}">
        <p14:creationId xmlns:p14="http://schemas.microsoft.com/office/powerpoint/2010/main" val="13472647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ways you can protect water from pesticide contamination. First, read the label. The labe</a:t>
            </a:r>
            <a:r>
              <a:rPr lang="en-US" baseline="0" dirty="0"/>
              <a:t>l directions will provide ways to reduce the risk of water contamination. Typically this is included in the “Precautionary Statements” section. Note that the label may have additional New York-specific requirements related to water protection.</a:t>
            </a:r>
          </a:p>
          <a:p>
            <a:endParaRPr lang="en-US" baseline="0" dirty="0"/>
          </a:p>
          <a:p>
            <a:r>
              <a:rPr lang="en-US" baseline="0" dirty="0"/>
              <a:t>Best management practices to avoid contaminating water include:</a:t>
            </a:r>
          </a:p>
          <a:p>
            <a:pPr marL="640594" lvl="1" indent="-174708">
              <a:buFont typeface="Arial" panose="020B0604020202020204" pitchFamily="34" charset="0"/>
              <a:buChar char="•"/>
            </a:pPr>
            <a:r>
              <a:rPr lang="en-US" baseline="0" dirty="0"/>
              <a:t>Using IPM practices by using non-pesticide methods whenever possible or practical. You should select products that are less likely to leach or runoff. You can also reduce amounts used within label limits or spot spray rather than treat an entire area.</a:t>
            </a:r>
          </a:p>
          <a:p>
            <a:pPr marL="640594" lvl="1" indent="-174708">
              <a:buFont typeface="Arial" panose="020B0604020202020204" pitchFamily="34" charset="0"/>
              <a:buChar char="•"/>
            </a:pPr>
            <a:r>
              <a:rPr lang="en-US" baseline="0" dirty="0"/>
              <a:t>Identifying vulnerable areas like sandy soils, wells, streams, or shallow groundwater. Also avoid storm sewers, streets, ditches, and other potential sources of runoff. Don’t mix or fill a sprayer near a well!</a:t>
            </a:r>
          </a:p>
          <a:p>
            <a:pPr marL="640594" lvl="1" indent="-174708">
              <a:buFont typeface="Arial" panose="020B0604020202020204" pitchFamily="34" charset="0"/>
              <a:buChar char="•"/>
            </a:pPr>
            <a:r>
              <a:rPr lang="en-US" baseline="0" dirty="0"/>
              <a:t>Avoiding overflow when filling a sprayer.</a:t>
            </a:r>
          </a:p>
          <a:p>
            <a:pPr marL="640594" lvl="1" indent="-174708">
              <a:buFont typeface="Arial" panose="020B0604020202020204" pitchFamily="34" charset="0"/>
              <a:buChar char="•"/>
            </a:pPr>
            <a:r>
              <a:rPr lang="en-US" baseline="0" dirty="0"/>
              <a:t>Watching the weather and avoiding applications when rainfall is forecast.</a:t>
            </a:r>
          </a:p>
          <a:p>
            <a:pPr marL="640594" lvl="1" indent="-174708">
              <a:buFont typeface="Arial" panose="020B0604020202020204" pitchFamily="34" charset="0"/>
              <a:buChar char="•"/>
            </a:pPr>
            <a:r>
              <a:rPr lang="en-US" baseline="0" dirty="0"/>
              <a:t>Selecting products that are less likely to leach/runoff.</a:t>
            </a:r>
          </a:p>
          <a:p>
            <a:pPr marL="640594" lvl="1" indent="-174708">
              <a:buFont typeface="Arial" panose="020B0604020202020204" pitchFamily="34" charset="0"/>
              <a:buChar char="•"/>
            </a:pPr>
            <a:r>
              <a:rPr lang="en-US" baseline="0" dirty="0"/>
              <a:t>Handling pesticides safely by mixing and filling application equipment away from water sources; following label for proper clean up and disposal; sweeping granular products from sidewalks/driveways or other areas back onto treatment area; and cleaning sprayers at the application site and away from water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74</a:t>
            </a:fld>
            <a:endParaRPr lang="en-US"/>
          </a:p>
        </p:txBody>
      </p:sp>
    </p:spTree>
    <p:extLst>
      <p:ext uri="{BB962C8B-B14F-4D97-AF65-F5344CB8AC3E}">
        <p14:creationId xmlns:p14="http://schemas.microsoft.com/office/powerpoint/2010/main" val="6651656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Pesticides,</a:t>
            </a:r>
            <a:r>
              <a:rPr lang="en-US" baseline="0" dirty="0"/>
              <a:t> like many things in our daily lives, are regulated by federal and state laws and regulations. Laws and regulations are in place to protect ourselves and our environment. Everyone is required to follow pesticide laws and regulations – even homeowners! Let’s take a look at how pesticides are regulated by federal and state agencies.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75</a:t>
            </a:fld>
            <a:endParaRPr lang="en-US"/>
          </a:p>
        </p:txBody>
      </p:sp>
    </p:spTree>
    <p:extLst>
      <p:ext uri="{BB962C8B-B14F-4D97-AF65-F5344CB8AC3E}">
        <p14:creationId xmlns:p14="http://schemas.microsoft.com/office/powerpoint/2010/main" val="7983999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federal level, the </a:t>
            </a:r>
            <a:r>
              <a:rPr lang="en-US" b="1" dirty="0"/>
              <a:t>Federal Insecticide Fungicide and Rodenticide Act,</a:t>
            </a:r>
            <a:r>
              <a:rPr lang="en-US" b="1" baseline="0" dirty="0"/>
              <a:t> or </a:t>
            </a:r>
            <a:r>
              <a:rPr lang="en-US" b="1" dirty="0"/>
              <a:t>FIFRA</a:t>
            </a:r>
            <a:r>
              <a:rPr lang="en-US" dirty="0"/>
              <a:t>, is the federal law that governs all things pesticides. This law covers the federal registration of pesticides, pesticide applicator training and certification, and other issues related to pesticide use in the United States. The</a:t>
            </a:r>
            <a:r>
              <a:rPr lang="en-US" baseline="0" dirty="0"/>
              <a:t> Environmental Protection Agency, or EPA, is the agency charged with administering and enforcing FIFRA. Through cooperative agreements with the EPA, states also have responsibility for enforcing the provisions of FIFRA.</a:t>
            </a:r>
            <a:endParaRPr lang="en-US" dirty="0"/>
          </a:p>
          <a:p>
            <a:endParaRPr lang="en-US" dirty="0"/>
          </a:p>
          <a:p>
            <a:r>
              <a:rPr lang="en-US" dirty="0"/>
              <a:t>All pesticides and their uses must be registered by the EPA</a:t>
            </a:r>
            <a:r>
              <a:rPr lang="en-US" baseline="0" dirty="0"/>
              <a:t> before a pesticide can be used in the US. The registration process includes analyzing the pesticide’s risks versus benefits. The process requires pesticide registrants to conduct several tests, including toxicity, efficacy/performance, degradation/mobility/residue, and environmental effects for a pesticide. Pesticide registration doesn’t mean there are no risks associated with pesticide use. The registration process determines whether there is “reasonable certainty of no harm” to the user, non-user, and the environment.</a:t>
            </a:r>
          </a:p>
          <a:p>
            <a:r>
              <a:rPr lang="en-US" baseline="0" dirty="0"/>
              <a:t> </a:t>
            </a:r>
          </a:p>
          <a:p>
            <a:r>
              <a:rPr lang="en-US" baseline="0" dirty="0"/>
              <a:t>A pesticide registrant also submits a pesticide label for review as part of their registration application. The EPA reviews this label to make sure it is written based on the test data. If there are any unreasonable risks of using the pesticide, the EPA can require certain wording be placed on the label to mitigate these concerns. Note that the EPA will register a pesticide only if the label is approved as well. That is, the pesticide label is registered just like the pesticide itself.</a:t>
            </a:r>
          </a:p>
          <a:p>
            <a:endParaRPr lang="en-US" baseline="0" dirty="0"/>
          </a:p>
          <a:p>
            <a:pPr defTabSz="931774">
              <a:defRPr/>
            </a:pPr>
            <a:r>
              <a:rPr lang="en-US" baseline="0" dirty="0"/>
              <a:t>If a pesticide is found to pose unreasonable risks, the EPA can classify and register a pesticide as </a:t>
            </a:r>
            <a:r>
              <a:rPr lang="en-US" b="1" baseline="0" dirty="0"/>
              <a:t>restricted-use</a:t>
            </a:r>
            <a:r>
              <a:rPr lang="en-US" baseline="0" dirty="0"/>
              <a:t> as a way to mitigate the risk. Pesticides classified as restricted-use can only be used by a trained and certified applicator or someone working under their direct supervision. Restricted-use pesticides are not available to homeowners and homeowners should not have access to them. Pesticides classified as restricted-use by the EPA will have a notice on the top of the front panel of the label stating so. Pesticides that are not classified as restricted-use are commonly referred to as a general-use pesticides and are available to the general public. </a:t>
            </a:r>
          </a:p>
          <a:p>
            <a:pPr defTabSz="931774">
              <a:defRPr/>
            </a:pPr>
            <a:endParaRPr lang="en-US" baseline="0" dirty="0"/>
          </a:p>
          <a:p>
            <a:r>
              <a:rPr lang="en-US" baseline="0" dirty="0"/>
              <a:t>Pesticides applied to human or animal food will leave behind residues. Excess residues can be harmful to humans or animals. Because of this concern, the EPA will establish a tolerance, or the maximum amount of residue that can legally remain on the food or feed product when it is ready for market or feeding. Tolerances pertain to both domestically produced and imported food and feed. While a pesticide tolerance is set by the EPA, the US Food and Drug Administration and the United States Department of Agriculture are responsible for enforcing them. Food and feed that have residues exceeding the established tolerance cannot be sold. If a food or feed has residues of a pesticide that doesn’t have a tolerance established or an exemption from the requirement for a tolerance, then that food or feed cannot be sold either.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76</a:t>
            </a:fld>
            <a:endParaRPr lang="en-US"/>
          </a:p>
        </p:txBody>
      </p:sp>
    </p:spTree>
    <p:extLst>
      <p:ext uri="{BB962C8B-B14F-4D97-AF65-F5344CB8AC3E}">
        <p14:creationId xmlns:p14="http://schemas.microsoft.com/office/powerpoint/2010/main" val="1926949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Minimum-risk pesticides </a:t>
            </a:r>
            <a:r>
              <a:rPr lang="en-US" baseline="0" dirty="0"/>
              <a:t>are pesticides that the EPA has determined pose little to no risk to humans and the environment as long as they meet certain conditions. These conditions include:</a:t>
            </a:r>
          </a:p>
          <a:p>
            <a:pPr marL="640594" lvl="1" indent="-174708">
              <a:buFont typeface="Arial" panose="020B0604020202020204" pitchFamily="34" charset="0"/>
              <a:buChar char="•"/>
            </a:pPr>
            <a:r>
              <a:rPr lang="en-US" baseline="0" dirty="0"/>
              <a:t>Containing only active and inert ingredients approved by the EPA and listed in the federal regulations; </a:t>
            </a:r>
          </a:p>
          <a:p>
            <a:pPr marL="640594" lvl="1" indent="-174708">
              <a:buFont typeface="Arial" panose="020B0604020202020204" pitchFamily="34" charset="0"/>
              <a:buChar char="•"/>
            </a:pPr>
            <a:r>
              <a:rPr lang="en-US" baseline="0" dirty="0"/>
              <a:t>Listing on the label the name and percentage (by weight) of each active ingredient and the name of each inert ingredient in the product;</a:t>
            </a:r>
          </a:p>
          <a:p>
            <a:pPr marL="640594" lvl="1" indent="-174708">
              <a:buFont typeface="Arial" panose="020B0604020202020204" pitchFamily="34" charset="0"/>
              <a:buChar char="•"/>
            </a:pPr>
            <a:r>
              <a:rPr lang="en-US" dirty="0"/>
              <a:t>Having</a:t>
            </a:r>
            <a:r>
              <a:rPr lang="en-US" baseline="0" dirty="0"/>
              <a:t> no</a:t>
            </a:r>
            <a:r>
              <a:rPr lang="en-US" dirty="0"/>
              <a:t> claims to control organisms that pose a threat to human health or insects that carry a specific disease or diseases;</a:t>
            </a:r>
          </a:p>
          <a:p>
            <a:pPr marL="640594" lvl="1" indent="-174708">
              <a:buFont typeface="Arial" panose="020B0604020202020204" pitchFamily="34" charset="0"/>
              <a:buChar char="•"/>
            </a:pPr>
            <a:r>
              <a:rPr lang="en-US" dirty="0"/>
              <a:t>Listing the name and contact information of the producer or company the product was produced for on the label; and</a:t>
            </a:r>
          </a:p>
          <a:p>
            <a:pPr marL="640594" lvl="1" indent="-174708">
              <a:buFont typeface="Arial" panose="020B0604020202020204" pitchFamily="34" charset="0"/>
              <a:buChar char="•"/>
            </a:pPr>
            <a:r>
              <a:rPr lang="en-US" dirty="0"/>
              <a:t>Not having false or misleading claims on the label.</a:t>
            </a:r>
          </a:p>
          <a:p>
            <a:endParaRPr lang="en-US" dirty="0"/>
          </a:p>
          <a:p>
            <a:r>
              <a:rPr lang="en-US" dirty="0"/>
              <a:t>Minimum-risk pesticides are not required to be registered with the EPA. This means they do not have an approved label</a:t>
            </a:r>
            <a:r>
              <a:rPr lang="en-US" baseline="0" dirty="0"/>
              <a:t> and are not reviewed by EPA. It also means that product efficacy testing isn’t conducted and any safety and use information on the label isn’t reviewed. Even though minimum-risk pesticides are not registered by the EPA, they’re still legally pesticides and must be used according to the label. Keep in mind that if a minimum-risk pesticide doesn’t meet the requirements listed here, then the product must go through the formal registration process.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77</a:t>
            </a:fld>
            <a:endParaRPr lang="en-US"/>
          </a:p>
        </p:txBody>
      </p:sp>
    </p:spTree>
    <p:extLst>
      <p:ext uri="{BB962C8B-B14F-4D97-AF65-F5344CB8AC3E}">
        <p14:creationId xmlns:p14="http://schemas.microsoft.com/office/powerpoint/2010/main" val="28483974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All registered</a:t>
            </a:r>
            <a:r>
              <a:rPr lang="en-US" baseline="0" dirty="0"/>
              <a:t> pesticides periodically go through what’s called </a:t>
            </a:r>
            <a:r>
              <a:rPr lang="en-US" b="1" baseline="0" dirty="0"/>
              <a:t>re-registration</a:t>
            </a:r>
            <a:r>
              <a:rPr lang="en-US" baseline="0" dirty="0"/>
              <a:t>. </a:t>
            </a:r>
            <a:r>
              <a:rPr lang="en-US" b="0" baseline="0" dirty="0"/>
              <a:t>Re-registration involves EPA reviewing data from the registrant to determine if a pesticide meets current safety and health standards and labeling requirements to determine if the pesticide can continue to be registered. This process is also a way for EPA to make sure older pesticides meet current safety and health standards and labeling requirements and that any risks are mitigated. EPA is required to review every registered pesticide on a 15 year cycle.</a:t>
            </a:r>
          </a:p>
          <a:p>
            <a:endParaRPr lang="en-US" b="0" baseline="0" dirty="0"/>
          </a:p>
          <a:p>
            <a:r>
              <a:rPr lang="en-US" b="0" baseline="0" dirty="0"/>
              <a:t>The federal government also regulates </a:t>
            </a:r>
            <a:r>
              <a:rPr lang="en-US" b="1" baseline="0" dirty="0"/>
              <a:t>pesticide applicator certification.</a:t>
            </a:r>
            <a:r>
              <a:rPr lang="en-US" b="0" baseline="0" dirty="0"/>
              <a:t> As we mentioned earlier, certification is required to purchase and use or supervise the use of restricted-use pesticides. FIFRA identifies two types of certified applicators – private and commercial. </a:t>
            </a:r>
            <a:r>
              <a:rPr lang="en-US" b="1" baseline="0" dirty="0"/>
              <a:t>Private applicators </a:t>
            </a:r>
            <a:r>
              <a:rPr lang="en-US" b="0" baseline="0" dirty="0"/>
              <a:t>use or supervise the use of restricted-use pesticides in the production of an agricultural commodity (such as crops, nursery stock, greenhouse plants, or livestock) on property they or their employer owns, rents, or leases. </a:t>
            </a:r>
            <a:r>
              <a:rPr lang="en-US" b="1" baseline="0" dirty="0"/>
              <a:t>Commercial applicators </a:t>
            </a:r>
            <a:r>
              <a:rPr lang="en-US" b="0" baseline="0" dirty="0"/>
              <a:t>are people who use or supervise the use of restricted-use pesticides in situations that aren’t defined as a private applicator. The definition of commercial applicator can vary by state.</a:t>
            </a:r>
            <a:r>
              <a:rPr lang="en-US" b="1" baseline="0" dirty="0"/>
              <a:t> </a:t>
            </a:r>
            <a:r>
              <a:rPr lang="en-US" b="0" baseline="0" dirty="0"/>
              <a:t>Federal rules establish pesticide applicator training requirements which are administered by states on behalf of the EPA. Often, Cooperative Extension provides applicator training and the state agency responsible for pesticides administers the testing and certification program and enforces pesticide laws.</a:t>
            </a:r>
            <a:endParaRPr lang="en-US" b="0"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78</a:t>
            </a:fld>
            <a:endParaRPr lang="en-US"/>
          </a:p>
        </p:txBody>
      </p:sp>
    </p:spTree>
    <p:extLst>
      <p:ext uri="{BB962C8B-B14F-4D97-AF65-F5344CB8AC3E}">
        <p14:creationId xmlns:p14="http://schemas.microsoft.com/office/powerpoint/2010/main" val="24760653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New York State, the Environmental Conservation Law, also known as the ECL, provides</a:t>
            </a:r>
            <a:r>
              <a:rPr lang="en-US" baseline="0" dirty="0"/>
              <a:t> the general framework for the distribution, sale, use, and transportation of pesticides in New York State. The </a:t>
            </a:r>
            <a:r>
              <a:rPr lang="en-US" dirty="0"/>
              <a:t>New York State Department of Environmental Conservation, or DEC, is responsible for administering and</a:t>
            </a:r>
            <a:r>
              <a:rPr lang="en-US" baseline="0" dirty="0"/>
              <a:t> enforcing New York pesticide laws and regulations.</a:t>
            </a:r>
          </a:p>
          <a:p>
            <a:endParaRPr lang="en-US" baseline="0" dirty="0"/>
          </a:p>
          <a:p>
            <a:r>
              <a:rPr lang="en-US" baseline="0" dirty="0"/>
              <a:t>New York State law requires that a pesticide be registered with the DEC before it can be sold, distributed for sale, used, or transported in New York State. Minimum-risk pesticides that we discussed earlier, do not require registration. However, these pesticides are still pesticides and are regulated as such.</a:t>
            </a:r>
          </a:p>
          <a:p>
            <a:endParaRPr lang="en-US" baseline="0" dirty="0"/>
          </a:p>
          <a:p>
            <a:r>
              <a:rPr lang="en-US" baseline="0" dirty="0"/>
              <a:t>Prior to registering a pesticide, the DEC reviews the same data a registrant provides to the EPA as well as the EPA-approved label. The DEC review is to determine if there are any unreasonable risks to using the pesticide under New York State conditions and that the uses comply with state laws, regulations, and policy. If concerns are found, the DEC will often work with the registrant to mitigate the concerns. If concerns are successfully mitigated, the product will be registered. If not, the registration application will be denied.</a:t>
            </a:r>
          </a:p>
          <a:p>
            <a:endParaRPr lang="en-US" baseline="0" dirty="0"/>
          </a:p>
          <a:p>
            <a:r>
              <a:rPr lang="en-US" baseline="0" dirty="0"/>
              <a:t>States are allowed to be more restrictive than the EPA, including making pesticides considered general-use by the EPA restricted-use. Pesticides containing certain active ingredients, pesticides applied to surface water, or pesticide labels that have certain statements may automatically be restricted-use in New York and require the buyer or user to be a certified applicator. The DEC can also restrict who has access to pesticides if there are other concerns, such as groundwater, to protect humans or the environment.</a:t>
            </a:r>
          </a:p>
          <a:p>
            <a:endParaRPr lang="en-US" dirty="0"/>
          </a:p>
          <a:p>
            <a:r>
              <a:rPr lang="en-US" dirty="0"/>
              <a:t>During the DEC</a:t>
            </a:r>
            <a:r>
              <a:rPr lang="en-US" baseline="0" dirty="0"/>
              <a:t> registration review, there may be concerns about using a particular pesticide in a geographic location in New York State. This often is due to concerns about groundwater contamination due to very porous soils. For example, Long Island has very sandy soil that pesticides can easily leach through, contaminating the groundwater that serves as the drinking water for millions of Long Island residents. In order to protect Long Island’s groundwater, some pesticides may be prohibited from use in Nassau and Suffolk Counties. This restriction will be noted on the pesticide label.</a:t>
            </a:r>
            <a:endParaRPr lang="en-US" dirty="0"/>
          </a:p>
          <a:p>
            <a:endParaRPr lang="en-US" dirty="0"/>
          </a:p>
          <a:p>
            <a:r>
              <a:rPr lang="en-US" dirty="0"/>
              <a:t>The</a:t>
            </a:r>
            <a:r>
              <a:rPr lang="en-US" baseline="0" dirty="0"/>
              <a:t> DEC maintains a database of all currently registered pesticides and approved product labels. Called the New York State Pesticide Administration Database, or NYSPAD for short, this database can be used to determine a pesticide’s registration status. NYSPAD can also be used to view the approved label for the pesticide. Let’s take a brief look at NYSPAD.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79</a:t>
            </a:fld>
            <a:endParaRPr lang="en-US"/>
          </a:p>
        </p:txBody>
      </p:sp>
    </p:spTree>
    <p:extLst>
      <p:ext uri="{BB962C8B-B14F-4D97-AF65-F5344CB8AC3E}">
        <p14:creationId xmlns:p14="http://schemas.microsoft.com/office/powerpoint/2010/main" val="126603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Fungicides differ</a:t>
            </a:r>
            <a:r>
              <a:rPr lang="en-US" b="0" baseline="0" dirty="0"/>
              <a:t> in how they control diseases. </a:t>
            </a:r>
            <a:r>
              <a:rPr lang="en-US" b="1" baseline="0" dirty="0"/>
              <a:t>Protectant fungicides </a:t>
            </a:r>
            <a:r>
              <a:rPr lang="en-US" b="0" baseline="0" dirty="0"/>
              <a:t>are used to prevent fungi from infecting a plant. This means they need to be applied before disease starts. It’s critical that protectant fungicides completely cover the plant and that new growth be protected, maybe requiring frequent applications. Otherwise, fungal spores will infect new growth or unprotected areas. Protectant fungicides are useful when a disease is almost certain to occur if nothing is done.  </a:t>
            </a:r>
            <a:r>
              <a:rPr lang="en-US" b="1" baseline="0" dirty="0"/>
              <a:t>Systemic fungicides</a:t>
            </a:r>
            <a:r>
              <a:rPr lang="en-US" b="0" baseline="0" dirty="0"/>
              <a:t>, also referred to as </a:t>
            </a:r>
            <a:r>
              <a:rPr lang="en-US" b="0" baseline="0" dirty="0" err="1"/>
              <a:t>eradicants</a:t>
            </a:r>
            <a:r>
              <a:rPr lang="en-US" b="0" baseline="0" dirty="0"/>
              <a:t>, enter and move through the plant to control an existing infection. Because these fungicides move through the plant, coverage is not as critical and they may not have to be applied as often as protectants. Occasionally, a systemic may be needed if a protectant isn’t applied in time.</a:t>
            </a:r>
          </a:p>
          <a:p>
            <a:endParaRPr lang="en-US" b="1" baseline="0" dirty="0"/>
          </a:p>
          <a:p>
            <a:r>
              <a:rPr lang="en-US" b="0" baseline="0" dirty="0"/>
              <a:t>Herbicides vary in their uptake by plants. </a:t>
            </a:r>
            <a:r>
              <a:rPr lang="en-US" b="1" baseline="0" dirty="0"/>
              <a:t>Contact herbicides</a:t>
            </a:r>
            <a:r>
              <a:rPr lang="en-US" b="0" baseline="0" dirty="0"/>
              <a:t> kill the plant tissue where it was absorbed by the plant, affecting top growth. This type of herbicide may be most effective at controlling annual and perennial weeds and any type of weed seedling. Perennial weeds that have developed underground structures will regrow if only the top growth is killed. </a:t>
            </a:r>
            <a:r>
              <a:rPr lang="en-US" b="1" baseline="0" dirty="0"/>
              <a:t>Systemic herbicides</a:t>
            </a:r>
            <a:r>
              <a:rPr lang="en-US" b="0" baseline="0" dirty="0"/>
              <a:t>, on the other hand, are absorbed by the plant, move through them to the underground structures, and ultimately kill these structures. Systemic herbicides are ideal for controlling established perennial weeds. However, they can be used to control any weed.</a:t>
            </a:r>
          </a:p>
          <a:p>
            <a:endParaRPr lang="en-US" b="0" baseline="0" dirty="0"/>
          </a:p>
          <a:p>
            <a:r>
              <a:rPr lang="en-US" b="0" baseline="0" dirty="0"/>
              <a:t>Herbicides have different types of selectivity, meaning which plant types they control. A </a:t>
            </a:r>
            <a:r>
              <a:rPr lang="en-US" b="1" baseline="0" dirty="0"/>
              <a:t>selective</a:t>
            </a:r>
            <a:r>
              <a:rPr lang="en-US" b="0" baseline="0" dirty="0"/>
              <a:t> herbicide kills only certain types of plants and causes little to no injury to others. For example, some herbicides may control only broadleaf plants in a home lawn, but not the grasses. A </a:t>
            </a:r>
            <a:r>
              <a:rPr lang="en-US" b="1" baseline="0" dirty="0"/>
              <a:t>non-selective</a:t>
            </a:r>
            <a:r>
              <a:rPr lang="en-US" b="0" baseline="0" dirty="0"/>
              <a:t> herbicide, also called a </a:t>
            </a:r>
            <a:r>
              <a:rPr lang="en-US" b="1" baseline="0" dirty="0"/>
              <a:t>broad-spectrum</a:t>
            </a:r>
            <a:r>
              <a:rPr lang="en-US" b="0" baseline="0" dirty="0"/>
              <a:t> herbicide, will kill any plant they come in contact with. Typically non-selective herbicides are used where you want total plant control, such as in industrial sites, cracks in sidewalks or driveways, or under guardrails along a highway.</a:t>
            </a:r>
          </a:p>
          <a:p>
            <a:endParaRPr lang="en-US" b="0" baseline="0" dirty="0"/>
          </a:p>
          <a:p>
            <a:r>
              <a:rPr lang="en-US" b="0" baseline="0" dirty="0"/>
              <a:t>Rodenticides can kill rodents two ways. Baits containing </a:t>
            </a:r>
            <a:r>
              <a:rPr lang="en-US" b="1" baseline="0" dirty="0"/>
              <a:t>acute rodenticides</a:t>
            </a:r>
            <a:r>
              <a:rPr lang="en-US" b="0" baseline="0" dirty="0"/>
              <a:t> will kill rodents with one feeding. </a:t>
            </a:r>
            <a:r>
              <a:rPr lang="en-US" b="1" baseline="0" dirty="0"/>
              <a:t>Multidose anticoagulant rodenticides</a:t>
            </a:r>
            <a:r>
              <a:rPr lang="en-US" b="0" baseline="0" dirty="0"/>
              <a:t> require that a rodent visit a bait many times in order to be killed. Multidose anticoagulant rodenticides have the advantages of being less toxic and lower risk to children and pets and rodents are less likely to avoid the baits since they don’t suspect the bait has killed other rodents.</a:t>
            </a:r>
            <a:endParaRPr lang="en-US" b="1" baseline="0" dirty="0"/>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8</a:t>
            </a:fld>
            <a:endParaRPr lang="en-US"/>
          </a:p>
        </p:txBody>
      </p:sp>
    </p:spTree>
    <p:extLst>
      <p:ext uri="{BB962C8B-B14F-4D97-AF65-F5344CB8AC3E}">
        <p14:creationId xmlns:p14="http://schemas.microsoft.com/office/powerpoint/2010/main" val="27883846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NYSPAD</a:t>
            </a:r>
            <a:r>
              <a:rPr lang="en-US" baseline="0" dirty="0"/>
              <a:t> is accessed via the website shown at the top of the screen. To look for pesticide registration information, you’ll want to look under the “Pesticide Product Information” heading and click the “Search” button under “Products”. This is shown here by the circle.</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80</a:t>
            </a:fld>
            <a:endParaRPr lang="en-US"/>
          </a:p>
        </p:txBody>
      </p:sp>
    </p:spTree>
    <p:extLst>
      <p:ext uri="{BB962C8B-B14F-4D97-AF65-F5344CB8AC3E}">
        <p14:creationId xmlns:p14="http://schemas.microsoft.com/office/powerpoint/2010/main" val="41125768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selecting “Search,” you’ll get this screen. Across the top of</a:t>
            </a:r>
            <a:r>
              <a:rPr lang="en-US" baseline="0" dirty="0"/>
              <a:t> the page </a:t>
            </a:r>
            <a:r>
              <a:rPr lang="en-US" dirty="0"/>
              <a:t>are ways you can search for a pesticide. </a:t>
            </a:r>
            <a:r>
              <a:rPr lang="en-US" baseline="0" dirty="0"/>
              <a:t>The easiest way to search for a pesticide is either by the EPA Registration Number or using the product’s name. </a:t>
            </a:r>
          </a:p>
          <a:p>
            <a:endParaRPr lang="en-US" baseline="0" dirty="0"/>
          </a:p>
          <a:p>
            <a:r>
              <a:rPr lang="en-US" baseline="0" dirty="0"/>
              <a:t>To search by EPA Registration Number, use the search box at the top left-hand corner of the screen, indicated by the black circle. Simply click the down arrow next to “Choose one”, select “EPA Reg. No.” from the list, and then type the EPA Registration Number of the product in the “For” box. If you wish to search by product name, use the “Names” search at the top center of the page, indicated by the red circle, and type in the product name. After you enter either of these search terms, click the “Search” button, which is circled in yellow, to search the DEC’s product registration data. If the product you are searching for is registered, you will get a box, like those shown at the bottom of the screen, that has basic information about the product. If the product is not registered, no results will be shown. When searching make sure to use either the EPA Registration Number or the name search, not both. Entries in both boxes may not return any results!</a:t>
            </a:r>
          </a:p>
          <a:p>
            <a:endParaRPr lang="en-US" baseline="0" dirty="0"/>
          </a:p>
          <a:p>
            <a:pPr defTabSz="931774">
              <a:defRPr/>
            </a:pPr>
            <a:r>
              <a:rPr lang="en-US" dirty="0"/>
              <a:t>I</a:t>
            </a:r>
            <a:r>
              <a:rPr lang="en-US" baseline="0" dirty="0"/>
              <a:t> mentioned earlier that NYSPAD allows you to view the New York State-approved labels for a pesticide. To view them, click the “More” button next at the right-hand side of the results box and…</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81</a:t>
            </a:fld>
            <a:endParaRPr lang="en-US"/>
          </a:p>
        </p:txBody>
      </p:sp>
    </p:spTree>
    <p:extLst>
      <p:ext uri="{BB962C8B-B14F-4D97-AF65-F5344CB8AC3E}">
        <p14:creationId xmlns:p14="http://schemas.microsoft.com/office/powerpoint/2010/main" val="33181771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get a pop-up window</a:t>
            </a:r>
            <a:r>
              <a:rPr lang="en-US" baseline="0" dirty="0"/>
              <a:t> that looks like this. To view any approved labels, click the number under the “Label/Document No.” column at the bottom of the screen. The most recently approved label is listed first. When you click the number, a PDF version of the label will open for you to read. </a:t>
            </a:r>
          </a:p>
          <a:p>
            <a:endParaRPr lang="en-US" baseline="0" dirty="0"/>
          </a:p>
          <a:p>
            <a:r>
              <a:rPr lang="en-US" baseline="0" dirty="0"/>
              <a:t>Note that this screen also gives you additional information about the pesticide, including the manufacturer, when the New York State registration expires, and any restrictions about using the product in New York State.</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82</a:t>
            </a:fld>
            <a:endParaRPr lang="en-US"/>
          </a:p>
        </p:txBody>
      </p:sp>
    </p:spTree>
    <p:extLst>
      <p:ext uri="{BB962C8B-B14F-4D97-AF65-F5344CB8AC3E}">
        <p14:creationId xmlns:p14="http://schemas.microsoft.com/office/powerpoint/2010/main" val="26375760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laws and regulations also govern applicator certification and recertification.</a:t>
            </a:r>
            <a:r>
              <a:rPr lang="en-US" baseline="0" dirty="0"/>
              <a:t> They set the types of certification categories, the qualifications to become a certified applicator, how long a certification lasts, and what’s required to maintain certification, including continuing education requirements.</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83</a:t>
            </a:fld>
            <a:endParaRPr lang="en-US"/>
          </a:p>
        </p:txBody>
      </p:sp>
    </p:spTree>
    <p:extLst>
      <p:ext uri="{BB962C8B-B14F-4D97-AF65-F5344CB8AC3E}">
        <p14:creationId xmlns:p14="http://schemas.microsoft.com/office/powerpoint/2010/main" val="40677744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York</a:t>
            </a:r>
            <a:r>
              <a:rPr lang="en-US" baseline="0" dirty="0"/>
              <a:t> State also has some very unique pesticide use requirements. State law requires a pesticide to be used according to the label directions. Because of this, the s</a:t>
            </a:r>
            <a:r>
              <a:rPr lang="en-US" dirty="0"/>
              <a:t>ite</a:t>
            </a:r>
            <a:r>
              <a:rPr lang="en-US" baseline="0" dirty="0"/>
              <a:t> and the pest must be on the label in order for the use to be legal. This means that the pest needs to be listed in the proper combination with the site to be treated. Similarly, homeowners can only use the product at the rates listed on the label. Going higher or lower than what’s listed is a violation of the law!</a:t>
            </a:r>
          </a:p>
          <a:p>
            <a:endParaRPr lang="en-US" baseline="0" dirty="0"/>
          </a:p>
          <a:p>
            <a:r>
              <a:rPr lang="en-US" baseline="0" dirty="0"/>
              <a:t>Backflow is the movement of water from the sprayer through the filling hose to the water source and can lead to water contamination. When filling a sprayer with water, New York State requires the use of a backflow prevention device to prevent water from being contaminated. Two options are allowed - either a special anti-siphon valve fastened to the faucet or an air gap between the hose end and the sprayer fill hole.</a:t>
            </a:r>
          </a:p>
          <a:p>
            <a:endParaRPr lang="en-US" baseline="0" dirty="0"/>
          </a:p>
          <a:p>
            <a:pPr defTabSz="931774">
              <a:defRPr/>
            </a:pPr>
            <a:r>
              <a:rPr lang="en-US" baseline="0" dirty="0"/>
              <a:t>Pesticides that are used in surface waters like ponds and lakes are automatically restricted-use in New York State meaning that only properly certified pesticide applicators can apply them. Additionally, most aquatic pesticide applications require permits from the DEC, adding another layer of complexity to the task. There are minimal aquatic pesticides that homeowners can use. These are limited to pesticides applied to containerized water like bird baths.</a:t>
            </a:r>
          </a:p>
          <a:p>
            <a:pPr defTabSz="931774">
              <a:defRPr/>
            </a:pPr>
            <a:endParaRPr lang="en-US" baseline="0" dirty="0"/>
          </a:p>
          <a:p>
            <a:pPr defTabSz="931774">
              <a:defRPr/>
            </a:pPr>
            <a:r>
              <a:rPr lang="en-US" baseline="0" dirty="0"/>
              <a:t>New York State also requires notification of pesticide applications in certain situations. State law requires a pest control company to supply the occupant of a one- or two-family dwelling or the occupant of a multiple-dwelling unit a copy of the label for each pesticide they will be applying within the dwelling. This label can be in either written or electronic form. In all other cases, the property owner or owner’s agent will receive a copy of the label.</a:t>
            </a:r>
          </a:p>
          <a:p>
            <a:endParaRPr lang="en-US" baseline="0" dirty="0"/>
          </a:p>
          <a:p>
            <a:r>
              <a:rPr lang="en-US" baseline="0" dirty="0"/>
              <a:t>Lawn pesticide applications by a “for-hire” company require a signed, written contract between the company applying the pesticide and the property owner. The contract will include the dates that the applications will occur, the number of applications to be made, and the total cost. Lawn applications also require that the applicator gives the customer information on what pesticides will be applied; the company’s name, address, phone number, and business registration number; and the applicator’s certification identification card number. The applicator must also give a copy of the label to the property owner. If the pesticide application is within 100 feet of a dwelling, multiple dwelling, public building, or public park, the applicator will also place visual notification markers on the property. These are the yellow signs you may see around town placed in flower beds or along roads and streets in residential neighborhoods.</a:t>
            </a:r>
          </a:p>
          <a:p>
            <a:endParaRPr lang="en-US" baseline="0" dirty="0"/>
          </a:p>
          <a:p>
            <a:r>
              <a:rPr lang="en-US" baseline="0" dirty="0"/>
              <a:t>Neighbor notification is a state law that counties can opt in to and not all counties have done so. This law affects both “for-hire” applicators and homeowners. The basic requirements of the law are:</a:t>
            </a:r>
          </a:p>
          <a:p>
            <a:pPr marL="640594" lvl="1" indent="-174708">
              <a:buFont typeface="Arial" panose="020B0604020202020204" pitchFamily="34" charset="0"/>
              <a:buChar char="•"/>
            </a:pPr>
            <a:r>
              <a:rPr lang="en-US" baseline="0" dirty="0"/>
              <a:t>48 hour notice is given to neighbors for certain types of lawn applications;</a:t>
            </a:r>
          </a:p>
          <a:p>
            <a:pPr marL="640594" lvl="1" indent="-174708">
              <a:buFont typeface="Arial" panose="020B0604020202020204" pitchFamily="34" charset="0"/>
              <a:buChar char="•"/>
            </a:pPr>
            <a:r>
              <a:rPr lang="en-US" baseline="0" dirty="0"/>
              <a:t>Posting of visual notification markers for most residential lawn applications;</a:t>
            </a:r>
          </a:p>
          <a:p>
            <a:pPr marL="640594" lvl="1" indent="-174708">
              <a:buFont typeface="Arial" panose="020B0604020202020204" pitchFamily="34" charset="0"/>
              <a:buChar char="•"/>
            </a:pPr>
            <a:r>
              <a:rPr lang="en-US" baseline="0" dirty="0"/>
              <a:t>Providing notice to occupants of multiple dwellings and other occupied structures; and</a:t>
            </a:r>
          </a:p>
          <a:p>
            <a:pPr marL="640594" lvl="1" indent="-174708">
              <a:buFont typeface="Arial" panose="020B0604020202020204" pitchFamily="34" charset="0"/>
              <a:buChar char="•"/>
            </a:pPr>
            <a:r>
              <a:rPr lang="en-US" baseline="0" dirty="0"/>
              <a:t>Posting of an information sign by retailers who sell general use lawn pesticides.</a:t>
            </a:r>
          </a:p>
          <a:p>
            <a:pPr marL="174708" indent="-174708">
              <a:buFont typeface="Arial" panose="020B0604020202020204" pitchFamily="34" charset="0"/>
              <a:buChar char="•"/>
            </a:pPr>
            <a:endParaRPr lang="en-US" baseline="0" dirty="0"/>
          </a:p>
          <a:p>
            <a:r>
              <a:rPr lang="en-US" baseline="0" dirty="0"/>
              <a:t>Additionally, the Neighbor Notification Law added new sections to state education and social services law requiring notification of pesticide applications at schools and daycare facilities. These notification requirements are required state-wide.</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84</a:t>
            </a:fld>
            <a:endParaRPr lang="en-US"/>
          </a:p>
        </p:txBody>
      </p:sp>
    </p:spTree>
    <p:extLst>
      <p:ext uri="{BB962C8B-B14F-4D97-AF65-F5344CB8AC3E}">
        <p14:creationId xmlns:p14="http://schemas.microsoft.com/office/powerpoint/2010/main" val="122746903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some</a:t>
            </a:r>
            <a:r>
              <a:rPr lang="en-US" baseline="0" dirty="0"/>
              <a:t> point, a pesticide user will have to store and transport a pesticide. </a:t>
            </a:r>
            <a:r>
              <a:rPr lang="en-US" dirty="0"/>
              <a:t>Let’s now shift gears and look at what one should keep</a:t>
            </a:r>
            <a:r>
              <a:rPr lang="en-US" baseline="0" dirty="0"/>
              <a:t> in mind when storing and transporting pesticides.</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85</a:t>
            </a:fld>
            <a:endParaRPr lang="en-US"/>
          </a:p>
        </p:txBody>
      </p:sp>
    </p:spTree>
    <p:extLst>
      <p:ext uri="{BB962C8B-B14F-4D97-AF65-F5344CB8AC3E}">
        <p14:creationId xmlns:p14="http://schemas.microsoft.com/office/powerpoint/2010/main" val="97526567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storing pesticides, the first thing you should do is consult the label for any specific requirements. The label will tell you such things as keeping the pesticide away from heat or open flame or protecting it from freezing.</a:t>
            </a:r>
          </a:p>
          <a:p>
            <a:endParaRPr lang="en-US" baseline="0" dirty="0"/>
          </a:p>
          <a:p>
            <a:r>
              <a:rPr lang="en-US" baseline="0" dirty="0"/>
              <a:t>Other general guidelines for storing pesticides include:</a:t>
            </a:r>
          </a:p>
          <a:p>
            <a:endParaRPr lang="en-US" baseline="0" dirty="0"/>
          </a:p>
          <a:p>
            <a:pPr marL="174708" indent="-174708">
              <a:buFont typeface="Arial" panose="020B0604020202020204" pitchFamily="34" charset="0"/>
              <a:buChar char="•"/>
            </a:pPr>
            <a:r>
              <a:rPr lang="en-US" baseline="0" dirty="0"/>
              <a:t>Storing pesticides in their original container with the label intact. That way you’ll know exactly what’s in the container;</a:t>
            </a:r>
          </a:p>
          <a:p>
            <a:pPr marL="174708" indent="-174708">
              <a:buFont typeface="Arial" panose="020B0604020202020204" pitchFamily="34" charset="0"/>
              <a:buChar char="•"/>
            </a:pPr>
            <a:r>
              <a:rPr lang="en-US" baseline="0" dirty="0"/>
              <a:t>Keeping pesticides in cool, dark, dry areas away from temperature extremes;</a:t>
            </a:r>
          </a:p>
          <a:p>
            <a:pPr marL="174708" indent="-174708">
              <a:buFont typeface="Arial" panose="020B0604020202020204" pitchFamily="34" charset="0"/>
              <a:buChar char="•"/>
            </a:pPr>
            <a:r>
              <a:rPr lang="en-US" baseline="0" dirty="0"/>
              <a:t>Not storing pesticides near heat sources;</a:t>
            </a:r>
          </a:p>
          <a:p>
            <a:pPr marL="174708" indent="-174708">
              <a:buFont typeface="Arial" panose="020B0604020202020204" pitchFamily="34" charset="0"/>
              <a:buChar char="•"/>
            </a:pPr>
            <a:r>
              <a:rPr lang="en-US" baseline="0" dirty="0"/>
              <a:t>Keeping pesticides away from food, seeds, and protective clothing to protect them from accidental contamination; and</a:t>
            </a:r>
          </a:p>
          <a:p>
            <a:pPr marL="174708" indent="-174708">
              <a:buFont typeface="Arial" panose="020B0604020202020204" pitchFamily="34" charset="0"/>
              <a:buChar char="•"/>
            </a:pPr>
            <a:r>
              <a:rPr lang="en-US" baseline="0" dirty="0"/>
              <a:t>Keeping pesticides out of the reach of children and pets.</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86</a:t>
            </a:fld>
            <a:endParaRPr lang="en-US"/>
          </a:p>
        </p:txBody>
      </p:sp>
    </p:spTree>
    <p:extLst>
      <p:ext uri="{BB962C8B-B14F-4D97-AF65-F5344CB8AC3E}">
        <p14:creationId xmlns:p14="http://schemas.microsoft.com/office/powerpoint/2010/main" val="139968433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Transporting pesticides has similar concerns as storage with the goal of preventing accidental exposure to the pesticide.</a:t>
            </a:r>
            <a:r>
              <a:rPr lang="en-US" baseline="0" dirty="0"/>
              <a:t> Some things to keep in mind when transporting pesticides:</a:t>
            </a:r>
          </a:p>
          <a:p>
            <a:pPr marL="640594" lvl="1" indent="-174708">
              <a:buFont typeface="Arial" panose="020B0604020202020204" pitchFamily="34" charset="0"/>
              <a:buChar char="•"/>
            </a:pPr>
            <a:r>
              <a:rPr lang="en-US" dirty="0"/>
              <a:t>Don’t transport pesticides in the passenger area of vehicle. Ideally they should be placed in the trunk or in the bed of a truck.</a:t>
            </a:r>
            <a:r>
              <a:rPr lang="en-US" baseline="0" dirty="0"/>
              <a:t> If you must transport a pesticide in an open vehicle like a mini-van, keep the pesticide in the back away from passengers and pets;</a:t>
            </a:r>
          </a:p>
          <a:p>
            <a:pPr marL="640594" lvl="1" indent="-174708">
              <a:buFont typeface="Arial" panose="020B0604020202020204" pitchFamily="34" charset="0"/>
              <a:buChar char="•"/>
            </a:pPr>
            <a:r>
              <a:rPr lang="en-US" baseline="0" dirty="0"/>
              <a:t>Keep the pesticide away from groceries and household items, including not bagging pesticides with these items. You should avoid carrying pesticides in the same area of the vehicle as groceries or household items to prevent accidental contamination;</a:t>
            </a:r>
          </a:p>
          <a:p>
            <a:pPr marL="640594" lvl="1" indent="-174708">
              <a:buFont typeface="Arial" panose="020B0604020202020204" pitchFamily="34" charset="0"/>
              <a:buChar char="•"/>
            </a:pPr>
            <a:r>
              <a:rPr lang="en-US" baseline="0" dirty="0"/>
              <a:t>Keep container lids fastened to avoid spills and leaks;</a:t>
            </a:r>
          </a:p>
          <a:p>
            <a:pPr marL="640594" lvl="1" indent="-174708">
              <a:buFont typeface="Arial" panose="020B0604020202020204" pitchFamily="34" charset="0"/>
              <a:buChar char="•"/>
            </a:pPr>
            <a:r>
              <a:rPr lang="en-US" baseline="0" dirty="0"/>
              <a:t>Keep containers upright and secured to avoid spills;</a:t>
            </a:r>
          </a:p>
          <a:p>
            <a:pPr marL="640594" lvl="1" indent="-174708">
              <a:buFont typeface="Arial" panose="020B0604020202020204" pitchFamily="34" charset="0"/>
              <a:buChar char="•"/>
            </a:pPr>
            <a:r>
              <a:rPr lang="en-US" baseline="0" dirty="0"/>
              <a:t>Protect pesticides from temperature extremes; and </a:t>
            </a:r>
          </a:p>
          <a:p>
            <a:pPr marL="640594" lvl="1" indent="-174708">
              <a:buFont typeface="Arial" panose="020B0604020202020204" pitchFamily="34" charset="0"/>
              <a:buChar char="•"/>
            </a:pPr>
            <a:r>
              <a:rPr lang="en-US" baseline="0" dirty="0"/>
              <a:t>Don’t leave pesticides unattended in a vehicle.</a:t>
            </a:r>
          </a:p>
          <a:p>
            <a:endParaRPr lang="en-US" baseline="0"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87</a:t>
            </a:fld>
            <a:endParaRPr lang="en-US"/>
          </a:p>
        </p:txBody>
      </p:sp>
    </p:spTree>
    <p:extLst>
      <p:ext uri="{BB962C8B-B14F-4D97-AF65-F5344CB8AC3E}">
        <p14:creationId xmlns:p14="http://schemas.microsoft.com/office/powerpoint/2010/main" val="38533328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
            </a:r>
            <a:r>
              <a:rPr lang="en-US" baseline="0" dirty="0"/>
              <a:t>esponsible pesticide use includes knowing how to handle a spill and dispose of pesticide wastes properly. Lets now discuss some general considerations for handling pesticide spills and waste.</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88</a:t>
            </a:fld>
            <a:endParaRPr lang="en-US"/>
          </a:p>
        </p:txBody>
      </p:sp>
    </p:spTree>
    <p:extLst>
      <p:ext uri="{BB962C8B-B14F-4D97-AF65-F5344CB8AC3E}">
        <p14:creationId xmlns:p14="http://schemas.microsoft.com/office/powerpoint/2010/main" val="182891504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Ideally, the best way to handle a spill is</a:t>
            </a:r>
            <a:r>
              <a:rPr lang="en-US" baseline="0" dirty="0"/>
              <a:t> to avoid them in the first place. </a:t>
            </a:r>
            <a:r>
              <a:rPr lang="en-US" dirty="0"/>
              <a:t>However, accidents</a:t>
            </a:r>
            <a:r>
              <a:rPr lang="en-US" baseline="0" dirty="0"/>
              <a:t> do happen.</a:t>
            </a:r>
          </a:p>
          <a:p>
            <a:endParaRPr lang="en-US" baseline="0" dirty="0"/>
          </a:p>
          <a:p>
            <a:r>
              <a:rPr lang="en-US" dirty="0"/>
              <a:t>You should read</a:t>
            </a:r>
            <a:r>
              <a:rPr lang="en-US" baseline="0" dirty="0"/>
              <a:t> </a:t>
            </a:r>
            <a:r>
              <a:rPr lang="en-US" dirty="0"/>
              <a:t>the pesticide label for</a:t>
            </a:r>
            <a:r>
              <a:rPr lang="en-US" baseline="0" dirty="0"/>
              <a:t> guidance on how to clean up a spill. This information is located in the “Storage and Disposal” section.</a:t>
            </a:r>
          </a:p>
          <a:p>
            <a:endParaRPr lang="en-US" baseline="0" dirty="0"/>
          </a:p>
          <a:p>
            <a:r>
              <a:rPr lang="en-US" baseline="0" dirty="0"/>
              <a:t>When cleaning up a spill, be sure to use any label-listed PPE to protect yourself from exposure to the pesticide.</a:t>
            </a:r>
          </a:p>
          <a:p>
            <a:endParaRPr lang="en-US" baseline="0" dirty="0"/>
          </a:p>
          <a:p>
            <a:r>
              <a:rPr lang="en-US" baseline="0" dirty="0"/>
              <a:t>Spill cleanup involves using what we’ll call the 3 “Cs”:</a:t>
            </a:r>
          </a:p>
          <a:p>
            <a:pPr marL="640594" lvl="1" indent="-174708">
              <a:buFont typeface="Arial" panose="020B0604020202020204" pitchFamily="34" charset="0"/>
              <a:buChar char="•"/>
            </a:pPr>
            <a:r>
              <a:rPr lang="en-US" b="1" baseline="0" dirty="0"/>
              <a:t>Controlling</a:t>
            </a:r>
            <a:r>
              <a:rPr lang="en-US" baseline="0" dirty="0"/>
              <a:t> the spill or leak. If a container has tipped over, turn it right-side up. If a small container is leaking, put it into a larger chemical resistant container to stop further release of the pesticide. Keep unprotected people, children, and animals from entering the area.</a:t>
            </a:r>
          </a:p>
          <a:p>
            <a:pPr marL="640594" lvl="1" indent="-174708">
              <a:buFont typeface="Arial" panose="020B0604020202020204" pitchFamily="34" charset="0"/>
              <a:buChar char="•"/>
            </a:pPr>
            <a:r>
              <a:rPr lang="en-US" b="1" baseline="0" dirty="0"/>
              <a:t>Containing</a:t>
            </a:r>
            <a:r>
              <a:rPr lang="en-US" b="0" baseline="0" dirty="0"/>
              <a:t> the spill. While controlling the spill, keep it from spreading and in as small an area as possible. </a:t>
            </a:r>
            <a:r>
              <a:rPr lang="en-US" b="1" baseline="0" dirty="0"/>
              <a:t>For liquids</a:t>
            </a:r>
            <a:r>
              <a:rPr lang="en-US" b="0" baseline="0" dirty="0"/>
              <a:t>, use cat litter, newspaper, or paper towels to soak up all of the product. In some cases, you might need to build a dike out of sod, soil, or absorbent material to contain the spill. </a:t>
            </a:r>
            <a:r>
              <a:rPr lang="en-US" b="1" baseline="0" dirty="0"/>
              <a:t>For dry pesticides</a:t>
            </a:r>
            <a:r>
              <a:rPr lang="en-US" b="0" baseline="0" dirty="0"/>
              <a:t>, you can lightly mist them with water or cover the spill with a plastic tarp. Be careful not to over water and cause clumping or release the pesticide.</a:t>
            </a:r>
          </a:p>
          <a:p>
            <a:pPr marL="640594" lvl="1" indent="-174708">
              <a:buFont typeface="Arial" panose="020B0604020202020204" pitchFamily="34" charset="0"/>
              <a:buChar char="•"/>
            </a:pPr>
            <a:r>
              <a:rPr lang="en-US" b="1" baseline="0" dirty="0"/>
              <a:t>Cleaning up</a:t>
            </a:r>
            <a:r>
              <a:rPr lang="en-US" b="0" baseline="0" dirty="0"/>
              <a:t> the spill. Don’t wash down spilled pesticides with a hose. Always keep pesticides out of water bodies or pathways that lead to water. After liquids have been absorbed, sweep up or collect the contaminated absorbent materials and seal them in a heavy-duty plastic bag for disposal. Dry pesticides can be swept up, placed in a heavy-duty plastic bag and disposed of. Dispose of any pesticide contaminated materials in trash that’s kept outside of the home.</a:t>
            </a:r>
          </a:p>
          <a:p>
            <a:endParaRPr lang="en-US" b="0" baseline="0" dirty="0"/>
          </a:p>
          <a:p>
            <a:r>
              <a:rPr lang="en-US" b="0" baseline="0" dirty="0"/>
              <a:t>After cleaning up a spill, wash your hands and any other areas that have been exposed with soap and water.</a:t>
            </a:r>
            <a:endParaRPr lang="en-US" baseline="0"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89</a:t>
            </a:fld>
            <a:endParaRPr lang="en-US"/>
          </a:p>
        </p:txBody>
      </p:sp>
    </p:spTree>
    <p:extLst>
      <p:ext uri="{BB962C8B-B14F-4D97-AF65-F5344CB8AC3E}">
        <p14:creationId xmlns:p14="http://schemas.microsoft.com/office/powerpoint/2010/main" val="3331245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Pesticides may also be </a:t>
            </a:r>
            <a:r>
              <a:rPr lang="en-US" baseline="0" dirty="0"/>
              <a:t>incorporated into or onto a product. This may be done to protect a product from pest damage, make the pesticide more effective, or make it easier to apply the pesticide. It’s quite possible t</a:t>
            </a:r>
            <a:r>
              <a:rPr lang="en-US" b="0" baseline="0" dirty="0"/>
              <a:t>he public may not be aware that materials they’re using have a pesticide on or in them. Some examples include:</a:t>
            </a:r>
          </a:p>
          <a:p>
            <a:pPr marL="640594" lvl="1" indent="-174708">
              <a:buFont typeface="Arial" panose="020B0604020202020204" pitchFamily="34" charset="0"/>
              <a:buChar char="•"/>
            </a:pPr>
            <a:r>
              <a:rPr lang="en-US" b="1" baseline="0" dirty="0"/>
              <a:t>Treated seed </a:t>
            </a:r>
            <a:r>
              <a:rPr lang="en-US" b="0" baseline="0" dirty="0"/>
              <a:t>is seed with a fungicide (and sometimes an insecticide) applied to it. The pesticide protects the seed and the seedling from pests in the soil. Treated seed is required to be colored with a dye to clearly distinguish it from untreated seed.</a:t>
            </a:r>
          </a:p>
          <a:p>
            <a:pPr marL="640594" lvl="1" indent="-174708">
              <a:buFont typeface="Arial" panose="020B0604020202020204" pitchFamily="34" charset="0"/>
              <a:buChar char="•"/>
            </a:pPr>
            <a:r>
              <a:rPr lang="en-US" b="1" baseline="0" dirty="0"/>
              <a:t>Weed ‘n feed lawn care products </a:t>
            </a:r>
            <a:r>
              <a:rPr lang="en-US" b="0" baseline="0" dirty="0"/>
              <a:t>contain herbicide-impregnated fertilizer. They allow you to fertilize the lawn and control weeds with one product.</a:t>
            </a:r>
          </a:p>
          <a:p>
            <a:pPr marL="640594" lvl="1" indent="-174708">
              <a:buFont typeface="Arial" panose="020B0604020202020204" pitchFamily="34" charset="0"/>
              <a:buChar char="•"/>
            </a:pPr>
            <a:r>
              <a:rPr lang="en-US" b="1" baseline="0" dirty="0"/>
              <a:t>Flea and tick collars</a:t>
            </a:r>
            <a:r>
              <a:rPr lang="en-US" b="0" baseline="0" dirty="0"/>
              <a:t> have insecticide applied to them that’s spread through the animal’s skin to protect it from fleas and ticks.</a:t>
            </a:r>
          </a:p>
          <a:p>
            <a:pPr marL="640594" lvl="1" indent="-174708">
              <a:buFont typeface="Arial" panose="020B0604020202020204" pitchFamily="34" charset="0"/>
              <a:buChar char="•"/>
            </a:pPr>
            <a:r>
              <a:rPr lang="en-US" b="1" baseline="0" dirty="0"/>
              <a:t>Treated lumber</a:t>
            </a:r>
            <a:r>
              <a:rPr lang="en-US" b="0" baseline="0" dirty="0"/>
              <a:t> is wood treated with a wood preservative to protect it from fungi or insect damage.</a:t>
            </a:r>
            <a:endParaRPr lang="en-US" b="1" baseline="0" dirty="0"/>
          </a:p>
          <a:p>
            <a:endParaRPr lang="en-US" b="0" baseline="0" dirty="0"/>
          </a:p>
          <a:p>
            <a:pPr defTabSz="931774">
              <a:defRPr/>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9</a:t>
            </a:fld>
            <a:endParaRPr lang="en-US"/>
          </a:p>
        </p:txBody>
      </p:sp>
    </p:spTree>
    <p:extLst>
      <p:ext uri="{BB962C8B-B14F-4D97-AF65-F5344CB8AC3E}">
        <p14:creationId xmlns:p14="http://schemas.microsoft.com/office/powerpoint/2010/main" val="1260105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about pesticide waste, this includes both unused</a:t>
            </a:r>
            <a:r>
              <a:rPr lang="en-US" baseline="0" dirty="0"/>
              <a:t> or unwanted pesticides as well as empty pesticide containers. </a:t>
            </a:r>
            <a:r>
              <a:rPr lang="en-US" dirty="0"/>
              <a:t>Managing pesticide waste really starts by preventing</a:t>
            </a:r>
            <a:r>
              <a:rPr lang="en-US" baseline="0" dirty="0"/>
              <a:t> or minimizing the amount of waste you generate. There are two ways to accomplish this. You s</a:t>
            </a:r>
            <a:r>
              <a:rPr lang="en-US" dirty="0"/>
              <a:t>hould </a:t>
            </a:r>
            <a:r>
              <a:rPr lang="en-US" baseline="0" dirty="0"/>
              <a:t>only purchase enough pesticide for the need and use the product up according to label directions.</a:t>
            </a:r>
          </a:p>
          <a:p>
            <a:endParaRPr lang="en-US" baseline="0" dirty="0"/>
          </a:p>
          <a:p>
            <a:r>
              <a:rPr lang="en-US" baseline="0" dirty="0"/>
              <a:t>The pesticide label will give you directions on what to do with leftover pesticide and empty containers. These instructions are found in the “Storage and Disposal” section of the label.</a:t>
            </a:r>
          </a:p>
          <a:p>
            <a:endParaRPr lang="en-US" baseline="0" dirty="0"/>
          </a:p>
          <a:p>
            <a:r>
              <a:rPr lang="en-US" baseline="0" dirty="0"/>
              <a:t>You should never pour unwanted or leftover pesticides down the drain, in storm sewers, or on the ground as it can lead to environmental contamination or even interfere with the proper operation of waste water treatment systems.</a:t>
            </a:r>
          </a:p>
          <a:p>
            <a:endParaRPr lang="en-US" baseline="0" dirty="0"/>
          </a:p>
          <a:p>
            <a:r>
              <a:rPr lang="en-US" baseline="0" dirty="0"/>
              <a:t>Contact your county solid waste agency for leftover pesticide disposal options. Many counties run household hazardous waste collection events where you can drop these off.</a:t>
            </a:r>
          </a:p>
          <a:p>
            <a:endParaRPr lang="en-US" baseline="0" dirty="0"/>
          </a:p>
          <a:p>
            <a:r>
              <a:rPr lang="en-US" baseline="0" dirty="0"/>
              <a:t>Pesticide containers cannot be reused. They are only for holding pesticides and nothing else.</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90</a:t>
            </a:fld>
            <a:endParaRPr lang="en-US"/>
          </a:p>
        </p:txBody>
      </p:sp>
    </p:spTree>
    <p:extLst>
      <p:ext uri="{BB962C8B-B14F-4D97-AF65-F5344CB8AC3E}">
        <p14:creationId xmlns:p14="http://schemas.microsoft.com/office/powerpoint/2010/main" val="374099488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pesticide label is a very important part of using pesticides. If you think back on what we’ve talked about during this training, we’ve made several references to the label. Essentially, most everything a pesticide user needs to know is found on the label. Now, let’s talk more specifically about pesticide labels and what they mean to the pesticide user.</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91</a:t>
            </a:fld>
            <a:endParaRPr lang="en-US"/>
          </a:p>
        </p:txBody>
      </p:sp>
    </p:spTree>
    <p:extLst>
      <p:ext uri="{BB962C8B-B14F-4D97-AF65-F5344CB8AC3E}">
        <p14:creationId xmlns:p14="http://schemas.microsoft.com/office/powerpoint/2010/main" val="20774408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question we need to answer</a:t>
            </a:r>
            <a:r>
              <a:rPr lang="en-US" baseline="0" dirty="0"/>
              <a:t> is “What is a pesticide label? Simply put, the label is the printed information attached to a pesticide’s container or package. The label contains information about a pesticide’s characteristics and proper use. The label is also a legal document that you must follow. Not doing so is a violation of the law.</a:t>
            </a:r>
          </a:p>
          <a:p>
            <a:endParaRPr lang="en-US" baseline="0" dirty="0"/>
          </a:p>
          <a:p>
            <a:r>
              <a:rPr lang="en-US" baseline="0" dirty="0"/>
              <a:t>Pesticide labels are important to many different people. For the manufacturer, it gives them permission to sell the pesticide. For regulators, it’s a way to control the use, sale, distribution, and disposal of a pesticide. For health care providers, it gives them information on how to treat a person who has been exposed to a pesticide. For the pesticide applicator, it provides directions on how to use the pesticide.</a:t>
            </a:r>
          </a:p>
          <a:p>
            <a:endParaRPr lang="en-US" baseline="0"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92</a:t>
            </a:fld>
            <a:endParaRPr lang="en-US"/>
          </a:p>
        </p:txBody>
      </p:sp>
    </p:spTree>
    <p:extLst>
      <p:ext uri="{BB962C8B-B14F-4D97-AF65-F5344CB8AC3E}">
        <p14:creationId xmlns:p14="http://schemas.microsoft.com/office/powerpoint/2010/main" val="396737549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role of the label is an important one. It’s </a:t>
            </a:r>
            <a:r>
              <a:rPr lang="en-US" baseline="0" dirty="0"/>
              <a:t>the primary way information is relayed from the manufacturer to the user.</a:t>
            </a:r>
          </a:p>
          <a:p>
            <a:endParaRPr lang="en-US" baseline="0" dirty="0"/>
          </a:p>
          <a:p>
            <a:r>
              <a:rPr lang="en-US" dirty="0"/>
              <a:t>Pesticide labels are designed to convey four key pieces of information:</a:t>
            </a:r>
          </a:p>
          <a:p>
            <a:pPr marL="698830" lvl="1" indent="-232943">
              <a:buFont typeface="+mj-lt"/>
              <a:buAutoNum type="arabicPeriod"/>
            </a:pPr>
            <a:r>
              <a:rPr lang="en-US" dirty="0"/>
              <a:t>Information</a:t>
            </a:r>
            <a:r>
              <a:rPr lang="en-US" baseline="0" dirty="0"/>
              <a:t> about the pesticide;</a:t>
            </a:r>
          </a:p>
          <a:p>
            <a:pPr marL="698830" lvl="1" indent="-232943">
              <a:buFont typeface="+mj-lt"/>
              <a:buAutoNum type="arabicPeriod"/>
            </a:pPr>
            <a:r>
              <a:rPr lang="en-US" baseline="0" dirty="0"/>
              <a:t>Safety and health precautions;</a:t>
            </a:r>
          </a:p>
          <a:p>
            <a:pPr marL="698830" lvl="1" indent="-232943">
              <a:buFont typeface="+mj-lt"/>
              <a:buAutoNum type="arabicPeriod"/>
            </a:pPr>
            <a:r>
              <a:rPr lang="en-US" baseline="0" dirty="0"/>
              <a:t>Environmental concerns; and</a:t>
            </a:r>
          </a:p>
          <a:p>
            <a:pPr marL="698830" lvl="1" indent="-232943">
              <a:buFont typeface="+mj-lt"/>
              <a:buAutoNum type="arabicPeriod"/>
            </a:pPr>
            <a:r>
              <a:rPr lang="en-US" baseline="0" dirty="0"/>
              <a:t>Directions for use.</a:t>
            </a:r>
          </a:p>
          <a:p>
            <a:endParaRPr lang="en-US" baseline="0" dirty="0"/>
          </a:p>
          <a:p>
            <a:r>
              <a:rPr lang="en-US" baseline="0" dirty="0"/>
              <a:t>Let’s take look at these pieces of information in more detail.</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93</a:t>
            </a:fld>
            <a:endParaRPr lang="en-US"/>
          </a:p>
        </p:txBody>
      </p:sp>
    </p:spTree>
    <p:extLst>
      <p:ext uri="{BB962C8B-B14F-4D97-AF65-F5344CB8AC3E}">
        <p14:creationId xmlns:p14="http://schemas.microsoft.com/office/powerpoint/2010/main" val="157186038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Probably</a:t>
            </a:r>
            <a:r>
              <a:rPr lang="en-US" baseline="0" dirty="0"/>
              <a:t> the most recognizable and visible part of the label is the </a:t>
            </a:r>
            <a:r>
              <a:rPr lang="en-US" b="1" baseline="0" dirty="0"/>
              <a:t>trad</a:t>
            </a:r>
            <a:r>
              <a:rPr lang="en-US" b="1" dirty="0"/>
              <a:t>e name</a:t>
            </a:r>
            <a:r>
              <a:rPr lang="en-US" b="0" dirty="0"/>
              <a:t>.</a:t>
            </a:r>
            <a:r>
              <a:rPr lang="en-US" b="0" baseline="0" dirty="0"/>
              <a:t> This is </a:t>
            </a:r>
            <a:r>
              <a:rPr lang="en-US" dirty="0"/>
              <a:t>on front panel, typically in big, bold lettering. As</a:t>
            </a:r>
            <a:r>
              <a:rPr lang="en-US" baseline="0" dirty="0"/>
              <a:t> we discussed earlier, products can have similar sounding trade names so it’s important to know what’s in the product.</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94</a:t>
            </a:fld>
            <a:endParaRPr lang="en-US"/>
          </a:p>
        </p:txBody>
      </p:sp>
    </p:spTree>
    <p:extLst>
      <p:ext uri="{BB962C8B-B14F-4D97-AF65-F5344CB8AC3E}">
        <p14:creationId xmlns:p14="http://schemas.microsoft.com/office/powerpoint/2010/main" val="110758678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to identify what’s in a pesticide is to look at the </a:t>
            </a:r>
            <a:r>
              <a:rPr lang="en-US" b="1" dirty="0"/>
              <a:t>ingredient statement</a:t>
            </a:r>
            <a:r>
              <a:rPr lang="en-US" b="0" dirty="0"/>
              <a:t>. This is typically on the front panel of the label.</a:t>
            </a:r>
            <a:r>
              <a:rPr lang="en-US" b="0" baseline="0" dirty="0"/>
              <a:t> The ingredient statement will have two parts. First, it will list the names and amount of the </a:t>
            </a:r>
            <a:r>
              <a:rPr lang="en-US" b="1" baseline="0" dirty="0"/>
              <a:t>active ingredient </a:t>
            </a:r>
            <a:r>
              <a:rPr lang="en-US" b="0" baseline="0" dirty="0"/>
              <a:t>on a percent basis in the pesticide. Note that the percent of active ingredient is listed on a weight-to-weight basis.</a:t>
            </a:r>
          </a:p>
          <a:p>
            <a:endParaRPr lang="en-US" b="0" baseline="0" dirty="0"/>
          </a:p>
          <a:p>
            <a:r>
              <a:rPr lang="en-US" b="0" baseline="0" dirty="0"/>
              <a:t>Second will be the amount of </a:t>
            </a:r>
            <a:r>
              <a:rPr lang="en-US" b="1" baseline="0" dirty="0"/>
              <a:t>inert, or other, ingredients </a:t>
            </a:r>
            <a:r>
              <a:rPr lang="en-US" b="0" baseline="0" dirty="0"/>
              <a:t>in the product. As we noted earlier, reading the ingredients is important in order to avoid brand name confusion.</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95</a:t>
            </a:fld>
            <a:endParaRPr lang="en-US"/>
          </a:p>
        </p:txBody>
      </p:sp>
    </p:spTree>
    <p:extLst>
      <p:ext uri="{BB962C8B-B14F-4D97-AF65-F5344CB8AC3E}">
        <p14:creationId xmlns:p14="http://schemas.microsoft.com/office/powerpoint/2010/main" val="427031241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label will also let you know the type of pesticide in the package.</a:t>
            </a:r>
            <a:r>
              <a:rPr lang="en-US" baseline="0" dirty="0"/>
              <a:t> This </a:t>
            </a:r>
            <a:r>
              <a:rPr lang="en-US" dirty="0"/>
              <a:t>may be stated</a:t>
            </a:r>
            <a:r>
              <a:rPr lang="en-US" baseline="0" dirty="0"/>
              <a:t> directly on the label by using words such as insecticide, fungicide, disinfectant, and the like. The type of pesticide may also be indicated by wording that says “for control of insect pests” or other similar type wording that implies the type of pesticide it is.</a:t>
            </a:r>
          </a:p>
          <a:p>
            <a:endParaRPr lang="en-US" baseline="0" dirty="0"/>
          </a:p>
          <a:p>
            <a:r>
              <a:rPr lang="en-US" baseline="0" dirty="0"/>
              <a:t>All pesticide labels are required to show the weight or volume of product in the container. This may be listed in pounds or ounces if sold by weight or quarts or fluid ounces if sold by volume.</a:t>
            </a:r>
          </a:p>
          <a:p>
            <a:endParaRPr lang="en-US" baseline="0" dirty="0"/>
          </a:p>
          <a:p>
            <a:r>
              <a:rPr lang="en-US" baseline="0" dirty="0"/>
              <a:t>The label will also list the name and address of manufacturer. That way if you have any questions about the product, you’re able to get in touch with them. Often a phone number is listed as well.</a:t>
            </a:r>
          </a:p>
          <a:p>
            <a:endParaRPr lang="en-US" baseline="0" dirty="0"/>
          </a:p>
          <a:p>
            <a:r>
              <a:rPr lang="en-US" baseline="0" dirty="0"/>
              <a:t>Each pesticide has a unique identification number called the </a:t>
            </a:r>
            <a:r>
              <a:rPr lang="en-US" b="1" baseline="0" dirty="0"/>
              <a:t>EPA Registration Number</a:t>
            </a:r>
            <a:r>
              <a:rPr lang="en-US" b="0" baseline="0" dirty="0"/>
              <a:t>. This number is assigned by the EPA to each pesticide product. The EPA Registration Number has</a:t>
            </a:r>
            <a:r>
              <a:rPr lang="en-US" baseline="0" dirty="0"/>
              <a:t> at least two sets of numbers. The first set of numbers identifies the manufacturer, which is unique to each manufacturer. Each pesticide manufacturer has their own number. In the example here, the manufacturer number would be 248. The second set of digits is the product number. In our example here it’s 1945. Sometimes a third set of numbers may be listed. This indicates that the product is distributed by a different company than the manufacturer. The number identifies this distributor.</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96</a:t>
            </a:fld>
            <a:endParaRPr lang="en-US"/>
          </a:p>
        </p:txBody>
      </p:sp>
    </p:spTree>
    <p:extLst>
      <p:ext uri="{BB962C8B-B14F-4D97-AF65-F5344CB8AC3E}">
        <p14:creationId xmlns:p14="http://schemas.microsoft.com/office/powerpoint/2010/main" val="54369907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label</a:t>
            </a:r>
            <a:r>
              <a:rPr lang="en-US" baseline="0" dirty="0"/>
              <a:t> also gives us various pieces of safety information we need to be aware of. The </a:t>
            </a:r>
            <a:r>
              <a:rPr lang="en-US" b="1" baseline="0" dirty="0"/>
              <a:t>signal word </a:t>
            </a:r>
            <a:r>
              <a:rPr lang="en-US" baseline="0" dirty="0"/>
              <a:t>is one of those pieces. Recall our earlier discussion about acute toxicity and signal words. We said that the signal word is a way to tell the user the relative toxicity of a pesticide. Based on the signal words shown here, which one indicates the lower acute toxicity? (</a:t>
            </a:r>
            <a:r>
              <a:rPr lang="en-US" i="1" baseline="0" dirty="0"/>
              <a:t>Answer: CAUTION.</a:t>
            </a:r>
            <a:r>
              <a:rPr lang="en-US" i="0" baseline="0" dirty="0"/>
              <a:t>)</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97</a:t>
            </a:fld>
            <a:endParaRPr lang="en-US"/>
          </a:p>
        </p:txBody>
      </p:sp>
    </p:spTree>
    <p:extLst>
      <p:ext uri="{BB962C8B-B14F-4D97-AF65-F5344CB8AC3E}">
        <p14:creationId xmlns:p14="http://schemas.microsoft.com/office/powerpoint/2010/main" val="3490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label also lets us know about </a:t>
            </a:r>
            <a:r>
              <a:rPr lang="en-US" baseline="0" dirty="0"/>
              <a:t>any physical or chemical hazards with the pesticide. This can include telling us if a pesticide is flammable or if it’s corrosive. This information is listed under the “Precautionary Statements” section of the label. In the example shown here, are there any physical or chemical hazards? (</a:t>
            </a:r>
            <a:r>
              <a:rPr lang="en-US" i="1" baseline="0" dirty="0"/>
              <a:t>Answer: Yes. They include: not using or storing the product near heat or open flame; not puncturing or incinerating the container; and not exceeding temperatures of 130°F or the container may burst.</a:t>
            </a:r>
            <a:r>
              <a:rPr lang="en-US" i="0" baseline="0" dirty="0"/>
              <a:t>)</a:t>
            </a:r>
            <a:r>
              <a:rPr lang="en-US" i="1"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98</a:t>
            </a:fld>
            <a:endParaRPr lang="en-US"/>
          </a:p>
        </p:txBody>
      </p:sp>
    </p:spTree>
    <p:extLst>
      <p:ext uri="{BB962C8B-B14F-4D97-AF65-F5344CB8AC3E}">
        <p14:creationId xmlns:p14="http://schemas.microsoft.com/office/powerpoint/2010/main" val="347748407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label will also tell us ways</a:t>
            </a:r>
            <a:r>
              <a:rPr lang="en-US" baseline="0" dirty="0"/>
              <a:t> the pesticide might injure people or animals. Labels will indicate which routes of entry may be hazardous by using various statements like:</a:t>
            </a:r>
          </a:p>
          <a:p>
            <a:pPr marL="640594" lvl="1" indent="-174708">
              <a:buFont typeface="Arial" panose="020B0604020202020204" pitchFamily="34" charset="0"/>
              <a:buChar char="•"/>
            </a:pPr>
            <a:r>
              <a:rPr lang="en-US" baseline="0" dirty="0"/>
              <a:t>Avoid breathing vapor or spray mist;</a:t>
            </a:r>
          </a:p>
          <a:p>
            <a:pPr marL="640594" lvl="1" indent="-174708">
              <a:buFont typeface="Arial" panose="020B0604020202020204" pitchFamily="34" charset="0"/>
              <a:buChar char="•"/>
            </a:pPr>
            <a:r>
              <a:rPr lang="en-US" baseline="0" dirty="0"/>
              <a:t>Avoiding contact with skin, eyes, or clothing; or</a:t>
            </a:r>
          </a:p>
          <a:p>
            <a:pPr marL="640594" lvl="1" indent="-174708">
              <a:buFont typeface="Arial" panose="020B0604020202020204" pitchFamily="34" charset="0"/>
              <a:buChar char="•"/>
            </a:pPr>
            <a:r>
              <a:rPr lang="en-US" baseline="0" dirty="0"/>
              <a:t>Harmful if swallowed, inhaled, or absorbed through the skin.</a:t>
            </a:r>
          </a:p>
          <a:p>
            <a:endParaRPr lang="en-US" baseline="0" dirty="0"/>
          </a:p>
          <a:p>
            <a:r>
              <a:rPr lang="en-US" baseline="0" dirty="0"/>
              <a:t>(</a:t>
            </a:r>
            <a:r>
              <a:rPr lang="en-US" i="1" baseline="0" dirty="0"/>
              <a:t>Instructor note: Ask the students which routes of entry each of the three example statements relate to. Answers: Bullet #1 – inhalation; bullet #2 – dermal (skin) or eye; bullet #3 – oral, inhalation, and dermal (skin).</a:t>
            </a:r>
            <a:r>
              <a:rPr lang="en-US" i="0" baseline="0" dirty="0"/>
              <a:t>)</a:t>
            </a:r>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99</a:t>
            </a:fld>
            <a:endParaRPr lang="en-US"/>
          </a:p>
        </p:txBody>
      </p:sp>
    </p:spTree>
    <p:extLst>
      <p:ext uri="{BB962C8B-B14F-4D97-AF65-F5344CB8AC3E}">
        <p14:creationId xmlns:p14="http://schemas.microsoft.com/office/powerpoint/2010/main" val="4240299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cNvSpPr>
            <a:spLocks noGrp="1"/>
          </p:cNvSpPr>
          <p:nvPr>
            <p:ph type="ctrTitle"/>
          </p:nvPr>
        </p:nvSpPr>
        <p:spPr>
          <a:xfrm>
            <a:off x="342900" y="2114474"/>
            <a:ext cx="6286500" cy="564355"/>
          </a:xfrm>
        </p:spPr>
        <p:txBody>
          <a:bodyPr anchor="t">
            <a:normAutofit/>
          </a:bodyPr>
          <a:lstStyle>
            <a:lvl1pPr algn="l">
              <a:defRPr sz="2100">
                <a:solidFill>
                  <a:schemeClr val="tx1"/>
                </a:solidFill>
                <a:latin typeface="Arial" charset="0"/>
                <a:ea typeface="Arial" charset="0"/>
                <a:cs typeface="Arial" charset="0"/>
              </a:defRPr>
            </a:lvl1pPr>
          </a:lstStyle>
          <a:p>
            <a:r>
              <a:rPr lang="en-US"/>
              <a:t>Click to edit Master title style</a:t>
            </a:r>
          </a:p>
        </p:txBody>
      </p:sp>
      <p:sp>
        <p:nvSpPr>
          <p:cNvPr id="8" name="Subtitle"/>
          <p:cNvSpPr>
            <a:spLocks noGrp="1"/>
          </p:cNvSpPr>
          <p:nvPr>
            <p:ph type="subTitle" idx="1"/>
          </p:nvPr>
        </p:nvSpPr>
        <p:spPr>
          <a:xfrm>
            <a:off x="342900" y="2851946"/>
            <a:ext cx="6286500" cy="1015207"/>
          </a:xfrm>
        </p:spPr>
        <p:txBody>
          <a:bodyPr anchor="t">
            <a:normAutofit/>
          </a:bodyPr>
          <a:lstStyle>
            <a:lvl1pPr marL="0" indent="0" algn="l">
              <a:buNone/>
              <a:defRPr sz="1500">
                <a:solidFill>
                  <a:schemeClr val="accent5"/>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Date Placeholder"/>
          <p:cNvSpPr>
            <a:spLocks noGrp="1"/>
          </p:cNvSpPr>
          <p:nvPr>
            <p:ph type="dt" sz="half" idx="10"/>
          </p:nvPr>
        </p:nvSpPr>
        <p:spPr>
          <a:xfrm>
            <a:off x="400050" y="4294985"/>
            <a:ext cx="2057400" cy="365125"/>
          </a:xfrm>
          <a:prstGeom prst="rect">
            <a:avLst/>
          </a:prstGeom>
        </p:spPr>
        <p:txBody>
          <a:bodyPr anchor="t"/>
          <a:lstStyle>
            <a:lvl1pPr algn="l">
              <a:defRPr sz="1050">
                <a:solidFill>
                  <a:schemeClr val="accent5"/>
                </a:solidFill>
                <a:latin typeface="Arial" charset="0"/>
                <a:ea typeface="Arial" charset="0"/>
                <a:cs typeface="Arial" charset="0"/>
              </a:defRPr>
            </a:lvl1pPr>
          </a:lstStyle>
          <a:p>
            <a:fld id="{BCF22DC7-71EF-0D42-98EF-E3AB7E2A66A2}" type="datetimeFigureOut">
              <a:rPr lang="en-US" smtClean="0"/>
              <a:pPr/>
              <a:t>3/7/2022</a:t>
            </a:fld>
            <a:endParaRPr lang="en-US"/>
          </a:p>
        </p:txBody>
      </p:sp>
      <p:pic>
        <p:nvPicPr>
          <p:cNvPr id="3" name="Cornell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354920"/>
            <a:ext cx="760796" cy="753680"/>
          </a:xfrm>
          <a:prstGeom prst="rect">
            <a:avLst/>
          </a:prstGeom>
        </p:spPr>
      </p:pic>
      <p:pic>
        <p:nvPicPr>
          <p:cNvPr id="4" name="CCE Garden-Based Learning" descr="CCE Logo GBL_WEB_Color Classic Prin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900" y="397177"/>
            <a:ext cx="4044950" cy="669165"/>
          </a:xfrm>
          <a:prstGeom prst="rect">
            <a:avLst/>
          </a:prstGeom>
        </p:spPr>
      </p:pic>
      <p:pic>
        <p:nvPicPr>
          <p:cNvPr id="11" name="Cornell Garden-Based Learning" descr="GBL logo larger.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53261" y="3912729"/>
            <a:ext cx="1117480" cy="1129635"/>
          </a:xfrm>
          <a:prstGeom prst="rect">
            <a:avLst/>
          </a:prstGeom>
        </p:spPr>
      </p:pic>
      <p:sp>
        <p:nvSpPr>
          <p:cNvPr id="9" name="Red Rectangle"/>
          <p:cNvSpPr/>
          <p:nvPr userDrawn="1"/>
        </p:nvSpPr>
        <p:spPr>
          <a:xfrm>
            <a:off x="0" y="1"/>
            <a:ext cx="6858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43152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arn More">
    <p:spTree>
      <p:nvGrpSpPr>
        <p:cNvPr id="1" name=""/>
        <p:cNvGrpSpPr/>
        <p:nvPr/>
      </p:nvGrpSpPr>
      <p:grpSpPr>
        <a:xfrm>
          <a:off x="0" y="0"/>
          <a:ext cx="0" cy="0"/>
          <a:chOff x="0" y="0"/>
          <a:chExt cx="0" cy="0"/>
        </a:xfrm>
      </p:grpSpPr>
      <p:sp>
        <p:nvSpPr>
          <p:cNvPr id="10" name="Rectangle 9"/>
          <p:cNvSpPr/>
          <p:nvPr userDrawn="1"/>
        </p:nvSpPr>
        <p:spPr>
          <a:xfrm>
            <a:off x="0" y="1"/>
            <a:ext cx="6858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sz="quarter" idx="13" hasCustomPrompt="1"/>
          </p:nvPr>
        </p:nvSpPr>
        <p:spPr>
          <a:xfrm>
            <a:off x="214317" y="1085854"/>
            <a:ext cx="6415084" cy="1104896"/>
          </a:xfrm>
        </p:spPr>
        <p:txBody>
          <a:bodyPr/>
          <a:lstStyle>
            <a:lvl1pPr marL="0" indent="0">
              <a:buNone/>
              <a:defRPr lang="en-US" b="0" i="0" baseline="0" smtClean="0">
                <a:effectLst/>
              </a:defRPr>
            </a:lvl1pPr>
          </a:lstStyle>
          <a:p>
            <a:r>
              <a:rPr lang="en-US" b="0" i="0" dirty="0">
                <a:effectLst/>
                <a:latin typeface="Arial" panose="020B0604020202020204" pitchFamily="34" charset="0"/>
              </a:rPr>
              <a:t>Contact: Add contact here in slide master</a:t>
            </a:r>
          </a:p>
          <a:p>
            <a:endParaRPr lang="en-US" b="0" i="0" dirty="0">
              <a:effectLst/>
              <a:latin typeface="Arial" panose="020B0604020202020204" pitchFamily="34" charset="0"/>
            </a:endParaRPr>
          </a:p>
          <a:p>
            <a:r>
              <a:rPr lang="en-US" b="0" i="0" dirty="0">
                <a:effectLst/>
                <a:latin typeface="Arial" panose="020B0604020202020204" pitchFamily="34" charset="0"/>
              </a:rPr>
              <a:t>http://gardening.cals.cornell.edu/[INSERT SUBSITE]</a:t>
            </a:r>
          </a:p>
          <a:p>
            <a:r>
              <a:rPr lang="en-US" b="0" i="0" dirty="0">
                <a:effectLst/>
                <a:latin typeface="Arial" panose="020B0604020202020204" pitchFamily="34" charset="0"/>
              </a:rPr>
              <a:t>Published: Add date here in slide master</a:t>
            </a:r>
          </a:p>
          <a:p>
            <a:r>
              <a:rPr lang="en-US" b="0" i="0" dirty="0">
                <a:effectLst/>
                <a:latin typeface="Arial" panose="020B0604020202020204" pitchFamily="34" charset="0"/>
              </a:rPr>
              <a:t>Author:</a:t>
            </a:r>
          </a:p>
          <a:p>
            <a:r>
              <a:rPr lang="en-US" b="0" i="0" dirty="0">
                <a:effectLst/>
                <a:latin typeface="Arial" panose="020B0604020202020204" pitchFamily="34" charset="0"/>
              </a:rPr>
              <a:t>Reviewer:</a:t>
            </a:r>
          </a:p>
        </p:txBody>
      </p:sp>
      <p:sp>
        <p:nvSpPr>
          <p:cNvPr id="9" name="Title 13"/>
          <p:cNvSpPr>
            <a:spLocks noGrp="1"/>
          </p:cNvSpPr>
          <p:nvPr>
            <p:ph type="title" hasCustomPrompt="1"/>
          </p:nvPr>
        </p:nvSpPr>
        <p:spPr>
          <a:xfrm>
            <a:off x="215926" y="461818"/>
            <a:ext cx="4916030" cy="452582"/>
          </a:xfrm>
        </p:spPr>
        <p:txBody>
          <a:bodyPr/>
          <a:lstStyle>
            <a:lvl1pPr algn="l">
              <a:defRPr/>
            </a:lvl1pPr>
          </a:lstStyle>
          <a:p>
            <a:r>
              <a:rPr lang="en-US" dirty="0">
                <a:latin typeface="Palatino"/>
                <a:cs typeface="Palatino"/>
              </a:rPr>
              <a:t>Learn More</a:t>
            </a:r>
            <a:endParaRPr lang="en-US" dirty="0"/>
          </a:p>
        </p:txBody>
      </p:sp>
      <p:pic>
        <p:nvPicPr>
          <p:cNvPr id="5" name="Picture 4" descr="GBL logo larg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53261" y="3912729"/>
            <a:ext cx="1117480" cy="1129635"/>
          </a:xfrm>
          <a:prstGeom prst="rect">
            <a:avLst/>
          </a:prstGeom>
        </p:spPr>
      </p:pic>
    </p:spTree>
    <p:extLst>
      <p:ext uri="{BB962C8B-B14F-4D97-AF65-F5344CB8AC3E}">
        <p14:creationId xmlns:p14="http://schemas.microsoft.com/office/powerpoint/2010/main" val="20733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cuss with a Partner">
    <p:spTree>
      <p:nvGrpSpPr>
        <p:cNvPr id="1" name=""/>
        <p:cNvGrpSpPr/>
        <p:nvPr/>
      </p:nvGrpSpPr>
      <p:grpSpPr>
        <a:xfrm>
          <a:off x="0" y="0"/>
          <a:ext cx="0" cy="0"/>
          <a:chOff x="0" y="0"/>
          <a:chExt cx="0" cy="0"/>
        </a:xfrm>
      </p:grpSpPr>
      <p:sp>
        <p:nvSpPr>
          <p:cNvPr id="10" name="Rectangle 9"/>
          <p:cNvSpPr/>
          <p:nvPr userDrawn="1"/>
        </p:nvSpPr>
        <p:spPr>
          <a:xfrm>
            <a:off x="0" y="1"/>
            <a:ext cx="6858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sz="quarter" idx="13" hasCustomPrompt="1"/>
          </p:nvPr>
        </p:nvSpPr>
        <p:spPr>
          <a:xfrm>
            <a:off x="214317" y="1085854"/>
            <a:ext cx="6415084" cy="2999185"/>
          </a:xfrm>
        </p:spPr>
        <p:txBody>
          <a:bodyPr/>
          <a:lstStyle>
            <a:lvl1pPr marL="0" indent="0">
              <a:buFont typeface="Arial" panose="020B0604020202020204" pitchFamily="34" charset="0"/>
              <a:buNone/>
              <a:defRPr lang="en-US" b="0" i="0" baseline="0" smtClean="0">
                <a:effectLst/>
              </a:defRPr>
            </a:lvl1pPr>
          </a:lstStyle>
          <a:p>
            <a:r>
              <a:rPr lang="en-US" b="0" i="0" dirty="0">
                <a:effectLst/>
                <a:latin typeface="Arial" panose="020B0604020202020204" pitchFamily="34" charset="0"/>
              </a:rPr>
              <a:t>Today’s pre-work was to ...</a:t>
            </a:r>
          </a:p>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3"/>
          <p:cNvSpPr>
            <a:spLocks noGrp="1"/>
          </p:cNvSpPr>
          <p:nvPr>
            <p:ph type="title" hasCustomPrompt="1"/>
          </p:nvPr>
        </p:nvSpPr>
        <p:spPr>
          <a:xfrm>
            <a:off x="215926" y="461818"/>
            <a:ext cx="4916030" cy="452582"/>
          </a:xfrm>
        </p:spPr>
        <p:txBody>
          <a:bodyPr/>
          <a:lstStyle>
            <a:lvl1pPr algn="l">
              <a:defRPr/>
            </a:lvl1pPr>
          </a:lstStyle>
          <a:p>
            <a:r>
              <a:rPr lang="en-US" dirty="0">
                <a:latin typeface="Palatino"/>
                <a:cs typeface="Palatino"/>
              </a:rPr>
              <a:t>Discuss with a Partner</a:t>
            </a:r>
            <a:endParaRPr lang="en-US" dirty="0"/>
          </a:p>
        </p:txBody>
      </p:sp>
      <p:pic>
        <p:nvPicPr>
          <p:cNvPr id="5" name="Picture 4" descr="GBL logo larg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53261" y="3912729"/>
            <a:ext cx="1117480" cy="1129635"/>
          </a:xfrm>
          <a:prstGeom prst="rect">
            <a:avLst/>
          </a:prstGeom>
        </p:spPr>
      </p:pic>
    </p:spTree>
    <p:extLst>
      <p:ext uri="{BB962C8B-B14F-4D97-AF65-F5344CB8AC3E}">
        <p14:creationId xmlns:p14="http://schemas.microsoft.com/office/powerpoint/2010/main" val="4812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START">
    <p:spTree>
      <p:nvGrpSpPr>
        <p:cNvPr id="1" name=""/>
        <p:cNvGrpSpPr/>
        <p:nvPr/>
      </p:nvGrpSpPr>
      <p:grpSpPr>
        <a:xfrm>
          <a:off x="0" y="0"/>
          <a:ext cx="0" cy="0"/>
          <a:chOff x="0" y="0"/>
          <a:chExt cx="0" cy="0"/>
        </a:xfrm>
      </p:grpSpPr>
      <p:sp>
        <p:nvSpPr>
          <p:cNvPr id="10" name="Rectangle 9"/>
          <p:cNvSpPr/>
          <p:nvPr userDrawn="1"/>
        </p:nvSpPr>
        <p:spPr>
          <a:xfrm>
            <a:off x="0" y="1"/>
            <a:ext cx="6858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sz="quarter" idx="13" hasCustomPrompt="1"/>
          </p:nvPr>
        </p:nvSpPr>
        <p:spPr>
          <a:xfrm>
            <a:off x="214317" y="1085854"/>
            <a:ext cx="6415084" cy="2999185"/>
          </a:xfrm>
        </p:spPr>
        <p:txBody>
          <a:bodyPr/>
          <a:lstStyle>
            <a:lvl1pPr marL="0" indent="0">
              <a:buNone/>
              <a:defRPr/>
            </a:lvl1pPr>
          </a:lstStyle>
          <a:p>
            <a:pPr lvl="0"/>
            <a:r>
              <a:rPr lang="en-US" dirty="0"/>
              <a:t>Today we will:</a:t>
            </a:r>
          </a:p>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3"/>
          <p:cNvSpPr>
            <a:spLocks noGrp="1"/>
          </p:cNvSpPr>
          <p:nvPr>
            <p:ph type="title" hasCustomPrompt="1"/>
          </p:nvPr>
        </p:nvSpPr>
        <p:spPr>
          <a:xfrm>
            <a:off x="215926" y="461818"/>
            <a:ext cx="4916030" cy="452582"/>
          </a:xfrm>
        </p:spPr>
        <p:txBody>
          <a:bodyPr/>
          <a:lstStyle>
            <a:lvl1pPr algn="l">
              <a:defRPr baseline="0"/>
            </a:lvl1pPr>
          </a:lstStyle>
          <a:p>
            <a:r>
              <a:rPr lang="en-US" dirty="0">
                <a:latin typeface="Palatino"/>
              </a:rPr>
              <a:t>Learning Objectives</a:t>
            </a:r>
            <a:endParaRPr lang="en-US" dirty="0"/>
          </a:p>
        </p:txBody>
      </p:sp>
      <p:pic>
        <p:nvPicPr>
          <p:cNvPr id="5" name="Picture 4" descr="GBL logo larg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53261" y="3912729"/>
            <a:ext cx="1117480" cy="1129635"/>
          </a:xfrm>
          <a:prstGeom prst="rect">
            <a:avLst/>
          </a:prstGeom>
        </p:spPr>
      </p:pic>
    </p:spTree>
    <p:extLst>
      <p:ext uri="{BB962C8B-B14F-4D97-AF65-F5344CB8AC3E}">
        <p14:creationId xmlns:p14="http://schemas.microsoft.com/office/powerpoint/2010/main" val="182855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bjectives END">
    <p:spTree>
      <p:nvGrpSpPr>
        <p:cNvPr id="1" name=""/>
        <p:cNvGrpSpPr/>
        <p:nvPr/>
      </p:nvGrpSpPr>
      <p:grpSpPr>
        <a:xfrm>
          <a:off x="0" y="0"/>
          <a:ext cx="0" cy="0"/>
          <a:chOff x="0" y="0"/>
          <a:chExt cx="0" cy="0"/>
        </a:xfrm>
      </p:grpSpPr>
      <p:sp>
        <p:nvSpPr>
          <p:cNvPr id="10" name="Rectangle 9"/>
          <p:cNvSpPr/>
          <p:nvPr userDrawn="1"/>
        </p:nvSpPr>
        <p:spPr>
          <a:xfrm>
            <a:off x="0" y="1"/>
            <a:ext cx="6858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sz="quarter" idx="13" hasCustomPrompt="1"/>
          </p:nvPr>
        </p:nvSpPr>
        <p:spPr>
          <a:xfrm>
            <a:off x="214317" y="1085854"/>
            <a:ext cx="6415084" cy="2999185"/>
          </a:xfrm>
        </p:spPr>
        <p:txBody>
          <a:bodyPr/>
          <a:lstStyle>
            <a:lvl1pPr marL="0" indent="0">
              <a:buNone/>
              <a:defRPr/>
            </a:lvl1pPr>
          </a:lstStyle>
          <a:p>
            <a:pPr lvl="0"/>
            <a:r>
              <a:rPr lang="en-US" dirty="0"/>
              <a:t>Today we:</a:t>
            </a:r>
          </a:p>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3"/>
          <p:cNvSpPr>
            <a:spLocks noGrp="1"/>
          </p:cNvSpPr>
          <p:nvPr>
            <p:ph type="title" hasCustomPrompt="1"/>
          </p:nvPr>
        </p:nvSpPr>
        <p:spPr>
          <a:xfrm>
            <a:off x="215926" y="461818"/>
            <a:ext cx="4916030" cy="452582"/>
          </a:xfrm>
        </p:spPr>
        <p:txBody>
          <a:bodyPr/>
          <a:lstStyle>
            <a:lvl1pPr algn="l">
              <a:defRPr baseline="0"/>
            </a:lvl1pPr>
          </a:lstStyle>
          <a:p>
            <a:r>
              <a:rPr lang="en-US" dirty="0">
                <a:latin typeface="Palatino"/>
              </a:rPr>
              <a:t>Learning Objectives</a:t>
            </a:r>
            <a:endParaRPr lang="en-US" dirty="0"/>
          </a:p>
        </p:txBody>
      </p:sp>
      <p:pic>
        <p:nvPicPr>
          <p:cNvPr id="5" name="Picture 4" descr="GBL logo larg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53261" y="3912729"/>
            <a:ext cx="1117480" cy="1129635"/>
          </a:xfrm>
          <a:prstGeom prst="rect">
            <a:avLst/>
          </a:prstGeom>
        </p:spPr>
      </p:pic>
    </p:spTree>
    <p:extLst>
      <p:ext uri="{BB962C8B-B14F-4D97-AF65-F5344CB8AC3E}">
        <p14:creationId xmlns:p14="http://schemas.microsoft.com/office/powerpoint/2010/main" val="362666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15926" y="1200150"/>
            <a:ext cx="6413474" cy="3657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3"/>
          <p:cNvSpPr txBox="1">
            <a:spLocks/>
          </p:cNvSpPr>
          <p:nvPr userDrawn="1"/>
        </p:nvSpPr>
        <p:spPr>
          <a:xfrm>
            <a:off x="215926" y="461818"/>
            <a:ext cx="4916030" cy="452582"/>
          </a:xfrm>
          <a:prstGeom prst="rect">
            <a:avLst/>
          </a:prstGeom>
        </p:spPr>
        <p:txBody>
          <a:bodyPr vert="horz" lIns="91440" tIns="45720" rIns="91440" bIns="45720" rtlCol="0" anchor="ctr">
            <a:normAutofit lnSpcReduction="10000"/>
          </a:bodyPr>
          <a:lstStyle>
            <a:lvl1pPr algn="l" defTabSz="685783" rtl="0" eaLnBrk="1" latinLnBrk="0" hangingPunct="1">
              <a:spcBef>
                <a:spcPct val="0"/>
              </a:spcBef>
              <a:buNone/>
              <a:defRPr sz="2400" kern="1200">
                <a:solidFill>
                  <a:schemeClr val="accent3"/>
                </a:solidFill>
                <a:latin typeface="+mj-lt"/>
                <a:ea typeface="+mj-ea"/>
                <a:cs typeface="+mj-cs"/>
              </a:defRPr>
            </a:lvl1pPr>
          </a:lstStyle>
          <a:p>
            <a:r>
              <a:rPr lang="en-US" dirty="0"/>
              <a:t>Click to edit Master title style</a:t>
            </a:r>
          </a:p>
        </p:txBody>
      </p:sp>
      <p:sp>
        <p:nvSpPr>
          <p:cNvPr id="6" name="Rectangle 5"/>
          <p:cNvSpPr/>
          <p:nvPr userDrawn="1"/>
        </p:nvSpPr>
        <p:spPr>
          <a:xfrm>
            <a:off x="0" y="1"/>
            <a:ext cx="6858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0772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7" name="Rectangle 6"/>
          <p:cNvSpPr/>
          <p:nvPr userDrawn="1"/>
        </p:nvSpPr>
        <p:spPr>
          <a:xfrm>
            <a:off x="0" y="1"/>
            <a:ext cx="6858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Box 11"/>
          <p:cNvSpPr txBox="1"/>
          <p:nvPr userDrawn="1"/>
        </p:nvSpPr>
        <p:spPr>
          <a:xfrm>
            <a:off x="329044" y="3567549"/>
            <a:ext cx="6194138" cy="461665"/>
          </a:xfrm>
          <a:prstGeom prst="rect">
            <a:avLst/>
          </a:prstGeom>
          <a:noFill/>
        </p:spPr>
        <p:txBody>
          <a:bodyPr wrap="square" rtlCol="0">
            <a:spAutoFit/>
          </a:bodyPr>
          <a:lstStyle/>
          <a:p>
            <a:pPr lvl="0" algn="ctr"/>
            <a:r>
              <a:rPr lang="en-US" sz="2400" dirty="0">
                <a:solidFill>
                  <a:schemeClr val="bg1"/>
                </a:solidFill>
                <a:latin typeface="Helvetica"/>
                <a:cs typeface="Helvetica"/>
              </a:rPr>
              <a:t>Photos, illustrations, graphics here.</a:t>
            </a:r>
            <a:endParaRPr lang="en-US" sz="1350" dirty="0">
              <a:solidFill>
                <a:schemeClr val="bg1"/>
              </a:solidFill>
            </a:endParaRPr>
          </a:p>
        </p:txBody>
      </p:sp>
      <p:sp>
        <p:nvSpPr>
          <p:cNvPr id="3" name="Content Placeholder 2"/>
          <p:cNvSpPr>
            <a:spLocks noGrp="1"/>
          </p:cNvSpPr>
          <p:nvPr>
            <p:ph sz="quarter" idx="10"/>
          </p:nvPr>
        </p:nvSpPr>
        <p:spPr>
          <a:xfrm>
            <a:off x="215900" y="1209528"/>
            <a:ext cx="3136900" cy="372442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p:nvPr>
        </p:nvSpPr>
        <p:spPr>
          <a:xfrm>
            <a:off x="3581400" y="1209528"/>
            <a:ext cx="3048000" cy="37244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3"/>
          <p:cNvSpPr>
            <a:spLocks noGrp="1"/>
          </p:cNvSpPr>
          <p:nvPr>
            <p:ph type="title"/>
          </p:nvPr>
        </p:nvSpPr>
        <p:spPr>
          <a:xfrm>
            <a:off x="215926" y="461818"/>
            <a:ext cx="4916030" cy="452582"/>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42311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7" name="Rectangle 6"/>
          <p:cNvSpPr/>
          <p:nvPr userDrawn="1"/>
        </p:nvSpPr>
        <p:spPr>
          <a:xfrm>
            <a:off x="0" y="1"/>
            <a:ext cx="6858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Box 11"/>
          <p:cNvSpPr txBox="1"/>
          <p:nvPr userDrawn="1"/>
        </p:nvSpPr>
        <p:spPr>
          <a:xfrm>
            <a:off x="329044" y="3567549"/>
            <a:ext cx="6194138" cy="461665"/>
          </a:xfrm>
          <a:prstGeom prst="rect">
            <a:avLst/>
          </a:prstGeom>
          <a:noFill/>
        </p:spPr>
        <p:txBody>
          <a:bodyPr wrap="square" rtlCol="0">
            <a:spAutoFit/>
          </a:bodyPr>
          <a:lstStyle/>
          <a:p>
            <a:pPr lvl="0" algn="ctr"/>
            <a:r>
              <a:rPr lang="en-US" sz="2400" dirty="0">
                <a:solidFill>
                  <a:schemeClr val="bg1"/>
                </a:solidFill>
                <a:latin typeface="Helvetica"/>
                <a:cs typeface="Helvetica"/>
              </a:rPr>
              <a:t>Photos, illustrations, graphics here.</a:t>
            </a:r>
            <a:endParaRPr lang="en-US" sz="1350" dirty="0">
              <a:solidFill>
                <a:schemeClr val="bg1"/>
              </a:solidFill>
            </a:endParaRPr>
          </a:p>
        </p:txBody>
      </p:sp>
      <p:sp>
        <p:nvSpPr>
          <p:cNvPr id="3" name="Content Placeholder 2"/>
          <p:cNvSpPr>
            <a:spLocks noGrp="1"/>
          </p:cNvSpPr>
          <p:nvPr>
            <p:ph sz="quarter" idx="10"/>
          </p:nvPr>
        </p:nvSpPr>
        <p:spPr>
          <a:xfrm>
            <a:off x="215900" y="1209529"/>
            <a:ext cx="3136900" cy="16670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p:nvPr>
        </p:nvSpPr>
        <p:spPr>
          <a:xfrm>
            <a:off x="3581400" y="1209528"/>
            <a:ext cx="3048000" cy="166702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3"/>
          <p:cNvSpPr>
            <a:spLocks noGrp="1"/>
          </p:cNvSpPr>
          <p:nvPr>
            <p:ph type="title"/>
          </p:nvPr>
        </p:nvSpPr>
        <p:spPr>
          <a:xfrm>
            <a:off x="215926" y="461818"/>
            <a:ext cx="4916030" cy="452582"/>
          </a:xfrm>
        </p:spPr>
        <p:txBody>
          <a:bodyPr/>
          <a:lstStyle>
            <a:lvl1pPr algn="l">
              <a:defRPr/>
            </a:lvl1pPr>
          </a:lstStyle>
          <a:p>
            <a:r>
              <a:rPr lang="en-US" dirty="0"/>
              <a:t>Click to edit Master title style</a:t>
            </a:r>
          </a:p>
        </p:txBody>
      </p:sp>
      <p:sp>
        <p:nvSpPr>
          <p:cNvPr id="4" name="Content Placeholder 3"/>
          <p:cNvSpPr>
            <a:spLocks noGrp="1"/>
          </p:cNvSpPr>
          <p:nvPr>
            <p:ph sz="quarter" idx="12"/>
          </p:nvPr>
        </p:nvSpPr>
        <p:spPr>
          <a:xfrm>
            <a:off x="215900" y="3028950"/>
            <a:ext cx="3136900" cy="190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3581400" y="3028950"/>
            <a:ext cx="3048000" cy="190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497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Blank">
    <p:spTree>
      <p:nvGrpSpPr>
        <p:cNvPr id="1" name=""/>
        <p:cNvGrpSpPr/>
        <p:nvPr/>
      </p:nvGrpSpPr>
      <p:grpSpPr>
        <a:xfrm>
          <a:off x="0" y="0"/>
          <a:ext cx="0" cy="0"/>
          <a:chOff x="0" y="0"/>
          <a:chExt cx="0" cy="0"/>
        </a:xfrm>
      </p:grpSpPr>
      <p:sp>
        <p:nvSpPr>
          <p:cNvPr id="5" name="Title 13"/>
          <p:cNvSpPr txBox="1">
            <a:spLocks/>
          </p:cNvSpPr>
          <p:nvPr userDrawn="1"/>
        </p:nvSpPr>
        <p:spPr>
          <a:xfrm>
            <a:off x="215926" y="461818"/>
            <a:ext cx="4916030" cy="452582"/>
          </a:xfrm>
          <a:prstGeom prst="rect">
            <a:avLst/>
          </a:prstGeom>
        </p:spPr>
        <p:txBody>
          <a:bodyPr vert="horz" lIns="91440" tIns="45720" rIns="91440" bIns="45720" rtlCol="0" anchor="ctr">
            <a:normAutofit lnSpcReduction="10000"/>
          </a:bodyPr>
          <a:lstStyle>
            <a:lvl1pPr algn="l" defTabSz="685783" rtl="0" eaLnBrk="1" latinLnBrk="0" hangingPunct="1">
              <a:spcBef>
                <a:spcPct val="0"/>
              </a:spcBef>
              <a:buNone/>
              <a:defRPr sz="2400" kern="1200">
                <a:solidFill>
                  <a:schemeClr val="accent3"/>
                </a:solidFill>
                <a:latin typeface="+mj-lt"/>
                <a:ea typeface="+mj-ea"/>
                <a:cs typeface="+mj-cs"/>
              </a:defRPr>
            </a:lvl1pPr>
          </a:lstStyle>
          <a:p>
            <a:r>
              <a:rPr lang="en-US" dirty="0"/>
              <a:t>Click to edit Master title style</a:t>
            </a:r>
          </a:p>
        </p:txBody>
      </p:sp>
      <p:sp>
        <p:nvSpPr>
          <p:cNvPr id="6" name="Rectangle 5"/>
          <p:cNvSpPr/>
          <p:nvPr userDrawn="1"/>
        </p:nvSpPr>
        <p:spPr>
          <a:xfrm>
            <a:off x="0" y="1"/>
            <a:ext cx="6858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534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0" y="1"/>
            <a:ext cx="6858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sz="quarter" idx="13"/>
          </p:nvPr>
        </p:nvSpPr>
        <p:spPr>
          <a:xfrm>
            <a:off x="214317" y="1085854"/>
            <a:ext cx="6415084" cy="37718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3"/>
          <p:cNvSpPr>
            <a:spLocks noGrp="1"/>
          </p:cNvSpPr>
          <p:nvPr>
            <p:ph type="title" hasCustomPrompt="1"/>
          </p:nvPr>
        </p:nvSpPr>
        <p:spPr>
          <a:xfrm>
            <a:off x="215926" y="461818"/>
            <a:ext cx="4916030" cy="452582"/>
          </a:xfrm>
        </p:spPr>
        <p:txBody>
          <a:bodyPr/>
          <a:lstStyle>
            <a:lvl1pPr algn="l">
              <a:defRPr/>
            </a:lvl1pPr>
          </a:lstStyle>
          <a:p>
            <a:r>
              <a:rPr lang="en-US" dirty="0">
                <a:latin typeface="Palatino"/>
                <a:cs typeface="Palatino"/>
              </a:rPr>
              <a:t>References</a:t>
            </a:r>
            <a:endParaRPr lang="en-US" dirty="0"/>
          </a:p>
        </p:txBody>
      </p:sp>
      <p:pic>
        <p:nvPicPr>
          <p:cNvPr id="5" name="Picture 4" descr="GBL logo larg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53261" y="3912729"/>
            <a:ext cx="1117480" cy="1129635"/>
          </a:xfrm>
          <a:prstGeom prst="rect">
            <a:avLst/>
          </a:prstGeom>
        </p:spPr>
      </p:pic>
    </p:spTree>
    <p:extLst>
      <p:ext uri="{BB962C8B-B14F-4D97-AF65-F5344CB8AC3E}">
        <p14:creationId xmlns:p14="http://schemas.microsoft.com/office/powerpoint/2010/main" val="382371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9005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73" r:id="rId4"/>
    <p:sldLayoutId id="2147483666" r:id="rId5"/>
    <p:sldLayoutId id="2147483665" r:id="rId6"/>
    <p:sldLayoutId id="2147483671" r:id="rId7"/>
    <p:sldLayoutId id="2147483669" r:id="rId8"/>
    <p:sldLayoutId id="2147483668" r:id="rId9"/>
    <p:sldLayoutId id="214748367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685783" rtl="0" eaLnBrk="1" latinLnBrk="0" hangingPunct="1">
        <a:spcBef>
          <a:spcPct val="0"/>
        </a:spcBef>
        <a:buNone/>
        <a:defRPr sz="2400" kern="1200">
          <a:solidFill>
            <a:schemeClr val="accent3"/>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8" Type="http://schemas.openxmlformats.org/officeDocument/2006/relationships/hyperlink" Target="https://govt.westlaw.com/nycrr/Browse/Home/NewYork/NewYorkCodesRulesandRegulations?guid=Ic6cbc220b5a011dda0a4e17826ebc834&amp;originationContext=documenttoc&amp;transitionType=Default&amp;contextData=(sc.Default)" TargetMode="External"/><Relationship Id="rId3" Type="http://schemas.openxmlformats.org/officeDocument/2006/relationships/hyperlink" Target="https://pesticidestewardship.org/homeowner/" TargetMode="External"/><Relationship Id="rId7" Type="http://schemas.openxmlformats.org/officeDocument/2006/relationships/hyperlink" Target="http://www.dec.ny.gov/nyspad" TargetMode="External"/><Relationship Id="rId12" Type="http://schemas.openxmlformats.org/officeDocument/2006/relationships/hyperlink" Target="https://s3-us-west-2.amazonaws.com/pat-tools.cals.wisc.edu/tools/HomeOwner/Handout/hp_4.pdf" TargetMode="External"/><Relationship Id="rId2" Type="http://schemas.openxmlformats.org/officeDocument/2006/relationships/hyperlink" Target="http://public.leginfo.state.ny.us/lawssrch.cgi?NVLWO" TargetMode="External"/><Relationship Id="rId1" Type="http://schemas.openxmlformats.org/officeDocument/2006/relationships/slideLayout" Target="../slideLayouts/slideLayout10.xml"/><Relationship Id="rId6" Type="http://schemas.openxmlformats.org/officeDocument/2006/relationships/hyperlink" Target="http://www.dec.ny.gov/docs/materials_minerals_pdf/pm6.pdf" TargetMode="External"/><Relationship Id="rId11" Type="http://schemas.openxmlformats.org/officeDocument/2006/relationships/hyperlink" Target="https://www.epa.gov/sites/production/files/2018-04/documents/lrm-complete-mar-2018.pdf" TargetMode="External"/><Relationship Id="rId5" Type="http://schemas.openxmlformats.org/officeDocument/2006/relationships/hyperlink" Target="http://npic.orst.edu/ingred/specchem.html" TargetMode="External"/><Relationship Id="rId10" Type="http://schemas.openxmlformats.org/officeDocument/2006/relationships/hyperlink" Target="https://www.epa.gov/safepestcontrol" TargetMode="External"/><Relationship Id="rId4" Type="http://schemas.openxmlformats.org/officeDocument/2006/relationships/hyperlink" Target="https://ppp.purdue.edu/wp-content/uploads/2016/08/PPP-31.pdf" TargetMode="External"/><Relationship Id="rId9" Type="http://schemas.openxmlformats.org/officeDocument/2006/relationships/hyperlink" Target="https://govt.westlaw.com/nycrr/Browse/Home/NewYork/NewYorkCodesRulesandRegulations?guid=Ic75898d0b5a011dda0a4e17826ebc834&amp;originationContext=documenttoc&amp;transitionType=Default&amp;contextData=(sc.Defaul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tiff"/></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8.tiff"/><Relationship Id="rId4" Type="http://schemas.openxmlformats.org/officeDocument/2006/relationships/image" Target="../media/image17.tif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7.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9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0498" y="1274267"/>
            <a:ext cx="5310253" cy="1200149"/>
          </a:xfrm>
        </p:spPr>
        <p:txBody>
          <a:bodyPr>
            <a:normAutofit/>
          </a:bodyPr>
          <a:lstStyle/>
          <a:p>
            <a:r>
              <a:rPr lang="en-US" dirty="0"/>
              <a:t>Basic Pesticide Training for Master Gardener Volunteers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2683" y="2766593"/>
            <a:ext cx="1392635" cy="1392635"/>
          </a:xfrm>
          <a:prstGeom prst="rect">
            <a:avLst/>
          </a:prstGeom>
        </p:spPr>
      </p:pic>
    </p:spTree>
    <p:extLst>
      <p:ext uri="{BB962C8B-B14F-4D97-AF65-F5344CB8AC3E}">
        <p14:creationId xmlns:p14="http://schemas.microsoft.com/office/powerpoint/2010/main" val="68522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4F9686-5470-B84A-9314-F57C424D320A}"/>
              </a:ext>
            </a:extLst>
          </p:cNvPr>
          <p:cNvSpPr>
            <a:spLocks noGrp="1"/>
          </p:cNvSpPr>
          <p:nvPr>
            <p:ph type="title"/>
          </p:nvPr>
        </p:nvSpPr>
        <p:spPr>
          <a:xfrm>
            <a:off x="342900" y="205979"/>
            <a:ext cx="6172200" cy="857250"/>
          </a:xfrm>
        </p:spPr>
        <p:txBody>
          <a:bodyPr/>
          <a:lstStyle/>
          <a:p>
            <a:r>
              <a:rPr lang="en-US" dirty="0"/>
              <a:t>Pesticide Usefulness</a:t>
            </a:r>
          </a:p>
        </p:txBody>
      </p:sp>
      <p:sp>
        <p:nvSpPr>
          <p:cNvPr id="7" name="Content Placeholder 2">
            <a:extLst>
              <a:ext uri="{FF2B5EF4-FFF2-40B4-BE49-F238E27FC236}">
                <a16:creationId xmlns:a16="http://schemas.microsoft.com/office/drawing/2014/main" id="{C7A1103A-9682-BE4D-8447-B81FB851F6EE}"/>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Characteristics that make pesticides useful:</a:t>
            </a:r>
          </a:p>
          <a:p>
            <a:pPr lvl="1"/>
            <a:r>
              <a:rPr lang="en-US"/>
              <a:t>Reasonably easy to handle</a:t>
            </a:r>
          </a:p>
          <a:p>
            <a:pPr lvl="1"/>
            <a:r>
              <a:rPr lang="en-US"/>
              <a:t>Sufficiently safe to handle</a:t>
            </a:r>
          </a:p>
          <a:p>
            <a:pPr lvl="1"/>
            <a:r>
              <a:rPr lang="en-US"/>
              <a:t>In a form that can reach the pest</a:t>
            </a:r>
          </a:p>
          <a:p>
            <a:pPr lvl="1"/>
            <a:r>
              <a:rPr lang="en-US"/>
              <a:t>Chemically stable</a:t>
            </a:r>
          </a:p>
          <a:p>
            <a:r>
              <a:rPr lang="en-US"/>
              <a:t>Active ingredient alone rarely meet these requirements</a:t>
            </a:r>
          </a:p>
          <a:p>
            <a:r>
              <a:rPr lang="en-US"/>
              <a:t>Inert ingredients help make the product more usable</a:t>
            </a:r>
          </a:p>
          <a:p>
            <a:r>
              <a:rPr lang="en-US"/>
              <a:t>Active ingredient + inert ingredient = formulation</a:t>
            </a:r>
          </a:p>
          <a:p>
            <a:endParaRPr lang="en-US" dirty="0"/>
          </a:p>
        </p:txBody>
      </p:sp>
    </p:spTree>
    <p:extLst>
      <p:ext uri="{BB962C8B-B14F-4D97-AF65-F5344CB8AC3E}">
        <p14:creationId xmlns:p14="http://schemas.microsoft.com/office/powerpoint/2010/main" val="87080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22ACE-FF31-E74B-A169-E39C48A6D41B}"/>
              </a:ext>
            </a:extLst>
          </p:cNvPr>
          <p:cNvSpPr>
            <a:spLocks noGrp="1"/>
          </p:cNvSpPr>
          <p:nvPr>
            <p:ph type="title"/>
          </p:nvPr>
        </p:nvSpPr>
        <p:spPr>
          <a:xfrm>
            <a:off x="342900" y="205979"/>
            <a:ext cx="6172200" cy="857250"/>
          </a:xfrm>
        </p:spPr>
        <p:txBody>
          <a:bodyPr/>
          <a:lstStyle/>
          <a:p>
            <a:r>
              <a:rPr lang="en-US" dirty="0"/>
              <a:t>Safety Information</a:t>
            </a:r>
          </a:p>
        </p:txBody>
      </p:sp>
      <p:sp>
        <p:nvSpPr>
          <p:cNvPr id="3" name="Content Placeholder 2">
            <a:extLst>
              <a:ext uri="{FF2B5EF4-FFF2-40B4-BE49-F238E27FC236}">
                <a16:creationId xmlns:a16="http://schemas.microsoft.com/office/drawing/2014/main" id="{9901F14A-1BB6-BE42-B69D-4BFF84E24854}"/>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Personal protective equipment (PPE)</a:t>
            </a:r>
            <a:endParaRPr lang="en-US" dirty="0"/>
          </a:p>
        </p:txBody>
      </p:sp>
      <p:pic>
        <p:nvPicPr>
          <p:cNvPr id="4" name="Picture 3">
            <a:extLst>
              <a:ext uri="{FF2B5EF4-FFF2-40B4-BE49-F238E27FC236}">
                <a16:creationId xmlns:a16="http://schemas.microsoft.com/office/drawing/2014/main" id="{2A5D91C1-D4DD-4840-A594-46DF01B8892B}"/>
              </a:ext>
            </a:extLst>
          </p:cNvPr>
          <p:cNvPicPr>
            <a:picLocks noChangeAspect="1"/>
          </p:cNvPicPr>
          <p:nvPr/>
        </p:nvPicPr>
        <p:blipFill>
          <a:blip r:embed="rId3"/>
          <a:stretch>
            <a:fillRect/>
          </a:stretch>
        </p:blipFill>
        <p:spPr>
          <a:xfrm>
            <a:off x="1948676" y="2239063"/>
            <a:ext cx="2802939" cy="1345542"/>
          </a:xfrm>
          <a:prstGeom prst="rect">
            <a:avLst/>
          </a:prstGeom>
          <a:ln>
            <a:solidFill>
              <a:schemeClr val="tx1"/>
            </a:solidFill>
          </a:ln>
        </p:spPr>
      </p:pic>
      <p:sp>
        <p:nvSpPr>
          <p:cNvPr id="5" name="Text Box 6">
            <a:extLst>
              <a:ext uri="{FF2B5EF4-FFF2-40B4-BE49-F238E27FC236}">
                <a16:creationId xmlns:a16="http://schemas.microsoft.com/office/drawing/2014/main" id="{F30A6C57-CF8E-2F44-B9AE-9730069920EC}"/>
              </a:ext>
            </a:extLst>
          </p:cNvPr>
          <p:cNvSpPr txBox="1">
            <a:spLocks noChangeArrowheads="1"/>
          </p:cNvSpPr>
          <p:nvPr/>
        </p:nvSpPr>
        <p:spPr bwMode="auto">
          <a:xfrm>
            <a:off x="382328" y="3899070"/>
            <a:ext cx="6004185"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defRPr/>
            </a:pPr>
            <a:r>
              <a:rPr lang="en-US" altLang="en-US" sz="1575" b="1" dirty="0">
                <a:latin typeface="Arial" panose="020B0604020202020204" pitchFamily="34" charset="0"/>
              </a:rPr>
              <a:t>Labels list minimum PPE. </a:t>
            </a:r>
          </a:p>
          <a:p>
            <a:pPr algn="ctr" eaLnBrk="1" hangingPunct="1">
              <a:defRPr/>
            </a:pPr>
            <a:r>
              <a:rPr lang="en-US" altLang="en-US" sz="1575" b="1" dirty="0">
                <a:latin typeface="Arial" panose="020B0604020202020204" pitchFamily="34" charset="0"/>
              </a:rPr>
              <a:t>You can always choose to use more!</a:t>
            </a:r>
            <a:endParaRPr lang="en-US" altLang="en-US" sz="1575" dirty="0">
              <a:latin typeface="Arial" panose="020B0604020202020204" pitchFamily="34" charset="0"/>
            </a:endParaRPr>
          </a:p>
        </p:txBody>
      </p:sp>
    </p:spTree>
    <p:extLst>
      <p:ext uri="{BB962C8B-B14F-4D97-AF65-F5344CB8AC3E}">
        <p14:creationId xmlns:p14="http://schemas.microsoft.com/office/powerpoint/2010/main" val="66295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5ADC1-94B3-2E4B-87C7-CE1A18683D41}"/>
              </a:ext>
            </a:extLst>
          </p:cNvPr>
          <p:cNvSpPr>
            <a:spLocks noGrp="1"/>
          </p:cNvSpPr>
          <p:nvPr>
            <p:ph type="title"/>
          </p:nvPr>
        </p:nvSpPr>
        <p:spPr>
          <a:xfrm>
            <a:off x="342900" y="205979"/>
            <a:ext cx="6172200" cy="857250"/>
          </a:xfrm>
        </p:spPr>
        <p:txBody>
          <a:bodyPr/>
          <a:lstStyle/>
          <a:p>
            <a:r>
              <a:rPr lang="en-US" dirty="0"/>
              <a:t>Safety Information</a:t>
            </a:r>
          </a:p>
        </p:txBody>
      </p:sp>
      <p:sp>
        <p:nvSpPr>
          <p:cNvPr id="3" name="Content Placeholder 2">
            <a:extLst>
              <a:ext uri="{FF2B5EF4-FFF2-40B4-BE49-F238E27FC236}">
                <a16:creationId xmlns:a16="http://schemas.microsoft.com/office/drawing/2014/main" id="{73F06F97-BE5D-DD4E-B63C-D61245896772}"/>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Other precautionary statements:</a:t>
            </a:r>
          </a:p>
          <a:p>
            <a:pPr lvl="1"/>
            <a:r>
              <a:rPr lang="en-US"/>
              <a:t>Do not contaminate food or feed</a:t>
            </a:r>
          </a:p>
          <a:p>
            <a:pPr lvl="1"/>
            <a:r>
              <a:rPr lang="en-US"/>
              <a:t>Remove contaminated clothing before reuse</a:t>
            </a:r>
          </a:p>
          <a:p>
            <a:pPr lvl="1"/>
            <a:r>
              <a:rPr lang="en-US"/>
              <a:t>Wash thoroughly after handling and before eating or smoking</a:t>
            </a:r>
          </a:p>
          <a:p>
            <a:pPr lvl="1"/>
            <a:r>
              <a:rPr lang="en-US"/>
              <a:t>Do not allow children or domestic animals into the treated area</a:t>
            </a:r>
            <a:endParaRPr lang="en-US" dirty="0"/>
          </a:p>
        </p:txBody>
      </p:sp>
    </p:spTree>
    <p:extLst>
      <p:ext uri="{BB962C8B-B14F-4D97-AF65-F5344CB8AC3E}">
        <p14:creationId xmlns:p14="http://schemas.microsoft.com/office/powerpoint/2010/main" val="238644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4DFA9-8192-D44B-8B40-AC2CA8F2F927}"/>
              </a:ext>
            </a:extLst>
          </p:cNvPr>
          <p:cNvSpPr>
            <a:spLocks noGrp="1"/>
          </p:cNvSpPr>
          <p:nvPr>
            <p:ph type="title"/>
          </p:nvPr>
        </p:nvSpPr>
        <p:spPr>
          <a:xfrm>
            <a:off x="342900" y="205979"/>
            <a:ext cx="6172200" cy="857250"/>
          </a:xfrm>
        </p:spPr>
        <p:txBody>
          <a:bodyPr/>
          <a:lstStyle/>
          <a:p>
            <a:r>
              <a:rPr lang="en-US" dirty="0"/>
              <a:t>Safety Information</a:t>
            </a:r>
          </a:p>
        </p:txBody>
      </p:sp>
      <p:sp>
        <p:nvSpPr>
          <p:cNvPr id="3" name="Content Placeholder 2">
            <a:extLst>
              <a:ext uri="{FF2B5EF4-FFF2-40B4-BE49-F238E27FC236}">
                <a16:creationId xmlns:a16="http://schemas.microsoft.com/office/drawing/2014/main" id="{5184E6F3-B2CC-D542-AA66-DDFC0175C033}"/>
              </a:ext>
            </a:extLst>
          </p:cNvPr>
          <p:cNvSpPr txBox="1">
            <a:spLocks/>
          </p:cNvSpPr>
          <p:nvPr/>
        </p:nvSpPr>
        <p:spPr>
          <a:xfrm>
            <a:off x="471487" y="1669851"/>
            <a:ext cx="3627727" cy="2447628"/>
          </a:xfrm>
          <a:prstGeom prst="rect">
            <a:avLst/>
          </a:prstGeom>
        </p:spPr>
        <p:txBody>
          <a:bodyPr>
            <a:normAutofit lnSpcReduction="10000"/>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First aid statement</a:t>
            </a:r>
          </a:p>
          <a:p>
            <a:pPr lvl="1"/>
            <a:r>
              <a:rPr lang="en-US"/>
              <a:t>Information for treating poisoning and accidental exposure</a:t>
            </a:r>
          </a:p>
          <a:p>
            <a:pPr lvl="1"/>
            <a:r>
              <a:rPr lang="en-US"/>
              <a:t>Emergency telephone number also included</a:t>
            </a:r>
          </a:p>
          <a:p>
            <a:pPr lvl="1"/>
            <a:r>
              <a:rPr lang="en-US"/>
              <a:t>Bring label when seeking medical attention</a:t>
            </a:r>
            <a:endParaRPr lang="en-US" dirty="0"/>
          </a:p>
        </p:txBody>
      </p:sp>
      <p:pic>
        <p:nvPicPr>
          <p:cNvPr id="4" name="Picture 5" descr="&#10;Picture 3.pdf                                                  0003A008Macintosh HD                   BE8E641D:">
            <a:extLst>
              <a:ext uri="{FF2B5EF4-FFF2-40B4-BE49-F238E27FC236}">
                <a16:creationId xmlns:a16="http://schemas.microsoft.com/office/drawing/2014/main" id="{D5F49946-23B2-D244-A066-3121E221B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837" y="1031822"/>
            <a:ext cx="2084676" cy="290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93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4FA4D-7893-8943-887C-48FBF0DB64B5}"/>
              </a:ext>
            </a:extLst>
          </p:cNvPr>
          <p:cNvSpPr>
            <a:spLocks noGrp="1"/>
          </p:cNvSpPr>
          <p:nvPr>
            <p:ph type="title"/>
          </p:nvPr>
        </p:nvSpPr>
        <p:spPr>
          <a:xfrm>
            <a:off x="342900" y="205979"/>
            <a:ext cx="6172200" cy="857250"/>
          </a:xfrm>
        </p:spPr>
        <p:txBody>
          <a:bodyPr/>
          <a:lstStyle/>
          <a:p>
            <a:r>
              <a:rPr lang="en-US" dirty="0"/>
              <a:t>Safety Information</a:t>
            </a:r>
          </a:p>
        </p:txBody>
      </p:sp>
      <p:sp>
        <p:nvSpPr>
          <p:cNvPr id="3" name="Content Placeholder 2">
            <a:extLst>
              <a:ext uri="{FF2B5EF4-FFF2-40B4-BE49-F238E27FC236}">
                <a16:creationId xmlns:a16="http://schemas.microsoft.com/office/drawing/2014/main" id="{6202226C-0C4E-DC4F-9E18-3E69089C3317}"/>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Re-entry statements</a:t>
            </a:r>
          </a:p>
          <a:p>
            <a:pPr lvl="1"/>
            <a:r>
              <a:rPr lang="en-US"/>
              <a:t>Tell when it’s safe to enter the treated area</a:t>
            </a:r>
          </a:p>
          <a:p>
            <a:pPr lvl="1"/>
            <a:r>
              <a:rPr lang="en-US"/>
              <a:t>Located under the “Directions for Use” section of the label</a:t>
            </a:r>
          </a:p>
          <a:p>
            <a:pPr lvl="1"/>
            <a:r>
              <a:rPr lang="en-US"/>
              <a:t>May be listed under “Non-agricultural uses” section or elsewhere</a:t>
            </a:r>
            <a:endParaRPr lang="en-US" dirty="0"/>
          </a:p>
        </p:txBody>
      </p:sp>
    </p:spTree>
    <p:extLst>
      <p:ext uri="{BB962C8B-B14F-4D97-AF65-F5344CB8AC3E}">
        <p14:creationId xmlns:p14="http://schemas.microsoft.com/office/powerpoint/2010/main" val="418426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F6592-F157-994B-9C2D-7647BD19A3A6}"/>
              </a:ext>
            </a:extLst>
          </p:cNvPr>
          <p:cNvSpPr>
            <a:spLocks noGrp="1"/>
          </p:cNvSpPr>
          <p:nvPr>
            <p:ph type="title"/>
          </p:nvPr>
        </p:nvSpPr>
        <p:spPr>
          <a:xfrm>
            <a:off x="342900" y="205979"/>
            <a:ext cx="6172200" cy="857250"/>
          </a:xfrm>
        </p:spPr>
        <p:txBody>
          <a:bodyPr/>
          <a:lstStyle/>
          <a:p>
            <a:r>
              <a:rPr lang="en-US" dirty="0"/>
              <a:t>Environmental Information</a:t>
            </a:r>
          </a:p>
        </p:txBody>
      </p:sp>
      <p:sp>
        <p:nvSpPr>
          <p:cNvPr id="3" name="Content Placeholder 2">
            <a:extLst>
              <a:ext uri="{FF2B5EF4-FFF2-40B4-BE49-F238E27FC236}">
                <a16:creationId xmlns:a16="http://schemas.microsoft.com/office/drawing/2014/main" id="{9BD82057-CE9B-E64C-BD48-758CEADE2DA2}"/>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General statements such as:</a:t>
            </a:r>
          </a:p>
          <a:p>
            <a:pPr lvl="1"/>
            <a:r>
              <a:rPr lang="en-US"/>
              <a:t>Do not apply when runoff is likely to occur</a:t>
            </a:r>
          </a:p>
          <a:p>
            <a:pPr lvl="1"/>
            <a:r>
              <a:rPr lang="en-US"/>
              <a:t>Do not contaminate water by disposing of rinse water and other pesticide wastes</a:t>
            </a:r>
          </a:p>
          <a:p>
            <a:pPr lvl="1"/>
            <a:r>
              <a:rPr lang="en-US"/>
              <a:t>Do not apply when weather conditions favor drift from treated areas</a:t>
            </a:r>
            <a:endParaRPr lang="en-US" dirty="0"/>
          </a:p>
        </p:txBody>
      </p:sp>
      <p:pic>
        <p:nvPicPr>
          <p:cNvPr id="4" name="Picture 4" descr="&#10;Picture 6.pdf                                                  0003A008Macintosh HD                   BE8E641D:">
            <a:extLst>
              <a:ext uri="{FF2B5EF4-FFF2-40B4-BE49-F238E27FC236}">
                <a16:creationId xmlns:a16="http://schemas.microsoft.com/office/drawing/2014/main" id="{47BAEBB4-4722-A54B-8402-30B30ABC1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841" y="3189837"/>
            <a:ext cx="2550319" cy="714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57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C61A3-CDE7-A045-B264-DF34C9860A74}"/>
              </a:ext>
            </a:extLst>
          </p:cNvPr>
          <p:cNvSpPr>
            <a:spLocks noGrp="1"/>
          </p:cNvSpPr>
          <p:nvPr>
            <p:ph type="title"/>
          </p:nvPr>
        </p:nvSpPr>
        <p:spPr>
          <a:xfrm>
            <a:off x="342900" y="205979"/>
            <a:ext cx="6172200" cy="857250"/>
          </a:xfrm>
        </p:spPr>
        <p:txBody>
          <a:bodyPr/>
          <a:lstStyle/>
          <a:p>
            <a:r>
              <a:rPr lang="en-US" dirty="0"/>
              <a:t>Environmental Information</a:t>
            </a:r>
          </a:p>
        </p:txBody>
      </p:sp>
      <p:sp>
        <p:nvSpPr>
          <p:cNvPr id="3" name="Content Placeholder 2">
            <a:extLst>
              <a:ext uri="{FF2B5EF4-FFF2-40B4-BE49-F238E27FC236}">
                <a16:creationId xmlns:a16="http://schemas.microsoft.com/office/drawing/2014/main" id="{FB63EA7D-5A13-CB4D-97C8-62866A7A33B8}"/>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defRPr/>
            </a:pPr>
            <a:r>
              <a:rPr lang="en-US" altLang="en-US"/>
              <a:t>Product specific environmental impact statements:</a:t>
            </a:r>
          </a:p>
          <a:p>
            <a:pPr lvl="1">
              <a:defRPr/>
            </a:pPr>
            <a:r>
              <a:rPr lang="en-US" altLang="en-US"/>
              <a:t>Highly toxic to honeybees</a:t>
            </a:r>
          </a:p>
          <a:p>
            <a:pPr lvl="1">
              <a:defRPr/>
            </a:pPr>
            <a:r>
              <a:rPr lang="en-US" altLang="en-US"/>
              <a:t>Extremely toxic to fish and aquatic invertebrates</a:t>
            </a:r>
          </a:p>
          <a:p>
            <a:pPr marL="0" indent="0">
              <a:buFont typeface="Arial" panose="020B0604020202020204" pitchFamily="34" charset="0"/>
              <a:buNone/>
            </a:pPr>
            <a:endParaRPr lang="en-US" dirty="0"/>
          </a:p>
        </p:txBody>
      </p:sp>
      <p:sp>
        <p:nvSpPr>
          <p:cNvPr id="4" name="Text Box 6">
            <a:extLst>
              <a:ext uri="{FF2B5EF4-FFF2-40B4-BE49-F238E27FC236}">
                <a16:creationId xmlns:a16="http://schemas.microsoft.com/office/drawing/2014/main" id="{4576141F-C9E8-5940-B05A-C6E83E1C5DB7}"/>
              </a:ext>
            </a:extLst>
          </p:cNvPr>
          <p:cNvSpPr txBox="1">
            <a:spLocks noChangeArrowheads="1"/>
          </p:cNvSpPr>
          <p:nvPr/>
        </p:nvSpPr>
        <p:spPr bwMode="auto">
          <a:xfrm>
            <a:off x="1989210" y="2893665"/>
            <a:ext cx="2879580" cy="1157433"/>
          </a:xfrm>
          <a:prstGeom prst="rect">
            <a:avLst/>
          </a:prstGeom>
          <a:solidFill>
            <a:srgbClr val="FFFF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350" b="1" dirty="0">
                <a:solidFill>
                  <a:srgbClr val="000000"/>
                </a:solidFill>
                <a:cs typeface="Arial" panose="020B0604020202020204" pitchFamily="34" charset="0"/>
              </a:rPr>
              <a:t>ENVIRONMENTAL HAZARDS</a:t>
            </a:r>
          </a:p>
          <a:p>
            <a:pPr eaLnBrk="1" hangingPunct="1">
              <a:spcBef>
                <a:spcPct val="50000"/>
              </a:spcBef>
              <a:buClrTx/>
              <a:buFontTx/>
              <a:buNone/>
            </a:pPr>
            <a:r>
              <a:rPr lang="en-US" altLang="en-US" sz="1013" dirty="0">
                <a:solidFill>
                  <a:srgbClr val="000000"/>
                </a:solidFill>
                <a:latin typeface="Times New Roman" panose="02020603050405020304" pitchFamily="18" charset="0"/>
              </a:rPr>
              <a:t>This product is highly toxic to bees exposed direct treatment on blooming crops or weeds. Do not apply this product or allow it to drift to blooming crops or weeds while bees are actively visiting the treatment area.</a:t>
            </a:r>
            <a:endParaRPr lang="en-US" altLang="en-US" sz="1350" dirty="0">
              <a:solidFill>
                <a:schemeClr val="bg2"/>
              </a:solidFill>
              <a:latin typeface="Times New Roman" panose="02020603050405020304" pitchFamily="18" charset="0"/>
            </a:endParaRPr>
          </a:p>
        </p:txBody>
      </p:sp>
    </p:spTree>
    <p:extLst>
      <p:ext uri="{BB962C8B-B14F-4D97-AF65-F5344CB8AC3E}">
        <p14:creationId xmlns:p14="http://schemas.microsoft.com/office/powerpoint/2010/main" val="296610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59EB8-3704-4E48-B5AB-6CDD972ECFEA}"/>
              </a:ext>
            </a:extLst>
          </p:cNvPr>
          <p:cNvSpPr>
            <a:spLocks noGrp="1"/>
          </p:cNvSpPr>
          <p:nvPr>
            <p:ph type="title"/>
          </p:nvPr>
        </p:nvSpPr>
        <p:spPr>
          <a:xfrm>
            <a:off x="342900" y="205979"/>
            <a:ext cx="6172200" cy="857250"/>
          </a:xfrm>
        </p:spPr>
        <p:txBody>
          <a:bodyPr/>
          <a:lstStyle/>
          <a:p>
            <a:r>
              <a:rPr lang="en-US" dirty="0"/>
              <a:t>Directions for Use</a:t>
            </a:r>
          </a:p>
        </p:txBody>
      </p:sp>
      <p:sp>
        <p:nvSpPr>
          <p:cNvPr id="3" name="Content Placeholder 2">
            <a:extLst>
              <a:ext uri="{FF2B5EF4-FFF2-40B4-BE49-F238E27FC236}">
                <a16:creationId xmlns:a16="http://schemas.microsoft.com/office/drawing/2014/main" id="{49376A3E-5AF9-384E-982B-17408BC74BB2}"/>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Tell you how to use the product</a:t>
            </a:r>
            <a:endParaRPr lang="en-US" dirty="0"/>
          </a:p>
        </p:txBody>
      </p:sp>
      <p:pic>
        <p:nvPicPr>
          <p:cNvPr id="4" name="Picture 3">
            <a:extLst>
              <a:ext uri="{FF2B5EF4-FFF2-40B4-BE49-F238E27FC236}">
                <a16:creationId xmlns:a16="http://schemas.microsoft.com/office/drawing/2014/main" id="{2E77D0A4-CE7D-F847-8C65-E6F328E3B451}"/>
              </a:ext>
            </a:extLst>
          </p:cNvPr>
          <p:cNvPicPr>
            <a:picLocks noChangeAspect="1"/>
          </p:cNvPicPr>
          <p:nvPr/>
        </p:nvPicPr>
        <p:blipFill>
          <a:blip r:embed="rId3"/>
          <a:stretch>
            <a:fillRect/>
          </a:stretch>
        </p:blipFill>
        <p:spPr>
          <a:xfrm>
            <a:off x="208955" y="2279280"/>
            <a:ext cx="6440091" cy="953691"/>
          </a:xfrm>
          <a:prstGeom prst="rect">
            <a:avLst/>
          </a:prstGeom>
        </p:spPr>
      </p:pic>
    </p:spTree>
    <p:extLst>
      <p:ext uri="{BB962C8B-B14F-4D97-AF65-F5344CB8AC3E}">
        <p14:creationId xmlns:p14="http://schemas.microsoft.com/office/powerpoint/2010/main" val="370104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45D13-5F0E-D645-BF1E-B2D81FFC7CCD}"/>
              </a:ext>
            </a:extLst>
          </p:cNvPr>
          <p:cNvSpPr>
            <a:spLocks noGrp="1"/>
          </p:cNvSpPr>
          <p:nvPr>
            <p:ph type="title"/>
          </p:nvPr>
        </p:nvSpPr>
        <p:spPr>
          <a:xfrm>
            <a:off x="342900" y="205979"/>
            <a:ext cx="6172200" cy="857250"/>
          </a:xfrm>
        </p:spPr>
        <p:txBody>
          <a:bodyPr/>
          <a:lstStyle/>
          <a:p>
            <a:r>
              <a:rPr lang="en-US" dirty="0"/>
              <a:t>Directions for Use</a:t>
            </a:r>
          </a:p>
        </p:txBody>
      </p:sp>
      <p:sp>
        <p:nvSpPr>
          <p:cNvPr id="3" name="Content Placeholder 2">
            <a:extLst>
              <a:ext uri="{FF2B5EF4-FFF2-40B4-BE49-F238E27FC236}">
                <a16:creationId xmlns:a16="http://schemas.microsoft.com/office/drawing/2014/main" id="{4A3C2D3D-433A-184E-A8AD-E76D684F680C}"/>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Where can the product be used?</a:t>
            </a:r>
          </a:p>
          <a:p>
            <a:pPr lvl="1"/>
            <a:r>
              <a:rPr lang="en-US"/>
              <a:t>Site must be listed</a:t>
            </a:r>
            <a:endParaRPr lang="en-US" dirty="0"/>
          </a:p>
        </p:txBody>
      </p:sp>
      <p:graphicFrame>
        <p:nvGraphicFramePr>
          <p:cNvPr id="4" name="Group 89">
            <a:extLst>
              <a:ext uri="{FF2B5EF4-FFF2-40B4-BE49-F238E27FC236}">
                <a16:creationId xmlns:a16="http://schemas.microsoft.com/office/drawing/2014/main" id="{CC11A4A5-1A38-8243-8819-105708716238}"/>
              </a:ext>
            </a:extLst>
          </p:cNvPr>
          <p:cNvGraphicFramePr>
            <a:graphicFrameLocks noGrp="1"/>
          </p:cNvGraphicFramePr>
          <p:nvPr/>
        </p:nvGraphicFramePr>
        <p:xfrm>
          <a:off x="1339453" y="2421208"/>
          <a:ext cx="3975496" cy="1696270"/>
        </p:xfrm>
        <a:graphic>
          <a:graphicData uri="http://schemas.openxmlformats.org/drawingml/2006/table">
            <a:tbl>
              <a:tblPr/>
              <a:tblGrid>
                <a:gridCol w="1987748">
                  <a:extLst>
                    <a:ext uri="{9D8B030D-6E8A-4147-A177-3AD203B41FA5}">
                      <a16:colId xmlns:a16="http://schemas.microsoft.com/office/drawing/2014/main" val="20000"/>
                    </a:ext>
                  </a:extLst>
                </a:gridCol>
                <a:gridCol w="1987748">
                  <a:extLst>
                    <a:ext uri="{9D8B030D-6E8A-4147-A177-3AD203B41FA5}">
                      <a16:colId xmlns:a16="http://schemas.microsoft.com/office/drawing/2014/main" val="20001"/>
                    </a:ext>
                  </a:extLst>
                </a:gridCol>
              </a:tblGrid>
              <a:tr h="226169">
                <a:tc>
                  <a:txBody>
                    <a:bodyPr/>
                    <a:lstStyle>
                      <a:lvl1pPr marL="0" algn="l" defTabSz="914400" rtl="0" eaLnBrk="1" latinLnBrk="0" hangingPunct="1">
                        <a:spcBef>
                          <a:spcPct val="20000"/>
                        </a:spcBef>
                        <a:buClr>
                          <a:schemeClr val="accent2"/>
                        </a:buClr>
                        <a:defRPr sz="2800" kern="1200">
                          <a:solidFill>
                            <a:schemeClr val="tx1"/>
                          </a:solidFill>
                          <a:latin typeface="Arial" panose="020B0604020202020204" pitchFamily="34" charset="0"/>
                        </a:defRPr>
                      </a:lvl1pPr>
                      <a:lvl2pPr marL="457200" algn="l" defTabSz="914400" rtl="0" eaLnBrk="1" latinLnBrk="0" hangingPunct="1">
                        <a:spcBef>
                          <a:spcPct val="20000"/>
                        </a:spcBef>
                        <a:defRPr sz="2400" kern="1200">
                          <a:solidFill>
                            <a:schemeClr val="tx1"/>
                          </a:solidFill>
                          <a:latin typeface="Arial" panose="020B0604020202020204" pitchFamily="34" charset="0"/>
                        </a:defRPr>
                      </a:lvl2pPr>
                      <a:lvl3pPr marL="914400" algn="l" defTabSz="914400" rtl="0" eaLnBrk="1" latinLnBrk="0" hangingPunct="1">
                        <a:spcBef>
                          <a:spcPct val="20000"/>
                        </a:spcBef>
                        <a:defRPr sz="2000" kern="1200">
                          <a:solidFill>
                            <a:schemeClr val="tx1"/>
                          </a:solidFill>
                          <a:latin typeface="Arial" panose="020B0604020202020204" pitchFamily="34" charset="0"/>
                        </a:defRPr>
                      </a:lvl3pPr>
                      <a:lvl4pPr marL="1371600" algn="l" defTabSz="914400" rtl="0" eaLnBrk="1" latinLnBrk="0" hangingPunct="1">
                        <a:spcBef>
                          <a:spcPct val="20000"/>
                        </a:spcBef>
                        <a:defRPr sz="1800" kern="1200">
                          <a:solidFill>
                            <a:schemeClr val="tx1"/>
                          </a:solidFill>
                          <a:latin typeface="Arial" panose="020B0604020202020204" pitchFamily="34" charset="0"/>
                        </a:defRPr>
                      </a:lvl4pPr>
                      <a:lvl5pPr marL="1828800" algn="l" defTabSz="914400" rtl="0" eaLnBrk="1" latinLnBrk="0" hangingPunct="1">
                        <a:spcBef>
                          <a:spcPct val="20000"/>
                        </a:spcBef>
                        <a:defRPr sz="1800" kern="1200">
                          <a:solidFill>
                            <a:schemeClr val="tx1"/>
                          </a:solidFill>
                          <a:latin typeface="Arial" panose="020B0604020202020204" pitchFamily="34" charset="0"/>
                        </a:defRPr>
                      </a:lvl5pPr>
                      <a:lvl6pPr marL="2286000" algn="l" defTabSz="914400" rtl="0" eaLnBrk="1" fontAlgn="base" latinLnBrk="0" hangingPunct="1">
                        <a:spcBef>
                          <a:spcPct val="20000"/>
                        </a:spcBef>
                        <a:spcAft>
                          <a:spcPct val="0"/>
                        </a:spcAft>
                        <a:defRPr sz="1800" kern="1200">
                          <a:solidFill>
                            <a:schemeClr val="tx1"/>
                          </a:solidFill>
                          <a:latin typeface="Arial" panose="020B0604020202020204" pitchFamily="34" charset="0"/>
                        </a:defRPr>
                      </a:lvl6pPr>
                      <a:lvl7pPr marL="2743200" algn="l" defTabSz="914400" rtl="0" eaLnBrk="1" fontAlgn="base" latinLnBrk="0" hangingPunct="1">
                        <a:spcBef>
                          <a:spcPct val="20000"/>
                        </a:spcBef>
                        <a:spcAft>
                          <a:spcPct val="0"/>
                        </a:spcAft>
                        <a:defRPr sz="1800" kern="1200">
                          <a:solidFill>
                            <a:schemeClr val="tx1"/>
                          </a:solidFill>
                          <a:latin typeface="Arial" panose="020B0604020202020204" pitchFamily="34" charset="0"/>
                        </a:defRPr>
                      </a:lvl7pPr>
                      <a:lvl8pPr marL="3200400" algn="l" defTabSz="914400" rtl="0" eaLnBrk="1" fontAlgn="base" latinLnBrk="0" hangingPunct="1">
                        <a:spcBef>
                          <a:spcPct val="20000"/>
                        </a:spcBef>
                        <a:spcAft>
                          <a:spcPct val="0"/>
                        </a:spcAft>
                        <a:defRPr sz="1800" kern="1200">
                          <a:solidFill>
                            <a:schemeClr val="tx1"/>
                          </a:solidFill>
                          <a:latin typeface="Arial" panose="020B0604020202020204" pitchFamily="34" charset="0"/>
                        </a:defRPr>
                      </a:lvl8pPr>
                      <a:lvl9pPr marL="3657600" algn="l" defTabSz="914400" rtl="0" eaLnBrk="1" fontAlgn="base" latinLnBrk="0" hangingPunct="1">
                        <a:spcBef>
                          <a:spcPct val="20000"/>
                        </a:spcBef>
                        <a:spcAft>
                          <a:spcPct val="0"/>
                        </a:spcAft>
                        <a:defRPr sz="1800" kern="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000" b="1" i="0" u="none" strike="noStrike" cap="none" normalizeH="0" baseline="0" dirty="0">
                          <a:ln>
                            <a:noFill/>
                          </a:ln>
                          <a:solidFill>
                            <a:srgbClr val="000000"/>
                          </a:solidFill>
                          <a:effectLst/>
                          <a:latin typeface="+mj-lt"/>
                        </a:rPr>
                        <a:t>Use Sites</a:t>
                      </a:r>
                    </a:p>
                  </a:txBody>
                  <a:tcPr marL="51435" marR="51435" marT="25718" marB="25718" horzOverflow="overflow">
                    <a:lnL w="12700" cap="flat" cmpd="sng" algn="ctr">
                      <a:solidFill>
                        <a:schemeClr val="tx1"/>
                      </a:solidFill>
                      <a:prstDash val="solid"/>
                      <a:round/>
                      <a:headEnd type="none" w="med" len="med"/>
                      <a:tailEnd type="none" w="med" len="med"/>
                    </a:lnL>
                    <a:lnR w="28575" cap="flat" cmpd="sng" algn="ctr">
                      <a:solidFill>
                        <a:srgbClr val="00354E"/>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354E"/>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spcBef>
                          <a:spcPct val="20000"/>
                        </a:spcBef>
                        <a:buClr>
                          <a:schemeClr val="accent2"/>
                        </a:buClr>
                        <a:defRPr sz="2800" kern="1200">
                          <a:solidFill>
                            <a:schemeClr val="tx1"/>
                          </a:solidFill>
                          <a:latin typeface="Arial" panose="020B0604020202020204" pitchFamily="34" charset="0"/>
                        </a:defRPr>
                      </a:lvl1pPr>
                      <a:lvl2pPr marL="457200" algn="l" defTabSz="914400" rtl="0" eaLnBrk="1" latinLnBrk="0" hangingPunct="1">
                        <a:spcBef>
                          <a:spcPct val="20000"/>
                        </a:spcBef>
                        <a:defRPr sz="2400" kern="1200">
                          <a:solidFill>
                            <a:schemeClr val="tx1"/>
                          </a:solidFill>
                          <a:latin typeface="Arial" panose="020B0604020202020204" pitchFamily="34" charset="0"/>
                        </a:defRPr>
                      </a:lvl2pPr>
                      <a:lvl3pPr marL="914400" algn="l" defTabSz="914400" rtl="0" eaLnBrk="1" latinLnBrk="0" hangingPunct="1">
                        <a:spcBef>
                          <a:spcPct val="20000"/>
                        </a:spcBef>
                        <a:defRPr sz="2000" kern="1200">
                          <a:solidFill>
                            <a:schemeClr val="tx1"/>
                          </a:solidFill>
                          <a:latin typeface="Arial" panose="020B0604020202020204" pitchFamily="34" charset="0"/>
                        </a:defRPr>
                      </a:lvl3pPr>
                      <a:lvl4pPr marL="1371600" algn="l" defTabSz="914400" rtl="0" eaLnBrk="1" latinLnBrk="0" hangingPunct="1">
                        <a:spcBef>
                          <a:spcPct val="20000"/>
                        </a:spcBef>
                        <a:defRPr sz="1800" kern="1200">
                          <a:solidFill>
                            <a:schemeClr val="tx1"/>
                          </a:solidFill>
                          <a:latin typeface="Arial" panose="020B0604020202020204" pitchFamily="34" charset="0"/>
                        </a:defRPr>
                      </a:lvl4pPr>
                      <a:lvl5pPr marL="1828800" algn="l" defTabSz="914400" rtl="0" eaLnBrk="1" latinLnBrk="0" hangingPunct="1">
                        <a:spcBef>
                          <a:spcPct val="20000"/>
                        </a:spcBef>
                        <a:defRPr sz="1800" kern="1200">
                          <a:solidFill>
                            <a:schemeClr val="tx1"/>
                          </a:solidFill>
                          <a:latin typeface="Arial" panose="020B0604020202020204" pitchFamily="34" charset="0"/>
                        </a:defRPr>
                      </a:lvl5pPr>
                      <a:lvl6pPr marL="2286000" algn="l" defTabSz="914400" rtl="0" eaLnBrk="1" fontAlgn="base" latinLnBrk="0" hangingPunct="1">
                        <a:spcBef>
                          <a:spcPct val="20000"/>
                        </a:spcBef>
                        <a:spcAft>
                          <a:spcPct val="0"/>
                        </a:spcAft>
                        <a:defRPr sz="1800" kern="1200">
                          <a:solidFill>
                            <a:schemeClr val="tx1"/>
                          </a:solidFill>
                          <a:latin typeface="Arial" panose="020B0604020202020204" pitchFamily="34" charset="0"/>
                        </a:defRPr>
                      </a:lvl6pPr>
                      <a:lvl7pPr marL="2743200" algn="l" defTabSz="914400" rtl="0" eaLnBrk="1" fontAlgn="base" latinLnBrk="0" hangingPunct="1">
                        <a:spcBef>
                          <a:spcPct val="20000"/>
                        </a:spcBef>
                        <a:spcAft>
                          <a:spcPct val="0"/>
                        </a:spcAft>
                        <a:defRPr sz="1800" kern="1200">
                          <a:solidFill>
                            <a:schemeClr val="tx1"/>
                          </a:solidFill>
                          <a:latin typeface="Arial" panose="020B0604020202020204" pitchFamily="34" charset="0"/>
                        </a:defRPr>
                      </a:lvl7pPr>
                      <a:lvl8pPr marL="3200400" algn="l" defTabSz="914400" rtl="0" eaLnBrk="1" fontAlgn="base" latinLnBrk="0" hangingPunct="1">
                        <a:spcBef>
                          <a:spcPct val="20000"/>
                        </a:spcBef>
                        <a:spcAft>
                          <a:spcPct val="0"/>
                        </a:spcAft>
                        <a:defRPr sz="1800" kern="1200">
                          <a:solidFill>
                            <a:schemeClr val="tx1"/>
                          </a:solidFill>
                          <a:latin typeface="Arial" panose="020B0604020202020204" pitchFamily="34" charset="0"/>
                        </a:defRPr>
                      </a:lvl8pPr>
                      <a:lvl9pPr marL="3657600" algn="l" defTabSz="914400" rtl="0" eaLnBrk="1" fontAlgn="base" latinLnBrk="0" hangingPunct="1">
                        <a:spcBef>
                          <a:spcPct val="20000"/>
                        </a:spcBef>
                        <a:spcAft>
                          <a:spcPct val="0"/>
                        </a:spcAft>
                        <a:defRPr sz="1800" kern="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000" b="1" i="0" u="none" strike="noStrike" cap="none" normalizeH="0" baseline="0" dirty="0">
                          <a:ln>
                            <a:noFill/>
                          </a:ln>
                          <a:solidFill>
                            <a:srgbClr val="000000"/>
                          </a:solidFill>
                          <a:effectLst/>
                          <a:latin typeface="+mj-lt"/>
                        </a:rPr>
                        <a:t>Pest Controlled</a:t>
                      </a:r>
                      <a:endParaRPr kumimoji="0" lang="en-US" altLang="en-US" sz="1600" b="0" i="0" u="none" strike="noStrike" cap="none" normalizeH="0" baseline="0" dirty="0">
                        <a:ln>
                          <a:noFill/>
                        </a:ln>
                        <a:solidFill>
                          <a:srgbClr val="000000"/>
                        </a:solidFill>
                        <a:effectLst/>
                        <a:latin typeface="+mj-lt"/>
                      </a:endParaRPr>
                    </a:p>
                  </a:txBody>
                  <a:tcPr marL="51435" marR="51435" marT="25718" marB="25718" horzOverflow="overflow">
                    <a:lnL w="28575" cap="flat" cmpd="sng" algn="ctr">
                      <a:solidFill>
                        <a:srgbClr val="00354E"/>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354E"/>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1470101">
                <a:tc>
                  <a:txBody>
                    <a:bodyPr/>
                    <a:lstStyle>
                      <a:lvl1pPr marL="0" algn="l" defTabSz="914400" rtl="0" eaLnBrk="1" latinLnBrk="0" hangingPunct="1">
                        <a:spcBef>
                          <a:spcPct val="20000"/>
                        </a:spcBef>
                        <a:buClr>
                          <a:schemeClr val="accent2"/>
                        </a:buClr>
                        <a:defRPr sz="2800" kern="1200">
                          <a:solidFill>
                            <a:schemeClr val="tx1"/>
                          </a:solidFill>
                          <a:latin typeface="Arial" panose="020B0604020202020204" pitchFamily="34" charset="0"/>
                        </a:defRPr>
                      </a:lvl1pPr>
                      <a:lvl2pPr marL="457200" algn="l" defTabSz="914400" rtl="0" eaLnBrk="1" latinLnBrk="0" hangingPunct="1">
                        <a:spcBef>
                          <a:spcPct val="20000"/>
                        </a:spcBef>
                        <a:defRPr sz="2400" kern="1200">
                          <a:solidFill>
                            <a:schemeClr val="tx1"/>
                          </a:solidFill>
                          <a:latin typeface="Arial" panose="020B0604020202020204" pitchFamily="34" charset="0"/>
                        </a:defRPr>
                      </a:lvl2pPr>
                      <a:lvl3pPr marL="914400" algn="l" defTabSz="914400" rtl="0" eaLnBrk="1" latinLnBrk="0" hangingPunct="1">
                        <a:spcBef>
                          <a:spcPct val="20000"/>
                        </a:spcBef>
                        <a:defRPr sz="2000" kern="1200">
                          <a:solidFill>
                            <a:schemeClr val="tx1"/>
                          </a:solidFill>
                          <a:latin typeface="Arial" panose="020B0604020202020204" pitchFamily="34" charset="0"/>
                        </a:defRPr>
                      </a:lvl3pPr>
                      <a:lvl4pPr marL="1371600" algn="l" defTabSz="914400" rtl="0" eaLnBrk="1" latinLnBrk="0" hangingPunct="1">
                        <a:spcBef>
                          <a:spcPct val="20000"/>
                        </a:spcBef>
                        <a:defRPr sz="1800" kern="1200">
                          <a:solidFill>
                            <a:schemeClr val="tx1"/>
                          </a:solidFill>
                          <a:latin typeface="Arial" panose="020B0604020202020204" pitchFamily="34" charset="0"/>
                        </a:defRPr>
                      </a:lvl4pPr>
                      <a:lvl5pPr marL="1828800" algn="l" defTabSz="914400" rtl="0" eaLnBrk="1" latinLnBrk="0" hangingPunct="1">
                        <a:spcBef>
                          <a:spcPct val="20000"/>
                        </a:spcBef>
                        <a:defRPr sz="1800" kern="1200">
                          <a:solidFill>
                            <a:schemeClr val="tx1"/>
                          </a:solidFill>
                          <a:latin typeface="Arial" panose="020B0604020202020204" pitchFamily="34" charset="0"/>
                        </a:defRPr>
                      </a:lvl5pPr>
                      <a:lvl6pPr marL="2286000" algn="l" defTabSz="914400" rtl="0" eaLnBrk="1" fontAlgn="base" latinLnBrk="0" hangingPunct="1">
                        <a:spcBef>
                          <a:spcPct val="20000"/>
                        </a:spcBef>
                        <a:spcAft>
                          <a:spcPct val="0"/>
                        </a:spcAft>
                        <a:defRPr sz="1800" kern="1200">
                          <a:solidFill>
                            <a:schemeClr val="tx1"/>
                          </a:solidFill>
                          <a:latin typeface="Arial" panose="020B0604020202020204" pitchFamily="34" charset="0"/>
                        </a:defRPr>
                      </a:lvl6pPr>
                      <a:lvl7pPr marL="2743200" algn="l" defTabSz="914400" rtl="0" eaLnBrk="1" fontAlgn="base" latinLnBrk="0" hangingPunct="1">
                        <a:spcBef>
                          <a:spcPct val="20000"/>
                        </a:spcBef>
                        <a:spcAft>
                          <a:spcPct val="0"/>
                        </a:spcAft>
                        <a:defRPr sz="1800" kern="1200">
                          <a:solidFill>
                            <a:schemeClr val="tx1"/>
                          </a:solidFill>
                          <a:latin typeface="Arial" panose="020B0604020202020204" pitchFamily="34" charset="0"/>
                        </a:defRPr>
                      </a:lvl7pPr>
                      <a:lvl8pPr marL="3200400" algn="l" defTabSz="914400" rtl="0" eaLnBrk="1" fontAlgn="base" latinLnBrk="0" hangingPunct="1">
                        <a:spcBef>
                          <a:spcPct val="20000"/>
                        </a:spcBef>
                        <a:spcAft>
                          <a:spcPct val="0"/>
                        </a:spcAft>
                        <a:defRPr sz="1800" kern="1200">
                          <a:solidFill>
                            <a:schemeClr val="tx1"/>
                          </a:solidFill>
                          <a:latin typeface="Arial" panose="020B0604020202020204" pitchFamily="34" charset="0"/>
                        </a:defRPr>
                      </a:lvl8pPr>
                      <a:lvl9pPr marL="3657600" algn="l" defTabSz="914400" rtl="0" eaLnBrk="1" fontAlgn="base" latinLnBrk="0" hangingPunct="1">
                        <a:spcBef>
                          <a:spcPct val="20000"/>
                        </a:spcBef>
                        <a:spcAft>
                          <a:spcPct val="0"/>
                        </a:spcAft>
                        <a:defRPr sz="1800" kern="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altLang="en-US" sz="700" b="0" i="0" u="none" strike="noStrike" cap="none" normalizeH="0" baseline="0" dirty="0">
                          <a:ln>
                            <a:noFill/>
                          </a:ln>
                          <a:solidFill>
                            <a:srgbClr val="000000"/>
                          </a:solidFill>
                          <a:effectLst/>
                          <a:latin typeface="+mj-lt"/>
                        </a:rPr>
                        <a:t>Home lawns, golf courses, athletic field and recreational turf; non-grazed and non-crop areas, parks, cemeteries, picnic areas, uncultivated non-agricultural areas, including airports, roadsides, highway right of ways, utilities right of way, campgrounds, and industrial sites; Institutional sites defined as areas around properties of facilities providing a service to public or private organizations including, but not limited to, hospitals, nursing homes, schools, universities, colleges, museums, libraries, sport facilities, and office buildings.</a:t>
                      </a:r>
                    </a:p>
                  </a:txBody>
                  <a:tcPr marL="51435" marR="51435" marT="25718" marB="25718" horzOverflow="overflow">
                    <a:lnL w="12700" cap="flat" cmpd="sng" algn="ctr">
                      <a:solidFill>
                        <a:schemeClr val="tx1"/>
                      </a:solidFill>
                      <a:prstDash val="solid"/>
                      <a:round/>
                      <a:headEnd type="none" w="med" len="med"/>
                      <a:tailEnd type="none" w="med" len="med"/>
                    </a:lnL>
                    <a:lnR w="28575" cap="flat" cmpd="sng" algn="ctr">
                      <a:solidFill>
                        <a:srgbClr val="00354E"/>
                      </a:solidFill>
                      <a:prstDash val="solid"/>
                      <a:round/>
                      <a:headEnd type="none" w="med" len="med"/>
                      <a:tailEnd type="none" w="med" len="med"/>
                    </a:lnR>
                    <a:lnT w="28575" cap="flat" cmpd="sng" algn="ctr">
                      <a:solidFill>
                        <a:srgbClr val="00354E"/>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spcBef>
                          <a:spcPct val="20000"/>
                        </a:spcBef>
                        <a:buClr>
                          <a:schemeClr val="accent2"/>
                        </a:buClr>
                        <a:defRPr sz="2800" kern="1200">
                          <a:solidFill>
                            <a:schemeClr val="tx1"/>
                          </a:solidFill>
                          <a:latin typeface="Arial" panose="020B0604020202020204" pitchFamily="34" charset="0"/>
                        </a:defRPr>
                      </a:lvl1pPr>
                      <a:lvl2pPr marL="457200" algn="l" defTabSz="914400" rtl="0" eaLnBrk="1" latinLnBrk="0" hangingPunct="1">
                        <a:spcBef>
                          <a:spcPct val="20000"/>
                        </a:spcBef>
                        <a:defRPr sz="2400" kern="1200">
                          <a:solidFill>
                            <a:schemeClr val="tx1"/>
                          </a:solidFill>
                          <a:latin typeface="Arial" panose="020B0604020202020204" pitchFamily="34" charset="0"/>
                        </a:defRPr>
                      </a:lvl2pPr>
                      <a:lvl3pPr marL="914400" algn="l" defTabSz="914400" rtl="0" eaLnBrk="1" latinLnBrk="0" hangingPunct="1">
                        <a:spcBef>
                          <a:spcPct val="20000"/>
                        </a:spcBef>
                        <a:defRPr sz="2000" kern="1200">
                          <a:solidFill>
                            <a:schemeClr val="tx1"/>
                          </a:solidFill>
                          <a:latin typeface="Arial" panose="020B0604020202020204" pitchFamily="34" charset="0"/>
                        </a:defRPr>
                      </a:lvl3pPr>
                      <a:lvl4pPr marL="1371600" algn="l" defTabSz="914400" rtl="0" eaLnBrk="1" latinLnBrk="0" hangingPunct="1">
                        <a:spcBef>
                          <a:spcPct val="20000"/>
                        </a:spcBef>
                        <a:defRPr sz="1800" kern="1200">
                          <a:solidFill>
                            <a:schemeClr val="tx1"/>
                          </a:solidFill>
                          <a:latin typeface="Arial" panose="020B0604020202020204" pitchFamily="34" charset="0"/>
                        </a:defRPr>
                      </a:lvl4pPr>
                      <a:lvl5pPr marL="1828800" algn="l" defTabSz="914400" rtl="0" eaLnBrk="1" latinLnBrk="0" hangingPunct="1">
                        <a:spcBef>
                          <a:spcPct val="20000"/>
                        </a:spcBef>
                        <a:defRPr sz="1800" kern="1200">
                          <a:solidFill>
                            <a:schemeClr val="tx1"/>
                          </a:solidFill>
                          <a:latin typeface="Arial" panose="020B0604020202020204" pitchFamily="34" charset="0"/>
                        </a:defRPr>
                      </a:lvl5pPr>
                      <a:lvl6pPr marL="2286000" algn="l" defTabSz="914400" rtl="0" eaLnBrk="1" fontAlgn="base" latinLnBrk="0" hangingPunct="1">
                        <a:spcBef>
                          <a:spcPct val="20000"/>
                        </a:spcBef>
                        <a:spcAft>
                          <a:spcPct val="0"/>
                        </a:spcAft>
                        <a:defRPr sz="1800" kern="1200">
                          <a:solidFill>
                            <a:schemeClr val="tx1"/>
                          </a:solidFill>
                          <a:latin typeface="Arial" panose="020B0604020202020204" pitchFamily="34" charset="0"/>
                        </a:defRPr>
                      </a:lvl6pPr>
                      <a:lvl7pPr marL="2743200" algn="l" defTabSz="914400" rtl="0" eaLnBrk="1" fontAlgn="base" latinLnBrk="0" hangingPunct="1">
                        <a:spcBef>
                          <a:spcPct val="20000"/>
                        </a:spcBef>
                        <a:spcAft>
                          <a:spcPct val="0"/>
                        </a:spcAft>
                        <a:defRPr sz="1800" kern="1200">
                          <a:solidFill>
                            <a:schemeClr val="tx1"/>
                          </a:solidFill>
                          <a:latin typeface="Arial" panose="020B0604020202020204" pitchFamily="34" charset="0"/>
                        </a:defRPr>
                      </a:lvl7pPr>
                      <a:lvl8pPr marL="3200400" algn="l" defTabSz="914400" rtl="0" eaLnBrk="1" fontAlgn="base" latinLnBrk="0" hangingPunct="1">
                        <a:spcBef>
                          <a:spcPct val="20000"/>
                        </a:spcBef>
                        <a:spcAft>
                          <a:spcPct val="0"/>
                        </a:spcAft>
                        <a:defRPr sz="1800" kern="1200">
                          <a:solidFill>
                            <a:schemeClr val="tx1"/>
                          </a:solidFill>
                          <a:latin typeface="Arial" panose="020B0604020202020204" pitchFamily="34" charset="0"/>
                        </a:defRPr>
                      </a:lvl8pPr>
                      <a:lvl9pPr marL="3657600" algn="l" defTabSz="914400" rtl="0" eaLnBrk="1" fontAlgn="base" latinLnBrk="0" hangingPunct="1">
                        <a:spcBef>
                          <a:spcPct val="20000"/>
                        </a:spcBef>
                        <a:spcAft>
                          <a:spcPct val="0"/>
                        </a:spcAft>
                        <a:defRPr sz="1800" kern="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altLang="en-US" sz="700" b="0" i="0" u="none" strike="noStrike" cap="none" normalizeH="0" baseline="0" dirty="0">
                          <a:ln>
                            <a:noFill/>
                          </a:ln>
                          <a:solidFill>
                            <a:srgbClr val="000000"/>
                          </a:solidFill>
                          <a:effectLst/>
                          <a:latin typeface="+mj-lt"/>
                        </a:rPr>
                        <a:t>Imported fire ants - </a:t>
                      </a:r>
                      <a:r>
                        <a:rPr kumimoji="0" lang="en-US" altLang="en-US" sz="700" b="0" i="1" u="none" strike="noStrike" cap="none" normalizeH="0" baseline="0" dirty="0">
                          <a:ln>
                            <a:noFill/>
                          </a:ln>
                          <a:solidFill>
                            <a:srgbClr val="000000"/>
                          </a:solidFill>
                          <a:effectLst/>
                          <a:latin typeface="+mj-lt"/>
                        </a:rPr>
                        <a:t>Solenopsis spp.</a:t>
                      </a:r>
                      <a:endParaRPr kumimoji="0" lang="en-US" altLang="en-US" sz="700" b="0" i="0" u="none" strike="noStrike" cap="none" normalizeH="0" baseline="0" dirty="0">
                        <a:ln>
                          <a:noFill/>
                        </a:ln>
                        <a:solidFill>
                          <a:schemeClr val="tx1"/>
                        </a:solidFill>
                        <a:effectLst/>
                        <a:latin typeface="+mj-lt"/>
                      </a:endParaRPr>
                    </a:p>
                  </a:txBody>
                  <a:tcPr marL="51435" marR="51435" marT="25718" marB="25718" horzOverflow="overflow">
                    <a:lnL w="28575" cap="flat" cmpd="sng" algn="ctr">
                      <a:solidFill>
                        <a:srgbClr val="00354E"/>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354E"/>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8647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C33A-4430-114A-A659-9D970766E213}"/>
              </a:ext>
            </a:extLst>
          </p:cNvPr>
          <p:cNvSpPr>
            <a:spLocks noGrp="1"/>
          </p:cNvSpPr>
          <p:nvPr>
            <p:ph type="title"/>
          </p:nvPr>
        </p:nvSpPr>
        <p:spPr>
          <a:xfrm>
            <a:off x="342900" y="205979"/>
            <a:ext cx="6172200" cy="857250"/>
          </a:xfrm>
        </p:spPr>
        <p:txBody>
          <a:bodyPr/>
          <a:lstStyle/>
          <a:p>
            <a:r>
              <a:rPr lang="en-US" dirty="0"/>
              <a:t>Directions for Use</a:t>
            </a:r>
          </a:p>
        </p:txBody>
      </p:sp>
      <p:sp>
        <p:nvSpPr>
          <p:cNvPr id="3" name="Content Placeholder 2">
            <a:extLst>
              <a:ext uri="{FF2B5EF4-FFF2-40B4-BE49-F238E27FC236}">
                <a16:creationId xmlns:a16="http://schemas.microsoft.com/office/drawing/2014/main" id="{9267E8C2-35C1-9B43-B8F1-C7FF023963E9}"/>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Pest information</a:t>
            </a:r>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257175" lvl="1" indent="0" algn="ctr">
              <a:buFont typeface="Arial" panose="020B0604020202020204" pitchFamily="34" charset="0"/>
              <a:buNone/>
              <a:defRPr/>
            </a:pPr>
            <a:r>
              <a:rPr lang="en-US" altLang="en-US" sz="1575" b="1">
                <a:solidFill>
                  <a:srgbClr val="FF0000"/>
                </a:solidFill>
              </a:rPr>
              <a:t>The target PEST must be on the label when you </a:t>
            </a:r>
          </a:p>
          <a:p>
            <a:pPr marL="257175" lvl="1" indent="0" algn="ctr">
              <a:buFont typeface="Arial" panose="020B0604020202020204" pitchFamily="34" charset="0"/>
              <a:buNone/>
              <a:defRPr/>
            </a:pPr>
            <a:r>
              <a:rPr lang="en-US" altLang="en-US" sz="1575" b="1">
                <a:solidFill>
                  <a:srgbClr val="FF0000"/>
                </a:solidFill>
              </a:rPr>
              <a:t>apply a pesticide in New York.</a:t>
            </a:r>
            <a:endParaRPr lang="en-US" sz="1575" dirty="0">
              <a:solidFill>
                <a:srgbClr val="FF0000"/>
              </a:solidFill>
            </a:endParaRPr>
          </a:p>
        </p:txBody>
      </p:sp>
      <p:sp>
        <p:nvSpPr>
          <p:cNvPr id="4" name="Text Box 5">
            <a:extLst>
              <a:ext uri="{FF2B5EF4-FFF2-40B4-BE49-F238E27FC236}">
                <a16:creationId xmlns:a16="http://schemas.microsoft.com/office/drawing/2014/main" id="{A8C75186-011D-784E-BF31-6C6FC10F31DE}"/>
              </a:ext>
            </a:extLst>
          </p:cNvPr>
          <p:cNvSpPr txBox="1">
            <a:spLocks noChangeArrowheads="1"/>
          </p:cNvSpPr>
          <p:nvPr/>
        </p:nvSpPr>
        <p:spPr bwMode="auto">
          <a:xfrm>
            <a:off x="1547331" y="2135808"/>
            <a:ext cx="3952280" cy="871713"/>
          </a:xfrm>
          <a:prstGeom prst="rect">
            <a:avLst/>
          </a:prstGeom>
          <a:solidFill>
            <a:srgbClr val="FFFFFF"/>
          </a:solidFill>
          <a:ln w="254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13" dirty="0">
                <a:solidFill>
                  <a:srgbClr val="000000"/>
                </a:solidFill>
                <a:latin typeface="Palatino" charset="0"/>
              </a:rPr>
              <a:t>BLACKFLIES. HOUSEFLIES. GNATS.  CERTAIN OTHER NUISANCE INSECTS - SMALL FLYING MOTHS. CRANE FLIES, MIDGES, ADULT STABLE FLIES (Dog Flies) in  Residential Areas, Municipalities, Woodlands, Livestock Pastures, Feed Lots and Pastures including Dairy cattle.</a:t>
            </a:r>
            <a:endParaRPr lang="en-US" altLang="en-US" sz="788" dirty="0">
              <a:solidFill>
                <a:srgbClr val="000000"/>
              </a:solidFill>
              <a:latin typeface="Palatino" charset="0"/>
            </a:endParaRPr>
          </a:p>
        </p:txBody>
      </p:sp>
    </p:spTree>
    <p:extLst>
      <p:ext uri="{BB962C8B-B14F-4D97-AF65-F5344CB8AC3E}">
        <p14:creationId xmlns:p14="http://schemas.microsoft.com/office/powerpoint/2010/main" val="326706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8D46C-B59C-A94E-97DC-62CB490DBA42}"/>
              </a:ext>
            </a:extLst>
          </p:cNvPr>
          <p:cNvSpPr>
            <a:spLocks noGrp="1"/>
          </p:cNvSpPr>
          <p:nvPr>
            <p:ph type="title"/>
          </p:nvPr>
        </p:nvSpPr>
        <p:spPr>
          <a:xfrm>
            <a:off x="342900" y="205979"/>
            <a:ext cx="6172200" cy="857250"/>
          </a:xfrm>
        </p:spPr>
        <p:txBody>
          <a:bodyPr/>
          <a:lstStyle/>
          <a:p>
            <a:r>
              <a:rPr lang="en-US" dirty="0"/>
              <a:t>Directions for Use</a:t>
            </a:r>
          </a:p>
        </p:txBody>
      </p:sp>
      <p:sp>
        <p:nvSpPr>
          <p:cNvPr id="3" name="Content Placeholder 2">
            <a:extLst>
              <a:ext uri="{FF2B5EF4-FFF2-40B4-BE49-F238E27FC236}">
                <a16:creationId xmlns:a16="http://schemas.microsoft.com/office/drawing/2014/main" id="{43504FD2-719E-8240-999F-84BCC2B8F8A7}"/>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How much to use (rate)</a:t>
            </a:r>
          </a:p>
          <a:p>
            <a:pPr lvl="1"/>
            <a:r>
              <a:rPr lang="en-US"/>
              <a:t>Usually listed with the sites and pests</a:t>
            </a:r>
          </a:p>
          <a:p>
            <a:r>
              <a:rPr lang="en-US"/>
              <a:t>Frequency of the application</a:t>
            </a:r>
          </a:p>
          <a:p>
            <a:r>
              <a:rPr lang="en-US"/>
              <a:t>How close to harvest the pesticide can be applied</a:t>
            </a:r>
            <a:endParaRPr lang="en-US" dirty="0"/>
          </a:p>
        </p:txBody>
      </p:sp>
      <p:pic>
        <p:nvPicPr>
          <p:cNvPr id="4" name="Picture 3">
            <a:extLst>
              <a:ext uri="{FF2B5EF4-FFF2-40B4-BE49-F238E27FC236}">
                <a16:creationId xmlns:a16="http://schemas.microsoft.com/office/drawing/2014/main" id="{3F572229-BF18-A34B-812F-75241E33CCE6}"/>
              </a:ext>
            </a:extLst>
          </p:cNvPr>
          <p:cNvPicPr>
            <a:picLocks noChangeAspect="1"/>
          </p:cNvPicPr>
          <p:nvPr/>
        </p:nvPicPr>
        <p:blipFill>
          <a:blip r:embed="rId3"/>
          <a:stretch>
            <a:fillRect/>
          </a:stretch>
        </p:blipFill>
        <p:spPr>
          <a:xfrm>
            <a:off x="457200" y="2724150"/>
            <a:ext cx="6057900" cy="1094297"/>
          </a:xfrm>
          <a:prstGeom prst="rect">
            <a:avLst/>
          </a:prstGeom>
          <a:ln>
            <a:solidFill>
              <a:schemeClr val="tx1"/>
            </a:solidFill>
          </a:ln>
        </p:spPr>
      </p:pic>
    </p:spTree>
    <p:extLst>
      <p:ext uri="{BB962C8B-B14F-4D97-AF65-F5344CB8AC3E}">
        <p14:creationId xmlns:p14="http://schemas.microsoft.com/office/powerpoint/2010/main" val="343242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16DE966-8F2E-7F48-95B5-916CA3FBA208}"/>
              </a:ext>
            </a:extLst>
          </p:cNvPr>
          <p:cNvSpPr>
            <a:spLocks noGrp="1"/>
          </p:cNvSpPr>
          <p:nvPr>
            <p:ph type="title"/>
          </p:nvPr>
        </p:nvSpPr>
        <p:spPr>
          <a:xfrm>
            <a:off x="471487" y="1962150"/>
            <a:ext cx="5915025" cy="2139553"/>
          </a:xfrm>
        </p:spPr>
        <p:txBody>
          <a:bodyPr/>
          <a:lstStyle/>
          <a:p>
            <a:br>
              <a:rPr lang="en-US" dirty="0"/>
            </a:br>
            <a:br>
              <a:rPr lang="en-US" dirty="0"/>
            </a:br>
            <a:br>
              <a:rPr lang="en-US" dirty="0"/>
            </a:br>
            <a:br>
              <a:rPr lang="en-US" dirty="0"/>
            </a:br>
            <a:r>
              <a:rPr lang="en-US" sz="3600" dirty="0"/>
              <a:t>Pesticide Names</a:t>
            </a:r>
          </a:p>
        </p:txBody>
      </p:sp>
    </p:spTree>
    <p:extLst>
      <p:ext uri="{BB962C8B-B14F-4D97-AF65-F5344CB8AC3E}">
        <p14:creationId xmlns:p14="http://schemas.microsoft.com/office/powerpoint/2010/main" val="219079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43DB2C1-0E31-2344-B52B-371716D8B7BF}"/>
              </a:ext>
            </a:extLst>
          </p:cNvPr>
          <p:cNvSpPr>
            <a:spLocks noGrp="1"/>
          </p:cNvSpPr>
          <p:nvPr>
            <p:ph type="title"/>
          </p:nvPr>
        </p:nvSpPr>
        <p:spPr>
          <a:xfrm>
            <a:off x="342900" y="205979"/>
            <a:ext cx="6172200" cy="857250"/>
          </a:xfrm>
        </p:spPr>
        <p:txBody>
          <a:bodyPr/>
          <a:lstStyle/>
          <a:p>
            <a:r>
              <a:rPr lang="en-US" dirty="0"/>
              <a:t>Directions for Use</a:t>
            </a:r>
          </a:p>
        </p:txBody>
      </p:sp>
      <p:sp>
        <p:nvSpPr>
          <p:cNvPr id="5" name="Content Placeholder 2">
            <a:extLst>
              <a:ext uri="{FF2B5EF4-FFF2-40B4-BE49-F238E27FC236}">
                <a16:creationId xmlns:a16="http://schemas.microsoft.com/office/drawing/2014/main" id="{80093AE6-9D13-2C47-B3F3-177A26F7A5F9}"/>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a:t>How the product is to be applied</a:t>
            </a:r>
          </a:p>
          <a:p>
            <a:r>
              <a:rPr lang="en-US" dirty="0"/>
              <a:t>The type of application equipment</a:t>
            </a:r>
          </a:p>
          <a:p>
            <a:r>
              <a:rPr lang="en-US" dirty="0"/>
              <a:t>Timing of the application</a:t>
            </a:r>
          </a:p>
          <a:p>
            <a:r>
              <a:rPr lang="en-US" dirty="0"/>
              <a:t>Any other limitations on using the product</a:t>
            </a:r>
          </a:p>
        </p:txBody>
      </p:sp>
    </p:spTree>
    <p:extLst>
      <p:ext uri="{BB962C8B-B14F-4D97-AF65-F5344CB8AC3E}">
        <p14:creationId xmlns:p14="http://schemas.microsoft.com/office/powerpoint/2010/main" val="222441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82A33-4B78-AF4B-8A31-ED64E923FC71}"/>
              </a:ext>
            </a:extLst>
          </p:cNvPr>
          <p:cNvSpPr>
            <a:spLocks noGrp="1"/>
          </p:cNvSpPr>
          <p:nvPr>
            <p:ph type="title"/>
          </p:nvPr>
        </p:nvSpPr>
        <p:spPr>
          <a:xfrm>
            <a:off x="342900" y="205979"/>
            <a:ext cx="6172200" cy="857250"/>
          </a:xfrm>
        </p:spPr>
        <p:txBody>
          <a:bodyPr/>
          <a:lstStyle/>
          <a:p>
            <a:r>
              <a:rPr lang="en-US" dirty="0"/>
              <a:t>Directions for Use</a:t>
            </a:r>
          </a:p>
        </p:txBody>
      </p:sp>
      <p:sp>
        <p:nvSpPr>
          <p:cNvPr id="3" name="Content Placeholder 2">
            <a:extLst>
              <a:ext uri="{FF2B5EF4-FFF2-40B4-BE49-F238E27FC236}">
                <a16:creationId xmlns:a16="http://schemas.microsoft.com/office/drawing/2014/main" id="{2973B2C7-B621-9D45-8957-8DC500237789}"/>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Storage/disposal directions</a:t>
            </a:r>
            <a:endParaRPr lang="en-US" dirty="0"/>
          </a:p>
        </p:txBody>
      </p:sp>
      <p:pic>
        <p:nvPicPr>
          <p:cNvPr id="4" name="Picture 3">
            <a:extLst>
              <a:ext uri="{FF2B5EF4-FFF2-40B4-BE49-F238E27FC236}">
                <a16:creationId xmlns:a16="http://schemas.microsoft.com/office/drawing/2014/main" id="{D64B01B4-D7E9-2D43-AA2F-CB244D800807}"/>
              </a:ext>
            </a:extLst>
          </p:cNvPr>
          <p:cNvPicPr>
            <a:picLocks noChangeAspect="1"/>
          </p:cNvPicPr>
          <p:nvPr/>
        </p:nvPicPr>
        <p:blipFill>
          <a:blip r:embed="rId3"/>
          <a:stretch>
            <a:fillRect/>
          </a:stretch>
        </p:blipFill>
        <p:spPr>
          <a:xfrm>
            <a:off x="518293" y="2293527"/>
            <a:ext cx="5868220" cy="1534175"/>
          </a:xfrm>
          <a:prstGeom prst="rect">
            <a:avLst/>
          </a:prstGeom>
        </p:spPr>
      </p:pic>
    </p:spTree>
    <p:extLst>
      <p:ext uri="{BB962C8B-B14F-4D97-AF65-F5344CB8AC3E}">
        <p14:creationId xmlns:p14="http://schemas.microsoft.com/office/powerpoint/2010/main" val="140084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92B80-7C19-8840-9ECF-26D5512680E6}"/>
              </a:ext>
            </a:extLst>
          </p:cNvPr>
          <p:cNvSpPr>
            <a:spLocks noGrp="1"/>
          </p:cNvSpPr>
          <p:nvPr>
            <p:ph type="title"/>
          </p:nvPr>
        </p:nvSpPr>
        <p:spPr>
          <a:xfrm>
            <a:off x="342900" y="205979"/>
            <a:ext cx="6172200" cy="857250"/>
          </a:xfrm>
        </p:spPr>
        <p:txBody>
          <a:bodyPr/>
          <a:lstStyle/>
          <a:p>
            <a:r>
              <a:rPr lang="en-US" dirty="0"/>
              <a:t>Directions for Use</a:t>
            </a:r>
          </a:p>
        </p:txBody>
      </p:sp>
      <p:sp>
        <p:nvSpPr>
          <p:cNvPr id="3" name="Content Placeholder 2">
            <a:extLst>
              <a:ext uri="{FF2B5EF4-FFF2-40B4-BE49-F238E27FC236}">
                <a16:creationId xmlns:a16="http://schemas.microsoft.com/office/drawing/2014/main" id="{CCC4AFE7-8F22-8241-A765-39FC4F331D03}"/>
              </a:ext>
            </a:extLst>
          </p:cNvPr>
          <p:cNvSpPr txBox="1">
            <a:spLocks/>
          </p:cNvSpPr>
          <p:nvPr/>
        </p:nvSpPr>
        <p:spPr>
          <a:xfrm>
            <a:off x="471487" y="1593949"/>
            <a:ext cx="5915025" cy="2447628"/>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a:t>Labels say:</a:t>
            </a:r>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r>
              <a:rPr lang="en-US"/>
              <a:t>Not following the label is called misuse.</a:t>
            </a:r>
            <a:endParaRPr lang="en-US" dirty="0"/>
          </a:p>
        </p:txBody>
      </p:sp>
      <p:sp>
        <p:nvSpPr>
          <p:cNvPr id="4" name="Text Box 4">
            <a:extLst>
              <a:ext uri="{FF2B5EF4-FFF2-40B4-BE49-F238E27FC236}">
                <a16:creationId xmlns:a16="http://schemas.microsoft.com/office/drawing/2014/main" id="{FDD9B116-6888-C540-8EE3-3AB260D372C4}"/>
              </a:ext>
            </a:extLst>
          </p:cNvPr>
          <p:cNvSpPr txBox="1">
            <a:spLocks noChangeArrowheads="1"/>
          </p:cNvSpPr>
          <p:nvPr/>
        </p:nvSpPr>
        <p:spPr bwMode="auto">
          <a:xfrm>
            <a:off x="1752898" y="2110532"/>
            <a:ext cx="3352205" cy="819455"/>
          </a:xfrm>
          <a:prstGeom prst="rect">
            <a:avLst/>
          </a:prstGeom>
          <a:solidFill>
            <a:srgbClr val="FFFFFF"/>
          </a:solidFill>
          <a:ln w="19050" cap="sq">
            <a:solidFill>
              <a:srgbClr val="00354E"/>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514350" fontAlgn="base">
              <a:spcBef>
                <a:spcPct val="0"/>
              </a:spcBef>
              <a:spcAft>
                <a:spcPct val="0"/>
              </a:spcAft>
              <a:buClrTx/>
              <a:buNone/>
              <a:defRPr/>
            </a:pPr>
            <a:r>
              <a:rPr lang="en-US" altLang="en-US" sz="1575" i="1" kern="0" dirty="0">
                <a:solidFill>
                  <a:srgbClr val="000000"/>
                </a:solidFill>
              </a:rPr>
              <a:t>“It is a violation of federal law to use this product in a manner inconsistent with its labeling.”</a:t>
            </a:r>
            <a:endParaRPr lang="en-US" altLang="en-US" sz="1800" i="1" kern="0" dirty="0">
              <a:solidFill>
                <a:srgbClr val="000000"/>
              </a:solidFill>
            </a:endParaRPr>
          </a:p>
        </p:txBody>
      </p:sp>
    </p:spTree>
    <p:extLst>
      <p:ext uri="{BB962C8B-B14F-4D97-AF65-F5344CB8AC3E}">
        <p14:creationId xmlns:p14="http://schemas.microsoft.com/office/powerpoint/2010/main" val="215434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2BD38-DEA0-5A49-BE31-768B56A2E781}"/>
              </a:ext>
            </a:extLst>
          </p:cNvPr>
          <p:cNvSpPr>
            <a:spLocks noGrp="1"/>
          </p:cNvSpPr>
          <p:nvPr>
            <p:ph type="title"/>
          </p:nvPr>
        </p:nvSpPr>
        <p:spPr>
          <a:xfrm>
            <a:off x="342900" y="205979"/>
            <a:ext cx="6172200" cy="857250"/>
          </a:xfrm>
        </p:spPr>
        <p:txBody>
          <a:bodyPr/>
          <a:lstStyle/>
          <a:p>
            <a:r>
              <a:rPr lang="en-US" dirty="0"/>
              <a:t>Pesticide Misuse</a:t>
            </a:r>
          </a:p>
        </p:txBody>
      </p:sp>
      <p:sp>
        <p:nvSpPr>
          <p:cNvPr id="3" name="Content Placeholder 2">
            <a:extLst>
              <a:ext uri="{FF2B5EF4-FFF2-40B4-BE49-F238E27FC236}">
                <a16:creationId xmlns:a16="http://schemas.microsoft.com/office/drawing/2014/main" id="{DA7CD208-4B6F-1242-9B3B-AE45795F1C29}"/>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Any use not on the label is prohibited</a:t>
            </a:r>
          </a:p>
          <a:p>
            <a:r>
              <a:rPr lang="en-US"/>
              <a:t>Consultants, sales people, and others cannot recommend uses not on the label</a:t>
            </a:r>
          </a:p>
          <a:p>
            <a:r>
              <a:rPr lang="en-US"/>
              <a:t>No one is exempt from following the label – not even the general public</a:t>
            </a:r>
          </a:p>
          <a:p>
            <a:r>
              <a:rPr lang="en-US"/>
              <a:t>Ask if you don’t understand the label</a:t>
            </a:r>
            <a:endParaRPr lang="en-US" dirty="0"/>
          </a:p>
        </p:txBody>
      </p:sp>
    </p:spTree>
    <p:extLst>
      <p:ext uri="{BB962C8B-B14F-4D97-AF65-F5344CB8AC3E}">
        <p14:creationId xmlns:p14="http://schemas.microsoft.com/office/powerpoint/2010/main" val="143746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AA718-664F-594B-B482-A27266832C1C}"/>
              </a:ext>
            </a:extLst>
          </p:cNvPr>
          <p:cNvSpPr>
            <a:spLocks noGrp="1"/>
          </p:cNvSpPr>
          <p:nvPr>
            <p:ph type="title"/>
          </p:nvPr>
        </p:nvSpPr>
        <p:spPr>
          <a:xfrm>
            <a:off x="342900" y="205979"/>
            <a:ext cx="6172200" cy="857250"/>
          </a:xfrm>
        </p:spPr>
        <p:txBody>
          <a:bodyPr/>
          <a:lstStyle/>
          <a:p>
            <a:r>
              <a:rPr lang="en-US" dirty="0"/>
              <a:t>Stricter State Laws and Regulations</a:t>
            </a:r>
          </a:p>
        </p:txBody>
      </p:sp>
      <p:sp>
        <p:nvSpPr>
          <p:cNvPr id="3" name="Content Placeholder 2">
            <a:extLst>
              <a:ext uri="{FF2B5EF4-FFF2-40B4-BE49-F238E27FC236}">
                <a16:creationId xmlns:a16="http://schemas.microsoft.com/office/drawing/2014/main" id="{F1520FFF-98F4-9246-B3B8-4293B398377E}"/>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State laws and regulations can be more strict</a:t>
            </a:r>
          </a:p>
          <a:p>
            <a:pPr lvl="1"/>
            <a:r>
              <a:rPr lang="en-US"/>
              <a:t>Examples: </a:t>
            </a:r>
          </a:p>
          <a:p>
            <a:pPr lvl="2"/>
            <a:r>
              <a:rPr lang="en-US"/>
              <a:t>Modifying EPA-approved labels</a:t>
            </a:r>
          </a:p>
          <a:p>
            <a:pPr lvl="2"/>
            <a:r>
              <a:rPr lang="en-US"/>
              <a:t>Making general-use pesticides restricted-use</a:t>
            </a:r>
          </a:p>
          <a:p>
            <a:pPr lvl="2"/>
            <a:r>
              <a:rPr lang="en-US"/>
              <a:t>Interpreting label statements more strictly</a:t>
            </a:r>
          </a:p>
          <a:p>
            <a:r>
              <a:rPr lang="en-US"/>
              <a:t>Must follow the most restrictive rule</a:t>
            </a:r>
            <a:endParaRPr lang="en-US" dirty="0"/>
          </a:p>
        </p:txBody>
      </p:sp>
    </p:spTree>
    <p:extLst>
      <p:ext uri="{BB962C8B-B14F-4D97-AF65-F5344CB8AC3E}">
        <p14:creationId xmlns:p14="http://schemas.microsoft.com/office/powerpoint/2010/main" val="302842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AB89C-DD07-3246-9FF2-95E706243A60}"/>
              </a:ext>
            </a:extLst>
          </p:cNvPr>
          <p:cNvSpPr>
            <a:spLocks noGrp="1"/>
          </p:cNvSpPr>
          <p:nvPr>
            <p:ph type="title"/>
          </p:nvPr>
        </p:nvSpPr>
        <p:spPr>
          <a:xfrm>
            <a:off x="342900" y="205979"/>
            <a:ext cx="6172200" cy="857250"/>
          </a:xfrm>
        </p:spPr>
        <p:txBody>
          <a:bodyPr/>
          <a:lstStyle/>
          <a:p>
            <a:r>
              <a:rPr lang="en-US" dirty="0"/>
              <a:t>When to Read the Label</a:t>
            </a:r>
          </a:p>
        </p:txBody>
      </p:sp>
      <p:sp>
        <p:nvSpPr>
          <p:cNvPr id="3" name="Content Placeholder 2">
            <a:extLst>
              <a:ext uri="{FF2B5EF4-FFF2-40B4-BE49-F238E27FC236}">
                <a16:creationId xmlns:a16="http://schemas.microsoft.com/office/drawing/2014/main" id="{4CA8DB50-51EA-2040-966B-F3AE747A61A4}"/>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Four times you should read the label:</a:t>
            </a:r>
          </a:p>
          <a:p>
            <a:pPr lvl="1"/>
            <a:r>
              <a:rPr lang="en-US"/>
              <a:t>Before buying</a:t>
            </a:r>
          </a:p>
          <a:p>
            <a:pPr lvl="1"/>
            <a:r>
              <a:rPr lang="en-US"/>
              <a:t>Before mixing and/or using</a:t>
            </a:r>
          </a:p>
          <a:p>
            <a:pPr lvl="1"/>
            <a:r>
              <a:rPr lang="en-US"/>
              <a:t>Before storing</a:t>
            </a:r>
          </a:p>
          <a:p>
            <a:pPr lvl="1"/>
            <a:r>
              <a:rPr lang="en-US"/>
              <a:t>Before disposing</a:t>
            </a:r>
            <a:endParaRPr lang="en-US" dirty="0"/>
          </a:p>
        </p:txBody>
      </p:sp>
    </p:spTree>
    <p:extLst>
      <p:ext uri="{BB962C8B-B14F-4D97-AF65-F5344CB8AC3E}">
        <p14:creationId xmlns:p14="http://schemas.microsoft.com/office/powerpoint/2010/main" val="71472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FD474-7C1B-644D-986B-F2D5B87A035F}"/>
              </a:ext>
            </a:extLst>
          </p:cNvPr>
          <p:cNvSpPr>
            <a:spLocks noGrp="1"/>
          </p:cNvSpPr>
          <p:nvPr>
            <p:ph type="title"/>
          </p:nvPr>
        </p:nvSpPr>
        <p:spPr>
          <a:xfrm>
            <a:off x="342900" y="205979"/>
            <a:ext cx="6172200" cy="857250"/>
          </a:xfrm>
        </p:spPr>
        <p:txBody>
          <a:bodyPr/>
          <a:lstStyle/>
          <a:p>
            <a:r>
              <a:rPr lang="en-US" dirty="0"/>
              <a:t>Final Thoughts…</a:t>
            </a:r>
          </a:p>
        </p:txBody>
      </p:sp>
      <p:sp>
        <p:nvSpPr>
          <p:cNvPr id="3" name="Content Placeholder 2">
            <a:extLst>
              <a:ext uri="{FF2B5EF4-FFF2-40B4-BE49-F238E27FC236}">
                <a16:creationId xmlns:a16="http://schemas.microsoft.com/office/drawing/2014/main" id="{4F64C2E4-62E0-F040-811C-ADDC39C9728A}"/>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Label is a legal document</a:t>
            </a:r>
          </a:p>
          <a:p>
            <a:r>
              <a:rPr lang="en-US"/>
              <a:t>Remember to read and follow the label</a:t>
            </a:r>
          </a:p>
          <a:p>
            <a:r>
              <a:rPr lang="en-US"/>
              <a:t>The user is responsible for any misuse.</a:t>
            </a:r>
            <a:endParaRPr lang="en-US" dirty="0"/>
          </a:p>
        </p:txBody>
      </p:sp>
    </p:spTree>
    <p:extLst>
      <p:ext uri="{BB962C8B-B14F-4D97-AF65-F5344CB8AC3E}">
        <p14:creationId xmlns:p14="http://schemas.microsoft.com/office/powerpoint/2010/main" val="94379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3E0D91A-E010-8246-B752-158C046CB559}"/>
              </a:ext>
            </a:extLst>
          </p:cNvPr>
          <p:cNvSpPr>
            <a:spLocks noGrp="1"/>
          </p:cNvSpPr>
          <p:nvPr>
            <p:ph type="title"/>
          </p:nvPr>
        </p:nvSpPr>
        <p:spPr>
          <a:xfrm>
            <a:off x="381000" y="2560938"/>
            <a:ext cx="5915025" cy="2139553"/>
          </a:xfrm>
        </p:spPr>
        <p:txBody>
          <a:bodyPr>
            <a:normAutofit/>
          </a:bodyPr>
          <a:lstStyle/>
          <a:p>
            <a:r>
              <a:rPr lang="en-US" sz="3600" dirty="0"/>
              <a:t>Label Reading Exercise</a:t>
            </a:r>
          </a:p>
        </p:txBody>
      </p:sp>
    </p:spTree>
    <p:extLst>
      <p:ext uri="{BB962C8B-B14F-4D97-AF65-F5344CB8AC3E}">
        <p14:creationId xmlns:p14="http://schemas.microsoft.com/office/powerpoint/2010/main" val="327334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CCE &amp; Pesticide Recommendations</a:t>
            </a:r>
          </a:p>
        </p:txBody>
      </p:sp>
    </p:spTree>
    <p:extLst>
      <p:ext uri="{BB962C8B-B14F-4D97-AF65-F5344CB8AC3E}">
        <p14:creationId xmlns:p14="http://schemas.microsoft.com/office/powerpoint/2010/main" val="105084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A0905C-4EB2-DF4E-B652-5099886014E6}"/>
              </a:ext>
            </a:extLst>
          </p:cNvPr>
          <p:cNvPicPr>
            <a:picLocks noChangeAspect="1"/>
          </p:cNvPicPr>
          <p:nvPr/>
        </p:nvPicPr>
        <p:blipFill>
          <a:blip r:embed="rId3"/>
          <a:stretch>
            <a:fillRect/>
          </a:stretch>
        </p:blipFill>
        <p:spPr>
          <a:xfrm>
            <a:off x="1178845" y="843056"/>
            <a:ext cx="4552484" cy="3574124"/>
          </a:xfrm>
          <a:prstGeom prst="rect">
            <a:avLst/>
          </a:prstGeom>
        </p:spPr>
      </p:pic>
    </p:spTree>
    <p:extLst>
      <p:ext uri="{BB962C8B-B14F-4D97-AF65-F5344CB8AC3E}">
        <p14:creationId xmlns:p14="http://schemas.microsoft.com/office/powerpoint/2010/main" val="68329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476A7FC-A780-744D-9907-02AB101896E6}"/>
              </a:ext>
            </a:extLst>
          </p:cNvPr>
          <p:cNvSpPr>
            <a:spLocks noGrp="1"/>
          </p:cNvSpPr>
          <p:nvPr>
            <p:ph type="title"/>
          </p:nvPr>
        </p:nvSpPr>
        <p:spPr>
          <a:xfrm>
            <a:off x="342900" y="205979"/>
            <a:ext cx="6172200" cy="857250"/>
          </a:xfrm>
        </p:spPr>
        <p:txBody>
          <a:bodyPr/>
          <a:lstStyle/>
          <a:p>
            <a:r>
              <a:rPr lang="en-US" dirty="0"/>
              <a:t>Pesticide Names</a:t>
            </a:r>
          </a:p>
        </p:txBody>
      </p:sp>
      <p:sp>
        <p:nvSpPr>
          <p:cNvPr id="6" name="Content Placeholder 2">
            <a:extLst>
              <a:ext uri="{FF2B5EF4-FFF2-40B4-BE49-F238E27FC236}">
                <a16:creationId xmlns:a16="http://schemas.microsoft.com/office/drawing/2014/main" id="{B3D71BE0-45CF-CC40-B1C8-5F9C272D054F}"/>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Trade, brand, or product name</a:t>
            </a:r>
          </a:p>
          <a:p>
            <a:pPr lvl="1"/>
            <a:r>
              <a:rPr lang="en-US"/>
              <a:t>Examples: </a:t>
            </a:r>
          </a:p>
          <a:p>
            <a:pPr marL="514350" lvl="2" indent="0">
              <a:buFont typeface="Arial" panose="020B0604020202020204" pitchFamily="34" charset="0"/>
              <a:buNone/>
            </a:pPr>
            <a:endParaRPr lang="en-US" dirty="0"/>
          </a:p>
        </p:txBody>
      </p:sp>
      <p:pic>
        <p:nvPicPr>
          <p:cNvPr id="7" name="Picture 6">
            <a:extLst>
              <a:ext uri="{FF2B5EF4-FFF2-40B4-BE49-F238E27FC236}">
                <a16:creationId xmlns:a16="http://schemas.microsoft.com/office/drawing/2014/main" id="{CFC91530-C201-6E47-A70F-7EA9C9C6AAF0}"/>
              </a:ext>
            </a:extLst>
          </p:cNvPr>
          <p:cNvPicPr>
            <a:picLocks noChangeAspect="1"/>
          </p:cNvPicPr>
          <p:nvPr/>
        </p:nvPicPr>
        <p:blipFill rotWithShape="1">
          <a:blip r:embed="rId3"/>
          <a:srcRect b="915"/>
          <a:stretch/>
        </p:blipFill>
        <p:spPr>
          <a:xfrm>
            <a:off x="1646333" y="2192107"/>
            <a:ext cx="1570876" cy="2119146"/>
          </a:xfrm>
          <a:prstGeom prst="rect">
            <a:avLst/>
          </a:prstGeom>
        </p:spPr>
      </p:pic>
      <p:pic>
        <p:nvPicPr>
          <p:cNvPr id="8" name="Picture 7">
            <a:extLst>
              <a:ext uri="{FF2B5EF4-FFF2-40B4-BE49-F238E27FC236}">
                <a16:creationId xmlns:a16="http://schemas.microsoft.com/office/drawing/2014/main" id="{F0E71654-380D-2942-BFF6-14A2EE5D353D}"/>
              </a:ext>
            </a:extLst>
          </p:cNvPr>
          <p:cNvPicPr>
            <a:picLocks noChangeAspect="1"/>
          </p:cNvPicPr>
          <p:nvPr/>
        </p:nvPicPr>
        <p:blipFill>
          <a:blip r:embed="rId4"/>
          <a:stretch>
            <a:fillRect/>
          </a:stretch>
        </p:blipFill>
        <p:spPr>
          <a:xfrm>
            <a:off x="3830558" y="2133959"/>
            <a:ext cx="1461609" cy="2196861"/>
          </a:xfrm>
          <a:prstGeom prst="rect">
            <a:avLst/>
          </a:prstGeom>
        </p:spPr>
      </p:pic>
    </p:spTree>
    <p:extLst>
      <p:ext uri="{BB962C8B-B14F-4D97-AF65-F5344CB8AC3E}">
        <p14:creationId xmlns:p14="http://schemas.microsoft.com/office/powerpoint/2010/main" val="35451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C8C3-2729-C84B-A236-56D5BD4BC3A2}"/>
              </a:ext>
            </a:extLst>
          </p:cNvPr>
          <p:cNvSpPr>
            <a:spLocks noGrp="1"/>
          </p:cNvSpPr>
          <p:nvPr>
            <p:ph type="title"/>
          </p:nvPr>
        </p:nvSpPr>
        <p:spPr>
          <a:xfrm>
            <a:off x="342900" y="205979"/>
            <a:ext cx="6172200" cy="857250"/>
          </a:xfrm>
        </p:spPr>
        <p:txBody>
          <a:bodyPr/>
          <a:lstStyle/>
          <a:p>
            <a:r>
              <a:rPr lang="en-US" dirty="0"/>
              <a:t>CCE &amp; Pesticide Recommendations</a:t>
            </a:r>
          </a:p>
        </p:txBody>
      </p:sp>
      <p:sp>
        <p:nvSpPr>
          <p:cNvPr id="3" name="Content Placeholder 2">
            <a:extLst>
              <a:ext uri="{FF2B5EF4-FFF2-40B4-BE49-F238E27FC236}">
                <a16:creationId xmlns:a16="http://schemas.microsoft.com/office/drawing/2014/main" id="{013018B5-3F17-B441-B589-64FE822E8FAB}"/>
              </a:ext>
            </a:extLst>
          </p:cNvPr>
          <p:cNvSpPr txBox="1">
            <a:spLocks/>
          </p:cNvSpPr>
          <p:nvPr/>
        </p:nvSpPr>
        <p:spPr>
          <a:xfrm>
            <a:off x="342900" y="1200151"/>
            <a:ext cx="6172200" cy="3394472"/>
          </a:xfrm>
          <a:prstGeom prst="rect">
            <a:avLst/>
          </a:prstGeom>
        </p:spPr>
        <p:txBody>
          <a:bodyPr>
            <a:normAutofit fontScale="92500" lnSpcReduction="20000"/>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Recommendations should be from documented authoritative sources</a:t>
            </a:r>
          </a:p>
          <a:p>
            <a:pPr lvl="1"/>
            <a:r>
              <a:rPr lang="en-US"/>
              <a:t>Use most current Cornell Crop and Pest Management Guidelines or updated Cornell department fact sheets</a:t>
            </a:r>
          </a:p>
          <a:p>
            <a:pPr lvl="1">
              <a:spcBef>
                <a:spcPts val="338"/>
              </a:spcBef>
            </a:pPr>
            <a:r>
              <a:rPr lang="en-US"/>
              <a:t>Materials need to have been reviewed by PMEP</a:t>
            </a:r>
          </a:p>
          <a:p>
            <a:r>
              <a:rPr lang="en-US"/>
              <a:t>Can use other sources provided they’ve been reviewed by PMEP</a:t>
            </a:r>
            <a:endParaRPr lang="en-US">
              <a:solidFill>
                <a:schemeClr val="accent3"/>
              </a:solidFill>
            </a:endParaRPr>
          </a:p>
          <a:p>
            <a:r>
              <a:rPr lang="en-US"/>
              <a:t>Minimum-risk (or 25(b)) pesticides</a:t>
            </a:r>
            <a:endParaRPr lang="en-US">
              <a:solidFill>
                <a:schemeClr val="accent3"/>
              </a:solidFill>
            </a:endParaRPr>
          </a:p>
          <a:p>
            <a:pPr lvl="1">
              <a:spcBef>
                <a:spcPts val="338"/>
              </a:spcBef>
            </a:pPr>
            <a:r>
              <a:rPr lang="en-US"/>
              <a:t>Can be recommended</a:t>
            </a:r>
          </a:p>
          <a:p>
            <a:pPr lvl="1">
              <a:spcBef>
                <a:spcPts val="338"/>
              </a:spcBef>
            </a:pPr>
            <a:r>
              <a:rPr lang="en-US"/>
              <a:t>Need to vet through PMEP first on compliance and use</a:t>
            </a:r>
          </a:p>
          <a:p>
            <a:pPr lvl="1">
              <a:spcBef>
                <a:spcPts val="338"/>
              </a:spcBef>
            </a:pPr>
            <a:r>
              <a:rPr lang="en-US"/>
              <a:t>Inform user they are not subject to EPA safety and efficacy testing</a:t>
            </a:r>
          </a:p>
          <a:p>
            <a:pPr lvl="1">
              <a:spcBef>
                <a:spcPts val="338"/>
              </a:spcBef>
            </a:pPr>
            <a:r>
              <a:rPr lang="en-US"/>
              <a:t>Overview of 25(b)s are in Code</a:t>
            </a:r>
          </a:p>
          <a:p>
            <a:endParaRPr lang="en-US" dirty="0"/>
          </a:p>
        </p:txBody>
      </p:sp>
    </p:spTree>
    <p:extLst>
      <p:ext uri="{BB962C8B-B14F-4D97-AF65-F5344CB8AC3E}">
        <p14:creationId xmlns:p14="http://schemas.microsoft.com/office/powerpoint/2010/main" val="162891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EF8EC-31F3-D54C-AC22-DB3F00FC518C}"/>
              </a:ext>
            </a:extLst>
          </p:cNvPr>
          <p:cNvSpPr>
            <a:spLocks noGrp="1"/>
          </p:cNvSpPr>
          <p:nvPr>
            <p:ph type="title"/>
          </p:nvPr>
        </p:nvSpPr>
        <p:spPr>
          <a:xfrm>
            <a:off x="342900" y="205979"/>
            <a:ext cx="6172200" cy="857250"/>
          </a:xfrm>
        </p:spPr>
        <p:txBody>
          <a:bodyPr/>
          <a:lstStyle/>
          <a:p>
            <a:r>
              <a:rPr lang="en-US" dirty="0"/>
              <a:t>CCE &amp; Pesticide Recommendations</a:t>
            </a:r>
          </a:p>
        </p:txBody>
      </p:sp>
      <p:sp>
        <p:nvSpPr>
          <p:cNvPr id="3" name="Content Placeholder 2">
            <a:extLst>
              <a:ext uri="{FF2B5EF4-FFF2-40B4-BE49-F238E27FC236}">
                <a16:creationId xmlns:a16="http://schemas.microsoft.com/office/drawing/2014/main" id="{6D3CDD57-8CF0-1E43-8D0C-668F8CAEC4A5}"/>
              </a:ext>
            </a:extLst>
          </p:cNvPr>
          <p:cNvSpPr txBox="1">
            <a:spLocks/>
          </p:cNvSpPr>
          <p:nvPr/>
        </p:nvSpPr>
        <p:spPr>
          <a:xfrm>
            <a:off x="342900" y="1200151"/>
            <a:ext cx="6172200" cy="3394472"/>
          </a:xfrm>
          <a:prstGeom prst="rect">
            <a:avLst/>
          </a:prstGeom>
        </p:spPr>
        <p:txBody>
          <a:bodyPr>
            <a:normAutofit/>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Refer to manufacturer’s label – it’s the final word</a:t>
            </a:r>
          </a:p>
          <a:p>
            <a:r>
              <a:rPr lang="en-US"/>
              <a:t>Make sure any pesticide you recommend is labeled for use prescribed</a:t>
            </a:r>
          </a:p>
          <a:p>
            <a:r>
              <a:rPr lang="en-US"/>
              <a:t>Encourage the applicator to have a copy of the label and to read and follow it</a:t>
            </a:r>
          </a:p>
          <a:p>
            <a:r>
              <a:rPr lang="en-US"/>
              <a:t>Don’t recommend a pesticide that you don’t have a label for</a:t>
            </a:r>
          </a:p>
          <a:p>
            <a:r>
              <a:rPr lang="en-US"/>
              <a:t>Include the disclaimer in the FORM Code on fact sheets or written recommendations for general public</a:t>
            </a:r>
            <a:endParaRPr lang="en-US" dirty="0"/>
          </a:p>
        </p:txBody>
      </p:sp>
    </p:spTree>
    <p:extLst>
      <p:ext uri="{BB962C8B-B14F-4D97-AF65-F5344CB8AC3E}">
        <p14:creationId xmlns:p14="http://schemas.microsoft.com/office/powerpoint/2010/main" val="61630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4E37-C9FE-8848-AB2F-FA7843D6EEC3}"/>
              </a:ext>
            </a:extLst>
          </p:cNvPr>
          <p:cNvSpPr>
            <a:spLocks noGrp="1"/>
          </p:cNvSpPr>
          <p:nvPr>
            <p:ph type="title"/>
          </p:nvPr>
        </p:nvSpPr>
        <p:spPr>
          <a:xfrm>
            <a:off x="342900" y="205979"/>
            <a:ext cx="6172200" cy="857250"/>
          </a:xfrm>
        </p:spPr>
        <p:txBody>
          <a:bodyPr/>
          <a:lstStyle/>
          <a:p>
            <a:r>
              <a:rPr lang="en-US" dirty="0"/>
              <a:t>CCE &amp; Pesticide Recommendations</a:t>
            </a:r>
          </a:p>
        </p:txBody>
      </p:sp>
      <p:sp>
        <p:nvSpPr>
          <p:cNvPr id="3" name="Content Placeholder 2">
            <a:extLst>
              <a:ext uri="{FF2B5EF4-FFF2-40B4-BE49-F238E27FC236}">
                <a16:creationId xmlns:a16="http://schemas.microsoft.com/office/drawing/2014/main" id="{26797F3D-834D-8441-8F92-6DBD484F3D6C}"/>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a:t>Documentation:</a:t>
            </a:r>
          </a:p>
          <a:p>
            <a:pPr lvl="1"/>
            <a:r>
              <a:rPr lang="en-US" dirty="0"/>
              <a:t>All recommendations – written or verbal</a:t>
            </a:r>
          </a:p>
          <a:p>
            <a:pPr lvl="1"/>
            <a:r>
              <a:rPr lang="en-US" dirty="0"/>
              <a:t>Include date, client’s name, summary of situation, and details of recommendation</a:t>
            </a:r>
          </a:p>
          <a:p>
            <a:pPr lvl="1"/>
            <a:r>
              <a:rPr lang="en-US" dirty="0"/>
              <a:t>For minimum-risk pesticide recommendations – record notifying client that products aren’t subject to EPA efficacy/safety testing</a:t>
            </a:r>
          </a:p>
          <a:p>
            <a:pPr lvl="1"/>
            <a:r>
              <a:rPr lang="en-US" dirty="0"/>
              <a:t>Can use Recommendations Record Book Form or computer file</a:t>
            </a:r>
          </a:p>
          <a:p>
            <a:pPr lvl="1"/>
            <a:r>
              <a:rPr lang="en-US" dirty="0"/>
              <a:t>Records must be kept for a minimum of 7 years</a:t>
            </a:r>
          </a:p>
          <a:p>
            <a:pPr lvl="1"/>
            <a:endParaRPr lang="en-US" dirty="0"/>
          </a:p>
        </p:txBody>
      </p:sp>
    </p:spTree>
    <p:extLst>
      <p:ext uri="{BB962C8B-B14F-4D97-AF65-F5344CB8AC3E}">
        <p14:creationId xmlns:p14="http://schemas.microsoft.com/office/powerpoint/2010/main" val="142723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623" y="209550"/>
            <a:ext cx="4916030" cy="452582"/>
          </a:xfrm>
        </p:spPr>
        <p:txBody>
          <a:bodyPr>
            <a:normAutofit fontScale="90000"/>
          </a:bodyPr>
          <a:lstStyle/>
          <a:p>
            <a:r>
              <a:rPr lang="en-US" dirty="0"/>
              <a:t>References</a:t>
            </a:r>
          </a:p>
        </p:txBody>
      </p:sp>
      <p:sp>
        <p:nvSpPr>
          <p:cNvPr id="5" name="Text Placeholder 4">
            <a:extLst>
              <a:ext uri="{FF2B5EF4-FFF2-40B4-BE49-F238E27FC236}">
                <a16:creationId xmlns:a16="http://schemas.microsoft.com/office/drawing/2014/main" id="{896185A1-35FD-4119-8F3F-207CE1B8CC0E}"/>
              </a:ext>
            </a:extLst>
          </p:cNvPr>
          <p:cNvSpPr>
            <a:spLocks noGrp="1"/>
          </p:cNvSpPr>
          <p:nvPr>
            <p:ph type="body" sz="quarter" idx="13"/>
          </p:nvPr>
        </p:nvSpPr>
        <p:spPr>
          <a:xfrm>
            <a:off x="187623" y="662132"/>
            <a:ext cx="6262683" cy="3695696"/>
          </a:xfrm>
        </p:spPr>
        <p:txBody>
          <a:bodyPr>
            <a:normAutofit fontScale="40000" lnSpcReduction="20000"/>
          </a:bodyPr>
          <a:lstStyle/>
          <a:p>
            <a:pPr marL="457200" marR="0" indent="-45720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Article 33 – Pesticides. (2019). Retrieved from </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http://public.leginfo.state.ny.us/lawssrch.cgi?NVLWO</a:t>
            </a: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L="457200" marR="0" indent="-45720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L="457200" marR="0" indent="-45720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Buhler, W. (n.d.). </a:t>
            </a:r>
            <a:r>
              <a:rPr lang="en-US" sz="1800" i="1"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rPr>
              <a:t>Pesticide environmental stewardship – homeowner</a:t>
            </a:r>
            <a:r>
              <a:rPr lang="en-US" sz="1800"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rPr>
              <a:t>. [Website]. Retrieved December 4, 2019 from </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https://pesticidestewardship.org/homeowner/</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457200" marR="0" indent="-45720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L="457200" marR="0" indent="-45720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Martin, A., </a:t>
            </a:r>
            <a:r>
              <a:rPr lang="en-US" sz="1800" dirty="0" err="1">
                <a:effectLst/>
                <a:latin typeface="Arial" panose="020B0604020202020204" pitchFamily="34" charset="0"/>
                <a:ea typeface="Calibri" panose="020F0502020204030204" pitchFamily="34" charset="0"/>
                <a:cs typeface="Arial" panose="020B0604020202020204" pitchFamily="34" charset="0"/>
              </a:rPr>
              <a:t>Whitford</a:t>
            </a:r>
            <a:r>
              <a:rPr lang="en-US" sz="1800" dirty="0">
                <a:effectLst/>
                <a:latin typeface="Arial" panose="020B0604020202020204" pitchFamily="34" charset="0"/>
                <a:ea typeface="Calibri" panose="020F0502020204030204" pitchFamily="34" charset="0"/>
                <a:cs typeface="Arial" panose="020B0604020202020204" pitchFamily="34" charset="0"/>
              </a:rPr>
              <a:t>, F., and Jordan, T. (2011). </a:t>
            </a:r>
            <a:r>
              <a:rPr lang="en-US" sz="1800" i="1" dirty="0">
                <a:effectLst/>
                <a:latin typeface="Arial" panose="020B0604020202020204" pitchFamily="34" charset="0"/>
                <a:ea typeface="Calibri" panose="020F0502020204030204" pitchFamily="34" charset="0"/>
                <a:cs typeface="Arial" panose="020B0604020202020204" pitchFamily="34" charset="0"/>
              </a:rPr>
              <a:t>Pesticides and formulation technology</a:t>
            </a:r>
            <a:r>
              <a:rPr lang="en-US" sz="1800" dirty="0">
                <a:effectLst/>
                <a:latin typeface="Arial" panose="020B0604020202020204" pitchFamily="34" charset="0"/>
                <a:ea typeface="Calibri" panose="020F0502020204030204" pitchFamily="34" charset="0"/>
                <a:cs typeface="Arial" panose="020B0604020202020204" pitchFamily="34" charset="0"/>
              </a:rPr>
              <a:t>. Retrieved June 18, 2019 from Purdue Pesticide Programs Web site: </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https://ppp.purdue.edu/wp-content/uploads/2016/08/PPP-31.pdf</a:t>
            </a:r>
            <a:r>
              <a:rPr lang="en-US" sz="1800" dirty="0">
                <a:effectLst/>
                <a:latin typeface="Arial" panose="020B0604020202020204" pitchFamily="34" charset="0"/>
                <a:ea typeface="Calibri" panose="020F0502020204030204" pitchFamily="34" charset="0"/>
                <a:cs typeface="Arial" panose="020B0604020202020204" pitchFamily="34" charset="0"/>
              </a:rPr>
              <a:t>.</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L="457200" marR="0" indent="-45720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National Pesticide Information Center. (n.d.) </a:t>
            </a:r>
            <a:r>
              <a:rPr lang="en-US" sz="1800" i="1" dirty="0">
                <a:effectLst/>
                <a:latin typeface="Arial" panose="020B0604020202020204" pitchFamily="34" charset="0"/>
                <a:ea typeface="Calibri" panose="020F0502020204030204" pitchFamily="34" charset="0"/>
                <a:cs typeface="Arial" panose="020B0604020202020204" pitchFamily="34" charset="0"/>
              </a:rPr>
              <a:t>Active ingredient fact sheets</a:t>
            </a:r>
            <a:r>
              <a:rPr lang="en-US" sz="1800" dirty="0">
                <a:effectLst/>
                <a:latin typeface="Arial" panose="020B0604020202020204" pitchFamily="34" charset="0"/>
                <a:ea typeface="Calibri" panose="020F0502020204030204" pitchFamily="34" charset="0"/>
                <a:cs typeface="Arial" panose="020B0604020202020204" pitchFamily="34" charset="0"/>
              </a:rPr>
              <a:t>. [Website]. Retrieved December 6, 2019 from </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http://npic.orst.edu/ingred/specchem.html</a:t>
            </a:r>
            <a:r>
              <a:rPr lang="en-US" sz="1800" dirty="0">
                <a:effectLst/>
                <a:latin typeface="Arial" panose="020B0604020202020204" pitchFamily="34" charset="0"/>
                <a:ea typeface="Calibri" panose="020F0502020204030204" pitchFamily="34" charset="0"/>
                <a:cs typeface="Arial" panose="020B0604020202020204" pitchFamily="34" charset="0"/>
              </a:rPr>
              <a:t>.</a:t>
            </a:r>
          </a:p>
          <a:p>
            <a:pPr marL="457200" marR="0" indent="-45720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L="457200" marR="0" indent="-45720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Nelson. W. N. (Ed.) (2014). </a:t>
            </a:r>
            <a:r>
              <a:rPr lang="en-US" sz="1800" i="1" dirty="0">
                <a:effectLst/>
                <a:latin typeface="Arial" panose="020B0604020202020204" pitchFamily="34" charset="0"/>
                <a:ea typeface="Calibri" panose="020F0502020204030204" pitchFamily="34" charset="0"/>
                <a:cs typeface="Arial" panose="020B0604020202020204" pitchFamily="34" charset="0"/>
              </a:rPr>
              <a:t> Pesticide guidelines for managing pests around the home.</a:t>
            </a:r>
            <a:r>
              <a:rPr lang="en-US" sz="1800" dirty="0">
                <a:effectLst/>
                <a:latin typeface="Arial" panose="020B0604020202020204" pitchFamily="34" charset="0"/>
                <a:ea typeface="Calibri" panose="020F0502020204030204" pitchFamily="34" charset="0"/>
                <a:cs typeface="Arial" panose="020B0604020202020204" pitchFamily="34" charset="0"/>
              </a:rPr>
              <a:t> Ithaca, NY: Pesticide Management Education Program, Cornell University.</a:t>
            </a:r>
          </a:p>
          <a:p>
            <a:pPr marL="457200" marR="0" indent="-45720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L="457200" marR="0" indent="-45720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New York State Department of Environmental Conservation. (2001). </a:t>
            </a:r>
            <a:r>
              <a:rPr lang="en-US" sz="1800" i="1" dirty="0">
                <a:effectLst/>
                <a:latin typeface="Arial" panose="020B0604020202020204" pitchFamily="34" charset="0"/>
                <a:ea typeface="Calibri" panose="020F0502020204030204" pitchFamily="34" charset="0"/>
                <a:cs typeface="Arial" panose="020B0604020202020204" pitchFamily="34" charset="0"/>
              </a:rPr>
              <a:t>Protective clothing for handling pesticides. </a:t>
            </a:r>
            <a:r>
              <a:rPr lang="en-US" sz="1800" dirty="0">
                <a:effectLst/>
                <a:latin typeface="Arial" panose="020B0604020202020204" pitchFamily="34" charset="0"/>
                <a:ea typeface="Calibri" panose="020F0502020204030204" pitchFamily="34" charset="0"/>
                <a:cs typeface="Arial" panose="020B0604020202020204" pitchFamily="34" charset="0"/>
              </a:rPr>
              <a:t>[Brochure}. Albany, NY: Author. Retrieved October 7, 2019 from: </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http://www.dec.ny.gov/docs/materials_minerals_pdf/pm6.pdf</a:t>
            </a:r>
            <a:r>
              <a:rPr lang="en-US" sz="1800" dirty="0">
                <a:effectLst/>
                <a:latin typeface="Arial" panose="020B0604020202020204" pitchFamily="34" charset="0"/>
                <a:ea typeface="Calibri" panose="020F0502020204030204" pitchFamily="34" charset="0"/>
                <a:cs typeface="Arial" panose="020B0604020202020204" pitchFamily="34" charset="0"/>
              </a:rPr>
              <a:t>.</a:t>
            </a:r>
          </a:p>
          <a:p>
            <a:pPr marL="457200" marR="0" indent="-45720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L="457200" marR="0" indent="-45720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New York State Department of Environmental Conservation. (n.d.). </a:t>
            </a:r>
            <a:r>
              <a:rPr lang="en-US" sz="1800" i="1" dirty="0">
                <a:effectLst/>
                <a:latin typeface="Arial" panose="020B0604020202020204" pitchFamily="34" charset="0"/>
                <a:ea typeface="Calibri" panose="020F0502020204030204" pitchFamily="34" charset="0"/>
                <a:cs typeface="Arial" panose="020B0604020202020204" pitchFamily="34" charset="0"/>
              </a:rPr>
              <a:t>New York State pesticide administration database (NYSPAD).</a:t>
            </a:r>
            <a:r>
              <a:rPr lang="en-US" sz="1800" dirty="0">
                <a:effectLst/>
                <a:latin typeface="Arial" panose="020B0604020202020204" pitchFamily="34" charset="0"/>
                <a:ea typeface="Calibri" panose="020F0502020204030204" pitchFamily="34" charset="0"/>
                <a:cs typeface="Arial" panose="020B0604020202020204" pitchFamily="34" charset="0"/>
              </a:rPr>
              <a:t> [Website]. Retrieved December 6, 2019 from </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http://www.dec.ny.gov/nyspad</a:t>
            </a:r>
            <a:r>
              <a:rPr lang="en-US" sz="1800"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457200" marR="0" indent="-45720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L="457200" marR="0" indent="-45720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Part 325 Rules and Regulations Relating to the Application of Pesticides. (2019). Retrieved December 6, 2019 from </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8"/>
              </a:rPr>
              <a:t>https://govt.westlaw.com/nycrr/Browse/Home/NewYork/NewYorkCodesRulesandRegulations?guid=Ic6cbc220b5a011dda0a4e17826ebc834&amp;originationContext=documenttoc&amp;transitionType=Default&amp;contextData=(sc.Default)</a:t>
            </a:r>
            <a:r>
              <a:rPr lang="en-US" sz="1800" dirty="0">
                <a:effectLst/>
                <a:latin typeface="Arial" panose="020B0604020202020204" pitchFamily="34" charset="0"/>
                <a:ea typeface="Calibri" panose="020F0502020204030204" pitchFamily="34" charset="0"/>
                <a:cs typeface="Arial" panose="020B0604020202020204" pitchFamily="34" charset="0"/>
              </a:rPr>
              <a:t>.</a:t>
            </a:r>
          </a:p>
          <a:p>
            <a:pPr marL="457200" marR="0" indent="-45720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L="457200" marR="0" indent="-45720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Part 326 Registration and Classification of Pesticides. (2019). Retrieved December 6, 2019 from </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9"/>
              </a:rPr>
              <a:t>https://govt.westlaw.com/nycrr/Browse/Home/NewYork/NewYorkCodesRulesandRegulations?guid=Ic75898d0b5a011dda0a4e17826ebc834&amp;originationContext=documenttoc&amp;transitionType=Default&amp;contextData=(sc.Default)</a:t>
            </a:r>
            <a:r>
              <a:rPr lang="en-US" sz="1800" dirty="0">
                <a:effectLst/>
                <a:latin typeface="Arial" panose="020B0604020202020204" pitchFamily="34" charset="0"/>
                <a:ea typeface="Calibri" panose="020F0502020204030204" pitchFamily="34" charset="0"/>
                <a:cs typeface="Arial" panose="020B0604020202020204" pitchFamily="34" charset="0"/>
              </a:rPr>
              <a:t>.</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L="457200" marR="0" indent="-45720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United States Environmental Protection Agency. (n.d.). </a:t>
            </a:r>
            <a:r>
              <a:rPr lang="en-US" sz="1800" i="1" dirty="0">
                <a:effectLst/>
                <a:latin typeface="Arial" panose="020B0604020202020204" pitchFamily="34" charset="0"/>
                <a:ea typeface="Calibri" panose="020F0502020204030204" pitchFamily="34" charset="0"/>
                <a:cs typeface="Arial" panose="020B0604020202020204" pitchFamily="34" charset="0"/>
              </a:rPr>
              <a:t>Pest control and pesticide safety for consumers</a:t>
            </a:r>
            <a:r>
              <a:rPr lang="en-US" sz="1800" dirty="0">
                <a:effectLst/>
                <a:latin typeface="Arial" panose="020B0604020202020204" pitchFamily="34" charset="0"/>
                <a:ea typeface="Calibri" panose="020F0502020204030204" pitchFamily="34" charset="0"/>
                <a:cs typeface="Arial" panose="020B0604020202020204" pitchFamily="34" charset="0"/>
              </a:rPr>
              <a:t>. Retrieved December 6, 2019 from </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0"/>
              </a:rPr>
              <a:t>https://www.epa.gov/safepestcontrol</a:t>
            </a:r>
            <a:r>
              <a:rPr lang="en-US" sz="1800" dirty="0">
                <a:effectLst/>
                <a:latin typeface="Arial" panose="020B0604020202020204" pitchFamily="34" charset="0"/>
                <a:ea typeface="Calibri" panose="020F0502020204030204" pitchFamily="34" charset="0"/>
                <a:cs typeface="Arial" panose="020B0604020202020204" pitchFamily="34" charset="0"/>
              </a:rPr>
              <a:t>.</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L="457200" marR="0" indent="-45720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United States Environmental Protection Agency. (2018). </a:t>
            </a:r>
            <a:r>
              <a:rPr lang="en-US" sz="1800" i="1" dirty="0">
                <a:effectLst/>
                <a:latin typeface="Arial" panose="020B0604020202020204" pitchFamily="34" charset="0"/>
                <a:ea typeface="Calibri" panose="020F0502020204030204" pitchFamily="34" charset="0"/>
                <a:cs typeface="Arial" panose="020B0604020202020204" pitchFamily="34" charset="0"/>
              </a:rPr>
              <a:t>Label review manual.</a:t>
            </a:r>
            <a:r>
              <a:rPr lang="en-US" sz="1800" dirty="0">
                <a:effectLst/>
                <a:latin typeface="Arial" panose="020B0604020202020204" pitchFamily="34" charset="0"/>
                <a:ea typeface="Calibri" panose="020F0502020204030204" pitchFamily="34" charset="0"/>
                <a:cs typeface="Arial" panose="020B0604020202020204" pitchFamily="34" charset="0"/>
              </a:rPr>
              <a:t> [PDF file]. Retrieved June 4, 2019 from: </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1"/>
              </a:rPr>
              <a:t>https://www.epa.gov/sites/production/files/2018-04/documents/lrm-complete-mar-2018.pdf</a:t>
            </a:r>
            <a:r>
              <a:rPr lang="en-US" sz="1800" dirty="0">
                <a:effectLst/>
                <a:latin typeface="Arial" panose="020B0604020202020204" pitchFamily="34" charset="0"/>
                <a:ea typeface="Calibri" panose="020F0502020204030204" pitchFamily="34" charset="0"/>
                <a:cs typeface="Arial" panose="020B0604020202020204" pitchFamily="34" charset="0"/>
              </a:rPr>
              <a:t>.</a:t>
            </a:r>
          </a:p>
          <a:p>
            <a:pPr marL="457200" marR="0" indent="-45720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L="457200" marR="0" indent="-45720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University of Wisconsin – Pesticide Applicator Training Program. (n.d.).  </a:t>
            </a:r>
            <a:r>
              <a:rPr lang="en-US" sz="1800" i="1" dirty="0">
                <a:effectLst/>
                <a:latin typeface="Arial" panose="020B0604020202020204" pitchFamily="34" charset="0"/>
                <a:ea typeface="Calibri" panose="020F0502020204030204" pitchFamily="34" charset="0"/>
                <a:cs typeface="Arial" panose="020B0604020202020204" pitchFamily="34" charset="0"/>
              </a:rPr>
              <a:t>Storing and disposing of pesticides.</a:t>
            </a:r>
            <a:r>
              <a:rPr lang="en-US" sz="1800" dirty="0">
                <a:effectLst/>
                <a:latin typeface="Arial" panose="020B0604020202020204" pitchFamily="34" charset="0"/>
                <a:ea typeface="Calibri" panose="020F0502020204030204" pitchFamily="34" charset="0"/>
                <a:cs typeface="Arial" panose="020B0604020202020204" pitchFamily="34" charset="0"/>
              </a:rPr>
              <a:t> [Brochure]. Madison, WI: Author. Retrieved December 6, 2019 from: </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2"/>
              </a:rPr>
              <a:t>https://s3-us-west-2.amazonaws.com/pat-tools.cals.wisc.edu/tools/HomeOwner/Handout/hp_4.pdf</a:t>
            </a:r>
            <a:r>
              <a:rPr lang="en-US" sz="1800" dirty="0">
                <a:effectLst/>
                <a:latin typeface="Arial" panose="020B0604020202020204" pitchFamily="34" charset="0"/>
                <a:ea typeface="Calibri" panose="020F0502020204030204" pitchFamily="34" charset="0"/>
                <a:cs typeface="Arial" panose="020B0604020202020204" pitchFamily="34" charset="0"/>
              </a:rPr>
              <a:t>.</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L="457200" marR="0" indent="-45720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Wixted, D. (2012). </a:t>
            </a:r>
            <a:r>
              <a:rPr lang="en-US" sz="1800" i="1" dirty="0">
                <a:effectLst/>
                <a:latin typeface="Arial" panose="020B0604020202020204" pitchFamily="34" charset="0"/>
                <a:ea typeface="Calibri" panose="020F0502020204030204" pitchFamily="34" charset="0"/>
                <a:cs typeface="Arial" panose="020B0604020202020204" pitchFamily="34" charset="0"/>
              </a:rPr>
              <a:t>Pesticide applicator training manual – Northeast core manual </a:t>
            </a:r>
            <a:r>
              <a:rPr lang="en-US" sz="1800" dirty="0">
                <a:effectLst/>
                <a:latin typeface="Arial" panose="020B0604020202020204" pitchFamily="34" charset="0"/>
                <a:ea typeface="Calibri" panose="020F0502020204030204" pitchFamily="34" charset="0"/>
                <a:cs typeface="Arial" panose="020B0604020202020204" pitchFamily="34" charset="0"/>
              </a:rPr>
              <a:t>(3</a:t>
            </a:r>
            <a:r>
              <a:rPr lang="en-US" sz="1800" baseline="30000" dirty="0">
                <a:effectLst/>
                <a:latin typeface="Arial" panose="020B0604020202020204" pitchFamily="34" charset="0"/>
                <a:ea typeface="Calibri" panose="020F0502020204030204" pitchFamily="34" charset="0"/>
                <a:cs typeface="Arial" panose="020B0604020202020204" pitchFamily="34" charset="0"/>
              </a:rPr>
              <a:t>rd</a:t>
            </a:r>
            <a:r>
              <a:rPr lang="en-US" sz="1800" dirty="0">
                <a:effectLst/>
                <a:latin typeface="Arial" panose="020B0604020202020204" pitchFamily="34" charset="0"/>
                <a:ea typeface="Calibri" panose="020F0502020204030204" pitchFamily="34" charset="0"/>
                <a:cs typeface="Arial" panose="020B0604020202020204" pitchFamily="34" charset="0"/>
              </a:rPr>
              <a:t> Ed.)</a:t>
            </a:r>
            <a:r>
              <a:rPr lang="en-US" sz="1800" i="1" dirty="0">
                <a:effectLst/>
                <a:latin typeface="Arial" panose="020B0604020202020204" pitchFamily="34" charset="0"/>
                <a:ea typeface="Calibri" panose="020F0502020204030204" pitchFamily="34" charset="0"/>
                <a:cs typeface="Arial" panose="020B0604020202020204" pitchFamily="34" charset="0"/>
              </a:rPr>
              <a:t>.</a:t>
            </a:r>
            <a:r>
              <a:rPr lang="en-US" sz="1800" dirty="0">
                <a:effectLst/>
                <a:latin typeface="Arial" panose="020B0604020202020204" pitchFamily="34" charset="0"/>
                <a:ea typeface="Calibri" panose="020F0502020204030204" pitchFamily="34" charset="0"/>
                <a:cs typeface="Arial" panose="020B0604020202020204" pitchFamily="34" charset="0"/>
              </a:rPr>
              <a:t> Ithaca, NY: Pesticide Management Education Program, Cornell University. </a:t>
            </a:r>
          </a:p>
          <a:p>
            <a:endParaRPr lang="en-US" dirty="0"/>
          </a:p>
        </p:txBody>
      </p:sp>
    </p:spTree>
    <p:extLst>
      <p:ext uri="{BB962C8B-B14F-4D97-AF65-F5344CB8AC3E}">
        <p14:creationId xmlns:p14="http://schemas.microsoft.com/office/powerpoint/2010/main" val="7520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7D646F-6BA3-1E41-B0E4-C98B64628A1D}"/>
              </a:ext>
            </a:extLst>
          </p:cNvPr>
          <p:cNvSpPr>
            <a:spLocks noGrp="1"/>
          </p:cNvSpPr>
          <p:nvPr>
            <p:ph type="title"/>
          </p:nvPr>
        </p:nvSpPr>
        <p:spPr>
          <a:xfrm>
            <a:off x="342900" y="205979"/>
            <a:ext cx="6172200" cy="857250"/>
          </a:xfrm>
        </p:spPr>
        <p:txBody>
          <a:bodyPr/>
          <a:lstStyle/>
          <a:p>
            <a:r>
              <a:rPr lang="en-US" dirty="0"/>
              <a:t>Pesticide Names</a:t>
            </a:r>
          </a:p>
        </p:txBody>
      </p:sp>
      <p:grpSp>
        <p:nvGrpSpPr>
          <p:cNvPr id="6" name="Group 5">
            <a:extLst>
              <a:ext uri="{FF2B5EF4-FFF2-40B4-BE49-F238E27FC236}">
                <a16:creationId xmlns:a16="http://schemas.microsoft.com/office/drawing/2014/main" id="{9EC0B934-ED3C-A746-BA30-03E512562672}"/>
              </a:ext>
            </a:extLst>
          </p:cNvPr>
          <p:cNvGrpSpPr/>
          <p:nvPr/>
        </p:nvGrpSpPr>
        <p:grpSpPr>
          <a:xfrm>
            <a:off x="861661" y="1809549"/>
            <a:ext cx="2488547" cy="1299427"/>
            <a:chOff x="1531842" y="2073975"/>
            <a:chExt cx="4424083" cy="2310093"/>
          </a:xfrm>
        </p:grpSpPr>
        <p:sp>
          <p:nvSpPr>
            <p:cNvPr id="7" name="TextBox 6">
              <a:extLst>
                <a:ext uri="{FF2B5EF4-FFF2-40B4-BE49-F238E27FC236}">
                  <a16:creationId xmlns:a16="http://schemas.microsoft.com/office/drawing/2014/main" id="{062E857B-E238-D24D-B46B-1236BE9B1B12}"/>
                </a:ext>
              </a:extLst>
            </p:cNvPr>
            <p:cNvSpPr txBox="1"/>
            <p:nvPr/>
          </p:nvSpPr>
          <p:spPr>
            <a:xfrm>
              <a:off x="2281038" y="2073975"/>
              <a:ext cx="2645543" cy="595035"/>
            </a:xfrm>
            <a:prstGeom prst="rect">
              <a:avLst/>
            </a:prstGeom>
            <a:noFill/>
          </p:spPr>
          <p:txBody>
            <a:bodyPr wrap="square" rtlCol="0">
              <a:spAutoFit/>
            </a:bodyPr>
            <a:lstStyle/>
            <a:p>
              <a:r>
                <a:rPr lang="en-US" sz="1575" dirty="0"/>
                <a:t>Chemical name</a:t>
              </a:r>
            </a:p>
          </p:txBody>
        </p:sp>
        <p:sp>
          <p:nvSpPr>
            <p:cNvPr id="8" name="TextBox 7">
              <a:extLst>
                <a:ext uri="{FF2B5EF4-FFF2-40B4-BE49-F238E27FC236}">
                  <a16:creationId xmlns:a16="http://schemas.microsoft.com/office/drawing/2014/main" id="{2FAE637B-5C27-C246-AFAA-C480C1C29C58}"/>
                </a:ext>
              </a:extLst>
            </p:cNvPr>
            <p:cNvSpPr txBox="1"/>
            <p:nvPr/>
          </p:nvSpPr>
          <p:spPr>
            <a:xfrm>
              <a:off x="1531842" y="3789033"/>
              <a:ext cx="4424083" cy="595035"/>
            </a:xfrm>
            <a:prstGeom prst="rect">
              <a:avLst/>
            </a:prstGeom>
            <a:noFill/>
          </p:spPr>
          <p:txBody>
            <a:bodyPr wrap="square" rtlCol="0">
              <a:spAutoFit/>
            </a:bodyPr>
            <a:lstStyle/>
            <a:p>
              <a:r>
                <a:rPr lang="en-US" sz="1575" dirty="0"/>
                <a:t>N,N-diethyl-meta-toluamide</a:t>
              </a:r>
            </a:p>
          </p:txBody>
        </p:sp>
        <p:sp>
          <p:nvSpPr>
            <p:cNvPr id="9" name="Down Arrow 8">
              <a:extLst>
                <a:ext uri="{FF2B5EF4-FFF2-40B4-BE49-F238E27FC236}">
                  <a16:creationId xmlns:a16="http://schemas.microsoft.com/office/drawing/2014/main" id="{9D9EAB90-5C9F-7648-B9BD-8D2D3CD58DF2}"/>
                </a:ext>
              </a:extLst>
            </p:cNvPr>
            <p:cNvSpPr/>
            <p:nvPr/>
          </p:nvSpPr>
          <p:spPr>
            <a:xfrm>
              <a:off x="3395380" y="2718825"/>
              <a:ext cx="416860" cy="926632"/>
            </a:xfrm>
            <a:prstGeom prst="downArrow">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13" dirty="0"/>
            </a:p>
          </p:txBody>
        </p:sp>
      </p:grpSp>
      <p:grpSp>
        <p:nvGrpSpPr>
          <p:cNvPr id="10" name="Group 9">
            <a:extLst>
              <a:ext uri="{FF2B5EF4-FFF2-40B4-BE49-F238E27FC236}">
                <a16:creationId xmlns:a16="http://schemas.microsoft.com/office/drawing/2014/main" id="{E8FD966B-88E2-5147-8C0F-F6ADD8749D97}"/>
              </a:ext>
            </a:extLst>
          </p:cNvPr>
          <p:cNvGrpSpPr/>
          <p:nvPr/>
        </p:nvGrpSpPr>
        <p:grpSpPr>
          <a:xfrm>
            <a:off x="4069416" y="1809549"/>
            <a:ext cx="1488118" cy="1299427"/>
            <a:chOff x="7234517" y="2073975"/>
            <a:chExt cx="2645543" cy="2310093"/>
          </a:xfrm>
        </p:grpSpPr>
        <p:sp>
          <p:nvSpPr>
            <p:cNvPr id="11" name="TextBox 10">
              <a:extLst>
                <a:ext uri="{FF2B5EF4-FFF2-40B4-BE49-F238E27FC236}">
                  <a16:creationId xmlns:a16="http://schemas.microsoft.com/office/drawing/2014/main" id="{C59CE71C-0C60-D142-A408-8E50B39D231E}"/>
                </a:ext>
              </a:extLst>
            </p:cNvPr>
            <p:cNvSpPr txBox="1"/>
            <p:nvPr/>
          </p:nvSpPr>
          <p:spPr>
            <a:xfrm>
              <a:off x="7234517" y="2073975"/>
              <a:ext cx="2645543" cy="595035"/>
            </a:xfrm>
            <a:prstGeom prst="rect">
              <a:avLst/>
            </a:prstGeom>
            <a:noFill/>
          </p:spPr>
          <p:txBody>
            <a:bodyPr wrap="square" rtlCol="0">
              <a:spAutoFit/>
            </a:bodyPr>
            <a:lstStyle/>
            <a:p>
              <a:r>
                <a:rPr lang="en-US" sz="1575" dirty="0"/>
                <a:t>Common name</a:t>
              </a:r>
            </a:p>
          </p:txBody>
        </p:sp>
        <p:sp>
          <p:nvSpPr>
            <p:cNvPr id="12" name="TextBox 11">
              <a:extLst>
                <a:ext uri="{FF2B5EF4-FFF2-40B4-BE49-F238E27FC236}">
                  <a16:creationId xmlns:a16="http://schemas.microsoft.com/office/drawing/2014/main" id="{9E30B2AE-8C86-C843-86B7-DAFE5AC09911}"/>
                </a:ext>
              </a:extLst>
            </p:cNvPr>
            <p:cNvSpPr txBox="1"/>
            <p:nvPr/>
          </p:nvSpPr>
          <p:spPr>
            <a:xfrm>
              <a:off x="7557486" y="3789033"/>
              <a:ext cx="1719461" cy="595035"/>
            </a:xfrm>
            <a:prstGeom prst="rect">
              <a:avLst/>
            </a:prstGeom>
            <a:noFill/>
          </p:spPr>
          <p:txBody>
            <a:bodyPr wrap="square" rtlCol="0">
              <a:spAutoFit/>
            </a:bodyPr>
            <a:lstStyle/>
            <a:p>
              <a:pPr algn="ctr"/>
              <a:r>
                <a:rPr lang="en-US" sz="1575" dirty="0"/>
                <a:t>DEET</a:t>
              </a:r>
            </a:p>
          </p:txBody>
        </p:sp>
        <p:sp>
          <p:nvSpPr>
            <p:cNvPr id="13" name="Down Arrow 12">
              <a:extLst>
                <a:ext uri="{FF2B5EF4-FFF2-40B4-BE49-F238E27FC236}">
                  <a16:creationId xmlns:a16="http://schemas.microsoft.com/office/drawing/2014/main" id="{C8B82D7A-630D-634F-98CA-E9FB6B7C484E}"/>
                </a:ext>
              </a:extLst>
            </p:cNvPr>
            <p:cNvSpPr/>
            <p:nvPr/>
          </p:nvSpPr>
          <p:spPr>
            <a:xfrm>
              <a:off x="8208786" y="2718825"/>
              <a:ext cx="416860" cy="926632"/>
            </a:xfrm>
            <a:prstGeom prst="downArrow">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13" dirty="0"/>
            </a:p>
          </p:txBody>
        </p:sp>
      </p:grpSp>
      <p:sp>
        <p:nvSpPr>
          <p:cNvPr id="14" name="Rectangle 13">
            <a:extLst>
              <a:ext uri="{FF2B5EF4-FFF2-40B4-BE49-F238E27FC236}">
                <a16:creationId xmlns:a16="http://schemas.microsoft.com/office/drawing/2014/main" id="{008A9276-C0DC-B14A-BC9C-813D0EE03BAC}"/>
              </a:ext>
            </a:extLst>
          </p:cNvPr>
          <p:cNvSpPr/>
          <p:nvPr/>
        </p:nvSpPr>
        <p:spPr>
          <a:xfrm>
            <a:off x="960554" y="3591834"/>
            <a:ext cx="5073377" cy="334707"/>
          </a:xfrm>
          <a:prstGeom prst="rect">
            <a:avLst/>
          </a:prstGeom>
        </p:spPr>
        <p:txBody>
          <a:bodyPr wrap="none">
            <a:spAutoFit/>
          </a:bodyPr>
          <a:lstStyle/>
          <a:p>
            <a:r>
              <a:rPr lang="en-US" sz="1575" dirty="0"/>
              <a:t>DEET is the common name for N,N-diethyl-meta-toluamide</a:t>
            </a:r>
          </a:p>
        </p:txBody>
      </p:sp>
    </p:spTree>
    <p:extLst>
      <p:ext uri="{BB962C8B-B14F-4D97-AF65-F5344CB8AC3E}">
        <p14:creationId xmlns:p14="http://schemas.microsoft.com/office/powerpoint/2010/main" val="424616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43A1E2-C1CC-D24A-860A-B0D79C10A2EE}"/>
              </a:ext>
            </a:extLst>
          </p:cNvPr>
          <p:cNvSpPr>
            <a:spLocks noGrp="1"/>
          </p:cNvSpPr>
          <p:nvPr>
            <p:ph type="title"/>
          </p:nvPr>
        </p:nvSpPr>
        <p:spPr>
          <a:xfrm>
            <a:off x="342900" y="205979"/>
            <a:ext cx="6172200" cy="857250"/>
          </a:xfrm>
        </p:spPr>
        <p:txBody>
          <a:bodyPr/>
          <a:lstStyle/>
          <a:p>
            <a:r>
              <a:rPr lang="en-US" dirty="0"/>
              <a:t>Making Sense of Pesticide Names</a:t>
            </a:r>
          </a:p>
        </p:txBody>
      </p:sp>
      <p:sp>
        <p:nvSpPr>
          <p:cNvPr id="6" name="Content Placeholder 2">
            <a:extLst>
              <a:ext uri="{FF2B5EF4-FFF2-40B4-BE49-F238E27FC236}">
                <a16:creationId xmlns:a16="http://schemas.microsoft.com/office/drawing/2014/main" id="{88B51E64-D1C1-284C-8630-12D897872E68}"/>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Same active ingredient(s) can be used in multiple products</a:t>
            </a:r>
          </a:p>
          <a:p>
            <a:pPr lvl="1"/>
            <a:r>
              <a:rPr lang="en-US"/>
              <a:t>Example: DEET - used in 100+ pesticides</a:t>
            </a:r>
          </a:p>
          <a:p>
            <a:r>
              <a:rPr lang="en-US"/>
              <a:t>Multiple trade names may indicate:</a:t>
            </a:r>
          </a:p>
          <a:p>
            <a:pPr lvl="1"/>
            <a:r>
              <a:rPr lang="en-US"/>
              <a:t>Different manufacturer(s)</a:t>
            </a:r>
          </a:p>
          <a:p>
            <a:pPr lvl="1"/>
            <a:r>
              <a:rPr lang="en-US"/>
              <a:t>Different amounts of active ingredient</a:t>
            </a:r>
          </a:p>
          <a:p>
            <a:pPr lvl="1"/>
            <a:r>
              <a:rPr lang="en-US"/>
              <a:t>Additional active ingredients</a:t>
            </a:r>
          </a:p>
          <a:p>
            <a:pPr lvl="1"/>
            <a:r>
              <a:rPr lang="en-US"/>
              <a:t>Different uses</a:t>
            </a:r>
          </a:p>
          <a:p>
            <a:r>
              <a:rPr lang="en-US"/>
              <a:t>Different products may have different risks and safety requirements!</a:t>
            </a:r>
            <a:endParaRPr lang="en-US" dirty="0"/>
          </a:p>
        </p:txBody>
      </p:sp>
    </p:spTree>
    <p:extLst>
      <p:ext uri="{BB962C8B-B14F-4D97-AF65-F5344CB8AC3E}">
        <p14:creationId xmlns:p14="http://schemas.microsoft.com/office/powerpoint/2010/main" val="113939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25B1572-8065-904D-A133-76CD24420268}"/>
              </a:ext>
            </a:extLst>
          </p:cNvPr>
          <p:cNvGrpSpPr/>
          <p:nvPr/>
        </p:nvGrpSpPr>
        <p:grpSpPr>
          <a:xfrm>
            <a:off x="685800" y="3651646"/>
            <a:ext cx="5608784" cy="1285875"/>
            <a:chOff x="1251999" y="4478328"/>
            <a:chExt cx="9971171" cy="2286000"/>
          </a:xfrm>
        </p:grpSpPr>
        <p:pic>
          <p:nvPicPr>
            <p:cNvPr id="6" name="Picture 5">
              <a:extLst>
                <a:ext uri="{FF2B5EF4-FFF2-40B4-BE49-F238E27FC236}">
                  <a16:creationId xmlns:a16="http://schemas.microsoft.com/office/drawing/2014/main" id="{71E96F08-8824-4741-9B76-D8B6C867E148}"/>
                </a:ext>
              </a:extLst>
            </p:cNvPr>
            <p:cNvPicPr>
              <a:picLocks noChangeAspect="1"/>
            </p:cNvPicPr>
            <p:nvPr/>
          </p:nvPicPr>
          <p:blipFill rotWithShape="1">
            <a:blip r:embed="rId3"/>
            <a:srcRect t="241" r="1789" b="-1"/>
            <a:stretch/>
          </p:blipFill>
          <p:spPr>
            <a:xfrm>
              <a:off x="1251999" y="4478328"/>
              <a:ext cx="1718118" cy="2286000"/>
            </a:xfrm>
            <a:prstGeom prst="rect">
              <a:avLst/>
            </a:prstGeom>
          </p:spPr>
        </p:pic>
        <p:pic>
          <p:nvPicPr>
            <p:cNvPr id="7" name="Picture 6">
              <a:extLst>
                <a:ext uri="{FF2B5EF4-FFF2-40B4-BE49-F238E27FC236}">
                  <a16:creationId xmlns:a16="http://schemas.microsoft.com/office/drawing/2014/main" id="{51C77FBE-E159-7E48-BDDA-770776D664E7}"/>
                </a:ext>
              </a:extLst>
            </p:cNvPr>
            <p:cNvPicPr>
              <a:picLocks noChangeAspect="1"/>
            </p:cNvPicPr>
            <p:nvPr/>
          </p:nvPicPr>
          <p:blipFill>
            <a:blip r:embed="rId4"/>
            <a:stretch>
              <a:fillRect/>
            </a:stretch>
          </p:blipFill>
          <p:spPr>
            <a:xfrm>
              <a:off x="9692261" y="4478328"/>
              <a:ext cx="1530909" cy="2286000"/>
            </a:xfrm>
            <a:prstGeom prst="rect">
              <a:avLst/>
            </a:prstGeom>
          </p:spPr>
        </p:pic>
        <p:pic>
          <p:nvPicPr>
            <p:cNvPr id="8" name="Picture 7">
              <a:extLst>
                <a:ext uri="{FF2B5EF4-FFF2-40B4-BE49-F238E27FC236}">
                  <a16:creationId xmlns:a16="http://schemas.microsoft.com/office/drawing/2014/main" id="{DECC8D79-5221-4E4F-AB60-29C7586DDFDB}"/>
                </a:ext>
              </a:extLst>
            </p:cNvPr>
            <p:cNvPicPr>
              <a:picLocks noChangeAspect="1"/>
            </p:cNvPicPr>
            <p:nvPr/>
          </p:nvPicPr>
          <p:blipFill>
            <a:blip r:embed="rId5"/>
            <a:stretch>
              <a:fillRect/>
            </a:stretch>
          </p:blipFill>
          <p:spPr>
            <a:xfrm>
              <a:off x="7241161" y="4478328"/>
              <a:ext cx="2451100" cy="2286000"/>
            </a:xfrm>
            <a:prstGeom prst="rect">
              <a:avLst/>
            </a:prstGeom>
          </p:spPr>
        </p:pic>
        <p:pic>
          <p:nvPicPr>
            <p:cNvPr id="9" name="Picture 8">
              <a:extLst>
                <a:ext uri="{FF2B5EF4-FFF2-40B4-BE49-F238E27FC236}">
                  <a16:creationId xmlns:a16="http://schemas.microsoft.com/office/drawing/2014/main" id="{4444D5E3-AD3E-6741-82FB-6FE48D2B8B09}"/>
                </a:ext>
              </a:extLst>
            </p:cNvPr>
            <p:cNvPicPr>
              <a:picLocks noChangeAspect="1"/>
            </p:cNvPicPr>
            <p:nvPr/>
          </p:nvPicPr>
          <p:blipFill>
            <a:blip r:embed="rId6"/>
            <a:stretch>
              <a:fillRect/>
            </a:stretch>
          </p:blipFill>
          <p:spPr>
            <a:xfrm>
              <a:off x="5232788" y="4478328"/>
              <a:ext cx="2008373" cy="2286000"/>
            </a:xfrm>
            <a:prstGeom prst="rect">
              <a:avLst/>
            </a:prstGeom>
          </p:spPr>
        </p:pic>
        <p:pic>
          <p:nvPicPr>
            <p:cNvPr id="10" name="Picture 9">
              <a:extLst>
                <a:ext uri="{FF2B5EF4-FFF2-40B4-BE49-F238E27FC236}">
                  <a16:creationId xmlns:a16="http://schemas.microsoft.com/office/drawing/2014/main" id="{E3CC4264-F066-EA4E-800E-0A5EFFBC3CB4}"/>
                </a:ext>
              </a:extLst>
            </p:cNvPr>
            <p:cNvPicPr>
              <a:picLocks noChangeAspect="1"/>
            </p:cNvPicPr>
            <p:nvPr/>
          </p:nvPicPr>
          <p:blipFill>
            <a:blip r:embed="rId7"/>
            <a:stretch>
              <a:fillRect/>
            </a:stretch>
          </p:blipFill>
          <p:spPr>
            <a:xfrm>
              <a:off x="2993471" y="4478328"/>
              <a:ext cx="2215963" cy="2286000"/>
            </a:xfrm>
            <a:prstGeom prst="rect">
              <a:avLst/>
            </a:prstGeom>
          </p:spPr>
        </p:pic>
      </p:grpSp>
      <p:sp>
        <p:nvSpPr>
          <p:cNvPr id="11" name="Title 1">
            <a:extLst>
              <a:ext uri="{FF2B5EF4-FFF2-40B4-BE49-F238E27FC236}">
                <a16:creationId xmlns:a16="http://schemas.microsoft.com/office/drawing/2014/main" id="{B5FC113D-C535-CA40-B8BA-5D3A3416B809}"/>
              </a:ext>
            </a:extLst>
          </p:cNvPr>
          <p:cNvSpPr>
            <a:spLocks noGrp="1"/>
          </p:cNvSpPr>
          <p:nvPr>
            <p:ph type="title"/>
          </p:nvPr>
        </p:nvSpPr>
        <p:spPr>
          <a:xfrm>
            <a:off x="342900" y="205979"/>
            <a:ext cx="6172200" cy="857250"/>
          </a:xfrm>
        </p:spPr>
        <p:txBody>
          <a:bodyPr/>
          <a:lstStyle/>
          <a:p>
            <a:r>
              <a:rPr lang="en-US" dirty="0"/>
              <a:t>Making Sense of Pesticide Names</a:t>
            </a:r>
          </a:p>
        </p:txBody>
      </p:sp>
      <p:sp>
        <p:nvSpPr>
          <p:cNvPr id="12" name="Content Placeholder 2">
            <a:extLst>
              <a:ext uri="{FF2B5EF4-FFF2-40B4-BE49-F238E27FC236}">
                <a16:creationId xmlns:a16="http://schemas.microsoft.com/office/drawing/2014/main" id="{B8B152D6-D77E-9840-A301-D58D892E2D4C}"/>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Pesticides with similar trade names may be very different! </a:t>
            </a:r>
          </a:p>
          <a:p>
            <a:r>
              <a:rPr lang="en-US"/>
              <a:t>Example:</a:t>
            </a:r>
          </a:p>
          <a:p>
            <a:pPr marL="514350" lvl="2" indent="0">
              <a:buFont typeface="Arial" panose="020B0604020202020204" pitchFamily="34" charset="0"/>
              <a:buNone/>
            </a:pPr>
            <a:r>
              <a:rPr lang="en-US" sz="1350"/>
              <a:t>Roundup</a:t>
            </a:r>
            <a:r>
              <a:rPr lang="en-US" sz="1350" baseline="30000">
                <a:sym typeface="Symbol" panose="05050102010706020507" pitchFamily="18" charset="2"/>
              </a:rPr>
              <a:t></a:t>
            </a:r>
            <a:r>
              <a:rPr lang="en-US" sz="1350"/>
              <a:t> </a:t>
            </a:r>
          </a:p>
          <a:p>
            <a:pPr lvl="2"/>
            <a:r>
              <a:rPr lang="en-US"/>
              <a:t>25 different products</a:t>
            </a:r>
          </a:p>
          <a:p>
            <a:pPr lvl="2"/>
            <a:r>
              <a:rPr lang="en-US"/>
              <a:t>Contain any combination of 11 different active ingredients</a:t>
            </a:r>
          </a:p>
          <a:p>
            <a:pPr lvl="2"/>
            <a:r>
              <a:rPr lang="en-US"/>
              <a:t>Includes both herbicides and insecticides</a:t>
            </a:r>
            <a:endParaRPr lang="en-US" dirty="0"/>
          </a:p>
        </p:txBody>
      </p:sp>
    </p:spTree>
    <p:extLst>
      <p:ext uri="{BB962C8B-B14F-4D97-AF65-F5344CB8AC3E}">
        <p14:creationId xmlns:p14="http://schemas.microsoft.com/office/powerpoint/2010/main" val="155413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6031E5-ECB9-3347-ADE3-125D5424448F}"/>
              </a:ext>
            </a:extLst>
          </p:cNvPr>
          <p:cNvSpPr>
            <a:spLocks noGrp="1"/>
          </p:cNvSpPr>
          <p:nvPr>
            <p:ph type="title"/>
          </p:nvPr>
        </p:nvSpPr>
        <p:spPr>
          <a:xfrm>
            <a:off x="342900" y="205979"/>
            <a:ext cx="6172200" cy="857250"/>
          </a:xfrm>
        </p:spPr>
        <p:txBody>
          <a:bodyPr/>
          <a:lstStyle/>
          <a:p>
            <a:r>
              <a:rPr lang="en-US" dirty="0"/>
              <a:t>Take-home message…</a:t>
            </a:r>
          </a:p>
        </p:txBody>
      </p:sp>
      <p:sp>
        <p:nvSpPr>
          <p:cNvPr id="8" name="Content Placeholder 2">
            <a:extLst>
              <a:ext uri="{FF2B5EF4-FFF2-40B4-BE49-F238E27FC236}">
                <a16:creationId xmlns:a16="http://schemas.microsoft.com/office/drawing/2014/main" id="{341009A1-D9E3-B945-81A3-3313E34689A8}"/>
              </a:ext>
            </a:extLst>
          </p:cNvPr>
          <p:cNvSpPr txBox="1">
            <a:spLocks/>
          </p:cNvSpPr>
          <p:nvPr/>
        </p:nvSpPr>
        <p:spPr>
          <a:xfrm>
            <a:off x="471488" y="2284319"/>
            <a:ext cx="5915025" cy="1074084"/>
          </a:xfrm>
          <a:prstGeom prst="rect">
            <a:avLst/>
          </a:prstGeom>
          <a:ln>
            <a:solidFill>
              <a:schemeClr val="tx1"/>
            </a:solidFill>
          </a:ln>
        </p:spPr>
        <p:txBody>
          <a:bodyPr>
            <a:normAutofit fontScale="92500" lnSpcReduction="10000"/>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buFont typeface="Arial" panose="020B0604020202020204" pitchFamily="34" charset="0"/>
              <a:buNone/>
            </a:pPr>
            <a:r>
              <a:rPr lang="en-US" sz="2025"/>
              <a:t>Look beyond the trade name and common name(s).</a:t>
            </a:r>
          </a:p>
          <a:p>
            <a:pPr marL="0" indent="0" algn="ctr">
              <a:buFont typeface="Arial" panose="020B0604020202020204" pitchFamily="34" charset="0"/>
              <a:buNone/>
            </a:pPr>
            <a:r>
              <a:rPr lang="en-US" sz="2025"/>
              <a:t> </a:t>
            </a:r>
          </a:p>
          <a:p>
            <a:pPr marL="0" indent="0" algn="ctr">
              <a:buFont typeface="Arial" panose="020B0604020202020204" pitchFamily="34" charset="0"/>
              <a:buNone/>
            </a:pPr>
            <a:r>
              <a:rPr lang="en-US" sz="2025" b="1"/>
              <a:t>Read the entire label!</a:t>
            </a:r>
            <a:endParaRPr lang="en-US" sz="2025" b="1" dirty="0"/>
          </a:p>
        </p:txBody>
      </p:sp>
    </p:spTree>
    <p:extLst>
      <p:ext uri="{BB962C8B-B14F-4D97-AF65-F5344CB8AC3E}">
        <p14:creationId xmlns:p14="http://schemas.microsoft.com/office/powerpoint/2010/main" val="317362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871C9F-CB06-4C4E-A771-496F85874CA2}"/>
              </a:ext>
            </a:extLst>
          </p:cNvPr>
          <p:cNvSpPr>
            <a:spLocks noGrp="1"/>
          </p:cNvSpPr>
          <p:nvPr>
            <p:ph type="title"/>
          </p:nvPr>
        </p:nvSpPr>
        <p:spPr>
          <a:xfrm>
            <a:off x="471487" y="2038350"/>
            <a:ext cx="5915025" cy="2139553"/>
          </a:xfrm>
        </p:spPr>
        <p:txBody>
          <a:bodyPr/>
          <a:lstStyle/>
          <a:p>
            <a:br>
              <a:rPr lang="en-US" sz="3600" dirty="0"/>
            </a:br>
            <a:br>
              <a:rPr lang="en-US" sz="3600" dirty="0"/>
            </a:br>
            <a:r>
              <a:rPr lang="en-US" sz="3600" dirty="0"/>
              <a:t>Pesticide</a:t>
            </a:r>
            <a:r>
              <a:rPr lang="en-US" dirty="0"/>
              <a:t> </a:t>
            </a:r>
            <a:r>
              <a:rPr lang="en-US" sz="3600" dirty="0"/>
              <a:t>Formulations</a:t>
            </a:r>
          </a:p>
        </p:txBody>
      </p:sp>
    </p:spTree>
    <p:extLst>
      <p:ext uri="{BB962C8B-B14F-4D97-AF65-F5344CB8AC3E}">
        <p14:creationId xmlns:p14="http://schemas.microsoft.com/office/powerpoint/2010/main" val="343843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B30132-1A96-1B49-BBEF-7A3B88A56E01}"/>
              </a:ext>
            </a:extLst>
          </p:cNvPr>
          <p:cNvSpPr>
            <a:spLocks noGrp="1"/>
          </p:cNvSpPr>
          <p:nvPr>
            <p:ph type="title"/>
          </p:nvPr>
        </p:nvSpPr>
        <p:spPr>
          <a:xfrm>
            <a:off x="342900" y="205979"/>
            <a:ext cx="6172200" cy="857250"/>
          </a:xfrm>
        </p:spPr>
        <p:txBody>
          <a:bodyPr/>
          <a:lstStyle/>
          <a:p>
            <a:r>
              <a:rPr lang="en-US" dirty="0"/>
              <a:t>Pesticide Formulations</a:t>
            </a:r>
          </a:p>
        </p:txBody>
      </p:sp>
      <p:sp>
        <p:nvSpPr>
          <p:cNvPr id="6" name="Content Placeholder 2">
            <a:extLst>
              <a:ext uri="{FF2B5EF4-FFF2-40B4-BE49-F238E27FC236}">
                <a16:creationId xmlns:a16="http://schemas.microsoft.com/office/drawing/2014/main" id="{2B205E7A-16E1-A443-98EF-CC5293F3B390}"/>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Formulation affects:</a:t>
            </a:r>
          </a:p>
          <a:p>
            <a:pPr lvl="1"/>
            <a:r>
              <a:rPr lang="en-US"/>
              <a:t>Exposure risk</a:t>
            </a:r>
          </a:p>
          <a:p>
            <a:pPr lvl="1"/>
            <a:r>
              <a:rPr lang="en-US"/>
              <a:t>How a pesticide can be used</a:t>
            </a:r>
          </a:p>
          <a:p>
            <a:pPr lvl="1"/>
            <a:r>
              <a:rPr lang="en-US"/>
              <a:t>Application equipment</a:t>
            </a:r>
          </a:p>
          <a:p>
            <a:pPr lvl="1"/>
            <a:r>
              <a:rPr lang="en-US"/>
              <a:t>Need to measure and mix</a:t>
            </a:r>
            <a:endParaRPr lang="en-US" dirty="0"/>
          </a:p>
        </p:txBody>
      </p:sp>
    </p:spTree>
    <p:extLst>
      <p:ext uri="{BB962C8B-B14F-4D97-AF65-F5344CB8AC3E}">
        <p14:creationId xmlns:p14="http://schemas.microsoft.com/office/powerpoint/2010/main" val="343350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517357-A284-8147-A3C6-2658A70CBE92}"/>
              </a:ext>
            </a:extLst>
          </p:cNvPr>
          <p:cNvSpPr>
            <a:spLocks noGrp="1"/>
          </p:cNvSpPr>
          <p:nvPr>
            <p:ph type="title"/>
          </p:nvPr>
        </p:nvSpPr>
        <p:spPr>
          <a:xfrm>
            <a:off x="342900" y="205979"/>
            <a:ext cx="6172200" cy="857250"/>
          </a:xfrm>
        </p:spPr>
        <p:txBody>
          <a:bodyPr/>
          <a:lstStyle/>
          <a:p>
            <a:r>
              <a:rPr lang="en-US" dirty="0"/>
              <a:t>Liquid Formulations</a:t>
            </a:r>
          </a:p>
        </p:txBody>
      </p:sp>
      <p:sp>
        <p:nvSpPr>
          <p:cNvPr id="6" name="Content Placeholder 2">
            <a:extLst>
              <a:ext uri="{FF2B5EF4-FFF2-40B4-BE49-F238E27FC236}">
                <a16:creationId xmlns:a16="http://schemas.microsoft.com/office/drawing/2014/main" id="{07DDBCEB-9707-CE49-B5ED-335709AB15B4}"/>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Ready-to-use (RTU)</a:t>
            </a:r>
          </a:p>
          <a:p>
            <a:r>
              <a:rPr lang="en-US"/>
              <a:t>Ready-to-spray (RTS)</a:t>
            </a:r>
          </a:p>
          <a:p>
            <a:r>
              <a:rPr lang="en-US"/>
              <a:t>Concentrates</a:t>
            </a:r>
          </a:p>
          <a:p>
            <a:r>
              <a:rPr lang="en-US"/>
              <a:t>Aerosols</a:t>
            </a:r>
            <a:endParaRPr lang="en-US" dirty="0"/>
          </a:p>
        </p:txBody>
      </p:sp>
      <p:pic>
        <p:nvPicPr>
          <p:cNvPr id="7" name="Picture 6">
            <a:extLst>
              <a:ext uri="{FF2B5EF4-FFF2-40B4-BE49-F238E27FC236}">
                <a16:creationId xmlns:a16="http://schemas.microsoft.com/office/drawing/2014/main" id="{A89422D2-DDD5-F747-8BBB-33EEF93FD1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331" r="23373"/>
          <a:stretch/>
        </p:blipFill>
        <p:spPr>
          <a:xfrm>
            <a:off x="4515199" y="1669852"/>
            <a:ext cx="1238005" cy="1641449"/>
          </a:xfrm>
          <a:prstGeom prst="rect">
            <a:avLst/>
          </a:prstGeom>
        </p:spPr>
      </p:pic>
    </p:spTree>
    <p:extLst>
      <p:ext uri="{BB962C8B-B14F-4D97-AF65-F5344CB8AC3E}">
        <p14:creationId xmlns:p14="http://schemas.microsoft.com/office/powerpoint/2010/main" val="257663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285750" indent="-285750">
              <a:buFont typeface="Arial" panose="020B0604020202020204" pitchFamily="34" charset="0"/>
              <a:buChar char="•"/>
            </a:pPr>
            <a:r>
              <a:rPr lang="en-US" dirty="0"/>
              <a:t>Pesticide basics</a:t>
            </a:r>
          </a:p>
          <a:p>
            <a:pPr marL="285750" indent="-285750">
              <a:buFont typeface="Arial" panose="020B0604020202020204" pitchFamily="34" charset="0"/>
              <a:buChar char="•"/>
            </a:pPr>
            <a:r>
              <a:rPr lang="en-US" dirty="0"/>
              <a:t>Formulations</a:t>
            </a:r>
          </a:p>
          <a:p>
            <a:pPr marL="285750" indent="-285750">
              <a:buFont typeface="Arial" panose="020B0604020202020204" pitchFamily="34" charset="0"/>
              <a:buChar char="•"/>
            </a:pPr>
            <a:r>
              <a:rPr lang="en-US" dirty="0"/>
              <a:t>Exposure and risk</a:t>
            </a:r>
          </a:p>
          <a:p>
            <a:pPr marL="285750" indent="-285750">
              <a:buFont typeface="Arial" panose="020B0604020202020204" pitchFamily="34" charset="0"/>
              <a:buChar char="•"/>
            </a:pPr>
            <a:r>
              <a:rPr lang="en-US" dirty="0"/>
              <a:t>Personal protection</a:t>
            </a:r>
          </a:p>
          <a:p>
            <a:pPr marL="285750" indent="-285750">
              <a:buFont typeface="Arial" panose="020B0604020202020204" pitchFamily="34" charset="0"/>
              <a:buChar char="•"/>
            </a:pPr>
            <a:r>
              <a:rPr lang="en-US" dirty="0"/>
              <a:t>Environmental concerns</a:t>
            </a:r>
          </a:p>
          <a:p>
            <a:pPr marL="285750" indent="-285750">
              <a:buFont typeface="Arial" panose="020B0604020202020204" pitchFamily="34" charset="0"/>
              <a:buChar char="•"/>
            </a:pPr>
            <a:r>
              <a:rPr lang="en-US" dirty="0"/>
              <a:t>Laws and regulations</a:t>
            </a:r>
          </a:p>
          <a:p>
            <a:pPr marL="285750" indent="-285750">
              <a:buFont typeface="Arial" panose="020B0604020202020204" pitchFamily="34" charset="0"/>
              <a:buChar char="•"/>
            </a:pPr>
            <a:r>
              <a:rPr lang="en-US" dirty="0"/>
              <a:t>Pesticide labels</a:t>
            </a:r>
          </a:p>
          <a:p>
            <a:endParaRPr lang="en-US" dirty="0"/>
          </a:p>
        </p:txBody>
      </p:sp>
      <p:sp>
        <p:nvSpPr>
          <p:cNvPr id="5" name="Title 1">
            <a:extLst>
              <a:ext uri="{FF2B5EF4-FFF2-40B4-BE49-F238E27FC236}">
                <a16:creationId xmlns:a16="http://schemas.microsoft.com/office/drawing/2014/main" id="{3FE73163-0E90-6845-9000-ABBE9A1598F7}"/>
              </a:ext>
            </a:extLst>
          </p:cNvPr>
          <p:cNvSpPr>
            <a:spLocks noGrp="1"/>
          </p:cNvSpPr>
          <p:nvPr>
            <p:ph type="title"/>
          </p:nvPr>
        </p:nvSpPr>
        <p:spPr/>
        <p:txBody>
          <a:bodyPr>
            <a:normAutofit fontScale="90000"/>
          </a:bodyPr>
          <a:lstStyle/>
          <a:p>
            <a:r>
              <a:rPr lang="en-US" dirty="0"/>
              <a:t>Topics</a:t>
            </a:r>
          </a:p>
        </p:txBody>
      </p:sp>
    </p:spTree>
    <p:extLst>
      <p:ext uri="{BB962C8B-B14F-4D97-AF65-F5344CB8AC3E}">
        <p14:creationId xmlns:p14="http://schemas.microsoft.com/office/powerpoint/2010/main" val="213574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18646CD-46EB-7C4A-9707-A4F2A0B3600F}"/>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Dusts</a:t>
            </a:r>
            <a:endParaRPr lang="en-US" dirty="0"/>
          </a:p>
        </p:txBody>
      </p:sp>
      <p:sp>
        <p:nvSpPr>
          <p:cNvPr id="6" name="Title 1">
            <a:extLst>
              <a:ext uri="{FF2B5EF4-FFF2-40B4-BE49-F238E27FC236}">
                <a16:creationId xmlns:a16="http://schemas.microsoft.com/office/drawing/2014/main" id="{DB05C752-B217-BC46-8857-E7C6124B01D8}"/>
              </a:ext>
            </a:extLst>
          </p:cNvPr>
          <p:cNvSpPr>
            <a:spLocks noGrp="1"/>
          </p:cNvSpPr>
          <p:nvPr>
            <p:ph type="title"/>
          </p:nvPr>
        </p:nvSpPr>
        <p:spPr>
          <a:xfrm>
            <a:off x="342900" y="205979"/>
            <a:ext cx="6172200" cy="857250"/>
          </a:xfrm>
        </p:spPr>
        <p:txBody>
          <a:bodyPr/>
          <a:lstStyle/>
          <a:p>
            <a:r>
              <a:rPr lang="en-US" dirty="0"/>
              <a:t>Dry Formulations</a:t>
            </a:r>
          </a:p>
        </p:txBody>
      </p:sp>
      <p:pic>
        <p:nvPicPr>
          <p:cNvPr id="7" name="Picture 6">
            <a:extLst>
              <a:ext uri="{FF2B5EF4-FFF2-40B4-BE49-F238E27FC236}">
                <a16:creationId xmlns:a16="http://schemas.microsoft.com/office/drawing/2014/main" id="{D4DB4C43-A44F-A344-B45C-D9E71071AA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28" b="12733"/>
          <a:stretch/>
        </p:blipFill>
        <p:spPr>
          <a:xfrm rot="5400000">
            <a:off x="2493795" y="1789254"/>
            <a:ext cx="1448115" cy="1209310"/>
          </a:xfrm>
          <a:prstGeom prst="rect">
            <a:avLst/>
          </a:prstGeom>
        </p:spPr>
      </p:pic>
    </p:spTree>
    <p:extLst>
      <p:ext uri="{BB962C8B-B14F-4D97-AF65-F5344CB8AC3E}">
        <p14:creationId xmlns:p14="http://schemas.microsoft.com/office/powerpoint/2010/main" val="51485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841FF6-8069-BD4F-8516-78A6AABB27FE}"/>
              </a:ext>
            </a:extLst>
          </p:cNvPr>
          <p:cNvSpPr>
            <a:spLocks noGrp="1"/>
          </p:cNvSpPr>
          <p:nvPr>
            <p:ph type="title"/>
          </p:nvPr>
        </p:nvSpPr>
        <p:spPr>
          <a:xfrm>
            <a:off x="342900" y="205979"/>
            <a:ext cx="6172200" cy="857250"/>
          </a:xfrm>
        </p:spPr>
        <p:txBody>
          <a:bodyPr/>
          <a:lstStyle/>
          <a:p>
            <a:r>
              <a:rPr lang="en-US" dirty="0"/>
              <a:t>Dry Formulations</a:t>
            </a:r>
          </a:p>
        </p:txBody>
      </p:sp>
      <p:sp>
        <p:nvSpPr>
          <p:cNvPr id="7" name="Content Placeholder 2">
            <a:extLst>
              <a:ext uri="{FF2B5EF4-FFF2-40B4-BE49-F238E27FC236}">
                <a16:creationId xmlns:a16="http://schemas.microsoft.com/office/drawing/2014/main" id="{210EA2D5-0050-CD40-AB02-D75C8EF41E40}"/>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Dusts</a:t>
            </a:r>
          </a:p>
          <a:p>
            <a:r>
              <a:rPr lang="en-US"/>
              <a:t>Granules</a:t>
            </a:r>
            <a:endParaRPr lang="en-US" dirty="0"/>
          </a:p>
        </p:txBody>
      </p:sp>
      <p:sp>
        <p:nvSpPr>
          <p:cNvPr id="8" name="TextBox 7">
            <a:extLst>
              <a:ext uri="{FF2B5EF4-FFF2-40B4-BE49-F238E27FC236}">
                <a16:creationId xmlns:a16="http://schemas.microsoft.com/office/drawing/2014/main" id="{B36EC776-13C2-874A-8E16-52197E332BC3}"/>
              </a:ext>
            </a:extLst>
          </p:cNvPr>
          <p:cNvSpPr txBox="1"/>
          <p:nvPr/>
        </p:nvSpPr>
        <p:spPr>
          <a:xfrm>
            <a:off x="4648200" y="3654594"/>
            <a:ext cx="1365842" cy="265586"/>
          </a:xfrm>
          <a:prstGeom prst="rect">
            <a:avLst/>
          </a:prstGeom>
          <a:noFill/>
        </p:spPr>
        <p:txBody>
          <a:bodyPr wrap="square" rtlCol="0">
            <a:spAutoFit/>
          </a:bodyPr>
          <a:lstStyle/>
          <a:p>
            <a:r>
              <a:rPr lang="en-US" sz="563" i="1" dirty="0"/>
              <a:t>Photos Courtesy Purdue Pesticide Program</a:t>
            </a:r>
          </a:p>
        </p:txBody>
      </p:sp>
      <p:pic>
        <p:nvPicPr>
          <p:cNvPr id="9" name="Picture 8">
            <a:extLst>
              <a:ext uri="{FF2B5EF4-FFF2-40B4-BE49-F238E27FC236}">
                <a16:creationId xmlns:a16="http://schemas.microsoft.com/office/drawing/2014/main" id="{0D7476C6-FD9F-5A4F-ABB0-AA9B71D29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828647" y="1939865"/>
            <a:ext cx="1486625" cy="946598"/>
          </a:xfrm>
          <a:prstGeom prst="rect">
            <a:avLst/>
          </a:prstGeom>
        </p:spPr>
      </p:pic>
      <p:pic>
        <p:nvPicPr>
          <p:cNvPr id="10" name="Picture 9">
            <a:extLst>
              <a:ext uri="{FF2B5EF4-FFF2-40B4-BE49-F238E27FC236}">
                <a16:creationId xmlns:a16="http://schemas.microsoft.com/office/drawing/2014/main" id="{6DD3705D-B5B8-5149-B470-EEEB283C99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28" b="12733"/>
          <a:stretch/>
        </p:blipFill>
        <p:spPr>
          <a:xfrm rot="5400000">
            <a:off x="2493795" y="1789254"/>
            <a:ext cx="1448115" cy="1209310"/>
          </a:xfrm>
          <a:prstGeom prst="rect">
            <a:avLst/>
          </a:prstGeom>
        </p:spPr>
      </p:pic>
    </p:spTree>
    <p:extLst>
      <p:ext uri="{BB962C8B-B14F-4D97-AF65-F5344CB8AC3E}">
        <p14:creationId xmlns:p14="http://schemas.microsoft.com/office/powerpoint/2010/main" val="162115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48E2F9-9BF5-9946-B468-26A25A0381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988560" y="1939865"/>
            <a:ext cx="1486625" cy="946598"/>
          </a:xfrm>
          <a:prstGeom prst="rect">
            <a:avLst/>
          </a:prstGeom>
        </p:spPr>
      </p:pic>
      <p:sp>
        <p:nvSpPr>
          <p:cNvPr id="6" name="Title 1">
            <a:extLst>
              <a:ext uri="{FF2B5EF4-FFF2-40B4-BE49-F238E27FC236}">
                <a16:creationId xmlns:a16="http://schemas.microsoft.com/office/drawing/2014/main" id="{70FDF667-5C15-7A4D-8B9B-D2EFE474CDAD}"/>
              </a:ext>
            </a:extLst>
          </p:cNvPr>
          <p:cNvSpPr>
            <a:spLocks noGrp="1"/>
          </p:cNvSpPr>
          <p:nvPr>
            <p:ph type="title"/>
          </p:nvPr>
        </p:nvSpPr>
        <p:spPr>
          <a:xfrm>
            <a:off x="342900" y="205979"/>
            <a:ext cx="6172200" cy="857250"/>
          </a:xfrm>
        </p:spPr>
        <p:txBody>
          <a:bodyPr/>
          <a:lstStyle/>
          <a:p>
            <a:r>
              <a:rPr lang="en-US" dirty="0"/>
              <a:t>Dry Formulations</a:t>
            </a:r>
          </a:p>
        </p:txBody>
      </p:sp>
      <p:sp>
        <p:nvSpPr>
          <p:cNvPr id="7" name="Content Placeholder 2">
            <a:extLst>
              <a:ext uri="{FF2B5EF4-FFF2-40B4-BE49-F238E27FC236}">
                <a16:creationId xmlns:a16="http://schemas.microsoft.com/office/drawing/2014/main" id="{5E2CFCB3-3D3D-3C48-8DB1-906C8AD8E32F}"/>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Dusts</a:t>
            </a:r>
          </a:p>
          <a:p>
            <a:r>
              <a:rPr lang="en-US"/>
              <a:t>Granules</a:t>
            </a:r>
          </a:p>
          <a:p>
            <a:r>
              <a:rPr lang="en-US"/>
              <a:t>Pellets</a:t>
            </a:r>
            <a:endParaRPr lang="en-US" dirty="0"/>
          </a:p>
        </p:txBody>
      </p:sp>
      <p:sp>
        <p:nvSpPr>
          <p:cNvPr id="8" name="TextBox 7">
            <a:extLst>
              <a:ext uri="{FF2B5EF4-FFF2-40B4-BE49-F238E27FC236}">
                <a16:creationId xmlns:a16="http://schemas.microsoft.com/office/drawing/2014/main" id="{7A4D61E7-58CB-9548-96DF-D55CA3562418}"/>
              </a:ext>
            </a:extLst>
          </p:cNvPr>
          <p:cNvSpPr txBox="1"/>
          <p:nvPr/>
        </p:nvSpPr>
        <p:spPr>
          <a:xfrm>
            <a:off x="4575652" y="4171950"/>
            <a:ext cx="1365842" cy="265586"/>
          </a:xfrm>
          <a:prstGeom prst="rect">
            <a:avLst/>
          </a:prstGeom>
          <a:noFill/>
        </p:spPr>
        <p:txBody>
          <a:bodyPr wrap="square" rtlCol="0">
            <a:spAutoFit/>
          </a:bodyPr>
          <a:lstStyle/>
          <a:p>
            <a:r>
              <a:rPr lang="en-US" sz="563" i="1" dirty="0"/>
              <a:t>Photos Courtesy Purdue Pesticide Program</a:t>
            </a:r>
          </a:p>
        </p:txBody>
      </p:sp>
      <p:pic>
        <p:nvPicPr>
          <p:cNvPr id="9" name="Picture 8">
            <a:extLst>
              <a:ext uri="{FF2B5EF4-FFF2-40B4-BE49-F238E27FC236}">
                <a16:creationId xmlns:a16="http://schemas.microsoft.com/office/drawing/2014/main" id="{093B7DD5-AB84-1345-8AF7-9371242B5C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28" b="12733"/>
          <a:stretch/>
        </p:blipFill>
        <p:spPr>
          <a:xfrm rot="5400000">
            <a:off x="2493795" y="1789254"/>
            <a:ext cx="1448115" cy="1209310"/>
          </a:xfrm>
          <a:prstGeom prst="rect">
            <a:avLst/>
          </a:prstGeom>
        </p:spPr>
      </p:pic>
      <p:pic>
        <p:nvPicPr>
          <p:cNvPr id="10" name="Picture 9">
            <a:extLst>
              <a:ext uri="{FF2B5EF4-FFF2-40B4-BE49-F238E27FC236}">
                <a16:creationId xmlns:a16="http://schemas.microsoft.com/office/drawing/2014/main" id="{43A81C18-F9E4-6E4A-88D4-525E5362C6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3828647" y="1939865"/>
            <a:ext cx="1486625" cy="946598"/>
          </a:xfrm>
          <a:prstGeom prst="rect">
            <a:avLst/>
          </a:prstGeom>
        </p:spPr>
      </p:pic>
    </p:spTree>
    <p:extLst>
      <p:ext uri="{BB962C8B-B14F-4D97-AF65-F5344CB8AC3E}">
        <p14:creationId xmlns:p14="http://schemas.microsoft.com/office/powerpoint/2010/main" val="30343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FB62C6-BEBF-B648-B7D7-58E36B87AC75}"/>
              </a:ext>
            </a:extLst>
          </p:cNvPr>
          <p:cNvSpPr>
            <a:spLocks noGrp="1"/>
          </p:cNvSpPr>
          <p:nvPr>
            <p:ph type="title"/>
          </p:nvPr>
        </p:nvSpPr>
        <p:spPr>
          <a:xfrm>
            <a:off x="342900" y="205979"/>
            <a:ext cx="6172200" cy="857250"/>
          </a:xfrm>
        </p:spPr>
        <p:txBody>
          <a:bodyPr/>
          <a:lstStyle/>
          <a:p>
            <a:r>
              <a:rPr lang="en-US" dirty="0"/>
              <a:t>Other Formulations</a:t>
            </a:r>
          </a:p>
        </p:txBody>
      </p:sp>
      <p:sp>
        <p:nvSpPr>
          <p:cNvPr id="6" name="Content Placeholder 2">
            <a:extLst>
              <a:ext uri="{FF2B5EF4-FFF2-40B4-BE49-F238E27FC236}">
                <a16:creationId xmlns:a16="http://schemas.microsoft.com/office/drawing/2014/main" id="{EEB4B1E0-C1CF-D344-A356-000E97D6B4AB}"/>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Baits</a:t>
            </a:r>
          </a:p>
          <a:p>
            <a:r>
              <a:rPr lang="en-US"/>
              <a:t>Animal systemics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21865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9BF5229-B34D-004F-BC8B-F5B6829876A7}"/>
              </a:ext>
            </a:extLst>
          </p:cNvPr>
          <p:cNvSpPr>
            <a:spLocks noGrp="1"/>
          </p:cNvSpPr>
          <p:nvPr>
            <p:ph type="title"/>
          </p:nvPr>
        </p:nvSpPr>
        <p:spPr>
          <a:xfrm>
            <a:off x="342900" y="205979"/>
            <a:ext cx="6172200" cy="857250"/>
          </a:xfrm>
        </p:spPr>
        <p:txBody>
          <a:bodyPr/>
          <a:lstStyle/>
          <a:p>
            <a:r>
              <a:rPr lang="en-US" dirty="0"/>
              <a:t>Choosing a Formulation</a:t>
            </a:r>
          </a:p>
        </p:txBody>
      </p:sp>
      <p:sp>
        <p:nvSpPr>
          <p:cNvPr id="6" name="Content Placeholder 2">
            <a:extLst>
              <a:ext uri="{FF2B5EF4-FFF2-40B4-BE49-F238E27FC236}">
                <a16:creationId xmlns:a16="http://schemas.microsoft.com/office/drawing/2014/main" id="{9C52A0B1-7772-8041-8901-B64EAF51F257}"/>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What/where you’re treating and the pest is on the label</a:t>
            </a:r>
          </a:p>
          <a:p>
            <a:r>
              <a:rPr lang="en-US"/>
              <a:t>Whether the formulation will stay in place long enough for control</a:t>
            </a:r>
          </a:p>
          <a:p>
            <a:r>
              <a:rPr lang="en-US"/>
              <a:t>Risks to you, the environment, and the treated site</a:t>
            </a:r>
          </a:p>
          <a:p>
            <a:r>
              <a:rPr lang="en-US"/>
              <a:t>Application equipment needed</a:t>
            </a:r>
          </a:p>
          <a:p>
            <a:r>
              <a:rPr lang="en-US"/>
              <a:t>Personal protective equipment needed</a:t>
            </a:r>
          </a:p>
          <a:p>
            <a:r>
              <a:rPr lang="en-US"/>
              <a:t>Handling and measurement needs</a:t>
            </a:r>
          </a:p>
          <a:p>
            <a:r>
              <a:rPr lang="en-US"/>
              <a:t>Dilution needs</a:t>
            </a:r>
          </a:p>
          <a:p>
            <a:r>
              <a:rPr lang="en-US"/>
              <a:t>Whether you can use all of the product</a:t>
            </a:r>
            <a:endParaRPr lang="en-US" dirty="0"/>
          </a:p>
        </p:txBody>
      </p:sp>
    </p:spTree>
    <p:extLst>
      <p:ext uri="{BB962C8B-B14F-4D97-AF65-F5344CB8AC3E}">
        <p14:creationId xmlns:p14="http://schemas.microsoft.com/office/powerpoint/2010/main" val="181342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4206-FE1D-9542-AFE7-A6E0A6BE5072}"/>
              </a:ext>
            </a:extLst>
          </p:cNvPr>
          <p:cNvSpPr>
            <a:spLocks noGrp="1"/>
          </p:cNvSpPr>
          <p:nvPr>
            <p:ph type="title"/>
          </p:nvPr>
        </p:nvSpPr>
        <p:spPr>
          <a:xfrm>
            <a:off x="457200" y="1733550"/>
            <a:ext cx="6081713" cy="2139553"/>
          </a:xfrm>
        </p:spPr>
        <p:txBody>
          <a:bodyPr>
            <a:normAutofit fontScale="90000"/>
          </a:bodyPr>
          <a:lstStyle/>
          <a:p>
            <a:br>
              <a:rPr lang="en-US" sz="3380" dirty="0"/>
            </a:br>
            <a:br>
              <a:rPr lang="en-US" sz="3380" dirty="0"/>
            </a:br>
            <a:br>
              <a:rPr lang="en-US" sz="3380" dirty="0"/>
            </a:br>
            <a:r>
              <a:rPr lang="en-US" sz="4000" dirty="0"/>
              <a:t>Pesticide Exposure and Risk</a:t>
            </a:r>
          </a:p>
        </p:txBody>
      </p:sp>
    </p:spTree>
    <p:extLst>
      <p:ext uri="{BB962C8B-B14F-4D97-AF65-F5344CB8AC3E}">
        <p14:creationId xmlns:p14="http://schemas.microsoft.com/office/powerpoint/2010/main" val="281985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A172FF1-403D-9E40-8AA7-079E82690EDA}"/>
              </a:ext>
            </a:extLst>
          </p:cNvPr>
          <p:cNvSpPr>
            <a:spLocks noGrp="1"/>
          </p:cNvSpPr>
          <p:nvPr>
            <p:ph type="title"/>
          </p:nvPr>
        </p:nvSpPr>
        <p:spPr>
          <a:xfrm>
            <a:off x="342900" y="205979"/>
            <a:ext cx="6172200" cy="857250"/>
          </a:xfrm>
        </p:spPr>
        <p:txBody>
          <a:bodyPr/>
          <a:lstStyle/>
          <a:p>
            <a:r>
              <a:rPr lang="en-US" dirty="0"/>
              <a:t>Risk, Toxicity, and Exposure</a:t>
            </a:r>
          </a:p>
        </p:txBody>
      </p:sp>
      <p:sp>
        <p:nvSpPr>
          <p:cNvPr id="4" name="Content Placeholder 2">
            <a:extLst>
              <a:ext uri="{FF2B5EF4-FFF2-40B4-BE49-F238E27FC236}">
                <a16:creationId xmlns:a16="http://schemas.microsoft.com/office/drawing/2014/main" id="{D08F683A-6A79-E849-AA14-A78356441C70}"/>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a:t>What is risk?</a:t>
            </a:r>
          </a:p>
          <a:p>
            <a:pPr lvl="1"/>
            <a:r>
              <a:rPr lang="en-US" i="1" u="sng" dirty="0"/>
              <a:t>Potential</a:t>
            </a:r>
            <a:r>
              <a:rPr lang="en-US" dirty="0"/>
              <a:t> to cause harm</a:t>
            </a:r>
          </a:p>
          <a:p>
            <a:r>
              <a:rPr lang="en-US" dirty="0"/>
              <a:t>What is toxicity?</a:t>
            </a:r>
          </a:p>
          <a:p>
            <a:pPr lvl="1"/>
            <a:r>
              <a:rPr lang="en-US" i="1" u="sng" dirty="0"/>
              <a:t>Ability</a:t>
            </a:r>
            <a:r>
              <a:rPr lang="en-US" dirty="0"/>
              <a:t> to cause harm</a:t>
            </a:r>
          </a:p>
          <a:p>
            <a:pPr lvl="1"/>
            <a:r>
              <a:rPr lang="en-US" dirty="0"/>
              <a:t>Property of: active ingredient, concentration, and formulation</a:t>
            </a:r>
          </a:p>
          <a:p>
            <a:pPr lvl="1"/>
            <a:r>
              <a:rPr lang="en-US" dirty="0"/>
              <a:t>Not source dependent</a:t>
            </a:r>
          </a:p>
          <a:p>
            <a:r>
              <a:rPr lang="en-US" dirty="0"/>
              <a:t>What is exposure?</a:t>
            </a:r>
          </a:p>
          <a:p>
            <a:pPr lvl="1"/>
            <a:r>
              <a:rPr lang="en-US" dirty="0"/>
              <a:t>Two types – acute and chronic</a:t>
            </a:r>
          </a:p>
        </p:txBody>
      </p:sp>
      <p:sp>
        <p:nvSpPr>
          <p:cNvPr id="7" name="Rectangle 6">
            <a:extLst>
              <a:ext uri="{FF2B5EF4-FFF2-40B4-BE49-F238E27FC236}">
                <a16:creationId xmlns:a16="http://schemas.microsoft.com/office/drawing/2014/main" id="{F9A341EE-7BEC-9D40-BDFC-825BA892A48C}"/>
              </a:ext>
            </a:extLst>
          </p:cNvPr>
          <p:cNvSpPr/>
          <p:nvPr/>
        </p:nvSpPr>
        <p:spPr>
          <a:xfrm>
            <a:off x="4754133" y="2911288"/>
            <a:ext cx="820417" cy="519439"/>
          </a:xfrm>
          <a:prstGeom prst="rect">
            <a:avLst/>
          </a:prstGeom>
          <a:noFill/>
        </p:spPr>
        <p:txBody>
          <a:bodyPr wrap="none" lIns="51435" tIns="25718" rIns="51435" bIns="25718">
            <a:spAutoFit/>
          </a:bodyPr>
          <a:lstStyle/>
          <a:p>
            <a:pPr algn="ctr"/>
            <a:r>
              <a:rPr lang="en-US" sz="3038"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Risk</a:t>
            </a:r>
          </a:p>
        </p:txBody>
      </p:sp>
      <p:sp>
        <p:nvSpPr>
          <p:cNvPr id="8" name="Rectangle 7">
            <a:extLst>
              <a:ext uri="{FF2B5EF4-FFF2-40B4-BE49-F238E27FC236}">
                <a16:creationId xmlns:a16="http://schemas.microsoft.com/office/drawing/2014/main" id="{57C7B470-B96E-9847-9BCC-90208F581537}"/>
              </a:ext>
            </a:extLst>
          </p:cNvPr>
          <p:cNvSpPr/>
          <p:nvPr/>
        </p:nvSpPr>
        <p:spPr>
          <a:xfrm>
            <a:off x="3612050" y="3307929"/>
            <a:ext cx="1400769" cy="519439"/>
          </a:xfrm>
          <a:prstGeom prst="rect">
            <a:avLst/>
          </a:prstGeom>
          <a:noFill/>
        </p:spPr>
        <p:txBody>
          <a:bodyPr wrap="none" lIns="51435" tIns="25718" rIns="51435" bIns="25718">
            <a:spAutoFit/>
          </a:bodyPr>
          <a:lstStyle/>
          <a:p>
            <a:pPr algn="ctr"/>
            <a:r>
              <a:rPr lang="en-US" sz="3038" dirty="0">
                <a:ln w="0"/>
                <a:solidFill>
                  <a:srgbClr val="FF0000"/>
                </a:solidFill>
                <a:effectLst>
                  <a:outerShdw blurRad="38100" dist="38100" dir="2700000" algn="tl">
                    <a:srgbClr val="000000">
                      <a:alpha val="43137"/>
                    </a:srgbClr>
                  </a:outerShdw>
                  <a:reflection blurRad="6350" stA="53000" endA="300" endPos="35500" dir="5400000" sy="-90000" algn="bl" rotWithShape="0"/>
                </a:effectLst>
              </a:rPr>
              <a:t>Toxicity</a:t>
            </a:r>
          </a:p>
        </p:txBody>
      </p:sp>
      <p:sp>
        <p:nvSpPr>
          <p:cNvPr id="9" name="Rectangle 8">
            <a:extLst>
              <a:ext uri="{FF2B5EF4-FFF2-40B4-BE49-F238E27FC236}">
                <a16:creationId xmlns:a16="http://schemas.microsoft.com/office/drawing/2014/main" id="{9A5AB36D-481D-AF45-9BC5-4680DC546E95}"/>
              </a:ext>
            </a:extLst>
          </p:cNvPr>
          <p:cNvSpPr/>
          <p:nvPr/>
        </p:nvSpPr>
        <p:spPr>
          <a:xfrm>
            <a:off x="5217328" y="3307929"/>
            <a:ext cx="1578637" cy="519439"/>
          </a:xfrm>
          <a:prstGeom prst="rect">
            <a:avLst/>
          </a:prstGeom>
          <a:noFill/>
        </p:spPr>
        <p:txBody>
          <a:bodyPr wrap="none" lIns="51435" tIns="25718" rIns="51435" bIns="25718">
            <a:spAutoFit/>
          </a:bodyPr>
          <a:lstStyle/>
          <a:p>
            <a:pPr algn="ctr"/>
            <a:r>
              <a:rPr lang="en-US" sz="3038" dirty="0">
                <a:ln w="0"/>
                <a:solidFill>
                  <a:srgbClr val="FFC000"/>
                </a:solidFill>
                <a:effectLst>
                  <a:outerShdw blurRad="38100" dist="38100" dir="2700000" algn="tl">
                    <a:srgbClr val="000000">
                      <a:alpha val="43137"/>
                    </a:srgbClr>
                  </a:outerShdw>
                  <a:reflection blurRad="6350" stA="53000" endA="300" endPos="35500" dir="5400000" sy="-90000" algn="bl" rotWithShape="0"/>
                </a:effectLst>
              </a:rPr>
              <a:t>Exposure</a:t>
            </a:r>
          </a:p>
        </p:txBody>
      </p:sp>
    </p:spTree>
    <p:extLst>
      <p:ext uri="{BB962C8B-B14F-4D97-AF65-F5344CB8AC3E}">
        <p14:creationId xmlns:p14="http://schemas.microsoft.com/office/powerpoint/2010/main" val="267881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68C3B-9987-E343-A980-E5B98F5E7F14}"/>
              </a:ext>
            </a:extLst>
          </p:cNvPr>
          <p:cNvSpPr>
            <a:spLocks noGrp="1"/>
          </p:cNvSpPr>
          <p:nvPr>
            <p:ph type="title"/>
          </p:nvPr>
        </p:nvSpPr>
        <p:spPr>
          <a:xfrm>
            <a:off x="342900" y="205979"/>
            <a:ext cx="6172200" cy="857250"/>
          </a:xfrm>
        </p:spPr>
        <p:txBody>
          <a:bodyPr/>
          <a:lstStyle/>
          <a:p>
            <a:r>
              <a:rPr lang="en-US" dirty="0"/>
              <a:t>Risk, Toxicity, and Exposure</a:t>
            </a:r>
          </a:p>
        </p:txBody>
      </p:sp>
      <p:sp>
        <p:nvSpPr>
          <p:cNvPr id="3" name="Content Placeholder 2">
            <a:extLst>
              <a:ext uri="{FF2B5EF4-FFF2-40B4-BE49-F238E27FC236}">
                <a16:creationId xmlns:a16="http://schemas.microsoft.com/office/drawing/2014/main" id="{83423469-CC96-844A-A7B9-FB69F0E5BC92}"/>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Exposure’s contribution to risk:</a:t>
            </a:r>
          </a:p>
          <a:p>
            <a:pPr lvl="1"/>
            <a:r>
              <a:rPr lang="en-US"/>
              <a:t>Dose</a:t>
            </a:r>
          </a:p>
          <a:p>
            <a:pPr lvl="1"/>
            <a:r>
              <a:rPr lang="en-US"/>
              <a:t>Time</a:t>
            </a:r>
          </a:p>
          <a:p>
            <a:pPr lvl="1"/>
            <a:r>
              <a:rPr lang="en-US"/>
              <a:t>Dose/time relationship</a:t>
            </a:r>
          </a:p>
          <a:p>
            <a:endParaRPr lang="en-US" dirty="0"/>
          </a:p>
        </p:txBody>
      </p:sp>
    </p:spTree>
    <p:extLst>
      <p:ext uri="{BB962C8B-B14F-4D97-AF65-F5344CB8AC3E}">
        <p14:creationId xmlns:p14="http://schemas.microsoft.com/office/powerpoint/2010/main" val="22265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64D871-5112-D74D-9C5E-0EA9D67CCF87}"/>
              </a:ext>
            </a:extLst>
          </p:cNvPr>
          <p:cNvPicPr>
            <a:picLocks noChangeAspect="1"/>
          </p:cNvPicPr>
          <p:nvPr/>
        </p:nvPicPr>
        <p:blipFill>
          <a:blip r:embed="rId3"/>
          <a:stretch>
            <a:fillRect/>
          </a:stretch>
        </p:blipFill>
        <p:spPr>
          <a:xfrm>
            <a:off x="1295400" y="1452729"/>
            <a:ext cx="4749010" cy="2490740"/>
          </a:xfrm>
          <a:prstGeom prst="rect">
            <a:avLst/>
          </a:prstGeom>
        </p:spPr>
      </p:pic>
      <p:sp>
        <p:nvSpPr>
          <p:cNvPr id="3" name="Title 1">
            <a:extLst>
              <a:ext uri="{FF2B5EF4-FFF2-40B4-BE49-F238E27FC236}">
                <a16:creationId xmlns:a16="http://schemas.microsoft.com/office/drawing/2014/main" id="{7C239F4E-25A7-FA49-BD79-E3D41850E679}"/>
              </a:ext>
            </a:extLst>
          </p:cNvPr>
          <p:cNvSpPr>
            <a:spLocks noGrp="1"/>
          </p:cNvSpPr>
          <p:nvPr>
            <p:ph type="title"/>
          </p:nvPr>
        </p:nvSpPr>
        <p:spPr>
          <a:xfrm>
            <a:off x="342900" y="205979"/>
            <a:ext cx="6172200" cy="857250"/>
          </a:xfrm>
        </p:spPr>
        <p:txBody>
          <a:bodyPr/>
          <a:lstStyle/>
          <a:p>
            <a:r>
              <a:rPr lang="en-US" dirty="0"/>
              <a:t>Risk, Toxicity, and Exposure</a:t>
            </a:r>
          </a:p>
        </p:txBody>
      </p:sp>
    </p:spTree>
    <p:extLst>
      <p:ext uri="{BB962C8B-B14F-4D97-AF65-F5344CB8AC3E}">
        <p14:creationId xmlns:p14="http://schemas.microsoft.com/office/powerpoint/2010/main" val="107814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2543BEE-FC30-8842-BF0C-92D31E07156A}"/>
              </a:ext>
            </a:extLst>
          </p:cNvPr>
          <p:cNvSpPr>
            <a:spLocks noGrp="1"/>
          </p:cNvSpPr>
          <p:nvPr>
            <p:ph type="title"/>
          </p:nvPr>
        </p:nvSpPr>
        <p:spPr>
          <a:xfrm>
            <a:off x="342900" y="205979"/>
            <a:ext cx="6172200" cy="857250"/>
          </a:xfrm>
        </p:spPr>
        <p:txBody>
          <a:bodyPr/>
          <a:lstStyle/>
          <a:p>
            <a:r>
              <a:rPr lang="en-US" dirty="0"/>
              <a:t>Risk, Toxicity, and Exposure</a:t>
            </a:r>
          </a:p>
        </p:txBody>
      </p:sp>
      <p:pic>
        <p:nvPicPr>
          <p:cNvPr id="4" name="Picture 3">
            <a:extLst>
              <a:ext uri="{FF2B5EF4-FFF2-40B4-BE49-F238E27FC236}">
                <a16:creationId xmlns:a16="http://schemas.microsoft.com/office/drawing/2014/main" id="{D7038EFF-9B62-1949-945D-B1B603F71D4A}"/>
              </a:ext>
            </a:extLst>
          </p:cNvPr>
          <p:cNvPicPr>
            <a:picLocks noChangeAspect="1"/>
          </p:cNvPicPr>
          <p:nvPr/>
        </p:nvPicPr>
        <p:blipFill>
          <a:blip r:embed="rId3"/>
          <a:stretch>
            <a:fillRect/>
          </a:stretch>
        </p:blipFill>
        <p:spPr>
          <a:xfrm>
            <a:off x="1104777" y="1428750"/>
            <a:ext cx="5410323" cy="1549691"/>
          </a:xfrm>
          <a:prstGeom prst="rect">
            <a:avLst/>
          </a:prstGeom>
        </p:spPr>
      </p:pic>
      <p:graphicFrame>
        <p:nvGraphicFramePr>
          <p:cNvPr id="5" name="Chart 4">
            <a:extLst>
              <a:ext uri="{FF2B5EF4-FFF2-40B4-BE49-F238E27FC236}">
                <a16:creationId xmlns:a16="http://schemas.microsoft.com/office/drawing/2014/main" id="{9BBFE8C0-A9E5-6C4D-A91A-E4BAB4FB37BB}"/>
              </a:ext>
            </a:extLst>
          </p:cNvPr>
          <p:cNvGraphicFramePr/>
          <p:nvPr>
            <p:extLst>
              <p:ext uri="{D42A27DB-BD31-4B8C-83A1-F6EECF244321}">
                <p14:modId xmlns:p14="http://schemas.microsoft.com/office/powerpoint/2010/main" val="3118181777"/>
              </p:ext>
            </p:extLst>
          </p:nvPr>
        </p:nvGraphicFramePr>
        <p:xfrm>
          <a:off x="1104777" y="2978441"/>
          <a:ext cx="4961527" cy="12238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6933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2C32C3-4AB3-E745-88B1-E04BEBCABFD4}"/>
              </a:ext>
            </a:extLst>
          </p:cNvPr>
          <p:cNvSpPr>
            <a:spLocks noGrp="1"/>
          </p:cNvSpPr>
          <p:nvPr>
            <p:ph type="title"/>
          </p:nvPr>
        </p:nvSpPr>
        <p:spPr>
          <a:xfrm>
            <a:off x="471487" y="2601191"/>
            <a:ext cx="5915025" cy="2139553"/>
          </a:xfrm>
        </p:spPr>
        <p:txBody>
          <a:bodyPr/>
          <a:lstStyle/>
          <a:p>
            <a:r>
              <a:rPr lang="en-US" sz="3600" dirty="0"/>
              <a:t>Pesticide</a:t>
            </a:r>
            <a:r>
              <a:rPr lang="en-US" dirty="0"/>
              <a:t> </a:t>
            </a:r>
            <a:r>
              <a:rPr lang="en-US" sz="3600" dirty="0"/>
              <a:t>Basics</a:t>
            </a:r>
          </a:p>
        </p:txBody>
      </p:sp>
    </p:spTree>
    <p:extLst>
      <p:ext uri="{BB962C8B-B14F-4D97-AF65-F5344CB8AC3E}">
        <p14:creationId xmlns:p14="http://schemas.microsoft.com/office/powerpoint/2010/main" val="95562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CD7E9-7D59-FB42-8F68-9466C26F607C}"/>
              </a:ext>
            </a:extLst>
          </p:cNvPr>
          <p:cNvSpPr>
            <a:spLocks noGrp="1"/>
          </p:cNvSpPr>
          <p:nvPr>
            <p:ph type="title"/>
          </p:nvPr>
        </p:nvSpPr>
        <p:spPr>
          <a:xfrm>
            <a:off x="342900" y="205979"/>
            <a:ext cx="6172200" cy="857250"/>
          </a:xfrm>
        </p:spPr>
        <p:txBody>
          <a:bodyPr/>
          <a:lstStyle/>
          <a:p>
            <a:r>
              <a:rPr lang="en-US" dirty="0"/>
              <a:t>Risk, Toxicity, and Exposure</a:t>
            </a:r>
          </a:p>
        </p:txBody>
      </p:sp>
      <p:sp>
        <p:nvSpPr>
          <p:cNvPr id="3" name="Content Placeholder 2">
            <a:extLst>
              <a:ext uri="{FF2B5EF4-FFF2-40B4-BE49-F238E27FC236}">
                <a16:creationId xmlns:a16="http://schemas.microsoft.com/office/drawing/2014/main" id="{15169196-4D5B-984B-A7AB-64B10026EEF4}"/>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Individual differences affect risk:</a:t>
            </a:r>
          </a:p>
          <a:p>
            <a:pPr lvl="1"/>
            <a:r>
              <a:rPr lang="en-US"/>
              <a:t>Weight</a:t>
            </a:r>
          </a:p>
          <a:p>
            <a:pPr lvl="1"/>
            <a:r>
              <a:rPr lang="en-US"/>
              <a:t>Age</a:t>
            </a:r>
          </a:p>
          <a:p>
            <a:pPr lvl="1"/>
            <a:r>
              <a:rPr lang="en-US"/>
              <a:t>Gender</a:t>
            </a:r>
          </a:p>
          <a:p>
            <a:pPr lvl="1"/>
            <a:r>
              <a:rPr lang="en-US"/>
              <a:t>Health conditions</a:t>
            </a:r>
          </a:p>
          <a:p>
            <a:pPr lvl="1"/>
            <a:r>
              <a:rPr lang="en-US"/>
              <a:t>Environment</a:t>
            </a:r>
            <a:endParaRPr lang="en-US" dirty="0"/>
          </a:p>
        </p:txBody>
      </p:sp>
    </p:spTree>
    <p:extLst>
      <p:ext uri="{BB962C8B-B14F-4D97-AF65-F5344CB8AC3E}">
        <p14:creationId xmlns:p14="http://schemas.microsoft.com/office/powerpoint/2010/main" val="5250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2A46A3B-59F7-804C-8346-DE94F3DF7563}"/>
              </a:ext>
            </a:extLst>
          </p:cNvPr>
          <p:cNvSpPr txBox="1">
            <a:spLocks/>
          </p:cNvSpPr>
          <p:nvPr/>
        </p:nvSpPr>
        <p:spPr>
          <a:xfrm>
            <a:off x="342900" y="1063230"/>
            <a:ext cx="6362700" cy="3718320"/>
          </a:xfrm>
          <a:prstGeom prst="rect">
            <a:avLst/>
          </a:prstGeom>
        </p:spPr>
        <p:txBody>
          <a:bodyPr>
            <a:normAutofit fontScale="25000" lnSpcReduction="20000"/>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9322" indent="-289322">
              <a:buFont typeface="+mj-lt"/>
              <a:buAutoNum type="arabicPeriod"/>
            </a:pPr>
            <a:r>
              <a:rPr lang="en-US" sz="7200" dirty="0"/>
              <a:t>Dermal</a:t>
            </a:r>
          </a:p>
          <a:p>
            <a:pPr lvl="1"/>
            <a:r>
              <a:rPr lang="en-US" sz="7200" dirty="0"/>
              <a:t>Most pesticide exposure</a:t>
            </a:r>
          </a:p>
          <a:p>
            <a:pPr lvl="1"/>
            <a:r>
              <a:rPr lang="en-US" sz="7200" dirty="0"/>
              <a:t>Transmits pesticide to bloodstream</a:t>
            </a:r>
          </a:p>
          <a:p>
            <a:pPr lvl="1"/>
            <a:r>
              <a:rPr lang="en-US" sz="7200" dirty="0"/>
              <a:t>Formulations and active ingredient concentration affect absorption</a:t>
            </a:r>
          </a:p>
          <a:p>
            <a:pPr lvl="1"/>
            <a:r>
              <a:rPr lang="en-US" sz="7200" dirty="0"/>
              <a:t>Some areas absorb pesticides better than others</a:t>
            </a:r>
          </a:p>
          <a:p>
            <a:pPr lvl="1"/>
            <a:r>
              <a:rPr lang="en-US" sz="7200" dirty="0"/>
              <a:t>Skin condition affects absorption</a:t>
            </a:r>
          </a:p>
          <a:p>
            <a:pPr lvl="1"/>
            <a:r>
              <a:rPr lang="en-US" sz="7200" dirty="0"/>
              <a:t>Some causes of dermal exposure:</a:t>
            </a:r>
          </a:p>
          <a:p>
            <a:pPr lvl="2">
              <a:buFont typeface="Wingdings" panose="05000000000000000000" pitchFamily="2" charset="2"/>
              <a:buChar char="§"/>
            </a:pPr>
            <a:r>
              <a:rPr lang="en-US" sz="7200" dirty="0"/>
              <a:t>Not using gloves or personal protective equipment</a:t>
            </a:r>
          </a:p>
          <a:p>
            <a:pPr lvl="2">
              <a:buFont typeface="Wingdings" panose="05000000000000000000" pitchFamily="2" charset="2"/>
              <a:buChar char="§"/>
            </a:pPr>
            <a:r>
              <a:rPr lang="en-US" sz="7200" dirty="0"/>
              <a:t>Not washing hands</a:t>
            </a:r>
          </a:p>
          <a:p>
            <a:pPr lvl="2">
              <a:buFont typeface="Wingdings" panose="05000000000000000000" pitchFamily="2" charset="2"/>
              <a:buChar char="§"/>
            </a:pPr>
            <a:r>
              <a:rPr lang="en-US" sz="7200" dirty="0"/>
              <a:t>Splashing or spilling pesticide on skin</a:t>
            </a:r>
          </a:p>
          <a:p>
            <a:pPr lvl="2">
              <a:buFont typeface="Wingdings" panose="05000000000000000000" pitchFamily="2" charset="2"/>
              <a:buChar char="§"/>
            </a:pPr>
            <a:r>
              <a:rPr lang="en-US" sz="7200" dirty="0"/>
              <a:t>Exposure to spray or dust drift</a:t>
            </a:r>
          </a:p>
          <a:p>
            <a:pPr lvl="2">
              <a:buFont typeface="Wingdings" panose="05000000000000000000" pitchFamily="2" charset="2"/>
              <a:buChar char="§"/>
            </a:pPr>
            <a:r>
              <a:rPr lang="en-US" sz="7200" dirty="0"/>
              <a:t>Applying in windy weather</a:t>
            </a:r>
          </a:p>
          <a:p>
            <a:pPr lvl="2">
              <a:buFont typeface="Wingdings" panose="05000000000000000000" pitchFamily="2" charset="2"/>
              <a:buChar char="§"/>
            </a:pPr>
            <a:r>
              <a:rPr lang="en-US" sz="7200" dirty="0"/>
              <a:t>Touching treated plants or soil</a:t>
            </a:r>
          </a:p>
          <a:p>
            <a:pPr lvl="2">
              <a:buFont typeface="Wingdings" panose="05000000000000000000" pitchFamily="2" charset="2"/>
              <a:buChar char="§"/>
            </a:pPr>
            <a:endParaRPr lang="en-US" dirty="0"/>
          </a:p>
        </p:txBody>
      </p:sp>
      <p:sp>
        <p:nvSpPr>
          <p:cNvPr id="3" name="Title 1">
            <a:extLst>
              <a:ext uri="{FF2B5EF4-FFF2-40B4-BE49-F238E27FC236}">
                <a16:creationId xmlns:a16="http://schemas.microsoft.com/office/drawing/2014/main" id="{AB66AD22-89E7-D44A-AF7C-B8610DBE3F72}"/>
              </a:ext>
            </a:extLst>
          </p:cNvPr>
          <p:cNvSpPr>
            <a:spLocks noGrp="1"/>
          </p:cNvSpPr>
          <p:nvPr>
            <p:ph type="title"/>
          </p:nvPr>
        </p:nvSpPr>
        <p:spPr>
          <a:xfrm>
            <a:off x="342900" y="205979"/>
            <a:ext cx="6172200" cy="857250"/>
          </a:xfrm>
        </p:spPr>
        <p:txBody>
          <a:bodyPr/>
          <a:lstStyle/>
          <a:p>
            <a:r>
              <a:rPr lang="en-US" dirty="0"/>
              <a:t>Routes of Entry</a:t>
            </a:r>
          </a:p>
        </p:txBody>
      </p:sp>
    </p:spTree>
    <p:extLst>
      <p:ext uri="{BB962C8B-B14F-4D97-AF65-F5344CB8AC3E}">
        <p14:creationId xmlns:p14="http://schemas.microsoft.com/office/powerpoint/2010/main" val="193419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489F1-16D9-3542-8191-1C583737992F}"/>
              </a:ext>
            </a:extLst>
          </p:cNvPr>
          <p:cNvSpPr>
            <a:spLocks noGrp="1"/>
          </p:cNvSpPr>
          <p:nvPr>
            <p:ph type="title"/>
          </p:nvPr>
        </p:nvSpPr>
        <p:spPr>
          <a:xfrm>
            <a:off x="342900" y="205979"/>
            <a:ext cx="6172200" cy="857250"/>
          </a:xfrm>
        </p:spPr>
        <p:txBody>
          <a:bodyPr/>
          <a:lstStyle/>
          <a:p>
            <a:r>
              <a:rPr lang="en-US" dirty="0"/>
              <a:t>Routes of Entry</a:t>
            </a:r>
          </a:p>
        </p:txBody>
      </p:sp>
      <p:sp>
        <p:nvSpPr>
          <p:cNvPr id="3" name="Content Placeholder 2">
            <a:extLst>
              <a:ext uri="{FF2B5EF4-FFF2-40B4-BE49-F238E27FC236}">
                <a16:creationId xmlns:a16="http://schemas.microsoft.com/office/drawing/2014/main" id="{48D2E847-E9FD-9D4F-94C9-1F4E13E25365}"/>
              </a:ext>
            </a:extLst>
          </p:cNvPr>
          <p:cNvSpPr txBox="1">
            <a:spLocks/>
          </p:cNvSpPr>
          <p:nvPr/>
        </p:nvSpPr>
        <p:spPr>
          <a:xfrm>
            <a:off x="438150" y="1063229"/>
            <a:ext cx="5981700" cy="3623073"/>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9322" indent="-289322">
              <a:buFont typeface="+mj-lt"/>
              <a:buAutoNum type="arabicPeriod" startAt="2"/>
            </a:pPr>
            <a:r>
              <a:rPr lang="en-US" dirty="0"/>
              <a:t>Eye</a:t>
            </a:r>
          </a:p>
          <a:p>
            <a:pPr lvl="1"/>
            <a:r>
              <a:rPr lang="en-US" dirty="0"/>
              <a:t>Extremely absorbent</a:t>
            </a:r>
          </a:p>
          <a:p>
            <a:pPr lvl="1"/>
            <a:r>
              <a:rPr lang="en-US" dirty="0"/>
              <a:t>Blood vessels are close to the surface</a:t>
            </a:r>
          </a:p>
          <a:p>
            <a:pPr lvl="1"/>
            <a:r>
              <a:rPr lang="en-US" dirty="0"/>
              <a:t>Sensitive to many pesticides</a:t>
            </a:r>
          </a:p>
          <a:p>
            <a:pPr lvl="1"/>
            <a:r>
              <a:rPr lang="en-US" dirty="0"/>
              <a:t>Some causes of eye exposure:</a:t>
            </a:r>
          </a:p>
          <a:p>
            <a:pPr lvl="2">
              <a:buFont typeface="Wingdings" panose="05000000000000000000" pitchFamily="2" charset="2"/>
              <a:buChar char="§"/>
            </a:pPr>
            <a:r>
              <a:rPr lang="en-US" dirty="0"/>
              <a:t>Rubbing eyes with contaminated hands or gloves</a:t>
            </a:r>
          </a:p>
          <a:p>
            <a:pPr lvl="2">
              <a:buFont typeface="Wingdings" panose="05000000000000000000" pitchFamily="2" charset="2"/>
              <a:buChar char="§"/>
            </a:pPr>
            <a:r>
              <a:rPr lang="en-US" dirty="0"/>
              <a:t>Splashing pesticides in eyes</a:t>
            </a:r>
          </a:p>
          <a:p>
            <a:pPr lvl="2">
              <a:buFont typeface="Wingdings" panose="05000000000000000000" pitchFamily="2" charset="2"/>
              <a:buChar char="§"/>
            </a:pPr>
            <a:r>
              <a:rPr lang="en-US" dirty="0"/>
              <a:t>Handling dry formulations without eye protection</a:t>
            </a:r>
          </a:p>
          <a:p>
            <a:pPr lvl="2">
              <a:buFont typeface="Wingdings" panose="05000000000000000000" pitchFamily="2" charset="2"/>
              <a:buChar char="§"/>
            </a:pPr>
            <a:r>
              <a:rPr lang="en-US" dirty="0"/>
              <a:t>Applying pesticides in windy weather.</a:t>
            </a:r>
          </a:p>
        </p:txBody>
      </p:sp>
    </p:spTree>
    <p:extLst>
      <p:ext uri="{BB962C8B-B14F-4D97-AF65-F5344CB8AC3E}">
        <p14:creationId xmlns:p14="http://schemas.microsoft.com/office/powerpoint/2010/main" val="321931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1F505-61AD-B14A-BF39-638AEFC5BFFA}"/>
              </a:ext>
            </a:extLst>
          </p:cNvPr>
          <p:cNvSpPr>
            <a:spLocks noGrp="1"/>
          </p:cNvSpPr>
          <p:nvPr>
            <p:ph type="title"/>
          </p:nvPr>
        </p:nvSpPr>
        <p:spPr>
          <a:xfrm>
            <a:off x="342900" y="205979"/>
            <a:ext cx="6172200" cy="857250"/>
          </a:xfrm>
        </p:spPr>
        <p:txBody>
          <a:bodyPr/>
          <a:lstStyle/>
          <a:p>
            <a:r>
              <a:rPr lang="en-US" dirty="0"/>
              <a:t>Routes of Entry</a:t>
            </a:r>
          </a:p>
        </p:txBody>
      </p:sp>
      <p:sp>
        <p:nvSpPr>
          <p:cNvPr id="3" name="Content Placeholder 2">
            <a:extLst>
              <a:ext uri="{FF2B5EF4-FFF2-40B4-BE49-F238E27FC236}">
                <a16:creationId xmlns:a16="http://schemas.microsoft.com/office/drawing/2014/main" id="{FAF4E506-F55E-A343-80FC-80B6B06F0418}"/>
              </a:ext>
            </a:extLst>
          </p:cNvPr>
          <p:cNvSpPr txBox="1">
            <a:spLocks/>
          </p:cNvSpPr>
          <p:nvPr/>
        </p:nvSpPr>
        <p:spPr>
          <a:xfrm>
            <a:off x="342900" y="1063229"/>
            <a:ext cx="6172200" cy="3874292"/>
          </a:xfrm>
          <a:prstGeom prst="rect">
            <a:avLst/>
          </a:prstGeom>
        </p:spPr>
        <p:txBody>
          <a:bodyPr>
            <a:normAutofit/>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9322" indent="-289322">
              <a:buFont typeface="+mj-lt"/>
              <a:buAutoNum type="arabicPeriod" startAt="3"/>
            </a:pPr>
            <a:r>
              <a:rPr lang="en-US" dirty="0"/>
              <a:t>Inhalation</a:t>
            </a:r>
          </a:p>
          <a:p>
            <a:pPr lvl="1"/>
            <a:r>
              <a:rPr lang="en-US" dirty="0"/>
              <a:t>Occurs from breathing dusts, gasses, and fumes</a:t>
            </a:r>
          </a:p>
          <a:p>
            <a:pPr lvl="1"/>
            <a:r>
              <a:rPr lang="en-US" dirty="0"/>
              <a:t>Large particles stay on nasal and throat passage surfaces</a:t>
            </a:r>
          </a:p>
          <a:p>
            <a:pPr lvl="1"/>
            <a:r>
              <a:rPr lang="en-US" dirty="0"/>
              <a:t>Small particles can go directly to the lungs</a:t>
            </a:r>
          </a:p>
          <a:p>
            <a:pPr lvl="1"/>
            <a:r>
              <a:rPr lang="en-US" dirty="0"/>
              <a:t>Can damage linings of noes, throat, lungs, organs, and tissues</a:t>
            </a:r>
          </a:p>
          <a:p>
            <a:pPr lvl="1"/>
            <a:r>
              <a:rPr lang="en-US" dirty="0"/>
              <a:t>Some causes of inhalation exposure:</a:t>
            </a:r>
          </a:p>
          <a:p>
            <a:pPr lvl="2">
              <a:buFont typeface="Wingdings" panose="05000000000000000000" pitchFamily="2" charset="2"/>
              <a:buChar char="§"/>
            </a:pPr>
            <a:r>
              <a:rPr lang="en-US" dirty="0"/>
              <a:t>Using pesticides in confined or poorly ventilated areas</a:t>
            </a:r>
          </a:p>
          <a:p>
            <a:pPr lvl="2">
              <a:buFont typeface="Wingdings" panose="05000000000000000000" pitchFamily="2" charset="2"/>
              <a:buChar char="§"/>
            </a:pPr>
            <a:r>
              <a:rPr lang="en-US" dirty="0"/>
              <a:t>Handling dusts or powders</a:t>
            </a:r>
          </a:p>
          <a:p>
            <a:pPr lvl="2">
              <a:buFont typeface="Wingdings" panose="05000000000000000000" pitchFamily="2" charset="2"/>
              <a:buChar char="§"/>
            </a:pPr>
            <a:r>
              <a:rPr lang="en-US" dirty="0"/>
              <a:t>Exposure to spray or dust drift</a:t>
            </a:r>
          </a:p>
        </p:txBody>
      </p:sp>
    </p:spTree>
    <p:extLst>
      <p:ext uri="{BB962C8B-B14F-4D97-AF65-F5344CB8AC3E}">
        <p14:creationId xmlns:p14="http://schemas.microsoft.com/office/powerpoint/2010/main" val="352648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32D64-BCC8-384D-ACCA-CD7640186DBF}"/>
              </a:ext>
            </a:extLst>
          </p:cNvPr>
          <p:cNvSpPr>
            <a:spLocks noGrp="1"/>
          </p:cNvSpPr>
          <p:nvPr>
            <p:ph type="title"/>
          </p:nvPr>
        </p:nvSpPr>
        <p:spPr>
          <a:xfrm>
            <a:off x="342900" y="205979"/>
            <a:ext cx="6172200" cy="857250"/>
          </a:xfrm>
        </p:spPr>
        <p:txBody>
          <a:bodyPr/>
          <a:lstStyle/>
          <a:p>
            <a:r>
              <a:rPr lang="en-US" dirty="0"/>
              <a:t>Routes of Entry</a:t>
            </a:r>
          </a:p>
        </p:txBody>
      </p:sp>
      <p:sp>
        <p:nvSpPr>
          <p:cNvPr id="3" name="Content Placeholder 2">
            <a:extLst>
              <a:ext uri="{FF2B5EF4-FFF2-40B4-BE49-F238E27FC236}">
                <a16:creationId xmlns:a16="http://schemas.microsoft.com/office/drawing/2014/main" id="{88D5FDCB-24BC-7A4E-A644-4323CB1A643D}"/>
              </a:ext>
            </a:extLst>
          </p:cNvPr>
          <p:cNvSpPr txBox="1">
            <a:spLocks/>
          </p:cNvSpPr>
          <p:nvPr/>
        </p:nvSpPr>
        <p:spPr>
          <a:xfrm>
            <a:off x="342900" y="1064774"/>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9322" indent="-289322">
              <a:buFont typeface="+mj-lt"/>
              <a:buAutoNum type="arabicPeriod" startAt="4"/>
            </a:pPr>
            <a:r>
              <a:rPr lang="en-US" dirty="0"/>
              <a:t>Oral</a:t>
            </a:r>
          </a:p>
          <a:p>
            <a:pPr lvl="1"/>
            <a:r>
              <a:rPr lang="en-US" dirty="0"/>
              <a:t>Can be very dangerous</a:t>
            </a:r>
          </a:p>
          <a:p>
            <a:pPr lvl="1"/>
            <a:r>
              <a:rPr lang="en-US" dirty="0"/>
              <a:t>Rare occurrence – usually result of carelessness</a:t>
            </a:r>
          </a:p>
          <a:p>
            <a:pPr lvl="1"/>
            <a:r>
              <a:rPr lang="en-US" dirty="0"/>
              <a:t>Typically result of splashing or drifting and not washing hands after use</a:t>
            </a:r>
          </a:p>
        </p:txBody>
      </p:sp>
    </p:spTree>
    <p:extLst>
      <p:ext uri="{BB962C8B-B14F-4D97-AF65-F5344CB8AC3E}">
        <p14:creationId xmlns:p14="http://schemas.microsoft.com/office/powerpoint/2010/main" val="425573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4A8F0-9F42-D949-99F2-672504E67AAD}"/>
              </a:ext>
            </a:extLst>
          </p:cNvPr>
          <p:cNvSpPr>
            <a:spLocks noGrp="1"/>
          </p:cNvSpPr>
          <p:nvPr>
            <p:ph type="title"/>
          </p:nvPr>
        </p:nvSpPr>
        <p:spPr>
          <a:xfrm>
            <a:off x="342900" y="205979"/>
            <a:ext cx="6172200" cy="857250"/>
          </a:xfrm>
        </p:spPr>
        <p:txBody>
          <a:bodyPr/>
          <a:lstStyle/>
          <a:p>
            <a:r>
              <a:rPr lang="en-US" dirty="0"/>
              <a:t>Non-applicator Exposure</a:t>
            </a:r>
          </a:p>
        </p:txBody>
      </p:sp>
      <p:sp>
        <p:nvSpPr>
          <p:cNvPr id="3" name="Content Placeholder 2">
            <a:extLst>
              <a:ext uri="{FF2B5EF4-FFF2-40B4-BE49-F238E27FC236}">
                <a16:creationId xmlns:a16="http://schemas.microsoft.com/office/drawing/2014/main" id="{03DB9274-C0D2-8145-ACB0-429278A7EADB}"/>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a:t>Same exposure concerns as a pesticide applicator</a:t>
            </a:r>
          </a:p>
          <a:p>
            <a:r>
              <a:rPr lang="en-US" dirty="0"/>
              <a:t>Examples:</a:t>
            </a:r>
          </a:p>
          <a:p>
            <a:pPr lvl="1"/>
            <a:r>
              <a:rPr lang="en-US" dirty="0"/>
              <a:t>Touching treated surfaces</a:t>
            </a:r>
          </a:p>
          <a:p>
            <a:pPr lvl="1"/>
            <a:r>
              <a:rPr lang="en-US" dirty="0"/>
              <a:t>Inhaling vapors</a:t>
            </a:r>
          </a:p>
          <a:p>
            <a:pPr lvl="1"/>
            <a:r>
              <a:rPr lang="en-US" dirty="0"/>
              <a:t>Pesticide-treated food crops</a:t>
            </a:r>
          </a:p>
          <a:p>
            <a:r>
              <a:rPr lang="en-US" dirty="0"/>
              <a:t>Pesticide users must prevent or reduce non-applicator exposure and risk</a:t>
            </a:r>
          </a:p>
          <a:p>
            <a:endParaRPr lang="en-US" dirty="0"/>
          </a:p>
        </p:txBody>
      </p:sp>
    </p:spTree>
    <p:extLst>
      <p:ext uri="{BB962C8B-B14F-4D97-AF65-F5344CB8AC3E}">
        <p14:creationId xmlns:p14="http://schemas.microsoft.com/office/powerpoint/2010/main" val="39605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508A5-11AB-564A-886C-BEAEB46AF036}"/>
              </a:ext>
            </a:extLst>
          </p:cNvPr>
          <p:cNvSpPr>
            <a:spLocks noGrp="1"/>
          </p:cNvSpPr>
          <p:nvPr>
            <p:ph type="title"/>
          </p:nvPr>
        </p:nvSpPr>
        <p:spPr>
          <a:xfrm>
            <a:off x="342900" y="205979"/>
            <a:ext cx="6172200" cy="857250"/>
          </a:xfrm>
        </p:spPr>
        <p:txBody>
          <a:bodyPr/>
          <a:lstStyle/>
          <a:p>
            <a:r>
              <a:rPr lang="en-US" dirty="0"/>
              <a:t>Finding Exposure Hazard Information</a:t>
            </a:r>
          </a:p>
        </p:txBody>
      </p:sp>
      <p:sp>
        <p:nvSpPr>
          <p:cNvPr id="3" name="Content Placeholder 2">
            <a:extLst>
              <a:ext uri="{FF2B5EF4-FFF2-40B4-BE49-F238E27FC236}">
                <a16:creationId xmlns:a16="http://schemas.microsoft.com/office/drawing/2014/main" id="{23F41013-5C10-354F-807F-F2F4481BB3EA}"/>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Read the label</a:t>
            </a:r>
          </a:p>
          <a:p>
            <a:r>
              <a:rPr lang="en-US"/>
              <a:t>Look for the Precautionary Statements section on the label</a:t>
            </a:r>
          </a:p>
          <a:p>
            <a:pPr lvl="1"/>
            <a:r>
              <a:rPr lang="en-US"/>
              <a:t>Will note the route or routes of exposure</a:t>
            </a:r>
          </a:p>
          <a:p>
            <a:pPr lvl="1"/>
            <a:r>
              <a:rPr lang="en-US"/>
              <a:t>Usually under the heading “Hazards to Humans and Domestic Animals”</a:t>
            </a:r>
            <a:endParaRPr lang="en-US" dirty="0"/>
          </a:p>
        </p:txBody>
      </p:sp>
      <p:pic>
        <p:nvPicPr>
          <p:cNvPr id="4" name="Picture 3">
            <a:extLst>
              <a:ext uri="{FF2B5EF4-FFF2-40B4-BE49-F238E27FC236}">
                <a16:creationId xmlns:a16="http://schemas.microsoft.com/office/drawing/2014/main" id="{2122AEB8-4782-1145-80CD-39E41717FD01}"/>
              </a:ext>
            </a:extLst>
          </p:cNvPr>
          <p:cNvPicPr>
            <a:picLocks noChangeAspect="1"/>
          </p:cNvPicPr>
          <p:nvPr/>
        </p:nvPicPr>
        <p:blipFill>
          <a:blip r:embed="rId3"/>
          <a:stretch>
            <a:fillRect/>
          </a:stretch>
        </p:blipFill>
        <p:spPr>
          <a:xfrm>
            <a:off x="1710166" y="3392812"/>
            <a:ext cx="3437667" cy="1201811"/>
          </a:xfrm>
          <a:prstGeom prst="rect">
            <a:avLst/>
          </a:prstGeom>
          <a:ln>
            <a:solidFill>
              <a:schemeClr val="tx1"/>
            </a:solidFill>
          </a:ln>
        </p:spPr>
      </p:pic>
    </p:spTree>
    <p:extLst>
      <p:ext uri="{BB962C8B-B14F-4D97-AF65-F5344CB8AC3E}">
        <p14:creationId xmlns:p14="http://schemas.microsoft.com/office/powerpoint/2010/main" val="275231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A54108-829B-034D-AEC7-E7BD5B9E7041}"/>
              </a:ext>
            </a:extLst>
          </p:cNvPr>
          <p:cNvSpPr>
            <a:spLocks noGrp="1"/>
          </p:cNvSpPr>
          <p:nvPr>
            <p:ph type="title"/>
          </p:nvPr>
        </p:nvSpPr>
        <p:spPr>
          <a:xfrm>
            <a:off x="471487" y="1962150"/>
            <a:ext cx="5915025" cy="2139553"/>
          </a:xfrm>
        </p:spPr>
        <p:txBody>
          <a:bodyPr>
            <a:normAutofit/>
          </a:bodyPr>
          <a:lstStyle/>
          <a:p>
            <a:br>
              <a:rPr lang="en-US" sz="3600" dirty="0"/>
            </a:br>
            <a:br>
              <a:rPr lang="en-US" sz="3600" dirty="0"/>
            </a:br>
            <a:r>
              <a:rPr lang="en-US" sz="3600" dirty="0"/>
              <a:t>Toxicity of Pesticides</a:t>
            </a:r>
          </a:p>
        </p:txBody>
      </p:sp>
    </p:spTree>
    <p:extLst>
      <p:ext uri="{BB962C8B-B14F-4D97-AF65-F5344CB8AC3E}">
        <p14:creationId xmlns:p14="http://schemas.microsoft.com/office/powerpoint/2010/main" val="361895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586C-93E6-5045-BFD3-74080C8BCBB5}"/>
              </a:ext>
            </a:extLst>
          </p:cNvPr>
          <p:cNvSpPr>
            <a:spLocks noGrp="1"/>
          </p:cNvSpPr>
          <p:nvPr>
            <p:ph type="title"/>
          </p:nvPr>
        </p:nvSpPr>
        <p:spPr>
          <a:xfrm>
            <a:off x="342900" y="205979"/>
            <a:ext cx="6172200" cy="857250"/>
          </a:xfrm>
        </p:spPr>
        <p:txBody>
          <a:bodyPr/>
          <a:lstStyle/>
          <a:p>
            <a:r>
              <a:rPr lang="en-US" dirty="0"/>
              <a:t>Harmful Effects of Pesticides</a:t>
            </a:r>
          </a:p>
        </p:txBody>
      </p:sp>
      <p:sp>
        <p:nvSpPr>
          <p:cNvPr id="3" name="Content Placeholder 2">
            <a:extLst>
              <a:ext uri="{FF2B5EF4-FFF2-40B4-BE49-F238E27FC236}">
                <a16:creationId xmlns:a16="http://schemas.microsoft.com/office/drawing/2014/main" id="{31CA6CBD-00CF-1347-8D4C-CFDCEBEE0F4F}"/>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Three ways pesticides harm humans:</a:t>
            </a:r>
          </a:p>
          <a:p>
            <a:pPr lvl="1"/>
            <a:r>
              <a:rPr lang="en-US"/>
              <a:t>Pesticide poisoning</a:t>
            </a:r>
          </a:p>
          <a:p>
            <a:pPr lvl="1"/>
            <a:r>
              <a:rPr lang="en-US"/>
              <a:t>Pesticide injury</a:t>
            </a:r>
          </a:p>
          <a:p>
            <a:pPr lvl="1"/>
            <a:r>
              <a:rPr lang="en-US"/>
              <a:t>Allergic effects</a:t>
            </a:r>
            <a:endParaRPr lang="en-US" dirty="0"/>
          </a:p>
        </p:txBody>
      </p:sp>
    </p:spTree>
    <p:extLst>
      <p:ext uri="{BB962C8B-B14F-4D97-AF65-F5344CB8AC3E}">
        <p14:creationId xmlns:p14="http://schemas.microsoft.com/office/powerpoint/2010/main" val="296840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3069B-E68D-0845-93FF-665DE7AB2ADF}"/>
              </a:ext>
            </a:extLst>
          </p:cNvPr>
          <p:cNvSpPr>
            <a:spLocks noGrp="1"/>
          </p:cNvSpPr>
          <p:nvPr>
            <p:ph type="title"/>
          </p:nvPr>
        </p:nvSpPr>
        <p:spPr>
          <a:xfrm>
            <a:off x="342900" y="205979"/>
            <a:ext cx="6172200" cy="857250"/>
          </a:xfrm>
        </p:spPr>
        <p:txBody>
          <a:bodyPr/>
          <a:lstStyle/>
          <a:p>
            <a:r>
              <a:rPr lang="en-US" dirty="0"/>
              <a:t>Harmful Effects of Pesticides</a:t>
            </a:r>
          </a:p>
        </p:txBody>
      </p:sp>
      <p:sp>
        <p:nvSpPr>
          <p:cNvPr id="3" name="Content Placeholder 2">
            <a:extLst>
              <a:ext uri="{FF2B5EF4-FFF2-40B4-BE49-F238E27FC236}">
                <a16:creationId xmlns:a16="http://schemas.microsoft.com/office/drawing/2014/main" id="{EFD5D01A-0AD9-6E44-BD97-E8CEFA1F9879}"/>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Contact/systemic</a:t>
            </a:r>
          </a:p>
          <a:p>
            <a:r>
              <a:rPr lang="en-US"/>
              <a:t>Acute/delayed (chronic)</a:t>
            </a:r>
          </a:p>
          <a:p>
            <a:r>
              <a:rPr lang="en-US"/>
              <a:t>Reversible/irreversible</a:t>
            </a:r>
            <a:endParaRPr lang="en-US" dirty="0"/>
          </a:p>
        </p:txBody>
      </p:sp>
    </p:spTree>
    <p:extLst>
      <p:ext uri="{BB962C8B-B14F-4D97-AF65-F5344CB8AC3E}">
        <p14:creationId xmlns:p14="http://schemas.microsoft.com/office/powerpoint/2010/main" val="88857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4C2FB5B-BC26-FE40-9A0C-04D6A2FC29C4}"/>
              </a:ext>
            </a:extLst>
          </p:cNvPr>
          <p:cNvSpPr>
            <a:spLocks noGrp="1"/>
          </p:cNvSpPr>
          <p:nvPr>
            <p:ph type="title"/>
          </p:nvPr>
        </p:nvSpPr>
        <p:spPr/>
        <p:txBody>
          <a:bodyPr>
            <a:normAutofit fontScale="90000"/>
          </a:bodyPr>
          <a:lstStyle/>
          <a:p>
            <a:r>
              <a:rPr lang="en-US" dirty="0"/>
              <a:t>What are pesticides?</a:t>
            </a:r>
          </a:p>
        </p:txBody>
      </p:sp>
      <p:sp>
        <p:nvSpPr>
          <p:cNvPr id="6" name="Content Placeholder 2">
            <a:extLst>
              <a:ext uri="{FF2B5EF4-FFF2-40B4-BE49-F238E27FC236}">
                <a16:creationId xmlns:a16="http://schemas.microsoft.com/office/drawing/2014/main" id="{2B2297F4-FF64-0A4C-B6BB-F2CE8A87E315}"/>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Any substance or mixture of substances used to kill pests or to prevent or reduce the damage pests cause</a:t>
            </a:r>
          </a:p>
          <a:p>
            <a:r>
              <a:rPr lang="en-US"/>
              <a:t>Pest control devices are </a:t>
            </a:r>
            <a:r>
              <a:rPr lang="en-US" i="1" u="sng"/>
              <a:t>not</a:t>
            </a:r>
            <a:r>
              <a:rPr lang="en-US"/>
              <a:t> pesticides!</a:t>
            </a:r>
            <a:endParaRPr lang="en-US" dirty="0"/>
          </a:p>
        </p:txBody>
      </p:sp>
    </p:spTree>
    <p:extLst>
      <p:ext uri="{BB962C8B-B14F-4D97-AF65-F5344CB8AC3E}">
        <p14:creationId xmlns:p14="http://schemas.microsoft.com/office/powerpoint/2010/main" val="26000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7AA92-BBB0-7D41-AD28-666A6217CB88}"/>
              </a:ext>
            </a:extLst>
          </p:cNvPr>
          <p:cNvSpPr>
            <a:spLocks noGrp="1"/>
          </p:cNvSpPr>
          <p:nvPr>
            <p:ph type="title"/>
          </p:nvPr>
        </p:nvSpPr>
        <p:spPr>
          <a:xfrm>
            <a:off x="342900" y="205979"/>
            <a:ext cx="6172200" cy="857250"/>
          </a:xfrm>
        </p:spPr>
        <p:txBody>
          <a:bodyPr/>
          <a:lstStyle/>
          <a:p>
            <a:r>
              <a:rPr lang="en-US" dirty="0"/>
              <a:t>Toxicity and the Pesticide Label</a:t>
            </a:r>
          </a:p>
        </p:txBody>
      </p:sp>
      <p:sp>
        <p:nvSpPr>
          <p:cNvPr id="3" name="Content Placeholder 2">
            <a:extLst>
              <a:ext uri="{FF2B5EF4-FFF2-40B4-BE49-F238E27FC236}">
                <a16:creationId xmlns:a16="http://schemas.microsoft.com/office/drawing/2014/main" id="{45F38E0D-9160-6C4A-9265-9D9F439B8DF4}"/>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Signal word indicates acute toxicity</a:t>
            </a:r>
          </a:p>
          <a:p>
            <a:r>
              <a:rPr lang="en-US"/>
              <a:t>Set by lab testing and EPA criteria</a:t>
            </a:r>
          </a:p>
          <a:p>
            <a:pPr lvl="1"/>
            <a:r>
              <a:rPr lang="en-US"/>
              <a:t>Highest measured acute toxicity and corrosiveness/irritation sets signal word</a:t>
            </a:r>
            <a:endParaRPr lang="en-US" dirty="0"/>
          </a:p>
        </p:txBody>
      </p:sp>
      <p:pic>
        <p:nvPicPr>
          <p:cNvPr id="4" name="Picture 3">
            <a:extLst>
              <a:ext uri="{FF2B5EF4-FFF2-40B4-BE49-F238E27FC236}">
                <a16:creationId xmlns:a16="http://schemas.microsoft.com/office/drawing/2014/main" id="{D0496B72-8A95-EE4C-8CE2-40D6401F89AA}"/>
              </a:ext>
            </a:extLst>
          </p:cNvPr>
          <p:cNvPicPr>
            <a:picLocks noChangeAspect="1"/>
          </p:cNvPicPr>
          <p:nvPr/>
        </p:nvPicPr>
        <p:blipFill>
          <a:blip r:embed="rId3"/>
          <a:stretch>
            <a:fillRect/>
          </a:stretch>
        </p:blipFill>
        <p:spPr>
          <a:xfrm>
            <a:off x="291642" y="3115962"/>
            <a:ext cx="1870235" cy="625803"/>
          </a:xfrm>
          <a:prstGeom prst="rect">
            <a:avLst/>
          </a:prstGeom>
        </p:spPr>
      </p:pic>
      <p:pic>
        <p:nvPicPr>
          <p:cNvPr id="5" name="Picture 4">
            <a:extLst>
              <a:ext uri="{FF2B5EF4-FFF2-40B4-BE49-F238E27FC236}">
                <a16:creationId xmlns:a16="http://schemas.microsoft.com/office/drawing/2014/main" id="{818E8646-C201-7746-9D22-8D450DD585CA}"/>
              </a:ext>
            </a:extLst>
          </p:cNvPr>
          <p:cNvPicPr>
            <a:picLocks noChangeAspect="1"/>
          </p:cNvPicPr>
          <p:nvPr/>
        </p:nvPicPr>
        <p:blipFill>
          <a:blip r:embed="rId4"/>
          <a:stretch>
            <a:fillRect/>
          </a:stretch>
        </p:blipFill>
        <p:spPr>
          <a:xfrm>
            <a:off x="2341723" y="3021536"/>
            <a:ext cx="1822022" cy="814654"/>
          </a:xfrm>
          <a:prstGeom prst="rect">
            <a:avLst/>
          </a:prstGeom>
        </p:spPr>
      </p:pic>
      <p:pic>
        <p:nvPicPr>
          <p:cNvPr id="6" name="Picture 5">
            <a:extLst>
              <a:ext uri="{FF2B5EF4-FFF2-40B4-BE49-F238E27FC236}">
                <a16:creationId xmlns:a16="http://schemas.microsoft.com/office/drawing/2014/main" id="{94962054-BB85-F54D-A0AE-C1A501884E7F}"/>
              </a:ext>
            </a:extLst>
          </p:cNvPr>
          <p:cNvPicPr>
            <a:picLocks noChangeAspect="1"/>
          </p:cNvPicPr>
          <p:nvPr/>
        </p:nvPicPr>
        <p:blipFill>
          <a:blip r:embed="rId5"/>
          <a:stretch>
            <a:fillRect/>
          </a:stretch>
        </p:blipFill>
        <p:spPr>
          <a:xfrm>
            <a:off x="4474567" y="3145553"/>
            <a:ext cx="1911945" cy="566620"/>
          </a:xfrm>
          <a:prstGeom prst="rect">
            <a:avLst/>
          </a:prstGeom>
        </p:spPr>
      </p:pic>
    </p:spTree>
    <p:extLst>
      <p:ext uri="{BB962C8B-B14F-4D97-AF65-F5344CB8AC3E}">
        <p14:creationId xmlns:p14="http://schemas.microsoft.com/office/powerpoint/2010/main" val="276222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E1609D8B-3500-D94A-8592-C3E24E475F8D}"/>
              </a:ext>
            </a:extLst>
          </p:cNvPr>
          <p:cNvGraphicFramePr>
            <a:graphicFrameLocks/>
          </p:cNvGraphicFramePr>
          <p:nvPr/>
        </p:nvGraphicFramePr>
        <p:xfrm>
          <a:off x="471488" y="1535014"/>
          <a:ext cx="5915025" cy="2582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AE6106DE-0AC9-584E-AA73-0BA68AEE696D}"/>
              </a:ext>
            </a:extLst>
          </p:cNvPr>
          <p:cNvSpPr>
            <a:spLocks noGrp="1"/>
          </p:cNvSpPr>
          <p:nvPr>
            <p:ph type="title"/>
          </p:nvPr>
        </p:nvSpPr>
        <p:spPr>
          <a:xfrm>
            <a:off x="342900" y="205979"/>
            <a:ext cx="6172200" cy="857250"/>
          </a:xfrm>
        </p:spPr>
        <p:txBody>
          <a:bodyPr/>
          <a:lstStyle/>
          <a:p>
            <a:r>
              <a:rPr lang="en-US" dirty="0"/>
              <a:t>Toxicity and the Pesticide Label</a:t>
            </a:r>
          </a:p>
        </p:txBody>
      </p:sp>
    </p:spTree>
    <p:extLst>
      <p:ext uri="{BB962C8B-B14F-4D97-AF65-F5344CB8AC3E}">
        <p14:creationId xmlns:p14="http://schemas.microsoft.com/office/powerpoint/2010/main" val="111738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6B9E8-C21A-F644-97E1-D02392F63EF0}"/>
              </a:ext>
            </a:extLst>
          </p:cNvPr>
          <p:cNvSpPr>
            <a:spLocks noGrp="1"/>
          </p:cNvSpPr>
          <p:nvPr>
            <p:ph type="title"/>
          </p:nvPr>
        </p:nvSpPr>
        <p:spPr>
          <a:xfrm>
            <a:off x="342900" y="205979"/>
            <a:ext cx="6172200" cy="857250"/>
          </a:xfrm>
        </p:spPr>
        <p:txBody>
          <a:bodyPr/>
          <a:lstStyle/>
          <a:p>
            <a:r>
              <a:rPr lang="en-US" dirty="0"/>
              <a:t>Additional Notes on Toxicity</a:t>
            </a:r>
          </a:p>
        </p:txBody>
      </p:sp>
      <p:sp>
        <p:nvSpPr>
          <p:cNvPr id="3" name="Content Placeholder 2">
            <a:extLst>
              <a:ext uri="{FF2B5EF4-FFF2-40B4-BE49-F238E27FC236}">
                <a16:creationId xmlns:a16="http://schemas.microsoft.com/office/drawing/2014/main" id="{F0C64E02-1CF7-9243-BAD2-2FF4BD0B9159}"/>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Check “Precautionary Statements” for routes of entry</a:t>
            </a:r>
          </a:p>
          <a:p>
            <a:r>
              <a:rPr lang="en-US"/>
              <a:t>Chronic toxicity</a:t>
            </a:r>
            <a:endParaRPr lang="en-US" dirty="0"/>
          </a:p>
        </p:txBody>
      </p:sp>
    </p:spTree>
    <p:extLst>
      <p:ext uri="{BB962C8B-B14F-4D97-AF65-F5344CB8AC3E}">
        <p14:creationId xmlns:p14="http://schemas.microsoft.com/office/powerpoint/2010/main" val="181255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080F2-EE8A-FD4F-9FC0-C096554F5D9E}"/>
              </a:ext>
            </a:extLst>
          </p:cNvPr>
          <p:cNvSpPr>
            <a:spLocks noGrp="1"/>
          </p:cNvSpPr>
          <p:nvPr>
            <p:ph type="title"/>
          </p:nvPr>
        </p:nvSpPr>
        <p:spPr>
          <a:xfrm>
            <a:off x="471487" y="2038350"/>
            <a:ext cx="5915025" cy="2139553"/>
          </a:xfrm>
        </p:spPr>
        <p:txBody>
          <a:bodyPr>
            <a:normAutofit/>
          </a:bodyPr>
          <a:lstStyle/>
          <a:p>
            <a:br>
              <a:rPr lang="en-US" sz="3380" dirty="0"/>
            </a:br>
            <a:r>
              <a:rPr lang="en-US" sz="3600" dirty="0"/>
              <a:t>Protecting Yourself when Using Pesticides</a:t>
            </a:r>
          </a:p>
        </p:txBody>
      </p:sp>
    </p:spTree>
    <p:extLst>
      <p:ext uri="{BB962C8B-B14F-4D97-AF65-F5344CB8AC3E}">
        <p14:creationId xmlns:p14="http://schemas.microsoft.com/office/powerpoint/2010/main" val="150851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B34D9-0CE0-E04B-8E80-844EF319CA12}"/>
              </a:ext>
            </a:extLst>
          </p:cNvPr>
          <p:cNvSpPr>
            <a:spLocks noGrp="1"/>
          </p:cNvSpPr>
          <p:nvPr>
            <p:ph type="title"/>
          </p:nvPr>
        </p:nvSpPr>
        <p:spPr>
          <a:xfrm>
            <a:off x="342900" y="205979"/>
            <a:ext cx="6172200" cy="857250"/>
          </a:xfrm>
        </p:spPr>
        <p:txBody>
          <a:bodyPr/>
          <a:lstStyle/>
          <a:p>
            <a:r>
              <a:rPr lang="en-US" dirty="0"/>
              <a:t>General Precautions</a:t>
            </a:r>
          </a:p>
        </p:txBody>
      </p:sp>
      <p:sp>
        <p:nvSpPr>
          <p:cNvPr id="3" name="Content Placeholder 2">
            <a:extLst>
              <a:ext uri="{FF2B5EF4-FFF2-40B4-BE49-F238E27FC236}">
                <a16:creationId xmlns:a16="http://schemas.microsoft.com/office/drawing/2014/main" id="{C6A995AE-7BF5-6943-9EAD-F4B22C10FA0B}"/>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Don’t eat, drink, chew gum, or use tobacco products</a:t>
            </a:r>
          </a:p>
          <a:p>
            <a:r>
              <a:rPr lang="en-US"/>
              <a:t>Wash your hands after handling pesticides, touching treated surfaces, or before going to the bathroom</a:t>
            </a:r>
          </a:p>
          <a:p>
            <a:r>
              <a:rPr lang="en-US"/>
              <a:t>Follow all label directions on personal protection</a:t>
            </a:r>
          </a:p>
          <a:p>
            <a:r>
              <a:rPr lang="en-US"/>
              <a:t>Don’t wipe gloves on your clothes</a:t>
            </a:r>
          </a:p>
          <a:p>
            <a:r>
              <a:rPr lang="en-US"/>
              <a:t>Launder pesticide-exposed clothes separately from household laundry</a:t>
            </a:r>
          </a:p>
          <a:p>
            <a:r>
              <a:rPr lang="en-US"/>
              <a:t>Use common sense!</a:t>
            </a:r>
            <a:endParaRPr lang="en-US" dirty="0"/>
          </a:p>
        </p:txBody>
      </p:sp>
    </p:spTree>
    <p:extLst>
      <p:ext uri="{BB962C8B-B14F-4D97-AF65-F5344CB8AC3E}">
        <p14:creationId xmlns:p14="http://schemas.microsoft.com/office/powerpoint/2010/main" val="293937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BC9F6-BF6C-0B44-940D-A6FB98BEA0C8}"/>
              </a:ext>
            </a:extLst>
          </p:cNvPr>
          <p:cNvSpPr>
            <a:spLocks noGrp="1"/>
          </p:cNvSpPr>
          <p:nvPr>
            <p:ph type="title"/>
          </p:nvPr>
        </p:nvSpPr>
        <p:spPr>
          <a:xfrm>
            <a:off x="342900" y="205979"/>
            <a:ext cx="6172200" cy="857250"/>
          </a:xfrm>
        </p:spPr>
        <p:txBody>
          <a:bodyPr/>
          <a:lstStyle/>
          <a:p>
            <a:r>
              <a:rPr lang="en-US" dirty="0"/>
              <a:t>Personal Protective Equipment (PPE)</a:t>
            </a:r>
          </a:p>
        </p:txBody>
      </p:sp>
      <p:sp>
        <p:nvSpPr>
          <p:cNvPr id="3" name="Content Placeholder 2">
            <a:extLst>
              <a:ext uri="{FF2B5EF4-FFF2-40B4-BE49-F238E27FC236}">
                <a16:creationId xmlns:a16="http://schemas.microsoft.com/office/drawing/2014/main" id="{EC641C0E-A62D-5B4A-91F4-8064F6323C0C}"/>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PPE = clothing and devices worn to protect from pesticide exposure</a:t>
            </a:r>
          </a:p>
          <a:p>
            <a:r>
              <a:rPr lang="en-US"/>
              <a:t>Effective PPE:</a:t>
            </a:r>
          </a:p>
          <a:p>
            <a:pPr lvl="1"/>
            <a:r>
              <a:rPr lang="en-US"/>
              <a:t>Keeps pesticides away from your body</a:t>
            </a:r>
          </a:p>
          <a:p>
            <a:pPr lvl="1"/>
            <a:r>
              <a:rPr lang="en-US"/>
              <a:t>Resists punctures and tears</a:t>
            </a:r>
          </a:p>
          <a:p>
            <a:pPr lvl="1"/>
            <a:r>
              <a:rPr lang="en-US"/>
              <a:t>Sealed at the seams</a:t>
            </a:r>
          </a:p>
          <a:p>
            <a:pPr lvl="1"/>
            <a:r>
              <a:rPr lang="en-US"/>
              <a:t>Comfortable </a:t>
            </a:r>
            <a:endParaRPr lang="en-US" dirty="0"/>
          </a:p>
        </p:txBody>
      </p:sp>
    </p:spTree>
    <p:extLst>
      <p:ext uri="{BB962C8B-B14F-4D97-AF65-F5344CB8AC3E}">
        <p14:creationId xmlns:p14="http://schemas.microsoft.com/office/powerpoint/2010/main" val="162447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78C34C0-761A-324E-8A5F-E00B4E364926}"/>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Protection varies with material type and thickness</a:t>
            </a:r>
          </a:p>
          <a:p>
            <a:r>
              <a:rPr lang="en-US"/>
              <a:t>Chemical resistant versus waterproof</a:t>
            </a:r>
          </a:p>
          <a:p>
            <a:r>
              <a:rPr lang="en-US"/>
              <a:t>Levels of chemical resistance vary</a:t>
            </a:r>
          </a:p>
          <a:p>
            <a:r>
              <a:rPr lang="en-US"/>
              <a:t>PPE breakdown:</a:t>
            </a:r>
          </a:p>
          <a:p>
            <a:pPr lvl="1"/>
            <a:r>
              <a:rPr lang="en-US"/>
              <a:t>Penetration</a:t>
            </a:r>
          </a:p>
          <a:p>
            <a:pPr lvl="1"/>
            <a:r>
              <a:rPr lang="en-US"/>
              <a:t>Permeation</a:t>
            </a:r>
          </a:p>
          <a:p>
            <a:pPr lvl="1"/>
            <a:r>
              <a:rPr lang="en-US"/>
              <a:t>Degradation</a:t>
            </a:r>
            <a:endParaRPr lang="en-US" dirty="0"/>
          </a:p>
        </p:txBody>
      </p:sp>
      <p:sp>
        <p:nvSpPr>
          <p:cNvPr id="3" name="Title 1">
            <a:extLst>
              <a:ext uri="{FF2B5EF4-FFF2-40B4-BE49-F238E27FC236}">
                <a16:creationId xmlns:a16="http://schemas.microsoft.com/office/drawing/2014/main" id="{B72D9C45-3014-1442-9F9C-AAA8B9F11E50}"/>
              </a:ext>
            </a:extLst>
          </p:cNvPr>
          <p:cNvSpPr>
            <a:spLocks noGrp="1"/>
          </p:cNvSpPr>
          <p:nvPr>
            <p:ph type="title"/>
          </p:nvPr>
        </p:nvSpPr>
        <p:spPr>
          <a:xfrm>
            <a:off x="342900" y="205979"/>
            <a:ext cx="6172200" cy="857250"/>
          </a:xfrm>
        </p:spPr>
        <p:txBody>
          <a:bodyPr/>
          <a:lstStyle/>
          <a:p>
            <a:r>
              <a:rPr lang="en-US" dirty="0"/>
              <a:t>PPE Materials</a:t>
            </a:r>
          </a:p>
        </p:txBody>
      </p:sp>
    </p:spTree>
    <p:extLst>
      <p:ext uri="{BB962C8B-B14F-4D97-AF65-F5344CB8AC3E}">
        <p14:creationId xmlns:p14="http://schemas.microsoft.com/office/powerpoint/2010/main" val="68605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7F8F-1045-FD49-9F55-F635FCF5A936}"/>
              </a:ext>
            </a:extLst>
          </p:cNvPr>
          <p:cNvSpPr>
            <a:spLocks noGrp="1"/>
          </p:cNvSpPr>
          <p:nvPr>
            <p:ph type="title"/>
          </p:nvPr>
        </p:nvSpPr>
        <p:spPr>
          <a:xfrm>
            <a:off x="342900" y="205979"/>
            <a:ext cx="6172200" cy="857250"/>
          </a:xfrm>
        </p:spPr>
        <p:txBody>
          <a:bodyPr/>
          <a:lstStyle/>
          <a:p>
            <a:r>
              <a:rPr lang="en-US" dirty="0"/>
              <a:t>PPE and the Label</a:t>
            </a:r>
          </a:p>
        </p:txBody>
      </p:sp>
      <p:sp>
        <p:nvSpPr>
          <p:cNvPr id="3" name="Content Placeholder 2">
            <a:extLst>
              <a:ext uri="{FF2B5EF4-FFF2-40B4-BE49-F238E27FC236}">
                <a16:creationId xmlns:a16="http://schemas.microsoft.com/office/drawing/2014/main" id="{0A998012-6ABB-8542-94A2-0A5CD0427B31}"/>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PPE listed under “Precautionary Statements” section of label</a:t>
            </a:r>
          </a:p>
          <a:p>
            <a:r>
              <a:rPr lang="en-US"/>
              <a:t>Labels list minimum PPE you need to use</a:t>
            </a:r>
            <a:endParaRPr lang="en-US" dirty="0"/>
          </a:p>
        </p:txBody>
      </p:sp>
      <p:pic>
        <p:nvPicPr>
          <p:cNvPr id="4" name="Picture 3">
            <a:extLst>
              <a:ext uri="{FF2B5EF4-FFF2-40B4-BE49-F238E27FC236}">
                <a16:creationId xmlns:a16="http://schemas.microsoft.com/office/drawing/2014/main" id="{80C653D9-7A45-CC4D-80B7-F616A32C2520}"/>
              </a:ext>
            </a:extLst>
          </p:cNvPr>
          <p:cNvPicPr>
            <a:picLocks noChangeAspect="1"/>
          </p:cNvPicPr>
          <p:nvPr/>
        </p:nvPicPr>
        <p:blipFill>
          <a:blip r:embed="rId3"/>
          <a:stretch>
            <a:fillRect/>
          </a:stretch>
        </p:blipFill>
        <p:spPr>
          <a:xfrm>
            <a:off x="334662" y="2490835"/>
            <a:ext cx="3025775" cy="1452514"/>
          </a:xfrm>
          <a:prstGeom prst="rect">
            <a:avLst/>
          </a:prstGeom>
          <a:ln>
            <a:solidFill>
              <a:schemeClr val="tx1"/>
            </a:solidFill>
          </a:ln>
        </p:spPr>
      </p:pic>
      <p:pic>
        <p:nvPicPr>
          <p:cNvPr id="5" name="Picture 4">
            <a:extLst>
              <a:ext uri="{FF2B5EF4-FFF2-40B4-BE49-F238E27FC236}">
                <a16:creationId xmlns:a16="http://schemas.microsoft.com/office/drawing/2014/main" id="{79B08AAA-1B24-C04B-8316-44FE687998B8}"/>
              </a:ext>
            </a:extLst>
          </p:cNvPr>
          <p:cNvPicPr>
            <a:picLocks noChangeAspect="1"/>
          </p:cNvPicPr>
          <p:nvPr/>
        </p:nvPicPr>
        <p:blipFill>
          <a:blip r:embed="rId4"/>
          <a:stretch>
            <a:fillRect/>
          </a:stretch>
        </p:blipFill>
        <p:spPr>
          <a:xfrm>
            <a:off x="3733800" y="2490835"/>
            <a:ext cx="2889251" cy="1433215"/>
          </a:xfrm>
          <a:prstGeom prst="rect">
            <a:avLst/>
          </a:prstGeom>
          <a:ln>
            <a:solidFill>
              <a:schemeClr val="tx1"/>
            </a:solidFill>
          </a:ln>
        </p:spPr>
      </p:pic>
    </p:spTree>
    <p:extLst>
      <p:ext uri="{BB962C8B-B14F-4D97-AF65-F5344CB8AC3E}">
        <p14:creationId xmlns:p14="http://schemas.microsoft.com/office/powerpoint/2010/main" val="139999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EB9D0-BB2C-694C-8B7D-E3746CA2572D}"/>
              </a:ext>
            </a:extLst>
          </p:cNvPr>
          <p:cNvSpPr>
            <a:spLocks noGrp="1"/>
          </p:cNvSpPr>
          <p:nvPr>
            <p:ph type="title"/>
          </p:nvPr>
        </p:nvSpPr>
        <p:spPr>
          <a:xfrm>
            <a:off x="342900" y="205979"/>
            <a:ext cx="6172200" cy="857250"/>
          </a:xfrm>
        </p:spPr>
        <p:txBody>
          <a:bodyPr/>
          <a:lstStyle/>
          <a:p>
            <a:r>
              <a:rPr lang="en-US" dirty="0"/>
              <a:t>Skin Protection - General</a:t>
            </a:r>
          </a:p>
        </p:txBody>
      </p:sp>
      <p:sp>
        <p:nvSpPr>
          <p:cNvPr id="3" name="Content Placeholder 2">
            <a:extLst>
              <a:ext uri="{FF2B5EF4-FFF2-40B4-BE49-F238E27FC236}">
                <a16:creationId xmlns:a16="http://schemas.microsoft.com/office/drawing/2014/main" id="{61BD5E98-FC85-F246-B999-1A03ECFE6655}"/>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Most pesticide exposure is to the skin</a:t>
            </a:r>
          </a:p>
          <a:p>
            <a:r>
              <a:rPr lang="en-US"/>
              <a:t>Reduce skin exposure as much as possible</a:t>
            </a:r>
          </a:p>
          <a:p>
            <a:r>
              <a:rPr lang="en-US"/>
              <a:t>Wash with soap and water after use and if pesticide contacts your skin</a:t>
            </a:r>
            <a:endParaRPr lang="en-US" dirty="0"/>
          </a:p>
        </p:txBody>
      </p:sp>
    </p:spTree>
    <p:extLst>
      <p:ext uri="{BB962C8B-B14F-4D97-AF65-F5344CB8AC3E}">
        <p14:creationId xmlns:p14="http://schemas.microsoft.com/office/powerpoint/2010/main" val="59995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82549B-A416-DC40-AC7A-C36B0210084D}"/>
              </a:ext>
            </a:extLst>
          </p:cNvPr>
          <p:cNvSpPr>
            <a:spLocks noGrp="1"/>
          </p:cNvSpPr>
          <p:nvPr>
            <p:ph type="title"/>
          </p:nvPr>
        </p:nvSpPr>
        <p:spPr>
          <a:xfrm>
            <a:off x="342900" y="205979"/>
            <a:ext cx="6172200" cy="857250"/>
          </a:xfrm>
        </p:spPr>
        <p:txBody>
          <a:bodyPr/>
          <a:lstStyle/>
          <a:p>
            <a:r>
              <a:rPr lang="en-US" dirty="0"/>
              <a:t>Skin Protection - Clothing</a:t>
            </a:r>
          </a:p>
        </p:txBody>
      </p:sp>
      <p:sp>
        <p:nvSpPr>
          <p:cNvPr id="5" name="Content Placeholder 2">
            <a:extLst>
              <a:ext uri="{FF2B5EF4-FFF2-40B4-BE49-F238E27FC236}">
                <a16:creationId xmlns:a16="http://schemas.microsoft.com/office/drawing/2014/main" id="{8B56AF94-1C9C-2B48-8F29-481E73F57E32}"/>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Clothing should be sound and sturdy</a:t>
            </a:r>
          </a:p>
          <a:p>
            <a:r>
              <a:rPr lang="en-US"/>
              <a:t>Coveralls</a:t>
            </a:r>
          </a:p>
          <a:p>
            <a:pPr lvl="1"/>
            <a:r>
              <a:rPr lang="en-US"/>
              <a:t>One- or two-piece options</a:t>
            </a:r>
          </a:p>
          <a:p>
            <a:pPr lvl="1"/>
            <a:r>
              <a:rPr lang="en-US"/>
              <a:t>Can be waterproof and/or disposable</a:t>
            </a:r>
          </a:p>
          <a:p>
            <a:pPr lvl="1"/>
            <a:r>
              <a:rPr lang="en-US"/>
              <a:t>Chemical-resistant options</a:t>
            </a:r>
          </a:p>
          <a:p>
            <a:pPr lvl="1"/>
            <a:endParaRPr lang="en-US"/>
          </a:p>
          <a:p>
            <a:endParaRPr lang="en-US" dirty="0"/>
          </a:p>
        </p:txBody>
      </p:sp>
    </p:spTree>
    <p:extLst>
      <p:ext uri="{BB962C8B-B14F-4D97-AF65-F5344CB8AC3E}">
        <p14:creationId xmlns:p14="http://schemas.microsoft.com/office/powerpoint/2010/main" val="106242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AA43A5-0E56-1347-89CD-3A852766A075}"/>
              </a:ext>
            </a:extLst>
          </p:cNvPr>
          <p:cNvSpPr>
            <a:spLocks noGrp="1"/>
          </p:cNvSpPr>
          <p:nvPr>
            <p:ph type="title"/>
          </p:nvPr>
        </p:nvSpPr>
        <p:spPr/>
        <p:txBody>
          <a:bodyPr>
            <a:normAutofit fontScale="90000"/>
          </a:bodyPr>
          <a:lstStyle/>
          <a:p>
            <a:r>
              <a:rPr lang="en-US" dirty="0"/>
              <a:t>Sources of Pesticides</a:t>
            </a:r>
          </a:p>
        </p:txBody>
      </p:sp>
      <p:sp>
        <p:nvSpPr>
          <p:cNvPr id="6" name="Content Placeholder 2">
            <a:extLst>
              <a:ext uri="{FF2B5EF4-FFF2-40B4-BE49-F238E27FC236}">
                <a16:creationId xmlns:a16="http://schemas.microsoft.com/office/drawing/2014/main" id="{5FCC72D9-CF66-BB4E-95CB-ACC49248D333}"/>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Physical environment</a:t>
            </a:r>
          </a:p>
          <a:p>
            <a:r>
              <a:rPr lang="en-US"/>
              <a:t>Living organisms</a:t>
            </a:r>
          </a:p>
          <a:p>
            <a:pPr lvl="1"/>
            <a:r>
              <a:rPr lang="en-US"/>
              <a:t>Plants</a:t>
            </a:r>
          </a:p>
          <a:p>
            <a:pPr lvl="1"/>
            <a:r>
              <a:rPr lang="en-US"/>
              <a:t>Insects</a:t>
            </a:r>
          </a:p>
          <a:p>
            <a:pPr lvl="1"/>
            <a:r>
              <a:rPr lang="en-US"/>
              <a:t>Microorganisms</a:t>
            </a:r>
          </a:p>
          <a:p>
            <a:r>
              <a:rPr lang="en-US"/>
              <a:t>Manufactured</a:t>
            </a:r>
          </a:p>
          <a:p>
            <a:endParaRPr lang="en-US" dirty="0"/>
          </a:p>
        </p:txBody>
      </p:sp>
      <p:pic>
        <p:nvPicPr>
          <p:cNvPr id="7" name="Picture 6">
            <a:extLst>
              <a:ext uri="{FF2B5EF4-FFF2-40B4-BE49-F238E27FC236}">
                <a16:creationId xmlns:a16="http://schemas.microsoft.com/office/drawing/2014/main" id="{D882868A-D2C0-7142-B890-111A85D402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0121" y="1899541"/>
            <a:ext cx="1525843" cy="1144580"/>
          </a:xfrm>
          <a:prstGeom prst="rect">
            <a:avLst/>
          </a:prstGeom>
        </p:spPr>
      </p:pic>
    </p:spTree>
    <p:extLst>
      <p:ext uri="{BB962C8B-B14F-4D97-AF65-F5344CB8AC3E}">
        <p14:creationId xmlns:p14="http://schemas.microsoft.com/office/powerpoint/2010/main" val="144165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487AC67-78A4-2F41-8F5A-BFDDDC22D6DC}"/>
              </a:ext>
            </a:extLst>
          </p:cNvPr>
          <p:cNvSpPr>
            <a:spLocks noGrp="1"/>
          </p:cNvSpPr>
          <p:nvPr>
            <p:ph type="title"/>
          </p:nvPr>
        </p:nvSpPr>
        <p:spPr>
          <a:xfrm>
            <a:off x="342900" y="205979"/>
            <a:ext cx="6172200" cy="857250"/>
          </a:xfrm>
        </p:spPr>
        <p:txBody>
          <a:bodyPr/>
          <a:lstStyle/>
          <a:p>
            <a:r>
              <a:rPr lang="en-US" dirty="0"/>
              <a:t>Skin Protection - Gloves</a:t>
            </a:r>
          </a:p>
        </p:txBody>
      </p:sp>
      <p:sp>
        <p:nvSpPr>
          <p:cNvPr id="6" name="Content Placeholder 2">
            <a:extLst>
              <a:ext uri="{FF2B5EF4-FFF2-40B4-BE49-F238E27FC236}">
                <a16:creationId xmlns:a16="http://schemas.microsoft.com/office/drawing/2014/main" id="{D09FE7A2-AF80-D144-8CCD-59AAB41EDCC9}"/>
              </a:ext>
            </a:extLst>
          </p:cNvPr>
          <p:cNvSpPr txBox="1">
            <a:spLocks/>
          </p:cNvSpPr>
          <p:nvPr/>
        </p:nvSpPr>
        <p:spPr>
          <a:xfrm>
            <a:off x="342900" y="1200151"/>
            <a:ext cx="6172200" cy="3394472"/>
          </a:xfrm>
          <a:prstGeom prst="rect">
            <a:avLst/>
          </a:prstGeom>
        </p:spPr>
        <p:txBody>
          <a:bodyPr>
            <a:normAutofit lnSpcReduction="10000"/>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Typically the hands and forearms have the most exposure</a:t>
            </a:r>
          </a:p>
          <a:p>
            <a:r>
              <a:rPr lang="en-US"/>
              <a:t>Wear waterproof or chemical-resistant gloves when pesticides may contact the hands</a:t>
            </a:r>
          </a:p>
          <a:p>
            <a:r>
              <a:rPr lang="en-US"/>
              <a:t>Wear gloves properly according to hand position:</a:t>
            </a:r>
          </a:p>
          <a:p>
            <a:pPr lvl="1"/>
            <a:r>
              <a:rPr lang="en-US"/>
              <a:t>Mostly lowered – sleeves over gloves</a:t>
            </a:r>
          </a:p>
          <a:p>
            <a:pPr lvl="1"/>
            <a:r>
              <a:rPr lang="en-US"/>
              <a:t>Above your head – gloves over sleeves, glove cuffs rolled up 1-2 inches</a:t>
            </a:r>
          </a:p>
          <a:p>
            <a:pPr lvl="1"/>
            <a:r>
              <a:rPr lang="en-US"/>
              <a:t>Arms raised and lowered – cuffed tightly outside sleeve with tape or an elastic band</a:t>
            </a:r>
          </a:p>
          <a:p>
            <a:r>
              <a:rPr lang="en-US"/>
              <a:t>Wash gloves thoroughly before removing</a:t>
            </a:r>
          </a:p>
          <a:p>
            <a:endParaRPr lang="en-US"/>
          </a:p>
          <a:p>
            <a:endParaRPr lang="en-US" dirty="0"/>
          </a:p>
        </p:txBody>
      </p:sp>
    </p:spTree>
    <p:extLst>
      <p:ext uri="{BB962C8B-B14F-4D97-AF65-F5344CB8AC3E}">
        <p14:creationId xmlns:p14="http://schemas.microsoft.com/office/powerpoint/2010/main" val="302665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94EF7-EEFB-0447-937D-752A6A30C6DF}"/>
              </a:ext>
            </a:extLst>
          </p:cNvPr>
          <p:cNvSpPr>
            <a:spLocks noGrp="1"/>
          </p:cNvSpPr>
          <p:nvPr>
            <p:ph type="title"/>
          </p:nvPr>
        </p:nvSpPr>
        <p:spPr>
          <a:xfrm>
            <a:off x="342900" y="205979"/>
            <a:ext cx="6172200" cy="857250"/>
          </a:xfrm>
        </p:spPr>
        <p:txBody>
          <a:bodyPr/>
          <a:lstStyle/>
          <a:p>
            <a:r>
              <a:rPr lang="en-US" dirty="0"/>
              <a:t>Skin Protection - Footwear</a:t>
            </a:r>
          </a:p>
        </p:txBody>
      </p:sp>
      <p:sp>
        <p:nvSpPr>
          <p:cNvPr id="3" name="Content Placeholder 2">
            <a:extLst>
              <a:ext uri="{FF2B5EF4-FFF2-40B4-BE49-F238E27FC236}">
                <a16:creationId xmlns:a16="http://schemas.microsoft.com/office/drawing/2014/main" id="{8250DEA1-395F-204C-A5D6-0F584DBBD431}"/>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Sturdy closed-toe shoes and socks</a:t>
            </a:r>
          </a:p>
          <a:p>
            <a:r>
              <a:rPr lang="en-US"/>
              <a:t>Chemical-resistant footwear</a:t>
            </a:r>
          </a:p>
          <a:p>
            <a:r>
              <a:rPr lang="en-US"/>
              <a:t>Properly wear footwear</a:t>
            </a:r>
          </a:p>
          <a:p>
            <a:r>
              <a:rPr lang="en-US"/>
              <a:t>Wash contaminated footwear before removing</a:t>
            </a:r>
            <a:endParaRPr lang="en-US" dirty="0"/>
          </a:p>
        </p:txBody>
      </p:sp>
    </p:spTree>
    <p:extLst>
      <p:ext uri="{BB962C8B-B14F-4D97-AF65-F5344CB8AC3E}">
        <p14:creationId xmlns:p14="http://schemas.microsoft.com/office/powerpoint/2010/main" val="19762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7093-3C3D-BF42-9397-A753DEEE74FB}"/>
              </a:ext>
            </a:extLst>
          </p:cNvPr>
          <p:cNvSpPr>
            <a:spLocks noGrp="1"/>
          </p:cNvSpPr>
          <p:nvPr>
            <p:ph type="title"/>
          </p:nvPr>
        </p:nvSpPr>
        <p:spPr>
          <a:xfrm>
            <a:off x="342900" y="205979"/>
            <a:ext cx="6172200" cy="857250"/>
          </a:xfrm>
        </p:spPr>
        <p:txBody>
          <a:bodyPr/>
          <a:lstStyle/>
          <a:p>
            <a:r>
              <a:rPr lang="en-US" dirty="0"/>
              <a:t>Skin Protection – Headgear</a:t>
            </a:r>
          </a:p>
        </p:txBody>
      </p:sp>
      <p:sp>
        <p:nvSpPr>
          <p:cNvPr id="3" name="Content Placeholder 2">
            <a:extLst>
              <a:ext uri="{FF2B5EF4-FFF2-40B4-BE49-F238E27FC236}">
                <a16:creationId xmlns:a16="http://schemas.microsoft.com/office/drawing/2014/main" id="{053F6628-5FAE-4544-9074-E1BE59E57C10}"/>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Use to reduce exposure from overhead or airborne particles</a:t>
            </a:r>
          </a:p>
          <a:p>
            <a:r>
              <a:rPr lang="en-US"/>
              <a:t>Chemical-resistant type may be required by the label</a:t>
            </a:r>
          </a:p>
          <a:p>
            <a:r>
              <a:rPr lang="en-US"/>
              <a:t>Do not use headgear that contain absorbent material</a:t>
            </a:r>
          </a:p>
          <a:p>
            <a:endParaRPr lang="en-US" dirty="0"/>
          </a:p>
        </p:txBody>
      </p:sp>
      <p:grpSp>
        <p:nvGrpSpPr>
          <p:cNvPr id="5" name="Group 4">
            <a:extLst>
              <a:ext uri="{FF2B5EF4-FFF2-40B4-BE49-F238E27FC236}">
                <a16:creationId xmlns:a16="http://schemas.microsoft.com/office/drawing/2014/main" id="{8F2ABFC4-A546-AD47-8F76-8F29F96AAF83}"/>
              </a:ext>
            </a:extLst>
          </p:cNvPr>
          <p:cNvGrpSpPr/>
          <p:nvPr/>
        </p:nvGrpSpPr>
        <p:grpSpPr>
          <a:xfrm>
            <a:off x="2325291" y="2946082"/>
            <a:ext cx="1920240" cy="1247299"/>
            <a:chOff x="3505200" y="3589814"/>
            <a:chExt cx="4328160" cy="2856706"/>
          </a:xfrm>
        </p:grpSpPr>
        <p:pic>
          <p:nvPicPr>
            <p:cNvPr id="6" name="Picture 5" descr="Baseball Hat Clipart Free Stock Photo - Public Domain Pictures">
              <a:extLst>
                <a:ext uri="{FF2B5EF4-FFF2-40B4-BE49-F238E27FC236}">
                  <a16:creationId xmlns:a16="http://schemas.microsoft.com/office/drawing/2014/main" id="{90A8FD52-DDBA-5E44-A213-C2A1ECF1F4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5760" y="3589814"/>
              <a:ext cx="3157537" cy="2705727"/>
            </a:xfrm>
            <a:prstGeom prst="rect">
              <a:avLst/>
            </a:prstGeom>
          </p:spPr>
        </p:pic>
        <p:sp>
          <p:nvSpPr>
            <p:cNvPr id="7" name="&quot;No&quot; Symbol 6">
              <a:extLst>
                <a:ext uri="{FF2B5EF4-FFF2-40B4-BE49-F238E27FC236}">
                  <a16:creationId xmlns:a16="http://schemas.microsoft.com/office/drawing/2014/main" id="{CA69CD75-5529-C04E-A862-A3BCD7FDA966}"/>
                </a:ext>
              </a:extLst>
            </p:cNvPr>
            <p:cNvSpPr/>
            <p:nvPr/>
          </p:nvSpPr>
          <p:spPr>
            <a:xfrm>
              <a:off x="3505200" y="3589814"/>
              <a:ext cx="4328160" cy="2856706"/>
            </a:xfrm>
            <a:prstGeom prst="noSmoking">
              <a:avLst>
                <a:gd name="adj" fmla="val 539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tx1"/>
                </a:solidFill>
              </a:endParaRPr>
            </a:p>
          </p:txBody>
        </p:sp>
      </p:grpSp>
    </p:spTree>
    <p:extLst>
      <p:ext uri="{BB962C8B-B14F-4D97-AF65-F5344CB8AC3E}">
        <p14:creationId xmlns:p14="http://schemas.microsoft.com/office/powerpoint/2010/main" val="114398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09F71-3E52-FF4E-BFC7-AC8794C36C3E}"/>
              </a:ext>
            </a:extLst>
          </p:cNvPr>
          <p:cNvSpPr>
            <a:spLocks noGrp="1"/>
          </p:cNvSpPr>
          <p:nvPr>
            <p:ph type="title"/>
          </p:nvPr>
        </p:nvSpPr>
        <p:spPr>
          <a:xfrm>
            <a:off x="342900" y="205979"/>
            <a:ext cx="6172200" cy="857250"/>
          </a:xfrm>
        </p:spPr>
        <p:txBody>
          <a:bodyPr/>
          <a:lstStyle/>
          <a:p>
            <a:r>
              <a:rPr lang="en-US" dirty="0"/>
              <a:t>Eye Protection</a:t>
            </a:r>
          </a:p>
        </p:txBody>
      </p:sp>
      <p:sp>
        <p:nvSpPr>
          <p:cNvPr id="3" name="Content Placeholder 2">
            <a:extLst>
              <a:ext uri="{FF2B5EF4-FFF2-40B4-BE49-F238E27FC236}">
                <a16:creationId xmlns:a16="http://schemas.microsoft.com/office/drawing/2014/main" id="{091DA8E8-159C-5E47-8BA1-10BD878D0037}"/>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Labels may require protective eyewear</a:t>
            </a:r>
          </a:p>
          <a:p>
            <a:r>
              <a:rPr lang="en-US"/>
              <a:t>Typically includes shielded safety glasses, goggles, or face shields</a:t>
            </a:r>
          </a:p>
          <a:p>
            <a:r>
              <a:rPr lang="en-US"/>
              <a:t>Contact lens wearers should be cautious</a:t>
            </a:r>
          </a:p>
          <a:p>
            <a:endParaRPr lang="en-US" dirty="0"/>
          </a:p>
        </p:txBody>
      </p:sp>
    </p:spTree>
    <p:extLst>
      <p:ext uri="{BB962C8B-B14F-4D97-AF65-F5344CB8AC3E}">
        <p14:creationId xmlns:p14="http://schemas.microsoft.com/office/powerpoint/2010/main" val="298195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BB5BE-68D2-C549-995B-897F8E25BC90}"/>
              </a:ext>
            </a:extLst>
          </p:cNvPr>
          <p:cNvSpPr>
            <a:spLocks noGrp="1"/>
          </p:cNvSpPr>
          <p:nvPr>
            <p:ph type="title"/>
          </p:nvPr>
        </p:nvSpPr>
        <p:spPr>
          <a:xfrm>
            <a:off x="342900" y="205979"/>
            <a:ext cx="6172200" cy="857250"/>
          </a:xfrm>
        </p:spPr>
        <p:txBody>
          <a:bodyPr/>
          <a:lstStyle/>
          <a:p>
            <a:r>
              <a:rPr lang="en-US" dirty="0"/>
              <a:t>Respiratory Protection</a:t>
            </a:r>
          </a:p>
        </p:txBody>
      </p:sp>
      <p:sp>
        <p:nvSpPr>
          <p:cNvPr id="3" name="Content Placeholder 2">
            <a:extLst>
              <a:ext uri="{FF2B5EF4-FFF2-40B4-BE49-F238E27FC236}">
                <a16:creationId xmlns:a16="http://schemas.microsoft.com/office/drawing/2014/main" id="{0E5BB6EE-38FB-F143-8FE6-4DC1B9A8BD6E}"/>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Pesticide label may require respiratory protection</a:t>
            </a:r>
          </a:p>
          <a:p>
            <a:r>
              <a:rPr lang="en-US"/>
              <a:t>No label requirement – consider using respirator when label says do not breathe vapors or spray mist</a:t>
            </a:r>
          </a:p>
          <a:p>
            <a:r>
              <a:rPr lang="en-US"/>
              <a:t>Use only NIOSH certified respirators</a:t>
            </a:r>
          </a:p>
          <a:p>
            <a:r>
              <a:rPr lang="en-US"/>
              <a:t>Follow directions</a:t>
            </a:r>
          </a:p>
          <a:p>
            <a:endParaRPr lang="en-US"/>
          </a:p>
          <a:p>
            <a:endParaRPr lang="en-US"/>
          </a:p>
          <a:p>
            <a:endParaRPr lang="en-US" dirty="0"/>
          </a:p>
        </p:txBody>
      </p:sp>
    </p:spTree>
    <p:extLst>
      <p:ext uri="{BB962C8B-B14F-4D97-AF65-F5344CB8AC3E}">
        <p14:creationId xmlns:p14="http://schemas.microsoft.com/office/powerpoint/2010/main" val="216278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8FEB-66CA-DF4A-AAA7-6AA5FB0414D3}"/>
              </a:ext>
            </a:extLst>
          </p:cNvPr>
          <p:cNvSpPr>
            <a:spLocks noGrp="1"/>
          </p:cNvSpPr>
          <p:nvPr>
            <p:ph type="title"/>
          </p:nvPr>
        </p:nvSpPr>
        <p:spPr>
          <a:xfrm>
            <a:off x="342900" y="205979"/>
            <a:ext cx="6172200" cy="857250"/>
          </a:xfrm>
        </p:spPr>
        <p:txBody>
          <a:bodyPr/>
          <a:lstStyle/>
          <a:p>
            <a:r>
              <a:rPr lang="en-US" dirty="0"/>
              <a:t>Maintain PPE</a:t>
            </a:r>
          </a:p>
        </p:txBody>
      </p:sp>
      <p:sp>
        <p:nvSpPr>
          <p:cNvPr id="4" name="Content Placeholder 2">
            <a:extLst>
              <a:ext uri="{FF2B5EF4-FFF2-40B4-BE49-F238E27FC236}">
                <a16:creationId xmlns:a16="http://schemas.microsoft.com/office/drawing/2014/main" id="{87B70EC3-B40A-C14F-8A97-C06CE7DD0202}"/>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Store in a clean area away from:</a:t>
            </a:r>
          </a:p>
          <a:p>
            <a:pPr lvl="1"/>
            <a:r>
              <a:rPr lang="en-US"/>
              <a:t>Sunlight</a:t>
            </a:r>
          </a:p>
          <a:p>
            <a:pPr lvl="1"/>
            <a:r>
              <a:rPr lang="en-US"/>
              <a:t>Moisture</a:t>
            </a:r>
          </a:p>
          <a:p>
            <a:pPr lvl="1"/>
            <a:r>
              <a:rPr lang="en-US"/>
              <a:t>Extreme temperatures</a:t>
            </a:r>
          </a:p>
          <a:p>
            <a:pPr lvl="1"/>
            <a:r>
              <a:rPr lang="en-US"/>
              <a:t>Pesticides and other chemicals</a:t>
            </a:r>
          </a:p>
          <a:p>
            <a:r>
              <a:rPr lang="en-US"/>
              <a:t>Wash off PPE before removing</a:t>
            </a:r>
          </a:p>
          <a:p>
            <a:r>
              <a:rPr lang="en-US"/>
              <a:t>Disposable PPE</a:t>
            </a:r>
          </a:p>
          <a:p>
            <a:r>
              <a:rPr lang="en-US"/>
              <a:t>Reusable PPE</a:t>
            </a:r>
          </a:p>
          <a:p>
            <a:r>
              <a:rPr lang="en-US"/>
              <a:t>Replace PPE</a:t>
            </a:r>
            <a:endParaRPr lang="en-US" dirty="0"/>
          </a:p>
        </p:txBody>
      </p:sp>
    </p:spTree>
    <p:extLst>
      <p:ext uri="{BB962C8B-B14F-4D97-AF65-F5344CB8AC3E}">
        <p14:creationId xmlns:p14="http://schemas.microsoft.com/office/powerpoint/2010/main" val="132517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7C131-2C10-6E4E-AC76-339FD868304C}"/>
              </a:ext>
            </a:extLst>
          </p:cNvPr>
          <p:cNvSpPr>
            <a:spLocks noGrp="1"/>
          </p:cNvSpPr>
          <p:nvPr>
            <p:ph type="title"/>
          </p:nvPr>
        </p:nvSpPr>
        <p:spPr>
          <a:xfrm>
            <a:off x="381000" y="2343150"/>
            <a:ext cx="5915025" cy="2139553"/>
          </a:xfrm>
        </p:spPr>
        <p:txBody>
          <a:bodyPr>
            <a:normAutofit/>
          </a:bodyPr>
          <a:lstStyle/>
          <a:p>
            <a:r>
              <a:rPr lang="en-US" sz="3600" dirty="0"/>
              <a:t>Pesticide Poisoning/Injury</a:t>
            </a:r>
          </a:p>
        </p:txBody>
      </p:sp>
    </p:spTree>
    <p:extLst>
      <p:ext uri="{BB962C8B-B14F-4D97-AF65-F5344CB8AC3E}">
        <p14:creationId xmlns:p14="http://schemas.microsoft.com/office/powerpoint/2010/main" val="162325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D794-C385-0244-998C-910C572EC47F}"/>
              </a:ext>
            </a:extLst>
          </p:cNvPr>
          <p:cNvSpPr>
            <a:spLocks noGrp="1"/>
          </p:cNvSpPr>
          <p:nvPr>
            <p:ph type="title"/>
          </p:nvPr>
        </p:nvSpPr>
        <p:spPr>
          <a:xfrm>
            <a:off x="342900" y="205979"/>
            <a:ext cx="6172200" cy="857250"/>
          </a:xfrm>
        </p:spPr>
        <p:txBody>
          <a:bodyPr/>
          <a:lstStyle/>
          <a:p>
            <a:r>
              <a:rPr lang="en-US" dirty="0"/>
              <a:t>Pesticide Poisoning/Injury</a:t>
            </a:r>
          </a:p>
        </p:txBody>
      </p:sp>
      <p:sp>
        <p:nvSpPr>
          <p:cNvPr id="3" name="Content Placeholder 2">
            <a:extLst>
              <a:ext uri="{FF2B5EF4-FFF2-40B4-BE49-F238E27FC236}">
                <a16:creationId xmlns:a16="http://schemas.microsoft.com/office/drawing/2014/main" id="{4E6ACE59-03A3-5A4D-9CF3-8F9C11FA5FC2}"/>
              </a:ext>
            </a:extLst>
          </p:cNvPr>
          <p:cNvSpPr txBox="1">
            <a:spLocks/>
          </p:cNvSpPr>
          <p:nvPr/>
        </p:nvSpPr>
        <p:spPr>
          <a:xfrm>
            <a:off x="457200" y="1515854"/>
            <a:ext cx="3446027" cy="2447628"/>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a:t>Information on pesticide label</a:t>
            </a:r>
          </a:p>
          <a:p>
            <a:r>
              <a:rPr lang="en-US" dirty="0"/>
              <a:t>Knowing when to act</a:t>
            </a:r>
          </a:p>
          <a:p>
            <a:r>
              <a:rPr lang="en-US" dirty="0"/>
              <a:t>Bring a copy of the label with you</a:t>
            </a:r>
          </a:p>
        </p:txBody>
      </p:sp>
      <p:pic>
        <p:nvPicPr>
          <p:cNvPr id="4" name="Picture 3">
            <a:extLst>
              <a:ext uri="{FF2B5EF4-FFF2-40B4-BE49-F238E27FC236}">
                <a16:creationId xmlns:a16="http://schemas.microsoft.com/office/drawing/2014/main" id="{F66DE8F7-7486-8849-9FB7-A9CFCE0497B6}"/>
              </a:ext>
            </a:extLst>
          </p:cNvPr>
          <p:cNvPicPr>
            <a:picLocks noChangeAspect="1"/>
          </p:cNvPicPr>
          <p:nvPr/>
        </p:nvPicPr>
        <p:blipFill>
          <a:blip r:embed="rId3"/>
          <a:stretch>
            <a:fillRect/>
          </a:stretch>
        </p:blipFill>
        <p:spPr>
          <a:xfrm>
            <a:off x="3976203" y="1515854"/>
            <a:ext cx="2538897" cy="2388602"/>
          </a:xfrm>
          <a:prstGeom prst="rect">
            <a:avLst/>
          </a:prstGeom>
        </p:spPr>
      </p:pic>
    </p:spTree>
    <p:extLst>
      <p:ext uri="{BB962C8B-B14F-4D97-AF65-F5344CB8AC3E}">
        <p14:creationId xmlns:p14="http://schemas.microsoft.com/office/powerpoint/2010/main" val="277830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5600C-0ED1-064E-A9CB-0B1732DC089E}"/>
              </a:ext>
            </a:extLst>
          </p:cNvPr>
          <p:cNvSpPr>
            <a:spLocks noGrp="1"/>
          </p:cNvSpPr>
          <p:nvPr>
            <p:ph type="title"/>
          </p:nvPr>
        </p:nvSpPr>
        <p:spPr>
          <a:xfrm>
            <a:off x="342900" y="205979"/>
            <a:ext cx="6172200" cy="857250"/>
          </a:xfrm>
        </p:spPr>
        <p:txBody>
          <a:bodyPr/>
          <a:lstStyle/>
          <a:p>
            <a:r>
              <a:rPr lang="en-US" dirty="0"/>
              <a:t>First Aid</a:t>
            </a:r>
          </a:p>
        </p:txBody>
      </p:sp>
      <p:sp>
        <p:nvSpPr>
          <p:cNvPr id="3" name="Content Placeholder 2">
            <a:extLst>
              <a:ext uri="{FF2B5EF4-FFF2-40B4-BE49-F238E27FC236}">
                <a16:creationId xmlns:a16="http://schemas.microsoft.com/office/drawing/2014/main" id="{19B90A93-0AC5-8D4B-874B-CEEAFBDE322B}"/>
              </a:ext>
            </a:extLst>
          </p:cNvPr>
          <p:cNvSpPr txBox="1">
            <a:spLocks/>
          </p:cNvSpPr>
          <p:nvPr/>
        </p:nvSpPr>
        <p:spPr>
          <a:xfrm>
            <a:off x="471487" y="1669851"/>
            <a:ext cx="3636267" cy="2447628"/>
          </a:xfrm>
          <a:prstGeom prst="rect">
            <a:avLst/>
          </a:prstGeom>
        </p:spPr>
        <p:txBody>
          <a:bodyPr>
            <a:normAutofit/>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Review label for procedures</a:t>
            </a:r>
          </a:p>
          <a:p>
            <a:r>
              <a:rPr lang="en-US"/>
              <a:t>Have a source of clean water available</a:t>
            </a:r>
          </a:p>
          <a:p>
            <a:r>
              <a:rPr lang="en-US"/>
              <a:t>Get away from source of exposure</a:t>
            </a:r>
          </a:p>
          <a:p>
            <a:r>
              <a:rPr lang="en-US"/>
              <a:t>After first aid, seek medical advice/treatment if necessary</a:t>
            </a:r>
            <a:endParaRPr lang="en-US" dirty="0"/>
          </a:p>
        </p:txBody>
      </p:sp>
      <p:pic>
        <p:nvPicPr>
          <p:cNvPr id="4" name="Picture 3">
            <a:extLst>
              <a:ext uri="{FF2B5EF4-FFF2-40B4-BE49-F238E27FC236}">
                <a16:creationId xmlns:a16="http://schemas.microsoft.com/office/drawing/2014/main" id="{78286F5E-F474-6A41-A093-A6ECFD25ACA7}"/>
              </a:ext>
            </a:extLst>
          </p:cNvPr>
          <p:cNvPicPr>
            <a:picLocks noChangeAspect="1"/>
          </p:cNvPicPr>
          <p:nvPr/>
        </p:nvPicPr>
        <p:blipFill>
          <a:blip r:embed="rId3"/>
          <a:stretch>
            <a:fillRect/>
          </a:stretch>
        </p:blipFill>
        <p:spPr>
          <a:xfrm>
            <a:off x="4213651" y="1593949"/>
            <a:ext cx="2436922" cy="2292665"/>
          </a:xfrm>
          <a:prstGeom prst="rect">
            <a:avLst/>
          </a:prstGeom>
        </p:spPr>
      </p:pic>
    </p:spTree>
    <p:extLst>
      <p:ext uri="{BB962C8B-B14F-4D97-AF65-F5344CB8AC3E}">
        <p14:creationId xmlns:p14="http://schemas.microsoft.com/office/powerpoint/2010/main" val="369723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8B9B3-6908-7D4E-AB39-5F903BF3F317}"/>
              </a:ext>
            </a:extLst>
          </p:cNvPr>
          <p:cNvSpPr>
            <a:spLocks noGrp="1"/>
          </p:cNvSpPr>
          <p:nvPr>
            <p:ph type="title"/>
          </p:nvPr>
        </p:nvSpPr>
        <p:spPr>
          <a:xfrm>
            <a:off x="342900" y="205979"/>
            <a:ext cx="6172200" cy="857250"/>
          </a:xfrm>
        </p:spPr>
        <p:txBody>
          <a:bodyPr/>
          <a:lstStyle/>
          <a:p>
            <a:r>
              <a:rPr lang="en-US" dirty="0"/>
              <a:t>First Aid</a:t>
            </a:r>
          </a:p>
        </p:txBody>
      </p:sp>
      <p:sp>
        <p:nvSpPr>
          <p:cNvPr id="3" name="Content Placeholder 2">
            <a:extLst>
              <a:ext uri="{FF2B5EF4-FFF2-40B4-BE49-F238E27FC236}">
                <a16:creationId xmlns:a16="http://schemas.microsoft.com/office/drawing/2014/main" id="{E7837F21-8DF8-FD43-BFF1-4111840A1AAF}"/>
              </a:ext>
            </a:extLst>
          </p:cNvPr>
          <p:cNvSpPr txBox="1">
            <a:spLocks/>
          </p:cNvSpPr>
          <p:nvPr/>
        </p:nvSpPr>
        <p:spPr>
          <a:xfrm>
            <a:off x="471487" y="1669851"/>
            <a:ext cx="3636267" cy="2447628"/>
          </a:xfrm>
          <a:prstGeom prst="rect">
            <a:avLst/>
          </a:prstGeom>
        </p:spPr>
        <p:txBody>
          <a:bodyPr>
            <a:normAutofit fontScale="85000" lnSpcReduction="20000"/>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Skin exposure –</a:t>
            </a:r>
          </a:p>
          <a:p>
            <a:pPr lvl="1"/>
            <a:r>
              <a:rPr lang="en-US"/>
              <a:t>Remove contaminated clothing</a:t>
            </a:r>
          </a:p>
          <a:p>
            <a:pPr lvl="1"/>
            <a:r>
              <a:rPr lang="en-US"/>
              <a:t>Drench area with water</a:t>
            </a:r>
          </a:p>
          <a:p>
            <a:pPr lvl="1"/>
            <a:r>
              <a:rPr lang="en-US"/>
              <a:t>Wash with soap and water and rinse well</a:t>
            </a:r>
          </a:p>
          <a:p>
            <a:pPr lvl="1"/>
            <a:r>
              <a:rPr lang="en-US"/>
              <a:t>Dry skin and wrap, if necessary</a:t>
            </a:r>
          </a:p>
          <a:p>
            <a:pPr lvl="1"/>
            <a:r>
              <a:rPr lang="en-US"/>
              <a:t>Cover any chemical burns with a loose, clean, soft cloth</a:t>
            </a:r>
          </a:p>
          <a:p>
            <a:pPr lvl="1"/>
            <a:r>
              <a:rPr lang="en-US"/>
              <a:t>Don’t use any ointments, powders, etc. without medical guidance</a:t>
            </a:r>
            <a:endParaRPr lang="en-US" dirty="0"/>
          </a:p>
        </p:txBody>
      </p:sp>
      <p:pic>
        <p:nvPicPr>
          <p:cNvPr id="4" name="Picture 3">
            <a:extLst>
              <a:ext uri="{FF2B5EF4-FFF2-40B4-BE49-F238E27FC236}">
                <a16:creationId xmlns:a16="http://schemas.microsoft.com/office/drawing/2014/main" id="{AB201BC1-86BB-7C49-ACFD-9AA5EE881F27}"/>
              </a:ext>
            </a:extLst>
          </p:cNvPr>
          <p:cNvPicPr>
            <a:picLocks noChangeAspect="1"/>
          </p:cNvPicPr>
          <p:nvPr/>
        </p:nvPicPr>
        <p:blipFill>
          <a:blip r:embed="rId3"/>
          <a:stretch>
            <a:fillRect/>
          </a:stretch>
        </p:blipFill>
        <p:spPr>
          <a:xfrm>
            <a:off x="4213651" y="1593949"/>
            <a:ext cx="2436922" cy="2292665"/>
          </a:xfrm>
          <a:prstGeom prst="rect">
            <a:avLst/>
          </a:prstGeom>
        </p:spPr>
      </p:pic>
    </p:spTree>
    <p:extLst>
      <p:ext uri="{BB962C8B-B14F-4D97-AF65-F5344CB8AC3E}">
        <p14:creationId xmlns:p14="http://schemas.microsoft.com/office/powerpoint/2010/main" val="141846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143455-DD51-104A-AED7-0E951CEEA51F}"/>
              </a:ext>
            </a:extLst>
          </p:cNvPr>
          <p:cNvSpPr>
            <a:spLocks noGrp="1"/>
          </p:cNvSpPr>
          <p:nvPr>
            <p:ph type="title"/>
          </p:nvPr>
        </p:nvSpPr>
        <p:spPr>
          <a:xfrm>
            <a:off x="342900" y="205979"/>
            <a:ext cx="6172200" cy="857250"/>
          </a:xfrm>
        </p:spPr>
        <p:txBody>
          <a:bodyPr/>
          <a:lstStyle/>
          <a:p>
            <a:r>
              <a:rPr lang="en-US" dirty="0"/>
              <a:t>Types of Pesticides</a:t>
            </a:r>
          </a:p>
        </p:txBody>
      </p:sp>
      <p:pic>
        <p:nvPicPr>
          <p:cNvPr id="6" name="Picture 5">
            <a:extLst>
              <a:ext uri="{FF2B5EF4-FFF2-40B4-BE49-F238E27FC236}">
                <a16:creationId xmlns:a16="http://schemas.microsoft.com/office/drawing/2014/main" id="{864FB74E-1B33-6141-9BAB-0368E0ECAE11}"/>
              </a:ext>
            </a:extLst>
          </p:cNvPr>
          <p:cNvPicPr>
            <a:picLocks noChangeAspect="1"/>
          </p:cNvPicPr>
          <p:nvPr/>
        </p:nvPicPr>
        <p:blipFill>
          <a:blip r:embed="rId3"/>
          <a:stretch>
            <a:fillRect/>
          </a:stretch>
        </p:blipFill>
        <p:spPr>
          <a:xfrm>
            <a:off x="0" y="1026525"/>
            <a:ext cx="6858000" cy="3090450"/>
          </a:xfrm>
          <a:prstGeom prst="rect">
            <a:avLst/>
          </a:prstGeom>
        </p:spPr>
      </p:pic>
    </p:spTree>
    <p:extLst>
      <p:ext uri="{BB962C8B-B14F-4D97-AF65-F5344CB8AC3E}">
        <p14:creationId xmlns:p14="http://schemas.microsoft.com/office/powerpoint/2010/main" val="370841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5B6D1-A70F-0B40-ABCC-8B3E22C0AD3C}"/>
              </a:ext>
            </a:extLst>
          </p:cNvPr>
          <p:cNvSpPr>
            <a:spLocks noGrp="1"/>
          </p:cNvSpPr>
          <p:nvPr>
            <p:ph type="title"/>
          </p:nvPr>
        </p:nvSpPr>
        <p:spPr>
          <a:xfrm>
            <a:off x="342900" y="205979"/>
            <a:ext cx="6172200" cy="857250"/>
          </a:xfrm>
        </p:spPr>
        <p:txBody>
          <a:bodyPr/>
          <a:lstStyle/>
          <a:p>
            <a:r>
              <a:rPr lang="en-US" dirty="0"/>
              <a:t>First Aid</a:t>
            </a:r>
          </a:p>
        </p:txBody>
      </p:sp>
      <p:sp>
        <p:nvSpPr>
          <p:cNvPr id="3" name="Content Placeholder 2">
            <a:extLst>
              <a:ext uri="{FF2B5EF4-FFF2-40B4-BE49-F238E27FC236}">
                <a16:creationId xmlns:a16="http://schemas.microsoft.com/office/drawing/2014/main" id="{9137FC87-430F-E944-A468-DE97DC7CE939}"/>
              </a:ext>
            </a:extLst>
          </p:cNvPr>
          <p:cNvSpPr txBox="1">
            <a:spLocks/>
          </p:cNvSpPr>
          <p:nvPr/>
        </p:nvSpPr>
        <p:spPr>
          <a:xfrm>
            <a:off x="471487" y="1669851"/>
            <a:ext cx="3636267" cy="2447628"/>
          </a:xfrm>
          <a:prstGeom prst="rect">
            <a:avLst/>
          </a:prstGeom>
        </p:spPr>
        <p:txBody>
          <a:bodyPr>
            <a:normAutofit fontScale="92500"/>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Eyes –</a:t>
            </a:r>
          </a:p>
          <a:p>
            <a:pPr lvl="1"/>
            <a:r>
              <a:rPr lang="en-US"/>
              <a:t>Hold eyelids open and flush with clean water</a:t>
            </a:r>
          </a:p>
          <a:p>
            <a:pPr lvl="1"/>
            <a:r>
              <a:rPr lang="en-US"/>
              <a:t>Don’t use eye drops or other chemicals unless instructed by medical personnel</a:t>
            </a:r>
          </a:p>
          <a:p>
            <a:pPr lvl="1"/>
            <a:r>
              <a:rPr lang="en-US"/>
              <a:t>Cover the eye and seek medical attention after rinsing</a:t>
            </a:r>
            <a:endParaRPr lang="en-US" dirty="0"/>
          </a:p>
        </p:txBody>
      </p:sp>
      <p:pic>
        <p:nvPicPr>
          <p:cNvPr id="4" name="Picture 3">
            <a:extLst>
              <a:ext uri="{FF2B5EF4-FFF2-40B4-BE49-F238E27FC236}">
                <a16:creationId xmlns:a16="http://schemas.microsoft.com/office/drawing/2014/main" id="{904494D4-7556-C64F-B081-65B2EC25791F}"/>
              </a:ext>
            </a:extLst>
          </p:cNvPr>
          <p:cNvPicPr>
            <a:picLocks noChangeAspect="1"/>
          </p:cNvPicPr>
          <p:nvPr/>
        </p:nvPicPr>
        <p:blipFill>
          <a:blip r:embed="rId3"/>
          <a:stretch>
            <a:fillRect/>
          </a:stretch>
        </p:blipFill>
        <p:spPr>
          <a:xfrm>
            <a:off x="4213651" y="1593949"/>
            <a:ext cx="2436922" cy="2292665"/>
          </a:xfrm>
          <a:prstGeom prst="rect">
            <a:avLst/>
          </a:prstGeom>
        </p:spPr>
      </p:pic>
    </p:spTree>
    <p:extLst>
      <p:ext uri="{BB962C8B-B14F-4D97-AF65-F5344CB8AC3E}">
        <p14:creationId xmlns:p14="http://schemas.microsoft.com/office/powerpoint/2010/main" val="421596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B7C74-9E6E-0F4B-886D-923FD91D49AA}"/>
              </a:ext>
            </a:extLst>
          </p:cNvPr>
          <p:cNvSpPr>
            <a:spLocks noGrp="1"/>
          </p:cNvSpPr>
          <p:nvPr>
            <p:ph type="title"/>
          </p:nvPr>
        </p:nvSpPr>
        <p:spPr>
          <a:xfrm>
            <a:off x="342900" y="205979"/>
            <a:ext cx="6172200" cy="857250"/>
          </a:xfrm>
        </p:spPr>
        <p:txBody>
          <a:bodyPr/>
          <a:lstStyle/>
          <a:p>
            <a:r>
              <a:rPr lang="en-US" dirty="0"/>
              <a:t>First Aid</a:t>
            </a:r>
          </a:p>
        </p:txBody>
      </p:sp>
      <p:sp>
        <p:nvSpPr>
          <p:cNvPr id="3" name="Content Placeholder 2">
            <a:extLst>
              <a:ext uri="{FF2B5EF4-FFF2-40B4-BE49-F238E27FC236}">
                <a16:creationId xmlns:a16="http://schemas.microsoft.com/office/drawing/2014/main" id="{42F222CD-C637-D24F-B44D-7E77A6DB176B}"/>
              </a:ext>
            </a:extLst>
          </p:cNvPr>
          <p:cNvSpPr txBox="1">
            <a:spLocks/>
          </p:cNvSpPr>
          <p:nvPr/>
        </p:nvSpPr>
        <p:spPr>
          <a:xfrm>
            <a:off x="471487" y="1669851"/>
            <a:ext cx="3636267" cy="2447628"/>
          </a:xfrm>
          <a:prstGeom prst="rect">
            <a:avLst/>
          </a:prstGeom>
        </p:spPr>
        <p:txBody>
          <a:bodyPr>
            <a:normAutofit/>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Inhalation –</a:t>
            </a:r>
          </a:p>
          <a:p>
            <a:pPr lvl="1"/>
            <a:r>
              <a:rPr lang="en-US"/>
              <a:t>Get to fresh air</a:t>
            </a:r>
          </a:p>
          <a:p>
            <a:pPr lvl="1"/>
            <a:r>
              <a:rPr lang="en-US"/>
              <a:t>Loosen any tight clothing</a:t>
            </a:r>
          </a:p>
          <a:p>
            <a:pPr lvl="1"/>
            <a:r>
              <a:rPr lang="en-US"/>
              <a:t>Avoid chills/overheating</a:t>
            </a:r>
          </a:p>
          <a:p>
            <a:pPr lvl="1"/>
            <a:r>
              <a:rPr lang="en-US"/>
              <a:t>Keep chin up to ensure air passages remain open</a:t>
            </a:r>
            <a:endParaRPr lang="en-US" dirty="0"/>
          </a:p>
        </p:txBody>
      </p:sp>
      <p:pic>
        <p:nvPicPr>
          <p:cNvPr id="4" name="Picture 3">
            <a:extLst>
              <a:ext uri="{FF2B5EF4-FFF2-40B4-BE49-F238E27FC236}">
                <a16:creationId xmlns:a16="http://schemas.microsoft.com/office/drawing/2014/main" id="{662C6E66-273B-684C-B8A1-F00226661A86}"/>
              </a:ext>
            </a:extLst>
          </p:cNvPr>
          <p:cNvPicPr>
            <a:picLocks noChangeAspect="1"/>
          </p:cNvPicPr>
          <p:nvPr/>
        </p:nvPicPr>
        <p:blipFill>
          <a:blip r:embed="rId3"/>
          <a:stretch>
            <a:fillRect/>
          </a:stretch>
        </p:blipFill>
        <p:spPr>
          <a:xfrm>
            <a:off x="4213651" y="1593949"/>
            <a:ext cx="2436922" cy="2292665"/>
          </a:xfrm>
          <a:prstGeom prst="rect">
            <a:avLst/>
          </a:prstGeom>
        </p:spPr>
      </p:pic>
    </p:spTree>
    <p:extLst>
      <p:ext uri="{BB962C8B-B14F-4D97-AF65-F5344CB8AC3E}">
        <p14:creationId xmlns:p14="http://schemas.microsoft.com/office/powerpoint/2010/main" val="386095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7EE4-D7F5-7D42-BE93-FD37E7087C51}"/>
              </a:ext>
            </a:extLst>
          </p:cNvPr>
          <p:cNvSpPr>
            <a:spLocks noGrp="1"/>
          </p:cNvSpPr>
          <p:nvPr>
            <p:ph type="title"/>
          </p:nvPr>
        </p:nvSpPr>
        <p:spPr>
          <a:xfrm>
            <a:off x="342900" y="205979"/>
            <a:ext cx="6172200" cy="857250"/>
          </a:xfrm>
        </p:spPr>
        <p:txBody>
          <a:bodyPr/>
          <a:lstStyle/>
          <a:p>
            <a:r>
              <a:rPr lang="en-US" dirty="0"/>
              <a:t>First Aid</a:t>
            </a:r>
          </a:p>
        </p:txBody>
      </p:sp>
      <p:sp>
        <p:nvSpPr>
          <p:cNvPr id="3" name="Content Placeholder 2">
            <a:extLst>
              <a:ext uri="{FF2B5EF4-FFF2-40B4-BE49-F238E27FC236}">
                <a16:creationId xmlns:a16="http://schemas.microsoft.com/office/drawing/2014/main" id="{06F6675B-D2F3-7845-8574-A8E2F7F042FF}"/>
              </a:ext>
            </a:extLst>
          </p:cNvPr>
          <p:cNvSpPr txBox="1">
            <a:spLocks/>
          </p:cNvSpPr>
          <p:nvPr/>
        </p:nvSpPr>
        <p:spPr>
          <a:xfrm>
            <a:off x="471487" y="1669851"/>
            <a:ext cx="3636267" cy="2447628"/>
          </a:xfrm>
          <a:prstGeom prst="rect">
            <a:avLst/>
          </a:prstGeom>
        </p:spPr>
        <p:txBody>
          <a:bodyPr>
            <a:normAutofit fontScale="77500" lnSpcReduction="20000"/>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Oral –</a:t>
            </a:r>
          </a:p>
          <a:p>
            <a:pPr lvl="1"/>
            <a:r>
              <a:rPr lang="en-US"/>
              <a:t>Not swallowed – rinse out with plenty of water and drink 1 quart of water or milk</a:t>
            </a:r>
          </a:p>
          <a:p>
            <a:pPr lvl="1"/>
            <a:r>
              <a:rPr lang="en-US"/>
              <a:t>If swallowed, contact Poison Control Center (800-222-1222) or a medical professional</a:t>
            </a:r>
          </a:p>
          <a:p>
            <a:pPr lvl="1"/>
            <a:r>
              <a:rPr lang="en-US"/>
              <a:t>Induce vomiting only if the label </a:t>
            </a:r>
            <a:r>
              <a:rPr lang="en-US" b="1"/>
              <a:t>AND</a:t>
            </a:r>
            <a:r>
              <a:rPr lang="en-US"/>
              <a:t> the Poison Control Center or medical professional says to do so</a:t>
            </a:r>
          </a:p>
          <a:p>
            <a:pPr lvl="1"/>
            <a:r>
              <a:rPr lang="en-US"/>
              <a:t>Seek medical attention</a:t>
            </a:r>
            <a:endParaRPr lang="en-US" dirty="0"/>
          </a:p>
        </p:txBody>
      </p:sp>
      <p:pic>
        <p:nvPicPr>
          <p:cNvPr id="4" name="Picture 3">
            <a:extLst>
              <a:ext uri="{FF2B5EF4-FFF2-40B4-BE49-F238E27FC236}">
                <a16:creationId xmlns:a16="http://schemas.microsoft.com/office/drawing/2014/main" id="{A21AB577-AA93-0D4F-A5B7-D6EC8FD74B61}"/>
              </a:ext>
            </a:extLst>
          </p:cNvPr>
          <p:cNvPicPr>
            <a:picLocks noChangeAspect="1"/>
          </p:cNvPicPr>
          <p:nvPr/>
        </p:nvPicPr>
        <p:blipFill>
          <a:blip r:embed="rId3"/>
          <a:stretch>
            <a:fillRect/>
          </a:stretch>
        </p:blipFill>
        <p:spPr>
          <a:xfrm>
            <a:off x="4213651" y="1593949"/>
            <a:ext cx="2436922" cy="2292665"/>
          </a:xfrm>
          <a:prstGeom prst="rect">
            <a:avLst/>
          </a:prstGeom>
        </p:spPr>
      </p:pic>
    </p:spTree>
    <p:extLst>
      <p:ext uri="{BB962C8B-B14F-4D97-AF65-F5344CB8AC3E}">
        <p14:creationId xmlns:p14="http://schemas.microsoft.com/office/powerpoint/2010/main" val="245094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32E97-E6DB-C145-8556-784D966FDE41}"/>
              </a:ext>
            </a:extLst>
          </p:cNvPr>
          <p:cNvSpPr>
            <a:spLocks noGrp="1"/>
          </p:cNvSpPr>
          <p:nvPr>
            <p:ph type="title"/>
          </p:nvPr>
        </p:nvSpPr>
        <p:spPr>
          <a:xfrm>
            <a:off x="533400" y="2343150"/>
            <a:ext cx="6085284" cy="2139553"/>
          </a:xfrm>
        </p:spPr>
        <p:txBody>
          <a:bodyPr>
            <a:normAutofit/>
          </a:bodyPr>
          <a:lstStyle/>
          <a:p>
            <a:r>
              <a:rPr lang="en-US" sz="3600" dirty="0"/>
              <a:t>Pesticides and the Environment</a:t>
            </a:r>
          </a:p>
        </p:txBody>
      </p:sp>
    </p:spTree>
    <p:extLst>
      <p:ext uri="{BB962C8B-B14F-4D97-AF65-F5344CB8AC3E}">
        <p14:creationId xmlns:p14="http://schemas.microsoft.com/office/powerpoint/2010/main" val="223584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80C57-4B9D-CE40-9224-0E2C6E6D1B93}"/>
              </a:ext>
            </a:extLst>
          </p:cNvPr>
          <p:cNvSpPr>
            <a:spLocks noGrp="1"/>
          </p:cNvSpPr>
          <p:nvPr>
            <p:ph type="title"/>
          </p:nvPr>
        </p:nvSpPr>
        <p:spPr>
          <a:xfrm>
            <a:off x="342900" y="205979"/>
            <a:ext cx="6172200" cy="857250"/>
          </a:xfrm>
        </p:spPr>
        <p:txBody>
          <a:bodyPr/>
          <a:lstStyle/>
          <a:p>
            <a:r>
              <a:rPr lang="en-US" dirty="0"/>
              <a:t>Environmental Considerations</a:t>
            </a:r>
          </a:p>
        </p:txBody>
      </p:sp>
      <p:sp>
        <p:nvSpPr>
          <p:cNvPr id="3" name="Content Placeholder 2">
            <a:extLst>
              <a:ext uri="{FF2B5EF4-FFF2-40B4-BE49-F238E27FC236}">
                <a16:creationId xmlns:a16="http://schemas.microsoft.com/office/drawing/2014/main" id="{9341CBD6-78D4-8248-BE3C-BDEC3EB8D688}"/>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Consider:</a:t>
            </a:r>
          </a:p>
          <a:p>
            <a:pPr lvl="1"/>
            <a:r>
              <a:rPr lang="en-US"/>
              <a:t>Where the pesticide goes once it is applied and</a:t>
            </a:r>
          </a:p>
          <a:p>
            <a:pPr lvl="1"/>
            <a:r>
              <a:rPr lang="en-US"/>
              <a:t>What effects the pesticide can have in the environment</a:t>
            </a:r>
            <a:endParaRPr lang="en-US" dirty="0"/>
          </a:p>
        </p:txBody>
      </p:sp>
    </p:spTree>
    <p:extLst>
      <p:ext uri="{BB962C8B-B14F-4D97-AF65-F5344CB8AC3E}">
        <p14:creationId xmlns:p14="http://schemas.microsoft.com/office/powerpoint/2010/main" val="357362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5E68B-3406-AD42-97F7-B58134D2769F}"/>
              </a:ext>
            </a:extLst>
          </p:cNvPr>
          <p:cNvSpPr>
            <a:spLocks noGrp="1"/>
          </p:cNvSpPr>
          <p:nvPr>
            <p:ph type="title"/>
          </p:nvPr>
        </p:nvSpPr>
        <p:spPr>
          <a:xfrm>
            <a:off x="342900" y="205979"/>
            <a:ext cx="6172200" cy="857250"/>
          </a:xfrm>
        </p:spPr>
        <p:txBody>
          <a:bodyPr/>
          <a:lstStyle/>
          <a:p>
            <a:r>
              <a:rPr lang="en-US" dirty="0"/>
              <a:t>Effects in the Environment</a:t>
            </a:r>
          </a:p>
        </p:txBody>
      </p:sp>
      <p:sp>
        <p:nvSpPr>
          <p:cNvPr id="3" name="Content Placeholder 2">
            <a:extLst>
              <a:ext uri="{FF2B5EF4-FFF2-40B4-BE49-F238E27FC236}">
                <a16:creationId xmlns:a16="http://schemas.microsoft.com/office/drawing/2014/main" id="{5AF72407-A92F-5943-BD20-1524E0D2A8F4}"/>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Plant injury (phytotoxicity)</a:t>
            </a:r>
          </a:p>
          <a:p>
            <a:r>
              <a:rPr lang="en-US"/>
              <a:t>Pollinators and other beneficial insects</a:t>
            </a:r>
          </a:p>
          <a:p>
            <a:r>
              <a:rPr lang="en-US"/>
              <a:t>Animals</a:t>
            </a:r>
            <a:endParaRPr lang="en-US" dirty="0"/>
          </a:p>
        </p:txBody>
      </p:sp>
    </p:spTree>
    <p:extLst>
      <p:ext uri="{BB962C8B-B14F-4D97-AF65-F5344CB8AC3E}">
        <p14:creationId xmlns:p14="http://schemas.microsoft.com/office/powerpoint/2010/main" val="116242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F00CA-89A7-E543-B0CF-22B24436793A}"/>
              </a:ext>
            </a:extLst>
          </p:cNvPr>
          <p:cNvSpPr>
            <a:spLocks noGrp="1"/>
          </p:cNvSpPr>
          <p:nvPr>
            <p:ph type="title"/>
          </p:nvPr>
        </p:nvSpPr>
        <p:spPr>
          <a:xfrm>
            <a:off x="342900" y="205979"/>
            <a:ext cx="6172200" cy="857250"/>
          </a:xfrm>
        </p:spPr>
        <p:txBody>
          <a:bodyPr/>
          <a:lstStyle/>
          <a:p>
            <a:r>
              <a:rPr lang="en-US" dirty="0"/>
              <a:t>Pesticide Movement in the Environment</a:t>
            </a:r>
          </a:p>
        </p:txBody>
      </p:sp>
      <p:sp>
        <p:nvSpPr>
          <p:cNvPr id="3" name="Content Placeholder 2">
            <a:extLst>
              <a:ext uri="{FF2B5EF4-FFF2-40B4-BE49-F238E27FC236}">
                <a16:creationId xmlns:a16="http://schemas.microsoft.com/office/drawing/2014/main" id="{8A73F453-4A80-CF49-8C78-F1214D8DB9A0}"/>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Pesticide characteristics</a:t>
            </a:r>
          </a:p>
          <a:p>
            <a:pPr lvl="1"/>
            <a:r>
              <a:rPr lang="en-US"/>
              <a:t>Solubility</a:t>
            </a:r>
          </a:p>
          <a:p>
            <a:pPr lvl="1"/>
            <a:r>
              <a:rPr lang="en-US"/>
              <a:t>Adsorption</a:t>
            </a:r>
          </a:p>
          <a:p>
            <a:pPr lvl="1"/>
            <a:r>
              <a:rPr lang="en-US"/>
              <a:t>Persistence</a:t>
            </a:r>
          </a:p>
          <a:p>
            <a:pPr lvl="1"/>
            <a:r>
              <a:rPr lang="en-US"/>
              <a:t>Degradation</a:t>
            </a:r>
          </a:p>
          <a:p>
            <a:pPr lvl="1"/>
            <a:r>
              <a:rPr lang="en-US"/>
              <a:t>Volatility</a:t>
            </a:r>
            <a:endParaRPr lang="en-US" dirty="0"/>
          </a:p>
        </p:txBody>
      </p:sp>
    </p:spTree>
    <p:extLst>
      <p:ext uri="{BB962C8B-B14F-4D97-AF65-F5344CB8AC3E}">
        <p14:creationId xmlns:p14="http://schemas.microsoft.com/office/powerpoint/2010/main" val="177792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12B04-2E93-0144-904F-7D200BB5862C}"/>
              </a:ext>
            </a:extLst>
          </p:cNvPr>
          <p:cNvSpPr>
            <a:spLocks noGrp="1"/>
          </p:cNvSpPr>
          <p:nvPr>
            <p:ph type="title"/>
          </p:nvPr>
        </p:nvSpPr>
        <p:spPr>
          <a:xfrm>
            <a:off x="342900" y="205979"/>
            <a:ext cx="6172200" cy="857250"/>
          </a:xfrm>
        </p:spPr>
        <p:txBody>
          <a:bodyPr/>
          <a:lstStyle/>
          <a:p>
            <a:r>
              <a:rPr lang="en-US" dirty="0"/>
              <a:t>Pesticide Movement in the Environment</a:t>
            </a:r>
          </a:p>
        </p:txBody>
      </p:sp>
      <p:sp>
        <p:nvSpPr>
          <p:cNvPr id="3" name="Content Placeholder 2">
            <a:extLst>
              <a:ext uri="{FF2B5EF4-FFF2-40B4-BE49-F238E27FC236}">
                <a16:creationId xmlns:a16="http://schemas.microsoft.com/office/drawing/2014/main" id="{2C9FBBB6-3409-D249-A7E9-7B7EF2F68AD9}"/>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Air</a:t>
            </a:r>
          </a:p>
          <a:p>
            <a:r>
              <a:rPr lang="en-US"/>
              <a:t>Water</a:t>
            </a:r>
          </a:p>
          <a:p>
            <a:pPr lvl="1"/>
            <a:r>
              <a:rPr lang="en-US"/>
              <a:t>Runoff</a:t>
            </a:r>
          </a:p>
          <a:p>
            <a:pPr lvl="1"/>
            <a:r>
              <a:rPr lang="en-US"/>
              <a:t>Leaching</a:t>
            </a:r>
          </a:p>
          <a:p>
            <a:pPr lvl="1"/>
            <a:r>
              <a:rPr lang="en-US"/>
              <a:t>Drift</a:t>
            </a:r>
          </a:p>
          <a:p>
            <a:r>
              <a:rPr lang="en-US"/>
              <a:t>Objects and organisms</a:t>
            </a:r>
            <a:endParaRPr lang="en-US" dirty="0"/>
          </a:p>
        </p:txBody>
      </p:sp>
    </p:spTree>
    <p:extLst>
      <p:ext uri="{BB962C8B-B14F-4D97-AF65-F5344CB8AC3E}">
        <p14:creationId xmlns:p14="http://schemas.microsoft.com/office/powerpoint/2010/main" val="218775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76437-C0E7-CF4F-9C01-6EF83AEB127C}"/>
              </a:ext>
            </a:extLst>
          </p:cNvPr>
          <p:cNvSpPr>
            <a:spLocks noGrp="1"/>
          </p:cNvSpPr>
          <p:nvPr>
            <p:ph type="title"/>
          </p:nvPr>
        </p:nvSpPr>
        <p:spPr>
          <a:xfrm>
            <a:off x="342900" y="205979"/>
            <a:ext cx="6172200" cy="857250"/>
          </a:xfrm>
        </p:spPr>
        <p:txBody>
          <a:bodyPr/>
          <a:lstStyle/>
          <a:p>
            <a:r>
              <a:rPr lang="en-US" dirty="0"/>
              <a:t>Special Environmental Concerns</a:t>
            </a:r>
          </a:p>
        </p:txBody>
      </p:sp>
      <p:sp>
        <p:nvSpPr>
          <p:cNvPr id="3" name="Content Placeholder 2">
            <a:extLst>
              <a:ext uri="{FF2B5EF4-FFF2-40B4-BE49-F238E27FC236}">
                <a16:creationId xmlns:a16="http://schemas.microsoft.com/office/drawing/2014/main" id="{796F89CD-54D3-4F41-A65E-4EF8DC39C335}"/>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Sensitive areas</a:t>
            </a:r>
          </a:p>
          <a:p>
            <a:r>
              <a:rPr lang="en-US"/>
              <a:t>Endangered/threatened species</a:t>
            </a:r>
            <a:endParaRPr lang="en-US" dirty="0"/>
          </a:p>
        </p:txBody>
      </p:sp>
    </p:spTree>
    <p:extLst>
      <p:ext uri="{BB962C8B-B14F-4D97-AF65-F5344CB8AC3E}">
        <p14:creationId xmlns:p14="http://schemas.microsoft.com/office/powerpoint/2010/main" val="52729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C1AC8-01AA-C543-BC3A-D5B75A44043E}"/>
              </a:ext>
            </a:extLst>
          </p:cNvPr>
          <p:cNvSpPr>
            <a:spLocks noGrp="1"/>
          </p:cNvSpPr>
          <p:nvPr>
            <p:ph type="title"/>
          </p:nvPr>
        </p:nvSpPr>
        <p:spPr>
          <a:xfrm>
            <a:off x="467916" y="1282304"/>
            <a:ext cx="5915025" cy="2661046"/>
          </a:xfrm>
        </p:spPr>
        <p:txBody>
          <a:bodyPr>
            <a:normAutofit/>
          </a:bodyPr>
          <a:lstStyle/>
          <a:p>
            <a:br>
              <a:rPr lang="en-US" sz="3380" dirty="0"/>
            </a:br>
            <a:br>
              <a:rPr lang="en-US" sz="3380" dirty="0"/>
            </a:br>
            <a:br>
              <a:rPr lang="en-US" sz="3380" dirty="0"/>
            </a:br>
            <a:r>
              <a:rPr lang="en-US" sz="3600" dirty="0"/>
              <a:t>Protecting Water</a:t>
            </a:r>
          </a:p>
        </p:txBody>
      </p:sp>
    </p:spTree>
    <p:extLst>
      <p:ext uri="{BB962C8B-B14F-4D97-AF65-F5344CB8AC3E}">
        <p14:creationId xmlns:p14="http://schemas.microsoft.com/office/powerpoint/2010/main" val="405035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15F004-86F8-FE4E-B012-C00094F71AE9}"/>
              </a:ext>
            </a:extLst>
          </p:cNvPr>
          <p:cNvSpPr>
            <a:spLocks noGrp="1"/>
          </p:cNvSpPr>
          <p:nvPr>
            <p:ph type="title"/>
          </p:nvPr>
        </p:nvSpPr>
        <p:spPr>
          <a:xfrm>
            <a:off x="342900" y="205979"/>
            <a:ext cx="6172200" cy="857250"/>
          </a:xfrm>
        </p:spPr>
        <p:txBody>
          <a:bodyPr/>
          <a:lstStyle/>
          <a:p>
            <a:r>
              <a:rPr lang="en-US" dirty="0"/>
              <a:t>How Pesticides Differ</a:t>
            </a:r>
          </a:p>
        </p:txBody>
      </p:sp>
      <p:sp>
        <p:nvSpPr>
          <p:cNvPr id="7" name="Content Placeholder 2">
            <a:extLst>
              <a:ext uri="{FF2B5EF4-FFF2-40B4-BE49-F238E27FC236}">
                <a16:creationId xmlns:a16="http://schemas.microsoft.com/office/drawing/2014/main" id="{B257DAE9-F890-6C41-8526-FF70E25E086B}"/>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Mode of action</a:t>
            </a:r>
          </a:p>
          <a:p>
            <a:r>
              <a:rPr lang="en-US"/>
              <a:t>Insecticides</a:t>
            </a:r>
          </a:p>
          <a:p>
            <a:pPr lvl="1"/>
            <a:r>
              <a:rPr lang="en-US"/>
              <a:t>Duration – Residual, nonresidual</a:t>
            </a:r>
          </a:p>
          <a:p>
            <a:pPr lvl="1"/>
            <a:r>
              <a:rPr lang="en-US"/>
              <a:t>Insect uptake – contact, stomach poison, systemic</a:t>
            </a:r>
            <a:endParaRPr lang="en-US" dirty="0"/>
          </a:p>
        </p:txBody>
      </p:sp>
      <p:pic>
        <p:nvPicPr>
          <p:cNvPr id="8" name="Picture 7">
            <a:extLst>
              <a:ext uri="{FF2B5EF4-FFF2-40B4-BE49-F238E27FC236}">
                <a16:creationId xmlns:a16="http://schemas.microsoft.com/office/drawing/2014/main" id="{5019F201-E50F-A849-8EE8-0404F48D68B9}"/>
              </a:ext>
            </a:extLst>
          </p:cNvPr>
          <p:cNvPicPr>
            <a:picLocks noChangeAspect="1"/>
          </p:cNvPicPr>
          <p:nvPr/>
        </p:nvPicPr>
        <p:blipFill>
          <a:blip r:embed="rId3"/>
          <a:stretch>
            <a:fillRect/>
          </a:stretch>
        </p:blipFill>
        <p:spPr>
          <a:xfrm>
            <a:off x="2654421" y="3016655"/>
            <a:ext cx="1549159" cy="1176727"/>
          </a:xfrm>
          <a:prstGeom prst="rect">
            <a:avLst/>
          </a:prstGeom>
        </p:spPr>
      </p:pic>
    </p:spTree>
    <p:extLst>
      <p:ext uri="{BB962C8B-B14F-4D97-AF65-F5344CB8AC3E}">
        <p14:creationId xmlns:p14="http://schemas.microsoft.com/office/powerpoint/2010/main" val="171809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310D4FF-575A-1340-8B87-DC4D6664CCA3}"/>
              </a:ext>
            </a:extLst>
          </p:cNvPr>
          <p:cNvSpPr>
            <a:spLocks noGrp="1"/>
          </p:cNvSpPr>
          <p:nvPr>
            <p:ph type="title"/>
          </p:nvPr>
        </p:nvSpPr>
        <p:spPr>
          <a:xfrm>
            <a:off x="342900" y="205979"/>
            <a:ext cx="6172200" cy="857250"/>
          </a:xfrm>
        </p:spPr>
        <p:txBody>
          <a:bodyPr/>
          <a:lstStyle/>
          <a:p>
            <a:r>
              <a:rPr lang="en-US" dirty="0"/>
              <a:t>Surface Water Contamination</a:t>
            </a:r>
          </a:p>
        </p:txBody>
      </p:sp>
      <p:sp>
        <p:nvSpPr>
          <p:cNvPr id="6" name="Content Placeholder 2">
            <a:extLst>
              <a:ext uri="{FF2B5EF4-FFF2-40B4-BE49-F238E27FC236}">
                <a16:creationId xmlns:a16="http://schemas.microsoft.com/office/drawing/2014/main" id="{BBB88F95-FC45-8E42-9378-A9E865D2023A}"/>
              </a:ext>
            </a:extLst>
          </p:cNvPr>
          <p:cNvSpPr txBox="1">
            <a:spLocks/>
          </p:cNvSpPr>
          <p:nvPr/>
        </p:nvSpPr>
        <p:spPr>
          <a:xfrm>
            <a:off x="342900" y="1200151"/>
            <a:ext cx="6172200" cy="3394472"/>
          </a:xfrm>
          <a:prstGeom prst="rect">
            <a:avLst/>
          </a:prstGeom>
        </p:spPr>
        <p:txBody>
          <a:bodyPr>
            <a:normAutofit lnSpcReduction="10000"/>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Includes ditches, ponds, lakes, streams, and rivers</a:t>
            </a:r>
          </a:p>
          <a:p>
            <a:r>
              <a:rPr lang="en-US"/>
              <a:t>Increase runoff, increase risk of surface water contamination</a:t>
            </a:r>
          </a:p>
          <a:p>
            <a:r>
              <a:rPr lang="en-US"/>
              <a:t>Factors affecting runoff:</a:t>
            </a:r>
          </a:p>
          <a:p>
            <a:pPr lvl="1"/>
            <a:r>
              <a:rPr lang="en-US"/>
              <a:t>Slope</a:t>
            </a:r>
          </a:p>
          <a:p>
            <a:pPr lvl="1"/>
            <a:r>
              <a:rPr lang="en-US"/>
              <a:t>Vegetative cover</a:t>
            </a:r>
          </a:p>
          <a:p>
            <a:pPr lvl="1"/>
            <a:r>
              <a:rPr lang="en-US"/>
              <a:t>Soil characteristics</a:t>
            </a:r>
          </a:p>
          <a:p>
            <a:pPr lvl="1"/>
            <a:r>
              <a:rPr lang="en-US"/>
              <a:t>Temperature</a:t>
            </a:r>
          </a:p>
          <a:p>
            <a:pPr lvl="1"/>
            <a:r>
              <a:rPr lang="en-US"/>
              <a:t>Rainfall/irrigation</a:t>
            </a:r>
          </a:p>
          <a:p>
            <a:r>
              <a:rPr lang="en-US"/>
              <a:t>May be a concern for most outdoor pesticide applications</a:t>
            </a:r>
          </a:p>
          <a:p>
            <a:pPr lvl="1"/>
            <a:endParaRPr lang="en-US" dirty="0"/>
          </a:p>
        </p:txBody>
      </p:sp>
    </p:spTree>
    <p:extLst>
      <p:ext uri="{BB962C8B-B14F-4D97-AF65-F5344CB8AC3E}">
        <p14:creationId xmlns:p14="http://schemas.microsoft.com/office/powerpoint/2010/main" val="127811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1790-E681-7942-B8B3-94C9979A8FF1}"/>
              </a:ext>
            </a:extLst>
          </p:cNvPr>
          <p:cNvSpPr>
            <a:spLocks noGrp="1"/>
          </p:cNvSpPr>
          <p:nvPr>
            <p:ph type="title"/>
          </p:nvPr>
        </p:nvSpPr>
        <p:spPr>
          <a:xfrm>
            <a:off x="342900" y="205979"/>
            <a:ext cx="6172200" cy="857250"/>
          </a:xfrm>
        </p:spPr>
        <p:txBody>
          <a:bodyPr/>
          <a:lstStyle/>
          <a:p>
            <a:r>
              <a:rPr lang="en-US" dirty="0"/>
              <a:t>Groundwater Contamination</a:t>
            </a:r>
          </a:p>
        </p:txBody>
      </p:sp>
      <p:sp>
        <p:nvSpPr>
          <p:cNvPr id="3" name="Content Placeholder 7">
            <a:extLst>
              <a:ext uri="{FF2B5EF4-FFF2-40B4-BE49-F238E27FC236}">
                <a16:creationId xmlns:a16="http://schemas.microsoft.com/office/drawing/2014/main" id="{63D0B76E-8101-F446-BC33-C5ED9BD8E0D3}"/>
              </a:ext>
            </a:extLst>
          </p:cNvPr>
          <p:cNvSpPr txBox="1">
            <a:spLocks/>
          </p:cNvSpPr>
          <p:nvPr/>
        </p:nvSpPr>
        <p:spPr>
          <a:xfrm>
            <a:off x="471488" y="1369219"/>
            <a:ext cx="2914650" cy="3263504"/>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What is groundwater?</a:t>
            </a:r>
          </a:p>
          <a:p>
            <a:r>
              <a:rPr lang="en-US"/>
              <a:t>Recharge</a:t>
            </a:r>
          </a:p>
          <a:p>
            <a:r>
              <a:rPr lang="en-US"/>
              <a:t>Leaching</a:t>
            </a:r>
            <a:endParaRPr lang="en-US" dirty="0"/>
          </a:p>
        </p:txBody>
      </p:sp>
      <p:pic>
        <p:nvPicPr>
          <p:cNvPr id="4" name="Content Placeholder 4">
            <a:extLst>
              <a:ext uri="{FF2B5EF4-FFF2-40B4-BE49-F238E27FC236}">
                <a16:creationId xmlns:a16="http://schemas.microsoft.com/office/drawing/2014/main" id="{AA3DE16E-CA1B-E149-AD1F-D56B6A7121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1515" y="971550"/>
            <a:ext cx="3033585" cy="2974489"/>
          </a:xfrm>
          <a:prstGeom prst="rect">
            <a:avLst/>
          </a:prstGeom>
        </p:spPr>
      </p:pic>
    </p:spTree>
    <p:extLst>
      <p:ext uri="{BB962C8B-B14F-4D97-AF65-F5344CB8AC3E}">
        <p14:creationId xmlns:p14="http://schemas.microsoft.com/office/powerpoint/2010/main" val="208755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CFAE1-712A-3743-8AA2-DDD3AFED0BF8}"/>
              </a:ext>
            </a:extLst>
          </p:cNvPr>
          <p:cNvSpPr>
            <a:spLocks noGrp="1"/>
          </p:cNvSpPr>
          <p:nvPr>
            <p:ph type="title"/>
          </p:nvPr>
        </p:nvSpPr>
        <p:spPr>
          <a:xfrm>
            <a:off x="342900" y="205979"/>
            <a:ext cx="6172200" cy="857250"/>
          </a:xfrm>
        </p:spPr>
        <p:txBody>
          <a:bodyPr/>
          <a:lstStyle/>
          <a:p>
            <a:r>
              <a:rPr lang="en-US" dirty="0"/>
              <a:t>Groundwater Contamination</a:t>
            </a:r>
          </a:p>
        </p:txBody>
      </p:sp>
      <p:sp>
        <p:nvSpPr>
          <p:cNvPr id="3" name="Content Placeholder 4">
            <a:extLst>
              <a:ext uri="{FF2B5EF4-FFF2-40B4-BE49-F238E27FC236}">
                <a16:creationId xmlns:a16="http://schemas.microsoft.com/office/drawing/2014/main" id="{16B33F54-6CAB-B942-A1DB-3B40B57302E9}"/>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Pesticide characteristics and leaching:</a:t>
            </a:r>
          </a:p>
          <a:p>
            <a:pPr lvl="1"/>
            <a:r>
              <a:rPr lang="en-US"/>
              <a:t>High solubility</a:t>
            </a:r>
          </a:p>
          <a:p>
            <a:pPr lvl="1"/>
            <a:r>
              <a:rPr lang="en-US"/>
              <a:t>Persistence</a:t>
            </a:r>
          </a:p>
          <a:p>
            <a:pPr lvl="1"/>
            <a:r>
              <a:rPr lang="en-US"/>
              <a:t>Adsorption</a:t>
            </a:r>
          </a:p>
          <a:p>
            <a:r>
              <a:rPr lang="en-US"/>
              <a:t>Label statement noting these concerns</a:t>
            </a:r>
            <a:endParaRPr lang="en-US" dirty="0"/>
          </a:p>
        </p:txBody>
      </p:sp>
    </p:spTree>
    <p:extLst>
      <p:ext uri="{BB962C8B-B14F-4D97-AF65-F5344CB8AC3E}">
        <p14:creationId xmlns:p14="http://schemas.microsoft.com/office/powerpoint/2010/main" val="249477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C792-03A9-D646-A06E-F32C30101B30}"/>
              </a:ext>
            </a:extLst>
          </p:cNvPr>
          <p:cNvSpPr>
            <a:spLocks noGrp="1"/>
          </p:cNvSpPr>
          <p:nvPr>
            <p:ph type="title"/>
          </p:nvPr>
        </p:nvSpPr>
        <p:spPr>
          <a:xfrm>
            <a:off x="342900" y="205979"/>
            <a:ext cx="6172200" cy="857250"/>
          </a:xfrm>
        </p:spPr>
        <p:txBody>
          <a:bodyPr/>
          <a:lstStyle/>
          <a:p>
            <a:r>
              <a:rPr lang="en-US" dirty="0"/>
              <a:t>Groundwater Contamination</a:t>
            </a:r>
          </a:p>
        </p:txBody>
      </p:sp>
      <p:sp>
        <p:nvSpPr>
          <p:cNvPr id="3" name="Content Placeholder 2">
            <a:extLst>
              <a:ext uri="{FF2B5EF4-FFF2-40B4-BE49-F238E27FC236}">
                <a16:creationId xmlns:a16="http://schemas.microsoft.com/office/drawing/2014/main" id="{D4135058-75AA-9A46-BA86-0B156822C008}"/>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Site characteristics:</a:t>
            </a:r>
          </a:p>
          <a:p>
            <a:pPr lvl="1"/>
            <a:r>
              <a:rPr lang="en-US"/>
              <a:t>Soil texture and structure</a:t>
            </a:r>
          </a:p>
          <a:p>
            <a:pPr lvl="1"/>
            <a:r>
              <a:rPr lang="en-US"/>
              <a:t>Organic matter</a:t>
            </a:r>
          </a:p>
          <a:p>
            <a:pPr lvl="1"/>
            <a:r>
              <a:rPr lang="en-US"/>
              <a:t>Depth to groundwater</a:t>
            </a:r>
          </a:p>
          <a:p>
            <a:pPr lvl="1"/>
            <a:r>
              <a:rPr lang="en-US"/>
              <a:t>Geology</a:t>
            </a:r>
          </a:p>
          <a:p>
            <a:pPr lvl="1"/>
            <a:endParaRPr lang="en-US" dirty="0"/>
          </a:p>
        </p:txBody>
      </p:sp>
    </p:spTree>
    <p:extLst>
      <p:ext uri="{BB962C8B-B14F-4D97-AF65-F5344CB8AC3E}">
        <p14:creationId xmlns:p14="http://schemas.microsoft.com/office/powerpoint/2010/main" val="118870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798E3-2E30-054C-8E50-86188C80B963}"/>
              </a:ext>
            </a:extLst>
          </p:cNvPr>
          <p:cNvSpPr>
            <a:spLocks noGrp="1"/>
          </p:cNvSpPr>
          <p:nvPr>
            <p:ph type="title"/>
          </p:nvPr>
        </p:nvSpPr>
        <p:spPr>
          <a:xfrm>
            <a:off x="342900" y="205979"/>
            <a:ext cx="6172200" cy="857250"/>
          </a:xfrm>
        </p:spPr>
        <p:txBody>
          <a:bodyPr/>
          <a:lstStyle/>
          <a:p>
            <a:r>
              <a:rPr lang="en-US" dirty="0"/>
              <a:t>Preventing Water Contamination</a:t>
            </a:r>
          </a:p>
        </p:txBody>
      </p:sp>
      <p:sp>
        <p:nvSpPr>
          <p:cNvPr id="3" name="Content Placeholder 2">
            <a:extLst>
              <a:ext uri="{FF2B5EF4-FFF2-40B4-BE49-F238E27FC236}">
                <a16:creationId xmlns:a16="http://schemas.microsoft.com/office/drawing/2014/main" id="{E874AD03-2F29-8C4C-9E18-82200174A7BA}"/>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Read the label!</a:t>
            </a:r>
          </a:p>
          <a:p>
            <a:r>
              <a:rPr lang="en-US"/>
              <a:t>Use “best management practices”</a:t>
            </a:r>
          </a:p>
          <a:p>
            <a:pPr lvl="1"/>
            <a:r>
              <a:rPr lang="en-US"/>
              <a:t>IPM</a:t>
            </a:r>
          </a:p>
          <a:p>
            <a:pPr lvl="1"/>
            <a:r>
              <a:rPr lang="en-US"/>
              <a:t>Identify vulnerable areas</a:t>
            </a:r>
          </a:p>
          <a:p>
            <a:pPr lvl="1"/>
            <a:r>
              <a:rPr lang="en-US"/>
              <a:t>Mix/fill away from wells or surface water</a:t>
            </a:r>
          </a:p>
          <a:p>
            <a:pPr lvl="1"/>
            <a:r>
              <a:rPr lang="en-US"/>
              <a:t>Avoid back-siphoning</a:t>
            </a:r>
          </a:p>
          <a:p>
            <a:pPr lvl="1"/>
            <a:r>
              <a:rPr lang="en-US"/>
              <a:t>Avoid overflow</a:t>
            </a:r>
          </a:p>
          <a:p>
            <a:pPr lvl="1"/>
            <a:r>
              <a:rPr lang="en-US"/>
              <a:t>Watch the weather</a:t>
            </a:r>
          </a:p>
          <a:p>
            <a:pPr lvl="1"/>
            <a:r>
              <a:rPr lang="en-US"/>
              <a:t>Product selection</a:t>
            </a:r>
          </a:p>
          <a:p>
            <a:pPr lvl="1"/>
            <a:r>
              <a:rPr lang="en-US"/>
              <a:t>Handle pesticides safely</a:t>
            </a:r>
          </a:p>
          <a:p>
            <a:pPr lvl="1"/>
            <a:endParaRPr lang="en-US"/>
          </a:p>
          <a:p>
            <a:endParaRPr lang="en-US" dirty="0"/>
          </a:p>
        </p:txBody>
      </p:sp>
    </p:spTree>
    <p:extLst>
      <p:ext uri="{BB962C8B-B14F-4D97-AF65-F5344CB8AC3E}">
        <p14:creationId xmlns:p14="http://schemas.microsoft.com/office/powerpoint/2010/main" val="394399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CC2D2F8-B2A2-8641-BA67-2509A8B2E1DC}"/>
              </a:ext>
            </a:extLst>
          </p:cNvPr>
          <p:cNvSpPr>
            <a:spLocks noGrp="1"/>
          </p:cNvSpPr>
          <p:nvPr>
            <p:ph type="title"/>
          </p:nvPr>
        </p:nvSpPr>
        <p:spPr>
          <a:xfrm>
            <a:off x="471487" y="1733550"/>
            <a:ext cx="5915025" cy="2667000"/>
          </a:xfrm>
        </p:spPr>
        <p:txBody>
          <a:bodyPr>
            <a:normAutofit/>
          </a:bodyPr>
          <a:lstStyle/>
          <a:p>
            <a:br>
              <a:rPr lang="en-US" dirty="0"/>
            </a:br>
            <a:br>
              <a:rPr lang="en-US" dirty="0"/>
            </a:br>
            <a:br>
              <a:rPr lang="en-US" dirty="0"/>
            </a:br>
            <a:r>
              <a:rPr lang="en-US" sz="3600" dirty="0"/>
              <a:t>Pesticide Laws and Regulations</a:t>
            </a:r>
          </a:p>
        </p:txBody>
      </p:sp>
    </p:spTree>
    <p:extLst>
      <p:ext uri="{BB962C8B-B14F-4D97-AF65-F5344CB8AC3E}">
        <p14:creationId xmlns:p14="http://schemas.microsoft.com/office/powerpoint/2010/main" val="339849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005647-C2CE-5D4E-A263-BDA8526D3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7434" y="2389444"/>
            <a:ext cx="1438432" cy="1424190"/>
          </a:xfrm>
          <a:prstGeom prst="rect">
            <a:avLst/>
          </a:prstGeom>
        </p:spPr>
      </p:pic>
      <p:sp>
        <p:nvSpPr>
          <p:cNvPr id="6" name="Title 1">
            <a:extLst>
              <a:ext uri="{FF2B5EF4-FFF2-40B4-BE49-F238E27FC236}">
                <a16:creationId xmlns:a16="http://schemas.microsoft.com/office/drawing/2014/main" id="{FD746E1B-4A01-0446-AEA7-45F188390C26}"/>
              </a:ext>
            </a:extLst>
          </p:cNvPr>
          <p:cNvSpPr>
            <a:spLocks noGrp="1"/>
          </p:cNvSpPr>
          <p:nvPr>
            <p:ph type="title"/>
          </p:nvPr>
        </p:nvSpPr>
        <p:spPr>
          <a:xfrm>
            <a:off x="342900" y="205979"/>
            <a:ext cx="6172200" cy="857250"/>
          </a:xfrm>
        </p:spPr>
        <p:txBody>
          <a:bodyPr/>
          <a:lstStyle/>
          <a:p>
            <a:r>
              <a:rPr lang="en-US" dirty="0"/>
              <a:t>Federal Laws and Regulations</a:t>
            </a:r>
          </a:p>
        </p:txBody>
      </p:sp>
      <p:sp>
        <p:nvSpPr>
          <p:cNvPr id="7" name="Content Placeholder 2">
            <a:extLst>
              <a:ext uri="{FF2B5EF4-FFF2-40B4-BE49-F238E27FC236}">
                <a16:creationId xmlns:a16="http://schemas.microsoft.com/office/drawing/2014/main" id="{35ED8742-D9CD-F547-99CB-CE3B52EB7E1A}"/>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a:t>Federal Insecticide Fungicide and Rodenticide Act (FIFRA)</a:t>
            </a:r>
          </a:p>
          <a:p>
            <a:r>
              <a:rPr lang="en-US" dirty="0"/>
              <a:t>Pesticide registration</a:t>
            </a:r>
          </a:p>
          <a:p>
            <a:pPr lvl="1"/>
            <a:r>
              <a:rPr lang="en-US" dirty="0"/>
              <a:t>Testing</a:t>
            </a:r>
          </a:p>
          <a:p>
            <a:pPr lvl="1"/>
            <a:r>
              <a:rPr lang="en-US" dirty="0"/>
              <a:t>Label</a:t>
            </a:r>
          </a:p>
          <a:p>
            <a:pPr lvl="1"/>
            <a:r>
              <a:rPr lang="en-US" dirty="0"/>
              <a:t>Restricted-use pesticides</a:t>
            </a:r>
          </a:p>
          <a:p>
            <a:pPr lvl="1"/>
            <a:r>
              <a:rPr lang="en-US" dirty="0"/>
              <a:t>Tolerance</a:t>
            </a:r>
          </a:p>
        </p:txBody>
      </p:sp>
    </p:spTree>
    <p:extLst>
      <p:ext uri="{BB962C8B-B14F-4D97-AF65-F5344CB8AC3E}">
        <p14:creationId xmlns:p14="http://schemas.microsoft.com/office/powerpoint/2010/main" val="400989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AEACF1-0FE1-604A-B59D-C925CF2FC8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7434" y="2389444"/>
            <a:ext cx="1438432" cy="1424190"/>
          </a:xfrm>
          <a:prstGeom prst="rect">
            <a:avLst/>
          </a:prstGeom>
        </p:spPr>
      </p:pic>
      <p:sp>
        <p:nvSpPr>
          <p:cNvPr id="3" name="Title 1">
            <a:extLst>
              <a:ext uri="{FF2B5EF4-FFF2-40B4-BE49-F238E27FC236}">
                <a16:creationId xmlns:a16="http://schemas.microsoft.com/office/drawing/2014/main" id="{96A5FCB2-AA91-0845-BC91-3E162AD8D214}"/>
              </a:ext>
            </a:extLst>
          </p:cNvPr>
          <p:cNvSpPr>
            <a:spLocks noGrp="1"/>
          </p:cNvSpPr>
          <p:nvPr>
            <p:ph type="title"/>
          </p:nvPr>
        </p:nvSpPr>
        <p:spPr>
          <a:xfrm>
            <a:off x="342900" y="205979"/>
            <a:ext cx="6172200" cy="857250"/>
          </a:xfrm>
        </p:spPr>
        <p:txBody>
          <a:bodyPr/>
          <a:lstStyle/>
          <a:p>
            <a:r>
              <a:rPr lang="en-US" dirty="0"/>
              <a:t>Federal Laws and Regulations</a:t>
            </a:r>
          </a:p>
        </p:txBody>
      </p:sp>
      <p:sp>
        <p:nvSpPr>
          <p:cNvPr id="4" name="Content Placeholder 2">
            <a:extLst>
              <a:ext uri="{FF2B5EF4-FFF2-40B4-BE49-F238E27FC236}">
                <a16:creationId xmlns:a16="http://schemas.microsoft.com/office/drawing/2014/main" id="{26905BB1-6053-6C49-83C3-A557D504EA48}"/>
              </a:ext>
            </a:extLst>
          </p:cNvPr>
          <p:cNvSpPr txBox="1">
            <a:spLocks/>
          </p:cNvSpPr>
          <p:nvPr/>
        </p:nvSpPr>
        <p:spPr>
          <a:xfrm>
            <a:off x="342900" y="1276350"/>
            <a:ext cx="4610100" cy="2917329"/>
          </a:xfrm>
          <a:prstGeom prst="rect">
            <a:avLst/>
          </a:prstGeom>
        </p:spPr>
        <p:txBody>
          <a:bodyPr>
            <a:noAutofit/>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a:t>Minimum-risk pesticides</a:t>
            </a:r>
          </a:p>
          <a:p>
            <a:pPr lvl="1"/>
            <a:r>
              <a:rPr lang="en-US" sz="1600" dirty="0"/>
              <a:t>Contain only active and inert ingredients listed in the federal regulations; </a:t>
            </a:r>
          </a:p>
          <a:p>
            <a:pPr lvl="1"/>
            <a:r>
              <a:rPr lang="en-US" sz="1600" dirty="0"/>
              <a:t>List on the label the name and percentage (by weight) of each active ingredient and the name of each inert ingredient;</a:t>
            </a:r>
          </a:p>
          <a:p>
            <a:pPr lvl="1"/>
            <a:r>
              <a:rPr lang="en-US" sz="1600" dirty="0"/>
              <a:t>Having no claims to control organisms that pose a threat to human health or insects carrying a specific disease or diseases;</a:t>
            </a:r>
          </a:p>
          <a:p>
            <a:pPr lvl="1"/>
            <a:r>
              <a:rPr lang="en-US" sz="1600" dirty="0"/>
              <a:t>Listing the name and contact information of the producer or company the product was produced for on the label; and</a:t>
            </a:r>
          </a:p>
          <a:p>
            <a:pPr lvl="1"/>
            <a:r>
              <a:rPr lang="en-US" sz="1600" dirty="0"/>
              <a:t>Have no false or misleading claims on the label.</a:t>
            </a:r>
          </a:p>
        </p:txBody>
      </p:sp>
    </p:spTree>
    <p:extLst>
      <p:ext uri="{BB962C8B-B14F-4D97-AF65-F5344CB8AC3E}">
        <p14:creationId xmlns:p14="http://schemas.microsoft.com/office/powerpoint/2010/main" val="39327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6AC259-001D-0C49-84F4-625116DE3D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7434" y="2389444"/>
            <a:ext cx="1438432" cy="1424190"/>
          </a:xfrm>
          <a:prstGeom prst="rect">
            <a:avLst/>
          </a:prstGeom>
        </p:spPr>
      </p:pic>
      <p:sp>
        <p:nvSpPr>
          <p:cNvPr id="3" name="Title 1">
            <a:extLst>
              <a:ext uri="{FF2B5EF4-FFF2-40B4-BE49-F238E27FC236}">
                <a16:creationId xmlns:a16="http://schemas.microsoft.com/office/drawing/2014/main" id="{AF2B6A7A-C21B-AA43-898C-849B04F9D424}"/>
              </a:ext>
            </a:extLst>
          </p:cNvPr>
          <p:cNvSpPr>
            <a:spLocks noGrp="1"/>
          </p:cNvSpPr>
          <p:nvPr>
            <p:ph type="title"/>
          </p:nvPr>
        </p:nvSpPr>
        <p:spPr>
          <a:xfrm>
            <a:off x="342900" y="205979"/>
            <a:ext cx="6172200" cy="857250"/>
          </a:xfrm>
        </p:spPr>
        <p:txBody>
          <a:bodyPr/>
          <a:lstStyle/>
          <a:p>
            <a:r>
              <a:rPr lang="en-US" dirty="0"/>
              <a:t>Federal Laws and Regulations</a:t>
            </a:r>
          </a:p>
        </p:txBody>
      </p:sp>
      <p:sp>
        <p:nvSpPr>
          <p:cNvPr id="4" name="Content Placeholder 2">
            <a:extLst>
              <a:ext uri="{FF2B5EF4-FFF2-40B4-BE49-F238E27FC236}">
                <a16:creationId xmlns:a16="http://schemas.microsoft.com/office/drawing/2014/main" id="{C2EDCFCF-6A1B-FC44-B0AE-017B987BFE89}"/>
              </a:ext>
            </a:extLst>
          </p:cNvPr>
          <p:cNvSpPr txBox="1">
            <a:spLocks/>
          </p:cNvSpPr>
          <p:nvPr/>
        </p:nvSpPr>
        <p:spPr>
          <a:xfrm>
            <a:off x="457200" y="1241310"/>
            <a:ext cx="4070320" cy="3464039"/>
          </a:xfrm>
          <a:prstGeom prst="rect">
            <a:avLst/>
          </a:prstGeom>
        </p:spPr>
        <p:txBody>
          <a:bodyPr>
            <a:normAutofit fontScale="92500" lnSpcReduction="20000"/>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2100" dirty="0"/>
              <a:t>Pesticide re-registration</a:t>
            </a:r>
          </a:p>
          <a:p>
            <a:pPr lvl="1"/>
            <a:r>
              <a:rPr lang="en-US" dirty="0"/>
              <a:t>Data reviewed based on current laws and regulations</a:t>
            </a:r>
          </a:p>
          <a:p>
            <a:pPr lvl="1"/>
            <a:r>
              <a:rPr lang="en-US" dirty="0"/>
              <a:t>Conducted every 15 years</a:t>
            </a:r>
          </a:p>
          <a:p>
            <a:r>
              <a:rPr lang="en-US" sz="2100" dirty="0"/>
              <a:t>Pesticide applicator certification</a:t>
            </a:r>
          </a:p>
          <a:p>
            <a:pPr lvl="1"/>
            <a:r>
              <a:rPr lang="en-US" dirty="0"/>
              <a:t>Certification required to purchase and use restricted-use pesticides</a:t>
            </a:r>
          </a:p>
          <a:p>
            <a:pPr lvl="1"/>
            <a:r>
              <a:rPr lang="en-US" dirty="0"/>
              <a:t>Two types – private and commercial</a:t>
            </a:r>
          </a:p>
          <a:p>
            <a:pPr lvl="1"/>
            <a:r>
              <a:rPr lang="en-US" dirty="0"/>
              <a:t>Federal regulations outline requirements for certification</a:t>
            </a:r>
          </a:p>
          <a:p>
            <a:pPr lvl="1"/>
            <a:r>
              <a:rPr lang="en-US" dirty="0"/>
              <a:t>States administer EPA-approved certification programs</a:t>
            </a:r>
          </a:p>
        </p:txBody>
      </p:sp>
    </p:spTree>
    <p:extLst>
      <p:ext uri="{BB962C8B-B14F-4D97-AF65-F5344CB8AC3E}">
        <p14:creationId xmlns:p14="http://schemas.microsoft.com/office/powerpoint/2010/main" val="71314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D307B27-2230-7647-9AF7-548E4E4C5FBB}"/>
              </a:ext>
            </a:extLst>
          </p:cNvPr>
          <p:cNvSpPr>
            <a:spLocks noGrp="1"/>
          </p:cNvSpPr>
          <p:nvPr>
            <p:ph type="title"/>
          </p:nvPr>
        </p:nvSpPr>
        <p:spPr>
          <a:xfrm>
            <a:off x="342900" y="205979"/>
            <a:ext cx="6172200" cy="857250"/>
          </a:xfrm>
        </p:spPr>
        <p:txBody>
          <a:bodyPr/>
          <a:lstStyle/>
          <a:p>
            <a:r>
              <a:rPr lang="en-US" dirty="0"/>
              <a:t>New York State Laws and Regulations</a:t>
            </a:r>
          </a:p>
        </p:txBody>
      </p:sp>
      <p:sp>
        <p:nvSpPr>
          <p:cNvPr id="4" name="Content Placeholder 2">
            <a:extLst>
              <a:ext uri="{FF2B5EF4-FFF2-40B4-BE49-F238E27FC236}">
                <a16:creationId xmlns:a16="http://schemas.microsoft.com/office/drawing/2014/main" id="{80A84431-B3EA-7B4D-ABF4-4182E3705ED7}"/>
              </a:ext>
            </a:extLst>
          </p:cNvPr>
          <p:cNvSpPr txBox="1">
            <a:spLocks/>
          </p:cNvSpPr>
          <p:nvPr/>
        </p:nvSpPr>
        <p:spPr>
          <a:xfrm>
            <a:off x="471488" y="1669851"/>
            <a:ext cx="3217313" cy="2447628"/>
          </a:xfrm>
          <a:prstGeom prst="rect">
            <a:avLst/>
          </a:prstGeom>
        </p:spPr>
        <p:txBody>
          <a:bodyPr>
            <a:normAutofit lnSpcReduction="10000"/>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a:t>Environmental Conservation Law (ECL)</a:t>
            </a:r>
          </a:p>
          <a:p>
            <a:r>
              <a:rPr lang="en-US" dirty="0"/>
              <a:t>Pesticide registration</a:t>
            </a:r>
          </a:p>
          <a:p>
            <a:pPr lvl="1"/>
            <a:r>
              <a:rPr lang="en-US" dirty="0"/>
              <a:t>Restricted-use</a:t>
            </a:r>
          </a:p>
          <a:p>
            <a:pPr lvl="1"/>
            <a:r>
              <a:rPr lang="en-US" dirty="0"/>
              <a:t>Prohibited pesticides</a:t>
            </a:r>
          </a:p>
          <a:p>
            <a:pPr lvl="1"/>
            <a:r>
              <a:rPr lang="en-US" dirty="0"/>
              <a:t>Location prohibitions</a:t>
            </a:r>
          </a:p>
          <a:p>
            <a:pPr lvl="1"/>
            <a:r>
              <a:rPr lang="en-US" dirty="0"/>
              <a:t>Determining registration status (NYSPAD)</a:t>
            </a:r>
          </a:p>
          <a:p>
            <a:pPr lvl="1"/>
            <a:endParaRPr lang="en-US" dirty="0"/>
          </a:p>
        </p:txBody>
      </p:sp>
      <p:pic>
        <p:nvPicPr>
          <p:cNvPr id="5" name="Picture 4">
            <a:extLst>
              <a:ext uri="{FF2B5EF4-FFF2-40B4-BE49-F238E27FC236}">
                <a16:creationId xmlns:a16="http://schemas.microsoft.com/office/drawing/2014/main" id="{0FC97479-39EA-2A4E-B4F8-FE0C068958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8801" y="2604299"/>
            <a:ext cx="2458214" cy="774105"/>
          </a:xfrm>
          <a:prstGeom prst="rect">
            <a:avLst/>
          </a:prstGeom>
        </p:spPr>
      </p:pic>
    </p:spTree>
    <p:extLst>
      <p:ext uri="{BB962C8B-B14F-4D97-AF65-F5344CB8AC3E}">
        <p14:creationId xmlns:p14="http://schemas.microsoft.com/office/powerpoint/2010/main" val="370439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BB01B1-D8BC-F24D-BB82-5DEDBC8A189A}"/>
              </a:ext>
            </a:extLst>
          </p:cNvPr>
          <p:cNvSpPr>
            <a:spLocks noGrp="1"/>
          </p:cNvSpPr>
          <p:nvPr>
            <p:ph type="title"/>
          </p:nvPr>
        </p:nvSpPr>
        <p:spPr>
          <a:xfrm>
            <a:off x="342900" y="205979"/>
            <a:ext cx="6172200" cy="857250"/>
          </a:xfrm>
        </p:spPr>
        <p:txBody>
          <a:bodyPr/>
          <a:lstStyle/>
          <a:p>
            <a:r>
              <a:rPr lang="en-US" dirty="0"/>
              <a:t>How Pesticides Differ</a:t>
            </a:r>
          </a:p>
        </p:txBody>
      </p:sp>
      <p:sp>
        <p:nvSpPr>
          <p:cNvPr id="6" name="Content Placeholder 2">
            <a:extLst>
              <a:ext uri="{FF2B5EF4-FFF2-40B4-BE49-F238E27FC236}">
                <a16:creationId xmlns:a16="http://schemas.microsoft.com/office/drawing/2014/main" id="{B09BC3DA-73D4-7B41-A2D1-B9B320C16059}"/>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Fungicides</a:t>
            </a:r>
          </a:p>
          <a:p>
            <a:pPr lvl="1"/>
            <a:r>
              <a:rPr lang="en-US"/>
              <a:t>Protectant</a:t>
            </a:r>
          </a:p>
          <a:p>
            <a:pPr lvl="1"/>
            <a:r>
              <a:rPr lang="en-US"/>
              <a:t>Systemic (eradicant)</a:t>
            </a:r>
          </a:p>
          <a:p>
            <a:r>
              <a:rPr lang="en-US"/>
              <a:t>Herbicides</a:t>
            </a:r>
          </a:p>
          <a:p>
            <a:pPr lvl="1"/>
            <a:r>
              <a:rPr lang="en-US"/>
              <a:t>Uptake – contact, systemic</a:t>
            </a:r>
          </a:p>
          <a:p>
            <a:pPr lvl="1"/>
            <a:r>
              <a:rPr lang="en-US"/>
              <a:t>Selectivity – selective, non-selective (broad-spectrum)</a:t>
            </a:r>
          </a:p>
          <a:p>
            <a:r>
              <a:rPr lang="en-US"/>
              <a:t>Rodenticides</a:t>
            </a:r>
          </a:p>
          <a:p>
            <a:pPr lvl="1"/>
            <a:r>
              <a:rPr lang="en-US"/>
              <a:t>Acute</a:t>
            </a:r>
          </a:p>
          <a:p>
            <a:pPr lvl="1"/>
            <a:r>
              <a:rPr lang="en-US"/>
              <a:t>Multidose anticoagulant</a:t>
            </a:r>
            <a:endParaRPr lang="en-US" dirty="0"/>
          </a:p>
        </p:txBody>
      </p:sp>
    </p:spTree>
    <p:extLst>
      <p:ext uri="{BB962C8B-B14F-4D97-AF65-F5344CB8AC3E}">
        <p14:creationId xmlns:p14="http://schemas.microsoft.com/office/powerpoint/2010/main" val="106408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64176B-2D3F-9048-AF84-C4FE8982EF0F}"/>
              </a:ext>
            </a:extLst>
          </p:cNvPr>
          <p:cNvSpPr txBox="1"/>
          <p:nvPr/>
        </p:nvSpPr>
        <p:spPr>
          <a:xfrm>
            <a:off x="1880804" y="778293"/>
            <a:ext cx="3153777" cy="369332"/>
          </a:xfrm>
          <a:prstGeom prst="rect">
            <a:avLst/>
          </a:prstGeom>
          <a:noFill/>
        </p:spPr>
        <p:txBody>
          <a:bodyPr wrap="square" rtlCol="0">
            <a:spAutoFit/>
          </a:bodyPr>
          <a:lstStyle/>
          <a:p>
            <a:pPr algn="ctr"/>
            <a:r>
              <a:rPr lang="en-US" dirty="0"/>
              <a:t>http://www.dec.ny.gov/nyspad</a:t>
            </a:r>
          </a:p>
        </p:txBody>
      </p:sp>
      <p:pic>
        <p:nvPicPr>
          <p:cNvPr id="5" name="Picture 4">
            <a:extLst>
              <a:ext uri="{FF2B5EF4-FFF2-40B4-BE49-F238E27FC236}">
                <a16:creationId xmlns:a16="http://schemas.microsoft.com/office/drawing/2014/main" id="{074F6908-64C8-414D-94B8-1657F06587CA}"/>
              </a:ext>
            </a:extLst>
          </p:cNvPr>
          <p:cNvPicPr>
            <a:picLocks noChangeAspect="1"/>
          </p:cNvPicPr>
          <p:nvPr/>
        </p:nvPicPr>
        <p:blipFill>
          <a:blip r:embed="rId3"/>
          <a:stretch>
            <a:fillRect/>
          </a:stretch>
        </p:blipFill>
        <p:spPr>
          <a:xfrm>
            <a:off x="57385" y="1207108"/>
            <a:ext cx="6726369" cy="2873853"/>
          </a:xfrm>
          <a:prstGeom prst="rect">
            <a:avLst/>
          </a:prstGeom>
        </p:spPr>
      </p:pic>
    </p:spTree>
    <p:extLst>
      <p:ext uri="{BB962C8B-B14F-4D97-AF65-F5344CB8AC3E}">
        <p14:creationId xmlns:p14="http://schemas.microsoft.com/office/powerpoint/2010/main" val="22316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4807B4-43BE-6D41-A0B0-9442442962CB}"/>
              </a:ext>
            </a:extLst>
          </p:cNvPr>
          <p:cNvPicPr>
            <a:picLocks noChangeAspect="1"/>
          </p:cNvPicPr>
          <p:nvPr/>
        </p:nvPicPr>
        <p:blipFill>
          <a:blip r:embed="rId3"/>
          <a:stretch>
            <a:fillRect/>
          </a:stretch>
        </p:blipFill>
        <p:spPr>
          <a:xfrm>
            <a:off x="669726" y="438150"/>
            <a:ext cx="5518547" cy="3536156"/>
          </a:xfrm>
          <a:prstGeom prst="rect">
            <a:avLst/>
          </a:prstGeom>
        </p:spPr>
      </p:pic>
    </p:spTree>
    <p:extLst>
      <p:ext uri="{BB962C8B-B14F-4D97-AF65-F5344CB8AC3E}">
        <p14:creationId xmlns:p14="http://schemas.microsoft.com/office/powerpoint/2010/main" val="22100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EBF2C2-0AC2-B84A-83D9-69B8B67DD3C5}"/>
              </a:ext>
            </a:extLst>
          </p:cNvPr>
          <p:cNvPicPr>
            <a:picLocks noChangeAspect="1"/>
          </p:cNvPicPr>
          <p:nvPr/>
        </p:nvPicPr>
        <p:blipFill>
          <a:blip r:embed="rId3"/>
          <a:stretch>
            <a:fillRect/>
          </a:stretch>
        </p:blipFill>
        <p:spPr>
          <a:xfrm>
            <a:off x="1408467" y="730280"/>
            <a:ext cx="4107856" cy="3468426"/>
          </a:xfrm>
          <a:prstGeom prst="rect">
            <a:avLst/>
          </a:prstGeom>
        </p:spPr>
      </p:pic>
    </p:spTree>
    <p:extLst>
      <p:ext uri="{BB962C8B-B14F-4D97-AF65-F5344CB8AC3E}">
        <p14:creationId xmlns:p14="http://schemas.microsoft.com/office/powerpoint/2010/main" val="359186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B3539-9B80-D740-A2B5-4445CB34DDBD}"/>
              </a:ext>
            </a:extLst>
          </p:cNvPr>
          <p:cNvSpPr>
            <a:spLocks noGrp="1"/>
          </p:cNvSpPr>
          <p:nvPr>
            <p:ph type="title"/>
          </p:nvPr>
        </p:nvSpPr>
        <p:spPr>
          <a:xfrm>
            <a:off x="342900" y="205979"/>
            <a:ext cx="6172200" cy="857250"/>
          </a:xfrm>
        </p:spPr>
        <p:txBody>
          <a:bodyPr/>
          <a:lstStyle/>
          <a:p>
            <a:r>
              <a:rPr lang="en-US" dirty="0"/>
              <a:t>New York State Laws and Regulations</a:t>
            </a:r>
          </a:p>
        </p:txBody>
      </p:sp>
      <p:sp>
        <p:nvSpPr>
          <p:cNvPr id="3" name="Content Placeholder 2">
            <a:extLst>
              <a:ext uri="{FF2B5EF4-FFF2-40B4-BE49-F238E27FC236}">
                <a16:creationId xmlns:a16="http://schemas.microsoft.com/office/drawing/2014/main" id="{5FE22530-AA9B-DE4A-9191-59369D8A57E4}"/>
              </a:ext>
            </a:extLst>
          </p:cNvPr>
          <p:cNvSpPr txBox="1">
            <a:spLocks/>
          </p:cNvSpPr>
          <p:nvPr/>
        </p:nvSpPr>
        <p:spPr>
          <a:xfrm>
            <a:off x="471488" y="1669851"/>
            <a:ext cx="3309680" cy="2447628"/>
          </a:xfrm>
          <a:prstGeom prst="rect">
            <a:avLst/>
          </a:prstGeom>
        </p:spPr>
        <p:txBody>
          <a:bodyPr>
            <a:normAutofit fontScale="85000" lnSpcReduction="10000"/>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Environmental Conservation Law (ECL)</a:t>
            </a:r>
          </a:p>
          <a:p>
            <a:r>
              <a:rPr lang="en-US"/>
              <a:t>Pesticide registration</a:t>
            </a:r>
          </a:p>
          <a:p>
            <a:pPr lvl="1"/>
            <a:r>
              <a:rPr lang="en-US"/>
              <a:t>Restricted-use</a:t>
            </a:r>
          </a:p>
          <a:p>
            <a:pPr lvl="1"/>
            <a:r>
              <a:rPr lang="en-US"/>
              <a:t>Prohibited pesticides</a:t>
            </a:r>
          </a:p>
          <a:p>
            <a:pPr lvl="1"/>
            <a:r>
              <a:rPr lang="en-US"/>
              <a:t>Location prohibitions</a:t>
            </a:r>
          </a:p>
          <a:p>
            <a:pPr lvl="1"/>
            <a:r>
              <a:rPr lang="en-US"/>
              <a:t>Determining registration status (NYSPAD)</a:t>
            </a:r>
          </a:p>
          <a:p>
            <a:r>
              <a:rPr lang="en-US"/>
              <a:t>Applicator certification/recertification</a:t>
            </a:r>
          </a:p>
          <a:p>
            <a:endParaRPr lang="en-US"/>
          </a:p>
          <a:p>
            <a:pPr lvl="1"/>
            <a:endParaRPr lang="en-US" dirty="0"/>
          </a:p>
        </p:txBody>
      </p:sp>
      <p:pic>
        <p:nvPicPr>
          <p:cNvPr id="4" name="Picture 3">
            <a:extLst>
              <a:ext uri="{FF2B5EF4-FFF2-40B4-BE49-F238E27FC236}">
                <a16:creationId xmlns:a16="http://schemas.microsoft.com/office/drawing/2014/main" id="{0D9B2CE2-A69C-0848-BBF9-C46D03955E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8299" y="2119561"/>
            <a:ext cx="2458214" cy="774105"/>
          </a:xfrm>
          <a:prstGeom prst="rect">
            <a:avLst/>
          </a:prstGeom>
        </p:spPr>
      </p:pic>
    </p:spTree>
    <p:extLst>
      <p:ext uri="{BB962C8B-B14F-4D97-AF65-F5344CB8AC3E}">
        <p14:creationId xmlns:p14="http://schemas.microsoft.com/office/powerpoint/2010/main" val="42182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C1A96-945D-7A43-AD56-3A5C9E917BB9}"/>
              </a:ext>
            </a:extLst>
          </p:cNvPr>
          <p:cNvSpPr>
            <a:spLocks noGrp="1"/>
          </p:cNvSpPr>
          <p:nvPr>
            <p:ph type="title"/>
          </p:nvPr>
        </p:nvSpPr>
        <p:spPr>
          <a:xfrm>
            <a:off x="342900" y="205979"/>
            <a:ext cx="6172200" cy="857250"/>
          </a:xfrm>
        </p:spPr>
        <p:txBody>
          <a:bodyPr/>
          <a:lstStyle/>
          <a:p>
            <a:r>
              <a:rPr lang="en-US" dirty="0"/>
              <a:t>Unique NY Pesticide Requirements</a:t>
            </a:r>
          </a:p>
        </p:txBody>
      </p:sp>
      <p:sp>
        <p:nvSpPr>
          <p:cNvPr id="3" name="Content Placeholder 2">
            <a:extLst>
              <a:ext uri="{FF2B5EF4-FFF2-40B4-BE49-F238E27FC236}">
                <a16:creationId xmlns:a16="http://schemas.microsoft.com/office/drawing/2014/main" id="{D5F130E3-6685-7841-BBE1-952C2D1B69A9}"/>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Label requirements</a:t>
            </a:r>
          </a:p>
          <a:p>
            <a:pPr lvl="1"/>
            <a:r>
              <a:rPr lang="en-US"/>
              <a:t>Site and pest</a:t>
            </a:r>
          </a:p>
          <a:p>
            <a:pPr lvl="1"/>
            <a:r>
              <a:rPr lang="en-US"/>
              <a:t>Rates</a:t>
            </a:r>
          </a:p>
          <a:p>
            <a:r>
              <a:rPr lang="en-US"/>
              <a:t>Backflow prevention</a:t>
            </a:r>
          </a:p>
          <a:p>
            <a:r>
              <a:rPr lang="en-US"/>
              <a:t>Aquatic pesticides</a:t>
            </a:r>
          </a:p>
          <a:p>
            <a:r>
              <a:rPr lang="en-US"/>
              <a:t>Notifications</a:t>
            </a:r>
          </a:p>
          <a:p>
            <a:pPr lvl="1"/>
            <a:r>
              <a:rPr lang="en-US"/>
              <a:t>Structural use</a:t>
            </a:r>
          </a:p>
          <a:p>
            <a:pPr lvl="1"/>
            <a:r>
              <a:rPr lang="en-US"/>
              <a:t>Lawn use</a:t>
            </a:r>
          </a:p>
          <a:p>
            <a:pPr lvl="1"/>
            <a:r>
              <a:rPr lang="en-US"/>
              <a:t>Neighbor notification</a:t>
            </a:r>
            <a:endParaRPr lang="en-US" dirty="0"/>
          </a:p>
        </p:txBody>
      </p:sp>
    </p:spTree>
    <p:extLst>
      <p:ext uri="{BB962C8B-B14F-4D97-AF65-F5344CB8AC3E}">
        <p14:creationId xmlns:p14="http://schemas.microsoft.com/office/powerpoint/2010/main" val="336043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33A084-FC7F-554F-9F73-D99521BE0C55}"/>
              </a:ext>
            </a:extLst>
          </p:cNvPr>
          <p:cNvSpPr>
            <a:spLocks noGrp="1"/>
          </p:cNvSpPr>
          <p:nvPr>
            <p:ph type="title"/>
          </p:nvPr>
        </p:nvSpPr>
        <p:spPr>
          <a:xfrm>
            <a:off x="467916" y="1282304"/>
            <a:ext cx="5915025" cy="2737246"/>
          </a:xfrm>
        </p:spPr>
        <p:txBody>
          <a:bodyPr>
            <a:normAutofit/>
          </a:bodyPr>
          <a:lstStyle/>
          <a:p>
            <a:br>
              <a:rPr lang="en-US" sz="3380" dirty="0"/>
            </a:br>
            <a:br>
              <a:rPr lang="en-US" sz="3380" dirty="0"/>
            </a:br>
            <a:br>
              <a:rPr lang="en-US" sz="3380" dirty="0"/>
            </a:br>
            <a:r>
              <a:rPr lang="en-US" sz="3600" dirty="0"/>
              <a:t>Pesticide Storage and Transportation</a:t>
            </a:r>
          </a:p>
        </p:txBody>
      </p:sp>
    </p:spTree>
    <p:extLst>
      <p:ext uri="{BB962C8B-B14F-4D97-AF65-F5344CB8AC3E}">
        <p14:creationId xmlns:p14="http://schemas.microsoft.com/office/powerpoint/2010/main" val="98694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3847F-BF62-8F49-9438-5D06EBF13CF7}"/>
              </a:ext>
            </a:extLst>
          </p:cNvPr>
          <p:cNvSpPr>
            <a:spLocks noGrp="1"/>
          </p:cNvSpPr>
          <p:nvPr>
            <p:ph type="title"/>
          </p:nvPr>
        </p:nvSpPr>
        <p:spPr>
          <a:xfrm>
            <a:off x="342900" y="205979"/>
            <a:ext cx="6172200" cy="857250"/>
          </a:xfrm>
        </p:spPr>
        <p:txBody>
          <a:bodyPr/>
          <a:lstStyle/>
          <a:p>
            <a:r>
              <a:rPr lang="en-US" dirty="0"/>
              <a:t>Pesticide Storage</a:t>
            </a:r>
          </a:p>
        </p:txBody>
      </p:sp>
      <p:sp>
        <p:nvSpPr>
          <p:cNvPr id="5" name="Content Placeholder 2">
            <a:extLst>
              <a:ext uri="{FF2B5EF4-FFF2-40B4-BE49-F238E27FC236}">
                <a16:creationId xmlns:a16="http://schemas.microsoft.com/office/drawing/2014/main" id="{EEBB3B32-8565-2C48-81F3-FC6B1E535750}"/>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Check the label for any specific requirements</a:t>
            </a:r>
          </a:p>
          <a:p>
            <a:r>
              <a:rPr lang="en-US"/>
              <a:t>Always store in the original container with the label intact</a:t>
            </a:r>
          </a:p>
          <a:p>
            <a:r>
              <a:rPr lang="en-US"/>
              <a:t>Cool, dark, dry area away from temperature extremes</a:t>
            </a:r>
          </a:p>
          <a:p>
            <a:r>
              <a:rPr lang="en-US"/>
              <a:t>Keep away from heat sources</a:t>
            </a:r>
          </a:p>
          <a:p>
            <a:r>
              <a:rPr lang="en-US"/>
              <a:t>Keep away from food, seeds, and protective clothing</a:t>
            </a:r>
          </a:p>
          <a:p>
            <a:r>
              <a:rPr lang="en-US"/>
              <a:t>Keep out of reach of children and pets</a:t>
            </a:r>
          </a:p>
          <a:p>
            <a:endParaRPr lang="en-US"/>
          </a:p>
          <a:p>
            <a:endParaRPr lang="en-US" dirty="0"/>
          </a:p>
        </p:txBody>
      </p:sp>
    </p:spTree>
    <p:extLst>
      <p:ext uri="{BB962C8B-B14F-4D97-AF65-F5344CB8AC3E}">
        <p14:creationId xmlns:p14="http://schemas.microsoft.com/office/powerpoint/2010/main" val="170088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B97B-F2AE-5D44-84A1-D78DE0180B66}"/>
              </a:ext>
            </a:extLst>
          </p:cNvPr>
          <p:cNvSpPr>
            <a:spLocks noGrp="1"/>
          </p:cNvSpPr>
          <p:nvPr>
            <p:ph type="title"/>
          </p:nvPr>
        </p:nvSpPr>
        <p:spPr>
          <a:xfrm>
            <a:off x="342900" y="205979"/>
            <a:ext cx="6172200" cy="857250"/>
          </a:xfrm>
        </p:spPr>
        <p:txBody>
          <a:bodyPr/>
          <a:lstStyle/>
          <a:p>
            <a:r>
              <a:rPr lang="en-US" dirty="0"/>
              <a:t>Transporting Pesticides</a:t>
            </a:r>
          </a:p>
        </p:txBody>
      </p:sp>
      <p:sp>
        <p:nvSpPr>
          <p:cNvPr id="3" name="Content Placeholder 2">
            <a:extLst>
              <a:ext uri="{FF2B5EF4-FFF2-40B4-BE49-F238E27FC236}">
                <a16:creationId xmlns:a16="http://schemas.microsoft.com/office/drawing/2014/main" id="{E1E322E4-E8F7-9944-83B6-BD14DB844DD2}"/>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Transport in non-passenger area of vehicle</a:t>
            </a:r>
          </a:p>
          <a:p>
            <a:r>
              <a:rPr lang="en-US"/>
              <a:t>Keep away from groceries/household items</a:t>
            </a:r>
          </a:p>
          <a:p>
            <a:r>
              <a:rPr lang="en-US"/>
              <a:t>Keep container lids fastened</a:t>
            </a:r>
          </a:p>
          <a:p>
            <a:r>
              <a:rPr lang="en-US"/>
              <a:t>Keep containers upright and secured</a:t>
            </a:r>
          </a:p>
          <a:p>
            <a:r>
              <a:rPr lang="en-US"/>
              <a:t>Protect from temperature extremes</a:t>
            </a:r>
          </a:p>
          <a:p>
            <a:r>
              <a:rPr lang="en-US"/>
              <a:t>Don’t leave unattended</a:t>
            </a:r>
            <a:endParaRPr lang="en-US" dirty="0"/>
          </a:p>
        </p:txBody>
      </p:sp>
    </p:spTree>
    <p:extLst>
      <p:ext uri="{BB962C8B-B14F-4D97-AF65-F5344CB8AC3E}">
        <p14:creationId xmlns:p14="http://schemas.microsoft.com/office/powerpoint/2010/main" val="140703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D8616-C6C3-B940-B995-23FB6215BE23}"/>
              </a:ext>
            </a:extLst>
          </p:cNvPr>
          <p:cNvSpPr>
            <a:spLocks noGrp="1"/>
          </p:cNvSpPr>
          <p:nvPr>
            <p:ph type="title"/>
          </p:nvPr>
        </p:nvSpPr>
        <p:spPr>
          <a:xfrm>
            <a:off x="381000" y="2266950"/>
            <a:ext cx="5915025" cy="2139553"/>
          </a:xfrm>
        </p:spPr>
        <p:txBody>
          <a:bodyPr>
            <a:normAutofit/>
          </a:bodyPr>
          <a:lstStyle/>
          <a:p>
            <a:br>
              <a:rPr lang="en-US" sz="3600" dirty="0"/>
            </a:br>
            <a:r>
              <a:rPr lang="en-US" sz="3600" dirty="0"/>
              <a:t>Pesticide Spills and Waste</a:t>
            </a:r>
          </a:p>
        </p:txBody>
      </p:sp>
    </p:spTree>
    <p:extLst>
      <p:ext uri="{BB962C8B-B14F-4D97-AF65-F5344CB8AC3E}">
        <p14:creationId xmlns:p14="http://schemas.microsoft.com/office/powerpoint/2010/main" val="344842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E6D7-57FC-4141-A317-2179A2267516}"/>
              </a:ext>
            </a:extLst>
          </p:cNvPr>
          <p:cNvSpPr>
            <a:spLocks noGrp="1"/>
          </p:cNvSpPr>
          <p:nvPr>
            <p:ph type="title"/>
          </p:nvPr>
        </p:nvSpPr>
        <p:spPr>
          <a:xfrm>
            <a:off x="342900" y="205979"/>
            <a:ext cx="6172200" cy="857250"/>
          </a:xfrm>
        </p:spPr>
        <p:txBody>
          <a:bodyPr/>
          <a:lstStyle/>
          <a:p>
            <a:r>
              <a:rPr lang="en-US" dirty="0"/>
              <a:t>Pesticide Spills</a:t>
            </a:r>
          </a:p>
        </p:txBody>
      </p:sp>
      <p:sp>
        <p:nvSpPr>
          <p:cNvPr id="3" name="Content Placeholder 3">
            <a:extLst>
              <a:ext uri="{FF2B5EF4-FFF2-40B4-BE49-F238E27FC236}">
                <a16:creationId xmlns:a16="http://schemas.microsoft.com/office/drawing/2014/main" id="{F89F4908-EC6C-4D48-80C5-07045223F9CB}"/>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Best to prevent spills</a:t>
            </a:r>
          </a:p>
          <a:p>
            <a:r>
              <a:rPr lang="en-US"/>
              <a:t>Check the label for specific guidance</a:t>
            </a:r>
          </a:p>
          <a:p>
            <a:r>
              <a:rPr lang="en-US"/>
              <a:t>Use label-listed PPE</a:t>
            </a:r>
          </a:p>
          <a:p>
            <a:r>
              <a:rPr lang="en-US"/>
              <a:t>Three “Cs”:</a:t>
            </a:r>
          </a:p>
          <a:p>
            <a:pPr lvl="1"/>
            <a:r>
              <a:rPr lang="en-US" b="1"/>
              <a:t>C</a:t>
            </a:r>
            <a:r>
              <a:rPr lang="en-US"/>
              <a:t>ontrolling the spill</a:t>
            </a:r>
          </a:p>
          <a:p>
            <a:pPr lvl="1"/>
            <a:r>
              <a:rPr lang="en-US" b="1"/>
              <a:t>C</a:t>
            </a:r>
            <a:r>
              <a:rPr lang="en-US"/>
              <a:t>ontaining the spill</a:t>
            </a:r>
          </a:p>
          <a:p>
            <a:pPr lvl="1"/>
            <a:r>
              <a:rPr lang="en-US" b="1"/>
              <a:t>C</a:t>
            </a:r>
            <a:r>
              <a:rPr lang="en-US"/>
              <a:t>leaning up the spill</a:t>
            </a:r>
          </a:p>
          <a:p>
            <a:r>
              <a:rPr lang="en-US"/>
              <a:t>Wash up afterwards</a:t>
            </a:r>
            <a:endParaRPr lang="en-US" dirty="0"/>
          </a:p>
        </p:txBody>
      </p:sp>
    </p:spTree>
    <p:extLst>
      <p:ext uri="{BB962C8B-B14F-4D97-AF65-F5344CB8AC3E}">
        <p14:creationId xmlns:p14="http://schemas.microsoft.com/office/powerpoint/2010/main" val="376648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886754-AD00-BA43-A61A-A32647F88380}"/>
              </a:ext>
            </a:extLst>
          </p:cNvPr>
          <p:cNvSpPr>
            <a:spLocks noGrp="1"/>
          </p:cNvSpPr>
          <p:nvPr>
            <p:ph type="title"/>
          </p:nvPr>
        </p:nvSpPr>
        <p:spPr>
          <a:xfrm>
            <a:off x="342900" y="205979"/>
            <a:ext cx="6172200" cy="857250"/>
          </a:xfrm>
        </p:spPr>
        <p:txBody>
          <a:bodyPr/>
          <a:lstStyle/>
          <a:p>
            <a:r>
              <a:rPr lang="en-US" dirty="0"/>
              <a:t>Materials Containing Pesticide</a:t>
            </a:r>
          </a:p>
        </p:txBody>
      </p:sp>
      <p:sp>
        <p:nvSpPr>
          <p:cNvPr id="6" name="Content Placeholder 2">
            <a:extLst>
              <a:ext uri="{FF2B5EF4-FFF2-40B4-BE49-F238E27FC236}">
                <a16:creationId xmlns:a16="http://schemas.microsoft.com/office/drawing/2014/main" id="{DB3AD684-D71A-D046-BCDA-B82EFB189486}"/>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a:t>Pesticides can be incorporated into or onto a product</a:t>
            </a:r>
          </a:p>
          <a:p>
            <a:r>
              <a:rPr lang="en-US" dirty="0"/>
              <a:t>Examples:</a:t>
            </a:r>
          </a:p>
          <a:p>
            <a:pPr lvl="1"/>
            <a:r>
              <a:rPr lang="en-US" dirty="0"/>
              <a:t>Treated seed</a:t>
            </a:r>
          </a:p>
          <a:p>
            <a:pPr lvl="1"/>
            <a:r>
              <a:rPr lang="en-US" dirty="0"/>
              <a:t>Weed ‘n feed lawn care products</a:t>
            </a:r>
          </a:p>
          <a:p>
            <a:pPr lvl="1"/>
            <a:r>
              <a:rPr lang="en-US" dirty="0"/>
              <a:t>Flea and tick collars</a:t>
            </a:r>
          </a:p>
          <a:p>
            <a:pPr lvl="1"/>
            <a:r>
              <a:rPr lang="en-US" dirty="0"/>
              <a:t>Treated lumber</a:t>
            </a:r>
          </a:p>
        </p:txBody>
      </p:sp>
      <p:pic>
        <p:nvPicPr>
          <p:cNvPr id="7" name="Picture 6">
            <a:extLst>
              <a:ext uri="{FF2B5EF4-FFF2-40B4-BE49-F238E27FC236}">
                <a16:creationId xmlns:a16="http://schemas.microsoft.com/office/drawing/2014/main" id="{B4C950AC-C868-6C4F-A132-3014944168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3190" y="2101799"/>
            <a:ext cx="1249267" cy="1874520"/>
          </a:xfrm>
          <a:prstGeom prst="rect">
            <a:avLst/>
          </a:prstGeom>
        </p:spPr>
      </p:pic>
    </p:spTree>
    <p:extLst>
      <p:ext uri="{BB962C8B-B14F-4D97-AF65-F5344CB8AC3E}">
        <p14:creationId xmlns:p14="http://schemas.microsoft.com/office/powerpoint/2010/main" val="26318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EE961-DC3E-1844-B622-DF88FC06C619}"/>
              </a:ext>
            </a:extLst>
          </p:cNvPr>
          <p:cNvSpPr>
            <a:spLocks noGrp="1"/>
          </p:cNvSpPr>
          <p:nvPr>
            <p:ph type="title"/>
          </p:nvPr>
        </p:nvSpPr>
        <p:spPr>
          <a:xfrm>
            <a:off x="342900" y="205979"/>
            <a:ext cx="6172200" cy="857250"/>
          </a:xfrm>
        </p:spPr>
        <p:txBody>
          <a:bodyPr/>
          <a:lstStyle/>
          <a:p>
            <a:r>
              <a:rPr lang="en-US" dirty="0"/>
              <a:t>Pesticide Waste</a:t>
            </a:r>
          </a:p>
        </p:txBody>
      </p:sp>
      <p:sp>
        <p:nvSpPr>
          <p:cNvPr id="3" name="Content Placeholder 2">
            <a:extLst>
              <a:ext uri="{FF2B5EF4-FFF2-40B4-BE49-F238E27FC236}">
                <a16:creationId xmlns:a16="http://schemas.microsoft.com/office/drawing/2014/main" id="{88A12CFE-BE38-8C42-91D7-A94C1D3FB76D}"/>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Prevent/minimize pesticide waste:</a:t>
            </a:r>
          </a:p>
          <a:p>
            <a:pPr lvl="1"/>
            <a:r>
              <a:rPr lang="en-US"/>
              <a:t>Purchase what’s needed</a:t>
            </a:r>
          </a:p>
          <a:p>
            <a:pPr lvl="1"/>
            <a:r>
              <a:rPr lang="en-US"/>
              <a:t>Use up the product according to label directions</a:t>
            </a:r>
          </a:p>
          <a:p>
            <a:r>
              <a:rPr lang="en-US"/>
              <a:t>Follow directions under “Storage and Disposal” section of the label</a:t>
            </a:r>
          </a:p>
          <a:p>
            <a:r>
              <a:rPr lang="en-US"/>
              <a:t>Never pour unwanted or leftover pesticides down the drain, in a storm sewer, or on the ground</a:t>
            </a:r>
          </a:p>
          <a:p>
            <a:r>
              <a:rPr lang="en-US"/>
              <a:t>Contact county solid waste agency for disposal options</a:t>
            </a:r>
          </a:p>
          <a:p>
            <a:r>
              <a:rPr lang="en-US"/>
              <a:t>Pesticide containers cannot be reused</a:t>
            </a:r>
            <a:endParaRPr lang="en-US" dirty="0"/>
          </a:p>
        </p:txBody>
      </p:sp>
    </p:spTree>
    <p:extLst>
      <p:ext uri="{BB962C8B-B14F-4D97-AF65-F5344CB8AC3E}">
        <p14:creationId xmlns:p14="http://schemas.microsoft.com/office/powerpoint/2010/main" val="298312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2A1D5-62C0-2B45-B1AE-341ED5B86BBF}"/>
              </a:ext>
            </a:extLst>
          </p:cNvPr>
          <p:cNvSpPr>
            <a:spLocks noGrp="1"/>
          </p:cNvSpPr>
          <p:nvPr>
            <p:ph type="title"/>
          </p:nvPr>
        </p:nvSpPr>
        <p:spPr>
          <a:xfrm>
            <a:off x="467916" y="1282304"/>
            <a:ext cx="5915025" cy="2889646"/>
          </a:xfrm>
        </p:spPr>
        <p:txBody>
          <a:bodyPr/>
          <a:lstStyle/>
          <a:p>
            <a:br>
              <a:rPr lang="en-US" dirty="0"/>
            </a:br>
            <a:br>
              <a:rPr lang="en-US" dirty="0"/>
            </a:br>
            <a:br>
              <a:rPr lang="en-US" dirty="0"/>
            </a:br>
            <a:br>
              <a:rPr lang="en-US" dirty="0"/>
            </a:br>
            <a:br>
              <a:rPr lang="en-US" dirty="0"/>
            </a:br>
            <a:r>
              <a:rPr lang="en-US" sz="3600" dirty="0"/>
              <a:t>Pesticide Labels</a:t>
            </a:r>
          </a:p>
        </p:txBody>
      </p:sp>
    </p:spTree>
    <p:extLst>
      <p:ext uri="{BB962C8B-B14F-4D97-AF65-F5344CB8AC3E}">
        <p14:creationId xmlns:p14="http://schemas.microsoft.com/office/powerpoint/2010/main" val="144348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72440-4822-584F-A132-9D2F6A523FDA}"/>
              </a:ext>
            </a:extLst>
          </p:cNvPr>
          <p:cNvSpPr>
            <a:spLocks noGrp="1"/>
          </p:cNvSpPr>
          <p:nvPr>
            <p:ph type="title"/>
          </p:nvPr>
        </p:nvSpPr>
        <p:spPr>
          <a:xfrm>
            <a:off x="342900" y="205979"/>
            <a:ext cx="6172200" cy="857250"/>
          </a:xfrm>
        </p:spPr>
        <p:txBody>
          <a:bodyPr/>
          <a:lstStyle/>
          <a:p>
            <a:r>
              <a:rPr lang="en-US" dirty="0"/>
              <a:t>The Pesticide Label</a:t>
            </a:r>
          </a:p>
        </p:txBody>
      </p:sp>
      <p:sp>
        <p:nvSpPr>
          <p:cNvPr id="3" name="Content Placeholder 2">
            <a:extLst>
              <a:ext uri="{FF2B5EF4-FFF2-40B4-BE49-F238E27FC236}">
                <a16:creationId xmlns:a16="http://schemas.microsoft.com/office/drawing/2014/main" id="{0B56AAC3-FA53-244E-BC63-660695E003FB}"/>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What is a pesticide label?</a:t>
            </a:r>
          </a:p>
          <a:p>
            <a:r>
              <a:rPr lang="en-US"/>
              <a:t>Important to many people:</a:t>
            </a:r>
          </a:p>
          <a:p>
            <a:pPr lvl="1"/>
            <a:r>
              <a:rPr lang="en-US"/>
              <a:t>Manufacturer – permission to sell</a:t>
            </a:r>
          </a:p>
          <a:p>
            <a:pPr lvl="1"/>
            <a:r>
              <a:rPr lang="en-US"/>
              <a:t>Regulators – way to control use, sale, distribution, and disposal</a:t>
            </a:r>
          </a:p>
          <a:p>
            <a:pPr lvl="1"/>
            <a:r>
              <a:rPr lang="en-US"/>
              <a:t>Health Care Provider – treatment directions</a:t>
            </a:r>
          </a:p>
          <a:p>
            <a:pPr lvl="1"/>
            <a:r>
              <a:rPr lang="en-US"/>
              <a:t>Applicator – use directions</a:t>
            </a:r>
            <a:endParaRPr lang="en-US" dirty="0"/>
          </a:p>
        </p:txBody>
      </p:sp>
    </p:spTree>
    <p:extLst>
      <p:ext uri="{BB962C8B-B14F-4D97-AF65-F5344CB8AC3E}">
        <p14:creationId xmlns:p14="http://schemas.microsoft.com/office/powerpoint/2010/main" val="268684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C543D-37C6-C44B-8111-3F63348EDEAB}"/>
              </a:ext>
            </a:extLst>
          </p:cNvPr>
          <p:cNvSpPr>
            <a:spLocks noGrp="1"/>
          </p:cNvSpPr>
          <p:nvPr>
            <p:ph type="title"/>
          </p:nvPr>
        </p:nvSpPr>
        <p:spPr>
          <a:xfrm>
            <a:off x="342900" y="205979"/>
            <a:ext cx="6172200" cy="857250"/>
          </a:xfrm>
        </p:spPr>
        <p:txBody>
          <a:bodyPr/>
          <a:lstStyle/>
          <a:p>
            <a:r>
              <a:rPr lang="en-US" dirty="0"/>
              <a:t>Role of the Label</a:t>
            </a:r>
          </a:p>
        </p:txBody>
      </p:sp>
      <p:sp>
        <p:nvSpPr>
          <p:cNvPr id="3" name="Content Placeholder 2">
            <a:extLst>
              <a:ext uri="{FF2B5EF4-FFF2-40B4-BE49-F238E27FC236}">
                <a16:creationId xmlns:a16="http://schemas.microsoft.com/office/drawing/2014/main" id="{AFCDFB29-25ED-F14B-87F5-F625E7E9A035}"/>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Primary communication between manufacturer and user</a:t>
            </a:r>
          </a:p>
          <a:p>
            <a:r>
              <a:rPr lang="en-US"/>
              <a:t>Four key pieces of information:</a:t>
            </a:r>
          </a:p>
          <a:p>
            <a:pPr marL="514350" lvl="1" indent="-257175">
              <a:buFont typeface="+mj-lt"/>
              <a:buAutoNum type="arabicPeriod"/>
            </a:pPr>
            <a:r>
              <a:rPr lang="en-US"/>
              <a:t>Information about the pesticide</a:t>
            </a:r>
          </a:p>
          <a:p>
            <a:pPr marL="514350" lvl="1" indent="-257175">
              <a:buFont typeface="+mj-lt"/>
              <a:buAutoNum type="arabicPeriod"/>
            </a:pPr>
            <a:r>
              <a:rPr lang="en-US"/>
              <a:t>Safety and health precautions</a:t>
            </a:r>
          </a:p>
          <a:p>
            <a:pPr marL="514350" lvl="1" indent="-257175">
              <a:buFont typeface="+mj-lt"/>
              <a:buAutoNum type="arabicPeriod"/>
            </a:pPr>
            <a:r>
              <a:rPr lang="en-US"/>
              <a:t>Environmental concerns</a:t>
            </a:r>
          </a:p>
          <a:p>
            <a:pPr marL="514350" lvl="1" indent="-257175">
              <a:buFont typeface="+mj-lt"/>
              <a:buAutoNum type="arabicPeriod"/>
            </a:pPr>
            <a:r>
              <a:rPr lang="en-US"/>
              <a:t>Directions for use</a:t>
            </a:r>
            <a:endParaRPr lang="en-US" dirty="0"/>
          </a:p>
        </p:txBody>
      </p:sp>
      <p:pic>
        <p:nvPicPr>
          <p:cNvPr id="4" name="Picture 3">
            <a:extLst>
              <a:ext uri="{FF2B5EF4-FFF2-40B4-BE49-F238E27FC236}">
                <a16:creationId xmlns:a16="http://schemas.microsoft.com/office/drawing/2014/main" id="{7348CE89-32B9-D740-ABBE-E44123F82E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629735"/>
            <a:ext cx="1350169" cy="1350169"/>
          </a:xfrm>
          <a:prstGeom prst="rect">
            <a:avLst/>
          </a:prstGeom>
        </p:spPr>
      </p:pic>
    </p:spTree>
    <p:extLst>
      <p:ext uri="{BB962C8B-B14F-4D97-AF65-F5344CB8AC3E}">
        <p14:creationId xmlns:p14="http://schemas.microsoft.com/office/powerpoint/2010/main" val="362552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ACED4-FFC2-F24D-BDAC-1EFADC766165}"/>
              </a:ext>
            </a:extLst>
          </p:cNvPr>
          <p:cNvSpPr>
            <a:spLocks noGrp="1"/>
          </p:cNvSpPr>
          <p:nvPr>
            <p:ph type="title"/>
          </p:nvPr>
        </p:nvSpPr>
        <p:spPr>
          <a:xfrm>
            <a:off x="342900" y="205979"/>
            <a:ext cx="6172200" cy="857250"/>
          </a:xfrm>
        </p:spPr>
        <p:txBody>
          <a:bodyPr/>
          <a:lstStyle/>
          <a:p>
            <a:r>
              <a:rPr lang="en-US" dirty="0"/>
              <a:t>Product Information</a:t>
            </a:r>
          </a:p>
        </p:txBody>
      </p:sp>
      <p:sp>
        <p:nvSpPr>
          <p:cNvPr id="3" name="Content Placeholder 2">
            <a:extLst>
              <a:ext uri="{FF2B5EF4-FFF2-40B4-BE49-F238E27FC236}">
                <a16:creationId xmlns:a16="http://schemas.microsoft.com/office/drawing/2014/main" id="{1FDD0460-7E8F-1D49-BA34-4CF933A4189C}"/>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Trade, brand or product name</a:t>
            </a:r>
          </a:p>
          <a:p>
            <a:endParaRPr lang="en-US"/>
          </a:p>
          <a:p>
            <a:endParaRPr lang="en-US" dirty="0"/>
          </a:p>
        </p:txBody>
      </p:sp>
      <p:pic>
        <p:nvPicPr>
          <p:cNvPr id="4" name="Picture 3">
            <a:extLst>
              <a:ext uri="{FF2B5EF4-FFF2-40B4-BE49-F238E27FC236}">
                <a16:creationId xmlns:a16="http://schemas.microsoft.com/office/drawing/2014/main" id="{CE7991FE-E852-E64A-A918-06ADD2FAB571}"/>
              </a:ext>
            </a:extLst>
          </p:cNvPr>
          <p:cNvPicPr>
            <a:picLocks noChangeAspect="1"/>
          </p:cNvPicPr>
          <p:nvPr/>
        </p:nvPicPr>
        <p:blipFill rotWithShape="1">
          <a:blip r:embed="rId3"/>
          <a:srcRect b="915"/>
          <a:stretch/>
        </p:blipFill>
        <p:spPr>
          <a:xfrm>
            <a:off x="1716757" y="2170555"/>
            <a:ext cx="1570876" cy="2119146"/>
          </a:xfrm>
          <a:prstGeom prst="rect">
            <a:avLst/>
          </a:prstGeom>
        </p:spPr>
      </p:pic>
      <p:pic>
        <p:nvPicPr>
          <p:cNvPr id="5" name="Picture 4">
            <a:extLst>
              <a:ext uri="{FF2B5EF4-FFF2-40B4-BE49-F238E27FC236}">
                <a16:creationId xmlns:a16="http://schemas.microsoft.com/office/drawing/2014/main" id="{0ED247C3-8D61-424B-8B25-0B390A762735}"/>
              </a:ext>
            </a:extLst>
          </p:cNvPr>
          <p:cNvPicPr>
            <a:picLocks noChangeAspect="1"/>
          </p:cNvPicPr>
          <p:nvPr/>
        </p:nvPicPr>
        <p:blipFill>
          <a:blip r:embed="rId4"/>
          <a:stretch>
            <a:fillRect/>
          </a:stretch>
        </p:blipFill>
        <p:spPr>
          <a:xfrm>
            <a:off x="3900981" y="2112407"/>
            <a:ext cx="1461609" cy="2196861"/>
          </a:xfrm>
          <a:prstGeom prst="rect">
            <a:avLst/>
          </a:prstGeom>
        </p:spPr>
      </p:pic>
    </p:spTree>
    <p:extLst>
      <p:ext uri="{BB962C8B-B14F-4D97-AF65-F5344CB8AC3E}">
        <p14:creationId xmlns:p14="http://schemas.microsoft.com/office/powerpoint/2010/main" val="327604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032B5-865A-9E4F-A6B5-032C12403ECB}"/>
              </a:ext>
            </a:extLst>
          </p:cNvPr>
          <p:cNvSpPr>
            <a:spLocks noGrp="1"/>
          </p:cNvSpPr>
          <p:nvPr>
            <p:ph type="title"/>
          </p:nvPr>
        </p:nvSpPr>
        <p:spPr>
          <a:xfrm>
            <a:off x="342900" y="205979"/>
            <a:ext cx="6172200" cy="857250"/>
          </a:xfrm>
        </p:spPr>
        <p:txBody>
          <a:bodyPr/>
          <a:lstStyle/>
          <a:p>
            <a:r>
              <a:rPr lang="en-US" dirty="0"/>
              <a:t>Product Information</a:t>
            </a:r>
          </a:p>
        </p:txBody>
      </p:sp>
      <p:sp>
        <p:nvSpPr>
          <p:cNvPr id="3" name="Content Placeholder 2">
            <a:extLst>
              <a:ext uri="{FF2B5EF4-FFF2-40B4-BE49-F238E27FC236}">
                <a16:creationId xmlns:a16="http://schemas.microsoft.com/office/drawing/2014/main" id="{75B2FECC-8B02-C64B-8871-00AF24116693}"/>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Ingredient statement</a:t>
            </a:r>
          </a:p>
          <a:p>
            <a:pPr lvl="1"/>
            <a:r>
              <a:rPr lang="en-US"/>
              <a:t>Active ingredients</a:t>
            </a:r>
          </a:p>
          <a:p>
            <a:pPr lvl="1"/>
            <a:r>
              <a:rPr lang="en-US"/>
              <a:t>Inert (or other) ingredients</a:t>
            </a:r>
          </a:p>
          <a:p>
            <a:endParaRPr lang="en-US" dirty="0"/>
          </a:p>
        </p:txBody>
      </p:sp>
      <p:pic>
        <p:nvPicPr>
          <p:cNvPr id="4" name="Picture 3">
            <a:extLst>
              <a:ext uri="{FF2B5EF4-FFF2-40B4-BE49-F238E27FC236}">
                <a16:creationId xmlns:a16="http://schemas.microsoft.com/office/drawing/2014/main" id="{FEFFFD08-32B3-3845-94A1-D66F461186E8}"/>
              </a:ext>
            </a:extLst>
          </p:cNvPr>
          <p:cNvPicPr>
            <a:picLocks noChangeAspect="1"/>
          </p:cNvPicPr>
          <p:nvPr/>
        </p:nvPicPr>
        <p:blipFill>
          <a:blip r:embed="rId3"/>
          <a:stretch>
            <a:fillRect/>
          </a:stretch>
        </p:blipFill>
        <p:spPr>
          <a:xfrm>
            <a:off x="1483219" y="2515071"/>
            <a:ext cx="3891563" cy="1602408"/>
          </a:xfrm>
          <a:prstGeom prst="rect">
            <a:avLst/>
          </a:prstGeom>
        </p:spPr>
      </p:pic>
    </p:spTree>
    <p:extLst>
      <p:ext uri="{BB962C8B-B14F-4D97-AF65-F5344CB8AC3E}">
        <p14:creationId xmlns:p14="http://schemas.microsoft.com/office/powerpoint/2010/main" val="356270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718DB-39EF-274C-941D-D8AF0EC33DA1}"/>
              </a:ext>
            </a:extLst>
          </p:cNvPr>
          <p:cNvSpPr>
            <a:spLocks noGrp="1"/>
          </p:cNvSpPr>
          <p:nvPr>
            <p:ph type="title"/>
          </p:nvPr>
        </p:nvSpPr>
        <p:spPr>
          <a:xfrm>
            <a:off x="342900" y="205979"/>
            <a:ext cx="6172200" cy="857250"/>
          </a:xfrm>
        </p:spPr>
        <p:txBody>
          <a:bodyPr/>
          <a:lstStyle/>
          <a:p>
            <a:r>
              <a:rPr lang="en-US" dirty="0"/>
              <a:t>Product Information</a:t>
            </a:r>
          </a:p>
        </p:txBody>
      </p:sp>
      <p:sp>
        <p:nvSpPr>
          <p:cNvPr id="3" name="Content Placeholder 2">
            <a:extLst>
              <a:ext uri="{FF2B5EF4-FFF2-40B4-BE49-F238E27FC236}">
                <a16:creationId xmlns:a16="http://schemas.microsoft.com/office/drawing/2014/main" id="{92115BDF-B648-2B40-AD88-67CB09DD1254}"/>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Type of pesticide</a:t>
            </a:r>
          </a:p>
          <a:p>
            <a:r>
              <a:rPr lang="en-US"/>
              <a:t>Net contents</a:t>
            </a:r>
          </a:p>
          <a:p>
            <a:r>
              <a:rPr lang="en-US"/>
              <a:t>Manufacturer name and address</a:t>
            </a:r>
          </a:p>
          <a:p>
            <a:r>
              <a:rPr lang="en-US"/>
              <a:t>EPA Registration Number:</a:t>
            </a:r>
          </a:p>
          <a:p>
            <a:pPr marL="0" indent="0">
              <a:buFont typeface="Arial" panose="020B0604020202020204" pitchFamily="34" charset="0"/>
              <a:buNone/>
            </a:pPr>
            <a:endParaRPr lang="en-US" dirty="0"/>
          </a:p>
        </p:txBody>
      </p:sp>
      <p:sp>
        <p:nvSpPr>
          <p:cNvPr id="5" name="TextBox 4">
            <a:extLst>
              <a:ext uri="{FF2B5EF4-FFF2-40B4-BE49-F238E27FC236}">
                <a16:creationId xmlns:a16="http://schemas.microsoft.com/office/drawing/2014/main" id="{C1C345AA-3D58-0C48-96C1-3F65BF7A1F02}"/>
              </a:ext>
            </a:extLst>
          </p:cNvPr>
          <p:cNvSpPr txBox="1"/>
          <p:nvPr/>
        </p:nvSpPr>
        <p:spPr>
          <a:xfrm>
            <a:off x="1824487" y="3125674"/>
            <a:ext cx="2457682" cy="334707"/>
          </a:xfrm>
          <a:prstGeom prst="rect">
            <a:avLst/>
          </a:prstGeom>
          <a:solidFill>
            <a:schemeClr val="accent5">
              <a:lumMod val="20000"/>
              <a:lumOff val="80000"/>
            </a:schemeClr>
          </a:solidFill>
          <a:ln>
            <a:solidFill>
              <a:schemeClr val="bg1"/>
            </a:solidFill>
          </a:ln>
        </p:spPr>
        <p:txBody>
          <a:bodyPr wrap="square" rtlCol="0">
            <a:spAutoFit/>
          </a:bodyPr>
          <a:lstStyle/>
          <a:p>
            <a:r>
              <a:rPr lang="en-US" sz="1575" dirty="0">
                <a:latin typeface="Arial" panose="020B0604020202020204" pitchFamily="34" charset="0"/>
                <a:cs typeface="Arial" panose="020B0604020202020204" pitchFamily="34" charset="0"/>
              </a:rPr>
              <a:t>EPA Reg. No. 248-1945</a:t>
            </a:r>
          </a:p>
        </p:txBody>
      </p:sp>
      <p:grpSp>
        <p:nvGrpSpPr>
          <p:cNvPr id="6" name="Group 5">
            <a:extLst>
              <a:ext uri="{FF2B5EF4-FFF2-40B4-BE49-F238E27FC236}">
                <a16:creationId xmlns:a16="http://schemas.microsoft.com/office/drawing/2014/main" id="{8B74BD5B-6881-274A-B71C-039B8C2D83FD}"/>
              </a:ext>
            </a:extLst>
          </p:cNvPr>
          <p:cNvGrpSpPr/>
          <p:nvPr/>
        </p:nvGrpSpPr>
        <p:grpSpPr>
          <a:xfrm>
            <a:off x="1824486" y="3351192"/>
            <a:ext cx="1522024" cy="468555"/>
            <a:chOff x="3243531" y="4814674"/>
            <a:chExt cx="2705820" cy="832986"/>
          </a:xfrm>
        </p:grpSpPr>
        <p:cxnSp>
          <p:nvCxnSpPr>
            <p:cNvPr id="7" name="Straight Arrow Connector 6">
              <a:extLst>
                <a:ext uri="{FF2B5EF4-FFF2-40B4-BE49-F238E27FC236}">
                  <a16:creationId xmlns:a16="http://schemas.microsoft.com/office/drawing/2014/main" id="{D8F051A2-3DA3-CE44-BE4C-BE5C733944F7}"/>
                </a:ext>
              </a:extLst>
            </p:cNvPr>
            <p:cNvCxnSpPr/>
            <p:nvPr/>
          </p:nvCxnSpPr>
          <p:spPr>
            <a:xfrm flipV="1">
              <a:off x="5207479" y="4814674"/>
              <a:ext cx="741872" cy="5175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99A02F7-D2C1-FC4A-B09B-145A1ED2891B}"/>
                </a:ext>
              </a:extLst>
            </p:cNvPr>
            <p:cNvSpPr txBox="1"/>
            <p:nvPr/>
          </p:nvSpPr>
          <p:spPr>
            <a:xfrm>
              <a:off x="3243531" y="5114181"/>
              <a:ext cx="2196864" cy="533479"/>
            </a:xfrm>
            <a:prstGeom prst="rect">
              <a:avLst/>
            </a:prstGeom>
            <a:noFill/>
          </p:spPr>
          <p:txBody>
            <a:bodyPr wrap="square" rtlCol="0">
              <a:spAutoFit/>
            </a:bodyPr>
            <a:lstStyle/>
            <a:p>
              <a:r>
                <a:rPr lang="en-US" sz="1350" dirty="0"/>
                <a:t>Manufacturer</a:t>
              </a:r>
            </a:p>
          </p:txBody>
        </p:sp>
      </p:grpSp>
      <p:grpSp>
        <p:nvGrpSpPr>
          <p:cNvPr id="9" name="Group 8">
            <a:extLst>
              <a:ext uri="{FF2B5EF4-FFF2-40B4-BE49-F238E27FC236}">
                <a16:creationId xmlns:a16="http://schemas.microsoft.com/office/drawing/2014/main" id="{6DC95E5A-19C8-7349-95F5-ABD6817298D1}"/>
              </a:ext>
            </a:extLst>
          </p:cNvPr>
          <p:cNvGrpSpPr/>
          <p:nvPr/>
        </p:nvGrpSpPr>
        <p:grpSpPr>
          <a:xfrm>
            <a:off x="4059808" y="3350318"/>
            <a:ext cx="1103102" cy="469430"/>
            <a:chOff x="7217435" y="4813118"/>
            <a:chExt cx="1961071" cy="834542"/>
          </a:xfrm>
        </p:grpSpPr>
        <p:cxnSp>
          <p:nvCxnSpPr>
            <p:cNvPr id="10" name="Straight Arrow Connector 9">
              <a:extLst>
                <a:ext uri="{FF2B5EF4-FFF2-40B4-BE49-F238E27FC236}">
                  <a16:creationId xmlns:a16="http://schemas.microsoft.com/office/drawing/2014/main" id="{380B0AAE-F5BB-C74E-83B4-5D6D975F2CA1}"/>
                </a:ext>
              </a:extLst>
            </p:cNvPr>
            <p:cNvCxnSpPr/>
            <p:nvPr/>
          </p:nvCxnSpPr>
          <p:spPr>
            <a:xfrm flipH="1" flipV="1">
              <a:off x="7217435" y="4813118"/>
              <a:ext cx="546339" cy="3972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ED9DFC4-8A26-5145-957C-2118F664DACE}"/>
                </a:ext>
              </a:extLst>
            </p:cNvPr>
            <p:cNvSpPr txBox="1"/>
            <p:nvPr/>
          </p:nvSpPr>
          <p:spPr>
            <a:xfrm>
              <a:off x="7844287" y="5114181"/>
              <a:ext cx="1334219" cy="533479"/>
            </a:xfrm>
            <a:prstGeom prst="rect">
              <a:avLst/>
            </a:prstGeom>
            <a:noFill/>
          </p:spPr>
          <p:txBody>
            <a:bodyPr wrap="square" rtlCol="0">
              <a:spAutoFit/>
            </a:bodyPr>
            <a:lstStyle/>
            <a:p>
              <a:r>
                <a:rPr lang="en-US" sz="1350" dirty="0"/>
                <a:t>Product</a:t>
              </a:r>
            </a:p>
          </p:txBody>
        </p:sp>
      </p:grpSp>
    </p:spTree>
    <p:extLst>
      <p:ext uri="{BB962C8B-B14F-4D97-AF65-F5344CB8AC3E}">
        <p14:creationId xmlns:p14="http://schemas.microsoft.com/office/powerpoint/2010/main" val="369815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07E3-3BFD-7249-8099-50652C07A1BF}"/>
              </a:ext>
            </a:extLst>
          </p:cNvPr>
          <p:cNvSpPr>
            <a:spLocks noGrp="1"/>
          </p:cNvSpPr>
          <p:nvPr>
            <p:ph type="title"/>
          </p:nvPr>
        </p:nvSpPr>
        <p:spPr>
          <a:xfrm>
            <a:off x="342900" y="205979"/>
            <a:ext cx="6172200" cy="857250"/>
          </a:xfrm>
        </p:spPr>
        <p:txBody>
          <a:bodyPr/>
          <a:lstStyle/>
          <a:p>
            <a:r>
              <a:rPr lang="en-US" dirty="0"/>
              <a:t>Safety Information</a:t>
            </a:r>
          </a:p>
        </p:txBody>
      </p:sp>
      <p:sp>
        <p:nvSpPr>
          <p:cNvPr id="3" name="Content Placeholder 2">
            <a:extLst>
              <a:ext uri="{FF2B5EF4-FFF2-40B4-BE49-F238E27FC236}">
                <a16:creationId xmlns:a16="http://schemas.microsoft.com/office/drawing/2014/main" id="{4CFDCBC0-9107-1249-BD5B-68299F22C85E}"/>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Signal word</a:t>
            </a:r>
          </a:p>
          <a:p>
            <a:pPr lvl="1"/>
            <a:r>
              <a:rPr lang="en-US"/>
              <a:t>Quick reference word for relative toxicity</a:t>
            </a:r>
            <a:endParaRPr lang="en-US" dirty="0"/>
          </a:p>
        </p:txBody>
      </p:sp>
      <p:pic>
        <p:nvPicPr>
          <p:cNvPr id="4" name="Picture 3">
            <a:extLst>
              <a:ext uri="{FF2B5EF4-FFF2-40B4-BE49-F238E27FC236}">
                <a16:creationId xmlns:a16="http://schemas.microsoft.com/office/drawing/2014/main" id="{EAF227C0-EB00-1747-BC8E-5494A082B527}"/>
              </a:ext>
            </a:extLst>
          </p:cNvPr>
          <p:cNvPicPr>
            <a:picLocks noChangeAspect="1"/>
          </p:cNvPicPr>
          <p:nvPr/>
        </p:nvPicPr>
        <p:blipFill>
          <a:blip r:embed="rId3"/>
          <a:stretch>
            <a:fillRect/>
          </a:stretch>
        </p:blipFill>
        <p:spPr>
          <a:xfrm>
            <a:off x="1804485" y="2333365"/>
            <a:ext cx="2978213" cy="858350"/>
          </a:xfrm>
          <a:prstGeom prst="rect">
            <a:avLst/>
          </a:prstGeom>
        </p:spPr>
      </p:pic>
      <p:pic>
        <p:nvPicPr>
          <p:cNvPr id="5" name="Picture 4">
            <a:extLst>
              <a:ext uri="{FF2B5EF4-FFF2-40B4-BE49-F238E27FC236}">
                <a16:creationId xmlns:a16="http://schemas.microsoft.com/office/drawing/2014/main" id="{60E04EA9-1D00-574E-8A5F-9E32F0753A98}"/>
              </a:ext>
            </a:extLst>
          </p:cNvPr>
          <p:cNvPicPr>
            <a:picLocks noChangeAspect="1"/>
          </p:cNvPicPr>
          <p:nvPr/>
        </p:nvPicPr>
        <p:blipFill>
          <a:blip r:embed="rId4"/>
          <a:stretch>
            <a:fillRect/>
          </a:stretch>
        </p:blipFill>
        <p:spPr>
          <a:xfrm>
            <a:off x="1496289" y="3402130"/>
            <a:ext cx="3594605" cy="785488"/>
          </a:xfrm>
          <a:prstGeom prst="rect">
            <a:avLst/>
          </a:prstGeom>
        </p:spPr>
      </p:pic>
    </p:spTree>
    <p:extLst>
      <p:ext uri="{BB962C8B-B14F-4D97-AF65-F5344CB8AC3E}">
        <p14:creationId xmlns:p14="http://schemas.microsoft.com/office/powerpoint/2010/main" val="59503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5CA9D1-9626-4B4D-89E0-012F58B7E021}"/>
              </a:ext>
            </a:extLst>
          </p:cNvPr>
          <p:cNvSpPr txBox="1">
            <a:spLocks/>
          </p:cNvSpPr>
          <p:nvPr/>
        </p:nvSpPr>
        <p:spPr>
          <a:xfrm>
            <a:off x="342900" y="205979"/>
            <a:ext cx="6172200" cy="857250"/>
          </a:xfrm>
          <a:prstGeom prst="rect">
            <a:avLst/>
          </a:prstGeom>
        </p:spPr>
        <p:txBody>
          <a:bodyPr vert="horz" lIns="91440" tIns="45720" rIns="91440" bIns="45720" rtlCol="0" anchor="ctr">
            <a:normAutofit/>
          </a:bodyPr>
          <a:lstStyle>
            <a:lvl1pPr algn="l" defTabSz="685783" rtl="0" eaLnBrk="1" latinLnBrk="0" hangingPunct="1">
              <a:spcBef>
                <a:spcPct val="0"/>
              </a:spcBef>
              <a:buNone/>
              <a:defRPr sz="2400" kern="1200" baseline="0">
                <a:solidFill>
                  <a:schemeClr val="accent3"/>
                </a:solidFill>
                <a:latin typeface="+mj-lt"/>
                <a:ea typeface="+mj-ea"/>
                <a:cs typeface="+mj-cs"/>
              </a:defRPr>
            </a:lvl1pPr>
          </a:lstStyle>
          <a:p>
            <a:r>
              <a:rPr lang="en-US"/>
              <a:t>Safety Information</a:t>
            </a:r>
            <a:endParaRPr lang="en-US" dirty="0"/>
          </a:p>
        </p:txBody>
      </p:sp>
      <p:sp>
        <p:nvSpPr>
          <p:cNvPr id="5" name="Content Placeholder 2">
            <a:extLst>
              <a:ext uri="{FF2B5EF4-FFF2-40B4-BE49-F238E27FC236}">
                <a16:creationId xmlns:a16="http://schemas.microsoft.com/office/drawing/2014/main" id="{F239D9B9-5002-7849-B403-6FBA38414791}"/>
              </a:ext>
            </a:extLst>
          </p:cNvPr>
          <p:cNvSpPr txBox="1">
            <a:spLocks/>
          </p:cNvSpPr>
          <p:nvPr/>
        </p:nvSpPr>
        <p:spPr>
          <a:xfrm>
            <a:off x="471487" y="1669851"/>
            <a:ext cx="5957888" cy="2447628"/>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Physical or chemical hazards</a:t>
            </a:r>
          </a:p>
          <a:p>
            <a:pPr lvl="1"/>
            <a:r>
              <a:rPr lang="en-US"/>
              <a:t>Flammable</a:t>
            </a:r>
          </a:p>
          <a:p>
            <a:pPr lvl="1"/>
            <a:r>
              <a:rPr lang="en-US"/>
              <a:t>Corrosive</a:t>
            </a:r>
          </a:p>
          <a:p>
            <a:pPr lvl="1"/>
            <a:r>
              <a:rPr lang="en-US"/>
              <a:t>Other </a:t>
            </a:r>
            <a:endParaRPr lang="en-US" dirty="0"/>
          </a:p>
        </p:txBody>
      </p:sp>
      <p:pic>
        <p:nvPicPr>
          <p:cNvPr id="6" name="Picture 5">
            <a:extLst>
              <a:ext uri="{FF2B5EF4-FFF2-40B4-BE49-F238E27FC236}">
                <a16:creationId xmlns:a16="http://schemas.microsoft.com/office/drawing/2014/main" id="{4DC06576-F4DE-9441-8797-7F85127A72B4}"/>
              </a:ext>
            </a:extLst>
          </p:cNvPr>
          <p:cNvPicPr>
            <a:picLocks noChangeAspect="1"/>
          </p:cNvPicPr>
          <p:nvPr/>
        </p:nvPicPr>
        <p:blipFill>
          <a:blip r:embed="rId3"/>
          <a:stretch>
            <a:fillRect/>
          </a:stretch>
        </p:blipFill>
        <p:spPr>
          <a:xfrm>
            <a:off x="2601149" y="2369684"/>
            <a:ext cx="3645295" cy="1747796"/>
          </a:xfrm>
          <a:prstGeom prst="rect">
            <a:avLst/>
          </a:prstGeom>
        </p:spPr>
      </p:pic>
    </p:spTree>
    <p:extLst>
      <p:ext uri="{BB962C8B-B14F-4D97-AF65-F5344CB8AC3E}">
        <p14:creationId xmlns:p14="http://schemas.microsoft.com/office/powerpoint/2010/main" val="287469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BB05D5F-8F3B-B742-8B78-7ACFAF8E2842}"/>
              </a:ext>
            </a:extLst>
          </p:cNvPr>
          <p:cNvSpPr>
            <a:spLocks noGrp="1"/>
          </p:cNvSpPr>
          <p:nvPr>
            <p:ph type="title"/>
          </p:nvPr>
        </p:nvSpPr>
        <p:spPr>
          <a:xfrm>
            <a:off x="342900" y="205979"/>
            <a:ext cx="6172200" cy="857250"/>
          </a:xfrm>
        </p:spPr>
        <p:txBody>
          <a:bodyPr/>
          <a:lstStyle/>
          <a:p>
            <a:r>
              <a:rPr lang="en-US" dirty="0"/>
              <a:t>Safety Information</a:t>
            </a:r>
          </a:p>
        </p:txBody>
      </p:sp>
      <p:sp>
        <p:nvSpPr>
          <p:cNvPr id="5" name="Content Placeholder 2">
            <a:extLst>
              <a:ext uri="{FF2B5EF4-FFF2-40B4-BE49-F238E27FC236}">
                <a16:creationId xmlns:a16="http://schemas.microsoft.com/office/drawing/2014/main" id="{61F723C7-6681-BD49-B5A8-755A9B8258CF}"/>
              </a:ext>
            </a:extLst>
          </p:cNvPr>
          <p:cNvSpPr txBox="1">
            <a:spLocks/>
          </p:cNvSpPr>
          <p:nvPr/>
        </p:nvSpPr>
        <p:spPr>
          <a:xfrm>
            <a:off x="342900" y="1200151"/>
            <a:ext cx="6172200" cy="3394472"/>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3pPr>
            <a:lvl4pPr marL="1200120"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4pPr>
            <a:lvl5pPr marL="1543012" indent="-171446" algn="l" defTabSz="685783" rtl="0" eaLnBrk="1" latinLnBrk="0" hangingPunct="1">
              <a:spcBef>
                <a:spcPct val="20000"/>
              </a:spcBef>
              <a:buFont typeface="Arial" panose="020B0604020202020204" pitchFamily="34" charset="0"/>
              <a:buChar char="»"/>
              <a:defRPr sz="1800" kern="1200">
                <a:solidFill>
                  <a:schemeClr val="accent2"/>
                </a:solidFill>
                <a:latin typeface="Arial" charset="0"/>
                <a:ea typeface="Arial" charset="0"/>
                <a:cs typeface="Arial"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Routes of entry statements:</a:t>
            </a:r>
          </a:p>
          <a:p>
            <a:pPr lvl="1"/>
            <a:r>
              <a:rPr lang="en-US"/>
              <a:t>Avoid breathing vapor or spray mist</a:t>
            </a:r>
          </a:p>
          <a:p>
            <a:pPr lvl="1"/>
            <a:r>
              <a:rPr lang="en-US"/>
              <a:t>Avoid contact with skin, eyes, or clothing</a:t>
            </a:r>
          </a:p>
          <a:p>
            <a:pPr lvl="1"/>
            <a:r>
              <a:rPr lang="en-US"/>
              <a:t>Harmful if swallowed, inhaled, or absorbed through skin</a:t>
            </a:r>
            <a:endParaRPr lang="en-US" dirty="0"/>
          </a:p>
        </p:txBody>
      </p:sp>
      <p:pic>
        <p:nvPicPr>
          <p:cNvPr id="6" name="Picture 5">
            <a:extLst>
              <a:ext uri="{FF2B5EF4-FFF2-40B4-BE49-F238E27FC236}">
                <a16:creationId xmlns:a16="http://schemas.microsoft.com/office/drawing/2014/main" id="{8F057FD2-193A-8B42-94C0-2944427C42EA}"/>
              </a:ext>
            </a:extLst>
          </p:cNvPr>
          <p:cNvPicPr>
            <a:picLocks noChangeAspect="1"/>
          </p:cNvPicPr>
          <p:nvPr/>
        </p:nvPicPr>
        <p:blipFill>
          <a:blip r:embed="rId3"/>
          <a:stretch>
            <a:fillRect/>
          </a:stretch>
        </p:blipFill>
        <p:spPr>
          <a:xfrm>
            <a:off x="390545" y="2893666"/>
            <a:ext cx="6076911" cy="1096886"/>
          </a:xfrm>
          <a:prstGeom prst="rect">
            <a:avLst/>
          </a:prstGeom>
        </p:spPr>
      </p:pic>
    </p:spTree>
    <p:extLst>
      <p:ext uri="{BB962C8B-B14F-4D97-AF65-F5344CB8AC3E}">
        <p14:creationId xmlns:p14="http://schemas.microsoft.com/office/powerpoint/2010/main" val="391212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E48E5D017E1E4BAC6C235E437E8B81" ma:contentTypeVersion="1" ma:contentTypeDescription="Create a new document." ma:contentTypeScope="" ma:versionID="3614ce1bb16ec63bf293f189bde7aefe">
  <xsd:schema xmlns:xsd="http://www.w3.org/2001/XMLSchema" xmlns:xs="http://www.w3.org/2001/XMLSchema" xmlns:p="http://schemas.microsoft.com/office/2006/metadata/properties" xmlns:ns3="e4c1ce05-e5f0-4c81-a246-c4d1ac965303" targetNamespace="http://schemas.microsoft.com/office/2006/metadata/properties" ma:root="true" ma:fieldsID="4f49565d3251dd9cea50611ca027943f" ns3:_="">
    <xsd:import namespace="e4c1ce05-e5f0-4c81-a246-c4d1ac965303"/>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c1ce05-e5f0-4c81-a246-c4d1ac96530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769373-594B-497F-B29F-9AD96F02CA37}">
  <ds:schemaRefs>
    <ds:schemaRef ds:uri="http://purl.org/dc/dcmitype/"/>
    <ds:schemaRef ds:uri="http://purl.org/dc/elements/1.1/"/>
    <ds:schemaRef ds:uri="http://schemas.microsoft.com/office/2006/metadata/properties"/>
    <ds:schemaRef ds:uri="http://schemas.openxmlformats.org/package/2006/metadata/core-properties"/>
    <ds:schemaRef ds:uri="http://purl.org/dc/terms/"/>
    <ds:schemaRef ds:uri="http://www.w3.org/XML/1998/namespace"/>
    <ds:schemaRef ds:uri="http://schemas.microsoft.com/office/2006/documentManagement/types"/>
    <ds:schemaRef ds:uri="http://schemas.microsoft.com/office/infopath/2007/PartnerControls"/>
    <ds:schemaRef ds:uri="e4c1ce05-e5f0-4c81-a246-c4d1ac965303"/>
  </ds:schemaRefs>
</ds:datastoreItem>
</file>

<file path=customXml/itemProps2.xml><?xml version="1.0" encoding="utf-8"?>
<ds:datastoreItem xmlns:ds="http://schemas.openxmlformats.org/officeDocument/2006/customXml" ds:itemID="{14111076-6C93-404C-A722-C485E711B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c1ce05-e5f0-4c81-a246-c4d1ac9653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1039</TotalTime>
  <Words>24219</Words>
  <Application>Microsoft Office PowerPoint</Application>
  <PresentationFormat>Custom</PresentationFormat>
  <Paragraphs>1381</Paragraphs>
  <Slides>123</Slides>
  <Notes>122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123</vt:i4>
      </vt:variant>
    </vt:vector>
  </HeadingPairs>
  <TitlesOfParts>
    <vt:vector size="131" baseType="lpstr">
      <vt:lpstr>Arial</vt:lpstr>
      <vt:lpstr>Calibri</vt:lpstr>
      <vt:lpstr>Helvetica</vt:lpstr>
      <vt:lpstr>Palatino</vt:lpstr>
      <vt:lpstr>Times</vt:lpstr>
      <vt:lpstr>Times New Roman</vt:lpstr>
      <vt:lpstr>Wingdings</vt:lpstr>
      <vt:lpstr>Office Theme</vt:lpstr>
      <vt:lpstr>Basic Pesticide Training for Master Gardener Volunteers</vt:lpstr>
      <vt:lpstr>Topics</vt:lpstr>
      <vt:lpstr>Pesticide Basics</vt:lpstr>
      <vt:lpstr>What are pesticides?</vt:lpstr>
      <vt:lpstr>Sources of Pesticides</vt:lpstr>
      <vt:lpstr>Types of Pesticides</vt:lpstr>
      <vt:lpstr>How Pesticides Differ</vt:lpstr>
      <vt:lpstr>How Pesticides Differ</vt:lpstr>
      <vt:lpstr>Materials Containing Pesticide</vt:lpstr>
      <vt:lpstr>Pesticide Usefulness</vt:lpstr>
      <vt:lpstr>    Pesticide Names</vt:lpstr>
      <vt:lpstr>Pesticide Names</vt:lpstr>
      <vt:lpstr>Pesticide Names</vt:lpstr>
      <vt:lpstr>Making Sense of Pesticide Names</vt:lpstr>
      <vt:lpstr>Making Sense of Pesticide Names</vt:lpstr>
      <vt:lpstr>Take-home message…</vt:lpstr>
      <vt:lpstr>  Pesticide Formulations</vt:lpstr>
      <vt:lpstr>Pesticide Formulations</vt:lpstr>
      <vt:lpstr>Liquid Formulations</vt:lpstr>
      <vt:lpstr>Dry Formulations</vt:lpstr>
      <vt:lpstr>Dry Formulations</vt:lpstr>
      <vt:lpstr>Dry Formulations</vt:lpstr>
      <vt:lpstr>Other Formulations</vt:lpstr>
      <vt:lpstr>Choosing a Formulation</vt:lpstr>
      <vt:lpstr>   Pesticide Exposure and Risk</vt:lpstr>
      <vt:lpstr>Risk, Toxicity, and Exposure</vt:lpstr>
      <vt:lpstr>Risk, Toxicity, and Exposure</vt:lpstr>
      <vt:lpstr>Risk, Toxicity, and Exposure</vt:lpstr>
      <vt:lpstr>Risk, Toxicity, and Exposure</vt:lpstr>
      <vt:lpstr>Risk, Toxicity, and Exposure</vt:lpstr>
      <vt:lpstr>Routes of Entry</vt:lpstr>
      <vt:lpstr>Routes of Entry</vt:lpstr>
      <vt:lpstr>Routes of Entry</vt:lpstr>
      <vt:lpstr>Routes of Entry</vt:lpstr>
      <vt:lpstr>Non-applicator Exposure</vt:lpstr>
      <vt:lpstr>Finding Exposure Hazard Information</vt:lpstr>
      <vt:lpstr>  Toxicity of Pesticides</vt:lpstr>
      <vt:lpstr>Harmful Effects of Pesticides</vt:lpstr>
      <vt:lpstr>Harmful Effects of Pesticides</vt:lpstr>
      <vt:lpstr>Toxicity and the Pesticide Label</vt:lpstr>
      <vt:lpstr>Toxicity and the Pesticide Label</vt:lpstr>
      <vt:lpstr>Additional Notes on Toxicity</vt:lpstr>
      <vt:lpstr> Protecting Yourself when Using Pesticides</vt:lpstr>
      <vt:lpstr>General Precautions</vt:lpstr>
      <vt:lpstr>Personal Protective Equipment (PPE)</vt:lpstr>
      <vt:lpstr>PPE Materials</vt:lpstr>
      <vt:lpstr>PPE and the Label</vt:lpstr>
      <vt:lpstr>Skin Protection - General</vt:lpstr>
      <vt:lpstr>Skin Protection - Clothing</vt:lpstr>
      <vt:lpstr>Skin Protection - Gloves</vt:lpstr>
      <vt:lpstr>Skin Protection - Footwear</vt:lpstr>
      <vt:lpstr>Skin Protection – Headgear</vt:lpstr>
      <vt:lpstr>Eye Protection</vt:lpstr>
      <vt:lpstr>Respiratory Protection</vt:lpstr>
      <vt:lpstr>Maintain PPE</vt:lpstr>
      <vt:lpstr>Pesticide Poisoning/Injury</vt:lpstr>
      <vt:lpstr>Pesticide Poisoning/Injury</vt:lpstr>
      <vt:lpstr>First Aid</vt:lpstr>
      <vt:lpstr>First Aid</vt:lpstr>
      <vt:lpstr>First Aid</vt:lpstr>
      <vt:lpstr>First Aid</vt:lpstr>
      <vt:lpstr>First Aid</vt:lpstr>
      <vt:lpstr>Pesticides and the Environment</vt:lpstr>
      <vt:lpstr>Environmental Considerations</vt:lpstr>
      <vt:lpstr>Effects in the Environment</vt:lpstr>
      <vt:lpstr>Pesticide Movement in the Environment</vt:lpstr>
      <vt:lpstr>Pesticide Movement in the Environment</vt:lpstr>
      <vt:lpstr>Special Environmental Concerns</vt:lpstr>
      <vt:lpstr>   Protecting Water</vt:lpstr>
      <vt:lpstr>Surface Water Contamination</vt:lpstr>
      <vt:lpstr>Groundwater Contamination</vt:lpstr>
      <vt:lpstr>Groundwater Contamination</vt:lpstr>
      <vt:lpstr>Groundwater Contamination</vt:lpstr>
      <vt:lpstr>Preventing Water Contamination</vt:lpstr>
      <vt:lpstr>   Pesticide Laws and Regulations</vt:lpstr>
      <vt:lpstr>Federal Laws and Regulations</vt:lpstr>
      <vt:lpstr>Federal Laws and Regulations</vt:lpstr>
      <vt:lpstr>Federal Laws and Regulations</vt:lpstr>
      <vt:lpstr>New York State Laws and Regulations</vt:lpstr>
      <vt:lpstr>PowerPoint Presentation</vt:lpstr>
      <vt:lpstr>PowerPoint Presentation</vt:lpstr>
      <vt:lpstr>PowerPoint Presentation</vt:lpstr>
      <vt:lpstr>New York State Laws and Regulations</vt:lpstr>
      <vt:lpstr>Unique NY Pesticide Requirements</vt:lpstr>
      <vt:lpstr>   Pesticide Storage and Transportation</vt:lpstr>
      <vt:lpstr>Pesticide Storage</vt:lpstr>
      <vt:lpstr>Transporting Pesticides</vt:lpstr>
      <vt:lpstr> Pesticide Spills and Waste</vt:lpstr>
      <vt:lpstr>Pesticide Spills</vt:lpstr>
      <vt:lpstr>Pesticide Waste</vt:lpstr>
      <vt:lpstr>     Pesticide Labels</vt:lpstr>
      <vt:lpstr>The Pesticide Label</vt:lpstr>
      <vt:lpstr>Role of the Label</vt:lpstr>
      <vt:lpstr>Product Information</vt:lpstr>
      <vt:lpstr>Product Information</vt:lpstr>
      <vt:lpstr>Product Information</vt:lpstr>
      <vt:lpstr>Safety Information</vt:lpstr>
      <vt:lpstr>PowerPoint Presentation</vt:lpstr>
      <vt:lpstr>Safety Information</vt:lpstr>
      <vt:lpstr>Safety Information</vt:lpstr>
      <vt:lpstr>Safety Information</vt:lpstr>
      <vt:lpstr>Safety Information</vt:lpstr>
      <vt:lpstr>Safety Information</vt:lpstr>
      <vt:lpstr>Environmental Information</vt:lpstr>
      <vt:lpstr>Environmental Information</vt:lpstr>
      <vt:lpstr>Directions for Use</vt:lpstr>
      <vt:lpstr>Directions for Use</vt:lpstr>
      <vt:lpstr>Directions for Use</vt:lpstr>
      <vt:lpstr>Directions for Use</vt:lpstr>
      <vt:lpstr>Directions for Use</vt:lpstr>
      <vt:lpstr>Directions for Use</vt:lpstr>
      <vt:lpstr>Directions for Use</vt:lpstr>
      <vt:lpstr>Pesticide Misuse</vt:lpstr>
      <vt:lpstr>Stricter State Laws and Regulations</vt:lpstr>
      <vt:lpstr>When to Read the Label</vt:lpstr>
      <vt:lpstr>Final Thoughts…</vt:lpstr>
      <vt:lpstr>Label Reading Exercise</vt:lpstr>
      <vt:lpstr>CCE &amp; Pesticide Recommendations</vt:lpstr>
      <vt:lpstr>PowerPoint Presentation</vt:lpstr>
      <vt:lpstr>CCE &amp; Pesticide Recommendations</vt:lpstr>
      <vt:lpstr>CCE &amp; Pesticide Recommendations</vt:lpstr>
      <vt:lpstr>CCE &amp; Pesticide Recommendations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J. Lind</dc:creator>
  <cp:lastModifiedBy>Ashley Louise Miller Helmholdt</cp:lastModifiedBy>
  <cp:revision>155</cp:revision>
  <dcterms:created xsi:type="dcterms:W3CDTF">2014-05-07T13:58:10Z</dcterms:created>
  <dcterms:modified xsi:type="dcterms:W3CDTF">2022-03-07T15:28:37Z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0x010100E4E48E5D017E1E4BAC6C235E437E8B81</vt:lpwstr>
  </property>
</Properties>
</file>