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1" r:id="rId1"/>
  </p:sldMasterIdLst>
  <p:notesMasterIdLst>
    <p:notesMasterId r:id="rId52"/>
  </p:notesMasterIdLst>
  <p:sldIdLst>
    <p:sldId id="762" r:id="rId2"/>
    <p:sldId id="642" r:id="rId3"/>
    <p:sldId id="763" r:id="rId4"/>
    <p:sldId id="764" r:id="rId5"/>
    <p:sldId id="648" r:id="rId6"/>
    <p:sldId id="765" r:id="rId7"/>
    <p:sldId id="803" r:id="rId8"/>
    <p:sldId id="769" r:id="rId9"/>
    <p:sldId id="770" r:id="rId10"/>
    <p:sldId id="771" r:id="rId11"/>
    <p:sldId id="811" r:id="rId12"/>
    <p:sldId id="772" r:id="rId13"/>
    <p:sldId id="774" r:id="rId14"/>
    <p:sldId id="775" r:id="rId15"/>
    <p:sldId id="776" r:id="rId16"/>
    <p:sldId id="777" r:id="rId17"/>
    <p:sldId id="778" r:id="rId18"/>
    <p:sldId id="799" r:id="rId19"/>
    <p:sldId id="815" r:id="rId20"/>
    <p:sldId id="787" r:id="rId21"/>
    <p:sldId id="788" r:id="rId22"/>
    <p:sldId id="809" r:id="rId23"/>
    <p:sldId id="790" r:id="rId24"/>
    <p:sldId id="806" r:id="rId25"/>
    <p:sldId id="807" r:id="rId26"/>
    <p:sldId id="808" r:id="rId27"/>
    <p:sldId id="791" r:id="rId28"/>
    <p:sldId id="805" r:id="rId29"/>
    <p:sldId id="792" r:id="rId30"/>
    <p:sldId id="793" r:id="rId31"/>
    <p:sldId id="794" r:id="rId32"/>
    <p:sldId id="810" r:id="rId33"/>
    <p:sldId id="779" r:id="rId34"/>
    <p:sldId id="780" r:id="rId35"/>
    <p:sldId id="812" r:id="rId36"/>
    <p:sldId id="781" r:id="rId37"/>
    <p:sldId id="782" r:id="rId38"/>
    <p:sldId id="783" r:id="rId39"/>
    <p:sldId id="813" r:id="rId40"/>
    <p:sldId id="784" r:id="rId41"/>
    <p:sldId id="814" r:id="rId42"/>
    <p:sldId id="785" r:id="rId43"/>
    <p:sldId id="816" r:id="rId44"/>
    <p:sldId id="797" r:id="rId45"/>
    <p:sldId id="798" r:id="rId46"/>
    <p:sldId id="800" r:id="rId47"/>
    <p:sldId id="817" r:id="rId48"/>
    <p:sldId id="795" r:id="rId49"/>
    <p:sldId id="801" r:id="rId50"/>
    <p:sldId id="802"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urse 5 VIdeo: Orientation" id="{CFD1FED7-BD0B-7E47-A46C-A8738B9BFE69}">
          <p14:sldIdLst>
            <p14:sldId id="762"/>
            <p14:sldId id="642"/>
            <p14:sldId id="763"/>
            <p14:sldId id="764"/>
            <p14:sldId id="648"/>
            <p14:sldId id="765"/>
            <p14:sldId id="803"/>
            <p14:sldId id="769"/>
            <p14:sldId id="770"/>
            <p14:sldId id="771"/>
          </p14:sldIdLst>
        </p14:section>
        <p14:section name="Course 5 Video: Intensive Planting Strategies" id="{0D44EEC9-09D9-614B-AC03-DB7AF4706324}">
          <p14:sldIdLst>
            <p14:sldId id="811"/>
            <p14:sldId id="772"/>
            <p14:sldId id="774"/>
            <p14:sldId id="775"/>
            <p14:sldId id="776"/>
            <p14:sldId id="777"/>
            <p14:sldId id="778"/>
            <p14:sldId id="799"/>
          </p14:sldIdLst>
        </p14:section>
        <p14:section name="Course 5 Video: CEA" id="{7D40A0A6-ECBE-B54F-88FC-7B7BD245C1EA}">
          <p14:sldIdLst>
            <p14:sldId id="815"/>
            <p14:sldId id="787"/>
            <p14:sldId id="788"/>
            <p14:sldId id="809"/>
            <p14:sldId id="790"/>
            <p14:sldId id="806"/>
            <p14:sldId id="807"/>
            <p14:sldId id="808"/>
            <p14:sldId id="791"/>
            <p14:sldId id="805"/>
            <p14:sldId id="792"/>
            <p14:sldId id="793"/>
            <p14:sldId id="794"/>
          </p14:sldIdLst>
        </p14:section>
        <p14:section name="Course 5 Video: Other Innovative Production" id="{232C2B16-D0BF-D64E-B6A0-69733360291C}">
          <p14:sldIdLst>
            <p14:sldId id="810"/>
            <p14:sldId id="779"/>
            <p14:sldId id="780"/>
            <p14:sldId id="812"/>
            <p14:sldId id="781"/>
            <p14:sldId id="782"/>
            <p14:sldId id="783"/>
            <p14:sldId id="813"/>
            <p14:sldId id="784"/>
            <p14:sldId id="814"/>
            <p14:sldId id="785"/>
          </p14:sldIdLst>
        </p14:section>
        <p14:section name="Course 5 video: animal ag" id="{2A47D42B-E74D-D84F-B0A4-307A3F1C75F3}">
          <p14:sldIdLst>
            <p14:sldId id="816"/>
            <p14:sldId id="797"/>
            <p14:sldId id="798"/>
            <p14:sldId id="800"/>
          </p14:sldIdLst>
        </p14:section>
        <p14:section name="Course 5 video: recap and next steps" id="{74D31627-C738-0240-BD90-76035324992C}">
          <p14:sldIdLst>
            <p14:sldId id="817"/>
            <p14:sldId id="795"/>
            <p14:sldId id="801"/>
            <p14:sldId id="80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408"/>
    <p:restoredTop sz="89692"/>
  </p:normalViewPr>
  <p:slideViewPr>
    <p:cSldViewPr snapToGrid="0">
      <p:cViewPr varScale="1">
        <p:scale>
          <a:sx n="100" d="100"/>
          <a:sy n="100" d="100"/>
        </p:scale>
        <p:origin x="1360" y="168"/>
      </p:cViewPr>
      <p:guideLst/>
    </p:cSldViewPr>
  </p:slideViewPr>
  <p:outlineViewPr>
    <p:cViewPr>
      <p:scale>
        <a:sx n="33" d="100"/>
        <a:sy n="33" d="100"/>
      </p:scale>
      <p:origin x="0" y="-5104"/>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yle Patricia Karnuta" userId="82361d48-8bea-4924-8944-c280714f0564" providerId="ADAL" clId="{816AE156-05ED-4C40-9F4F-C9A4A0B1FBDB}"/>
    <pc:docChg chg="addSld delSld modSld modSection">
      <pc:chgData name="Kyle Patricia Karnuta" userId="82361d48-8bea-4924-8944-c280714f0564" providerId="ADAL" clId="{816AE156-05ED-4C40-9F4F-C9A4A0B1FBDB}" dt="2025-01-14T16:16:37.841" v="1" actId="2696"/>
      <pc:docMkLst>
        <pc:docMk/>
      </pc:docMkLst>
      <pc:sldChg chg="del">
        <pc:chgData name="Kyle Patricia Karnuta" userId="82361d48-8bea-4924-8944-c280714f0564" providerId="ADAL" clId="{816AE156-05ED-4C40-9F4F-C9A4A0B1FBDB}" dt="2025-01-14T16:16:37.841" v="1" actId="2696"/>
        <pc:sldMkLst>
          <pc:docMk/>
          <pc:sldMk cId="4058364584" sldId="789"/>
        </pc:sldMkLst>
      </pc:sldChg>
      <pc:sldChg chg="add">
        <pc:chgData name="Kyle Patricia Karnuta" userId="82361d48-8bea-4924-8944-c280714f0564" providerId="ADAL" clId="{816AE156-05ED-4C40-9F4F-C9A4A0B1FBDB}" dt="2025-01-14T16:16:35.997" v="0"/>
        <pc:sldMkLst>
          <pc:docMk/>
          <pc:sldMk cId="3442797393" sldId="809"/>
        </pc:sldMkLst>
      </pc:sldChg>
    </pc:docChg>
  </pc:docChgLst>
  <pc:docChgLst>
    <pc:chgData name="Kyle Patricia Karnuta" userId="82361d48-8bea-4924-8944-c280714f0564" providerId="ADAL" clId="{D5A4922F-FC9E-AD4D-9B77-17C984F4A666}"/>
    <pc:docChg chg="custSel addSld delSld modSld sldOrd modSection">
      <pc:chgData name="Kyle Patricia Karnuta" userId="82361d48-8bea-4924-8944-c280714f0564" providerId="ADAL" clId="{D5A4922F-FC9E-AD4D-9B77-17C984F4A666}" dt="2025-03-19T15:54:31.954" v="109" actId="20577"/>
      <pc:docMkLst>
        <pc:docMk/>
      </pc:docMkLst>
      <pc:sldChg chg="del">
        <pc:chgData name="Kyle Patricia Karnuta" userId="82361d48-8bea-4924-8944-c280714f0564" providerId="ADAL" clId="{D5A4922F-FC9E-AD4D-9B77-17C984F4A666}" dt="2025-03-19T15:51:42.523" v="10" actId="2696"/>
        <pc:sldMkLst>
          <pc:docMk/>
          <pc:sldMk cId="1725514148" sldId="672"/>
        </pc:sldMkLst>
      </pc:sldChg>
      <pc:sldChg chg="del">
        <pc:chgData name="Kyle Patricia Karnuta" userId="82361d48-8bea-4924-8944-c280714f0564" providerId="ADAL" clId="{D5A4922F-FC9E-AD4D-9B77-17C984F4A666}" dt="2025-03-19T15:54:09.033" v="77" actId="2696"/>
        <pc:sldMkLst>
          <pc:docMk/>
          <pc:sldMk cId="869469841" sldId="796"/>
        </pc:sldMkLst>
      </pc:sldChg>
      <pc:sldChg chg="modSp mod">
        <pc:chgData name="Kyle Patricia Karnuta" userId="82361d48-8bea-4924-8944-c280714f0564" providerId="ADAL" clId="{D5A4922F-FC9E-AD4D-9B77-17C984F4A666}" dt="2025-03-19T15:48:38.623" v="8" actId="27636"/>
        <pc:sldMkLst>
          <pc:docMk/>
          <pc:sldMk cId="216350179" sldId="803"/>
        </pc:sldMkLst>
        <pc:spChg chg="mod">
          <ac:chgData name="Kyle Patricia Karnuta" userId="82361d48-8bea-4924-8944-c280714f0564" providerId="ADAL" clId="{D5A4922F-FC9E-AD4D-9B77-17C984F4A666}" dt="2025-03-19T15:48:38.623" v="8" actId="27636"/>
          <ac:spMkLst>
            <pc:docMk/>
            <pc:sldMk cId="216350179" sldId="803"/>
            <ac:spMk id="4" creationId="{92AF39A9-AFB0-F08D-A644-ACF320AB8F0C}"/>
          </ac:spMkLst>
        </pc:spChg>
      </pc:sldChg>
      <pc:sldChg chg="add">
        <pc:chgData name="Kyle Patricia Karnuta" userId="82361d48-8bea-4924-8944-c280714f0564" providerId="ADAL" clId="{D5A4922F-FC9E-AD4D-9B77-17C984F4A666}" dt="2025-03-19T15:51:55.128" v="11"/>
        <pc:sldMkLst>
          <pc:docMk/>
          <pc:sldMk cId="4190624979" sldId="810"/>
        </pc:sldMkLst>
      </pc:sldChg>
      <pc:sldChg chg="add">
        <pc:chgData name="Kyle Patricia Karnuta" userId="82361d48-8bea-4924-8944-c280714f0564" providerId="ADAL" clId="{D5A4922F-FC9E-AD4D-9B77-17C984F4A666}" dt="2025-03-19T15:51:40.716" v="9"/>
        <pc:sldMkLst>
          <pc:docMk/>
          <pc:sldMk cId="1847042549" sldId="811"/>
        </pc:sldMkLst>
      </pc:sldChg>
      <pc:sldChg chg="add">
        <pc:chgData name="Kyle Patricia Karnuta" userId="82361d48-8bea-4924-8944-c280714f0564" providerId="ADAL" clId="{D5A4922F-FC9E-AD4D-9B77-17C984F4A666}" dt="2025-03-19T15:52:43.830" v="12"/>
        <pc:sldMkLst>
          <pc:docMk/>
          <pc:sldMk cId="1304679380" sldId="812"/>
        </pc:sldMkLst>
      </pc:sldChg>
      <pc:sldChg chg="add">
        <pc:chgData name="Kyle Patricia Karnuta" userId="82361d48-8bea-4924-8944-c280714f0564" providerId="ADAL" clId="{D5A4922F-FC9E-AD4D-9B77-17C984F4A666}" dt="2025-03-19T15:52:49.017" v="13"/>
        <pc:sldMkLst>
          <pc:docMk/>
          <pc:sldMk cId="3383366492" sldId="813"/>
        </pc:sldMkLst>
      </pc:sldChg>
      <pc:sldChg chg="modSp add mod">
        <pc:chgData name="Kyle Patricia Karnuta" userId="82361d48-8bea-4924-8944-c280714f0564" providerId="ADAL" clId="{D5A4922F-FC9E-AD4D-9B77-17C984F4A666}" dt="2025-03-19T15:52:58.035" v="39" actId="20577"/>
        <pc:sldMkLst>
          <pc:docMk/>
          <pc:sldMk cId="4036330839" sldId="814"/>
        </pc:sldMkLst>
        <pc:spChg chg="mod">
          <ac:chgData name="Kyle Patricia Karnuta" userId="82361d48-8bea-4924-8944-c280714f0564" providerId="ADAL" clId="{D5A4922F-FC9E-AD4D-9B77-17C984F4A666}" dt="2025-03-19T15:52:58.035" v="39" actId="20577"/>
          <ac:spMkLst>
            <pc:docMk/>
            <pc:sldMk cId="4036330839" sldId="814"/>
            <ac:spMk id="2" creationId="{11E8F164-1728-2D08-CC23-30C5EB8277DA}"/>
          </ac:spMkLst>
        </pc:spChg>
      </pc:sldChg>
      <pc:sldChg chg="modSp add mod ord">
        <pc:chgData name="Kyle Patricia Karnuta" userId="82361d48-8bea-4924-8944-c280714f0564" providerId="ADAL" clId="{D5A4922F-FC9E-AD4D-9B77-17C984F4A666}" dt="2025-03-19T15:53:22.023" v="75" actId="20577"/>
        <pc:sldMkLst>
          <pc:docMk/>
          <pc:sldMk cId="1274951126" sldId="815"/>
        </pc:sldMkLst>
        <pc:spChg chg="mod">
          <ac:chgData name="Kyle Patricia Karnuta" userId="82361d48-8bea-4924-8944-c280714f0564" providerId="ADAL" clId="{D5A4922F-FC9E-AD4D-9B77-17C984F4A666}" dt="2025-03-19T15:53:22.023" v="75" actId="20577"/>
          <ac:spMkLst>
            <pc:docMk/>
            <pc:sldMk cId="1274951126" sldId="815"/>
            <ac:spMk id="2" creationId="{04233D00-9D6C-4322-FD1B-14C0D808ACB4}"/>
          </ac:spMkLst>
        </pc:spChg>
      </pc:sldChg>
      <pc:sldChg chg="add">
        <pc:chgData name="Kyle Patricia Karnuta" userId="82361d48-8bea-4924-8944-c280714f0564" providerId="ADAL" clId="{D5A4922F-FC9E-AD4D-9B77-17C984F4A666}" dt="2025-03-19T15:54:07.831" v="76"/>
        <pc:sldMkLst>
          <pc:docMk/>
          <pc:sldMk cId="682384742" sldId="816"/>
        </pc:sldMkLst>
      </pc:sldChg>
      <pc:sldChg chg="modSp add mod">
        <pc:chgData name="Kyle Patricia Karnuta" userId="82361d48-8bea-4924-8944-c280714f0564" providerId="ADAL" clId="{D5A4922F-FC9E-AD4D-9B77-17C984F4A666}" dt="2025-03-19T15:54:31.954" v="109" actId="20577"/>
        <pc:sldMkLst>
          <pc:docMk/>
          <pc:sldMk cId="340378134" sldId="817"/>
        </pc:sldMkLst>
        <pc:spChg chg="mod">
          <ac:chgData name="Kyle Patricia Karnuta" userId="82361d48-8bea-4924-8944-c280714f0564" providerId="ADAL" clId="{D5A4922F-FC9E-AD4D-9B77-17C984F4A666}" dt="2025-03-19T15:54:31.954" v="109" actId="20577"/>
          <ac:spMkLst>
            <pc:docMk/>
            <pc:sldMk cId="340378134" sldId="817"/>
            <ac:spMk id="2" creationId="{04233D00-9D6C-4322-FD1B-14C0D808ACB4}"/>
          </ac:spMkLst>
        </pc:spChg>
      </pc:sldChg>
    </pc:docChg>
  </pc:docChgLst>
  <pc:docChgLst>
    <pc:chgData name="Kyle Patricia Karnuta" userId="82361d48-8bea-4924-8944-c280714f0564" providerId="ADAL" clId="{7DFAD0DF-6598-BE47-9293-56E15C4E43B9}"/>
    <pc:docChg chg="custSel modSld sldOrd modSection">
      <pc:chgData name="Kyle Patricia Karnuta" userId="82361d48-8bea-4924-8944-c280714f0564" providerId="ADAL" clId="{7DFAD0DF-6598-BE47-9293-56E15C4E43B9}" dt="2025-04-23T16:11:16.701" v="6" actId="2711"/>
      <pc:docMkLst>
        <pc:docMk/>
      </pc:docMkLst>
      <pc:sldChg chg="modSp mod">
        <pc:chgData name="Kyle Patricia Karnuta" userId="82361d48-8bea-4924-8944-c280714f0564" providerId="ADAL" clId="{7DFAD0DF-6598-BE47-9293-56E15C4E43B9}" dt="2025-04-23T16:07:37.797" v="0" actId="20577"/>
        <pc:sldMkLst>
          <pc:docMk/>
          <pc:sldMk cId="2707569636" sldId="762"/>
        </pc:sldMkLst>
        <pc:spChg chg="mod">
          <ac:chgData name="Kyle Patricia Karnuta" userId="82361d48-8bea-4924-8944-c280714f0564" providerId="ADAL" clId="{7DFAD0DF-6598-BE47-9293-56E15C4E43B9}" dt="2025-04-23T16:07:37.797" v="0" actId="20577"/>
          <ac:spMkLst>
            <pc:docMk/>
            <pc:sldMk cId="2707569636" sldId="762"/>
            <ac:spMk id="5" creationId="{92D8EB7D-A5D4-DB68-7889-005C68DCBA59}"/>
          </ac:spMkLst>
        </pc:spChg>
      </pc:sldChg>
      <pc:sldChg chg="modSp mod">
        <pc:chgData name="Kyle Patricia Karnuta" userId="82361d48-8bea-4924-8944-c280714f0564" providerId="ADAL" clId="{7DFAD0DF-6598-BE47-9293-56E15C4E43B9}" dt="2025-04-23T16:10:44.744" v="3" actId="27636"/>
        <pc:sldMkLst>
          <pc:docMk/>
          <pc:sldMk cId="471265310" sldId="787"/>
        </pc:sldMkLst>
        <pc:spChg chg="mod">
          <ac:chgData name="Kyle Patricia Karnuta" userId="82361d48-8bea-4924-8944-c280714f0564" providerId="ADAL" clId="{7DFAD0DF-6598-BE47-9293-56E15C4E43B9}" dt="2025-04-23T16:10:44.744" v="3" actId="27636"/>
          <ac:spMkLst>
            <pc:docMk/>
            <pc:sldMk cId="471265310" sldId="787"/>
            <ac:spMk id="2" creationId="{449B2919-3543-6C27-0868-6EC6C2CBE63F}"/>
          </ac:spMkLst>
        </pc:spChg>
      </pc:sldChg>
      <pc:sldChg chg="modSp mod">
        <pc:chgData name="Kyle Patricia Karnuta" userId="82361d48-8bea-4924-8944-c280714f0564" providerId="ADAL" clId="{7DFAD0DF-6598-BE47-9293-56E15C4E43B9}" dt="2025-04-23T16:10:51.168" v="4" actId="2711"/>
        <pc:sldMkLst>
          <pc:docMk/>
          <pc:sldMk cId="1090631466" sldId="790"/>
        </pc:sldMkLst>
        <pc:spChg chg="mod">
          <ac:chgData name="Kyle Patricia Karnuta" userId="82361d48-8bea-4924-8944-c280714f0564" providerId="ADAL" clId="{7DFAD0DF-6598-BE47-9293-56E15C4E43B9}" dt="2025-04-23T16:10:51.168" v="4" actId="2711"/>
          <ac:spMkLst>
            <pc:docMk/>
            <pc:sldMk cId="1090631466" sldId="790"/>
            <ac:spMk id="2" creationId="{B2DAB68E-BDD1-A57D-88C0-3B13A2155BB4}"/>
          </ac:spMkLst>
        </pc:spChg>
      </pc:sldChg>
      <pc:sldChg chg="modSp mod">
        <pc:chgData name="Kyle Patricia Karnuta" userId="82361d48-8bea-4924-8944-c280714f0564" providerId="ADAL" clId="{7DFAD0DF-6598-BE47-9293-56E15C4E43B9}" dt="2025-04-23T16:11:12.710" v="5" actId="2711"/>
        <pc:sldMkLst>
          <pc:docMk/>
          <pc:sldMk cId="2766184862" sldId="797"/>
        </pc:sldMkLst>
        <pc:spChg chg="mod">
          <ac:chgData name="Kyle Patricia Karnuta" userId="82361d48-8bea-4924-8944-c280714f0564" providerId="ADAL" clId="{7DFAD0DF-6598-BE47-9293-56E15C4E43B9}" dt="2025-04-23T16:11:12.710" v="5" actId="2711"/>
          <ac:spMkLst>
            <pc:docMk/>
            <pc:sldMk cId="2766184862" sldId="797"/>
            <ac:spMk id="2" creationId="{F6390895-5EB8-B1C7-5AFF-4A6CF4983153}"/>
          </ac:spMkLst>
        </pc:spChg>
      </pc:sldChg>
      <pc:sldChg chg="modSp mod">
        <pc:chgData name="Kyle Patricia Karnuta" userId="82361d48-8bea-4924-8944-c280714f0564" providerId="ADAL" clId="{7DFAD0DF-6598-BE47-9293-56E15C4E43B9}" dt="2025-04-23T16:11:16.701" v="6" actId="2711"/>
        <pc:sldMkLst>
          <pc:docMk/>
          <pc:sldMk cId="3068547056" sldId="798"/>
        </pc:sldMkLst>
        <pc:spChg chg="mod">
          <ac:chgData name="Kyle Patricia Karnuta" userId="82361d48-8bea-4924-8944-c280714f0564" providerId="ADAL" clId="{7DFAD0DF-6598-BE47-9293-56E15C4E43B9}" dt="2025-04-23T16:11:16.701" v="6" actId="2711"/>
          <ac:spMkLst>
            <pc:docMk/>
            <pc:sldMk cId="3068547056" sldId="798"/>
            <ac:spMk id="2" creationId="{45AD43F6-59BB-726B-4EA8-F88009C2457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427743-7FCC-BE41-8D41-19C626F2A613}" type="datetimeFigureOut">
              <a:rPr lang="en-US" smtClean="0"/>
              <a:t>4/23/25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3685D4-1CAC-7646-B84B-44A0B44661C7}" type="slidenum">
              <a:rPr lang="en-US" smtClean="0"/>
              <a:t>‹#›</a:t>
            </a:fld>
            <a:endParaRPr lang="en-US"/>
          </a:p>
        </p:txBody>
      </p:sp>
    </p:spTree>
    <p:extLst>
      <p:ext uri="{BB962C8B-B14F-4D97-AF65-F5344CB8AC3E}">
        <p14:creationId xmlns:p14="http://schemas.microsoft.com/office/powerpoint/2010/main" val="2060336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17E3BAA-61D5-4F4B-93CC-6545E38CCE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2274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238002-DCF9-C8F5-73B1-D781C65C49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622D33-6395-F594-C4FD-A693278F29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9DEC58-728D-FCA6-E720-1310508DE41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4FC86D-A4ED-27A0-13E9-AA01C68CC8F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8EB32-BD7F-5F4E-8262-89CC7BEA2C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05215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82776-3775-0C3F-055B-1D2C9F9466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A862D4-64DF-5F05-503D-E28C22F791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B54CBA-7D2B-0375-D34B-B45318EF22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9A8504-1E1C-2E51-E0BE-8C5CA357F52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8EB32-BD7F-5F4E-8262-89CC7BEA2C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390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3685D4-1CAC-7646-B84B-44A0B44661C7}" type="slidenum">
              <a:rPr lang="en-US" smtClean="0"/>
              <a:t>18</a:t>
            </a:fld>
            <a:endParaRPr lang="en-US"/>
          </a:p>
        </p:txBody>
      </p:sp>
    </p:spTree>
    <p:extLst>
      <p:ext uri="{BB962C8B-B14F-4D97-AF65-F5344CB8AC3E}">
        <p14:creationId xmlns:p14="http://schemas.microsoft.com/office/powerpoint/2010/main" val="489266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63685D4-1CAC-7646-B84B-44A0B44661C7}" type="slidenum">
              <a:rPr lang="en-US" smtClean="0"/>
              <a:t>21</a:t>
            </a:fld>
            <a:endParaRPr lang="en-US"/>
          </a:p>
        </p:txBody>
      </p:sp>
    </p:spTree>
    <p:extLst>
      <p:ext uri="{BB962C8B-B14F-4D97-AF65-F5344CB8AC3E}">
        <p14:creationId xmlns:p14="http://schemas.microsoft.com/office/powerpoint/2010/main" val="6999913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E8D6B-4F3C-8C1B-6184-BF4D063394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0F4F32-0A74-F591-578C-F45AD6C496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13F901-B8AA-49ED-4128-C2738399E4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CED044-6D57-CFBC-83E2-51AF8AC82A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7E3BAA-61D5-4F4B-93CC-6545E38CCE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61436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1F246-1048-2A80-CBC1-DC78FF919D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A2A0F4-4702-B367-8A6B-0A085716BA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D069BD-66F3-1D8B-EFEA-BF34165EA8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281D560-1EFB-31AA-5074-ABFD113008EC}"/>
              </a:ext>
            </a:extLst>
          </p:cNvPr>
          <p:cNvSpPr>
            <a:spLocks noGrp="1"/>
          </p:cNvSpPr>
          <p:nvPr>
            <p:ph type="sldNum" sz="quarter" idx="5"/>
          </p:nvPr>
        </p:nvSpPr>
        <p:spPr/>
        <p:txBody>
          <a:bodyPr/>
          <a:lstStyle/>
          <a:p>
            <a:fld id="{763685D4-1CAC-7646-B84B-44A0B44661C7}" type="slidenum">
              <a:rPr lang="en-US" smtClean="0"/>
              <a:t>24</a:t>
            </a:fld>
            <a:endParaRPr lang="en-US"/>
          </a:p>
        </p:txBody>
      </p:sp>
    </p:spTree>
    <p:extLst>
      <p:ext uri="{BB962C8B-B14F-4D97-AF65-F5344CB8AC3E}">
        <p14:creationId xmlns:p14="http://schemas.microsoft.com/office/powerpoint/2010/main" val="690585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27EC0-D310-717D-78C6-91AFA6939C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4D4FDF-335A-281F-355D-E326628766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6901C4-D396-FD82-98A0-A6F362E904E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9DBA40-396B-648E-654C-1FF48D9B2EA0}"/>
              </a:ext>
            </a:extLst>
          </p:cNvPr>
          <p:cNvSpPr>
            <a:spLocks noGrp="1"/>
          </p:cNvSpPr>
          <p:nvPr>
            <p:ph type="sldNum" sz="quarter" idx="5"/>
          </p:nvPr>
        </p:nvSpPr>
        <p:spPr/>
        <p:txBody>
          <a:bodyPr/>
          <a:lstStyle/>
          <a:p>
            <a:fld id="{763685D4-1CAC-7646-B84B-44A0B44661C7}" type="slidenum">
              <a:rPr lang="en-US" smtClean="0"/>
              <a:t>25</a:t>
            </a:fld>
            <a:endParaRPr lang="en-US"/>
          </a:p>
        </p:txBody>
      </p:sp>
    </p:spTree>
    <p:extLst>
      <p:ext uri="{BB962C8B-B14F-4D97-AF65-F5344CB8AC3E}">
        <p14:creationId xmlns:p14="http://schemas.microsoft.com/office/powerpoint/2010/main" val="2784318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76E26-0D14-72B2-CB56-3D36BBF2BD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A89E52-C389-B935-56DE-EEC19BCA3E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8AE8B5-03A4-50E3-80CE-1C6B121766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6155DD-F944-E4E6-8100-53726E421E72}"/>
              </a:ext>
            </a:extLst>
          </p:cNvPr>
          <p:cNvSpPr>
            <a:spLocks noGrp="1"/>
          </p:cNvSpPr>
          <p:nvPr>
            <p:ph type="sldNum" sz="quarter" idx="5"/>
          </p:nvPr>
        </p:nvSpPr>
        <p:spPr/>
        <p:txBody>
          <a:bodyPr/>
          <a:lstStyle/>
          <a:p>
            <a:fld id="{763685D4-1CAC-7646-B84B-44A0B44661C7}" type="slidenum">
              <a:rPr lang="en-US" smtClean="0"/>
              <a:t>26</a:t>
            </a:fld>
            <a:endParaRPr lang="en-US"/>
          </a:p>
        </p:txBody>
      </p:sp>
    </p:spTree>
    <p:extLst>
      <p:ext uri="{BB962C8B-B14F-4D97-AF65-F5344CB8AC3E}">
        <p14:creationId xmlns:p14="http://schemas.microsoft.com/office/powerpoint/2010/main" val="6682111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293EE-0A11-769F-C040-E3135F67F0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F5121D-1615-6267-AFCD-812A318B2B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B6D7A8-CFC0-AA05-E2FE-0CA99D63029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8F6592-8484-D33E-07C3-A356FA7D262C}"/>
              </a:ext>
            </a:extLst>
          </p:cNvPr>
          <p:cNvSpPr>
            <a:spLocks noGrp="1"/>
          </p:cNvSpPr>
          <p:nvPr>
            <p:ph type="sldNum" sz="quarter" idx="5"/>
          </p:nvPr>
        </p:nvSpPr>
        <p:spPr/>
        <p:txBody>
          <a:bodyPr/>
          <a:lstStyle/>
          <a:p>
            <a:fld id="{763685D4-1CAC-7646-B84B-44A0B44661C7}" type="slidenum">
              <a:rPr lang="en-US" smtClean="0"/>
              <a:t>28</a:t>
            </a:fld>
            <a:endParaRPr lang="en-US"/>
          </a:p>
        </p:txBody>
      </p:sp>
    </p:spTree>
    <p:extLst>
      <p:ext uri="{BB962C8B-B14F-4D97-AF65-F5344CB8AC3E}">
        <p14:creationId xmlns:p14="http://schemas.microsoft.com/office/powerpoint/2010/main" val="2172254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3685D4-1CAC-7646-B84B-44A0B44661C7}" type="slidenum">
              <a:rPr lang="en-US" smtClean="0"/>
              <a:t>30</a:t>
            </a:fld>
            <a:endParaRPr lang="en-US"/>
          </a:p>
        </p:txBody>
      </p:sp>
    </p:spTree>
    <p:extLst>
      <p:ext uri="{BB962C8B-B14F-4D97-AF65-F5344CB8AC3E}">
        <p14:creationId xmlns:p14="http://schemas.microsoft.com/office/powerpoint/2010/main" val="2795423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8EB32-BD7F-5F4E-8262-89CC7BEA2C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90977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B71F6-583C-859A-D7E4-824FD44229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484292-4AFF-C7DF-50B6-F43740F3A1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590001-1BDE-1405-9773-54B9B57F61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BC2F35-9ADB-5A48-8B9D-77480CBEF902}"/>
              </a:ext>
            </a:extLst>
          </p:cNvPr>
          <p:cNvSpPr>
            <a:spLocks noGrp="1"/>
          </p:cNvSpPr>
          <p:nvPr>
            <p:ph type="sldNum" sz="quarter" idx="5"/>
          </p:nvPr>
        </p:nvSpPr>
        <p:spPr/>
        <p:txBody>
          <a:bodyPr/>
          <a:lstStyle/>
          <a:p>
            <a:fld id="{763685D4-1CAC-7646-B84B-44A0B44661C7}" type="slidenum">
              <a:rPr lang="en-US" smtClean="0"/>
              <a:t>31</a:t>
            </a:fld>
            <a:endParaRPr lang="en-US"/>
          </a:p>
        </p:txBody>
      </p:sp>
    </p:spTree>
    <p:extLst>
      <p:ext uri="{BB962C8B-B14F-4D97-AF65-F5344CB8AC3E}">
        <p14:creationId xmlns:p14="http://schemas.microsoft.com/office/powerpoint/2010/main" val="1665386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3685D4-1CAC-7646-B84B-44A0B44661C7}" type="slidenum">
              <a:rPr lang="en-US" smtClean="0"/>
              <a:t>33</a:t>
            </a:fld>
            <a:endParaRPr lang="en-US"/>
          </a:p>
        </p:txBody>
      </p:sp>
    </p:spTree>
    <p:extLst>
      <p:ext uri="{BB962C8B-B14F-4D97-AF65-F5344CB8AC3E}">
        <p14:creationId xmlns:p14="http://schemas.microsoft.com/office/powerpoint/2010/main" val="35170141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3685D4-1CAC-7646-B84B-44A0B44661C7}" type="slidenum">
              <a:rPr lang="en-US" smtClean="0"/>
              <a:t>34</a:t>
            </a:fld>
            <a:endParaRPr lang="en-US"/>
          </a:p>
        </p:txBody>
      </p:sp>
    </p:spTree>
    <p:extLst>
      <p:ext uri="{BB962C8B-B14F-4D97-AF65-F5344CB8AC3E}">
        <p14:creationId xmlns:p14="http://schemas.microsoft.com/office/powerpoint/2010/main" val="12176449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6E75C-DED3-6DD7-1566-F4D1016B5C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2918D1-EDED-8BAB-B76B-F2D36B850E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FB883F-C129-8AA8-CD0B-E63B117CAFC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60D6CE-BE0B-2AF4-7853-FB1CF9EF1592}"/>
              </a:ext>
            </a:extLst>
          </p:cNvPr>
          <p:cNvSpPr>
            <a:spLocks noGrp="1"/>
          </p:cNvSpPr>
          <p:nvPr>
            <p:ph type="sldNum" sz="quarter" idx="5"/>
          </p:nvPr>
        </p:nvSpPr>
        <p:spPr/>
        <p:txBody>
          <a:bodyPr/>
          <a:lstStyle/>
          <a:p>
            <a:fld id="{763685D4-1CAC-7646-B84B-44A0B44661C7}" type="slidenum">
              <a:rPr lang="en-US" smtClean="0"/>
              <a:t>36</a:t>
            </a:fld>
            <a:endParaRPr lang="en-US"/>
          </a:p>
        </p:txBody>
      </p:sp>
    </p:spTree>
    <p:extLst>
      <p:ext uri="{BB962C8B-B14F-4D97-AF65-F5344CB8AC3E}">
        <p14:creationId xmlns:p14="http://schemas.microsoft.com/office/powerpoint/2010/main" val="15708487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0C1ED-2342-B41D-DF21-489E93D1DE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A128C2-410E-ED3E-00F8-253E338968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11020E-DD23-B597-B53A-A222D8BAC4F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CFD2AB-965C-F39B-D958-3A6646D0686C}"/>
              </a:ext>
            </a:extLst>
          </p:cNvPr>
          <p:cNvSpPr>
            <a:spLocks noGrp="1"/>
          </p:cNvSpPr>
          <p:nvPr>
            <p:ph type="sldNum" sz="quarter" idx="5"/>
          </p:nvPr>
        </p:nvSpPr>
        <p:spPr/>
        <p:txBody>
          <a:bodyPr/>
          <a:lstStyle/>
          <a:p>
            <a:fld id="{763685D4-1CAC-7646-B84B-44A0B44661C7}" type="slidenum">
              <a:rPr lang="en-US" smtClean="0"/>
              <a:t>37</a:t>
            </a:fld>
            <a:endParaRPr lang="en-US"/>
          </a:p>
        </p:txBody>
      </p:sp>
    </p:spTree>
    <p:extLst>
      <p:ext uri="{BB962C8B-B14F-4D97-AF65-F5344CB8AC3E}">
        <p14:creationId xmlns:p14="http://schemas.microsoft.com/office/powerpoint/2010/main" val="16094429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735DA-B260-F442-02E5-14F846948C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54EBE6-6C0D-50FA-C8DB-627B7E336C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622307-EFDA-EC5B-EB38-D29A6C0C688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216B25-4BAC-1296-B7D4-61865C7E328A}"/>
              </a:ext>
            </a:extLst>
          </p:cNvPr>
          <p:cNvSpPr>
            <a:spLocks noGrp="1"/>
          </p:cNvSpPr>
          <p:nvPr>
            <p:ph type="sldNum" sz="quarter" idx="5"/>
          </p:nvPr>
        </p:nvSpPr>
        <p:spPr/>
        <p:txBody>
          <a:bodyPr/>
          <a:lstStyle/>
          <a:p>
            <a:fld id="{763685D4-1CAC-7646-B84B-44A0B44661C7}" type="slidenum">
              <a:rPr lang="en-US" smtClean="0"/>
              <a:t>38</a:t>
            </a:fld>
            <a:endParaRPr lang="en-US"/>
          </a:p>
        </p:txBody>
      </p:sp>
    </p:spTree>
    <p:extLst>
      <p:ext uri="{BB962C8B-B14F-4D97-AF65-F5344CB8AC3E}">
        <p14:creationId xmlns:p14="http://schemas.microsoft.com/office/powerpoint/2010/main" val="5850256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A1C0F-5D1F-8793-89F0-5E51EBA9A4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1808D9-3369-4195-294C-DE1FE4384C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46F9DB-310B-AC16-F2C6-13F31D9095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E97C30-0312-E748-C6A6-3ECD993B3A01}"/>
              </a:ext>
            </a:extLst>
          </p:cNvPr>
          <p:cNvSpPr>
            <a:spLocks noGrp="1"/>
          </p:cNvSpPr>
          <p:nvPr>
            <p:ph type="sldNum" sz="quarter" idx="5"/>
          </p:nvPr>
        </p:nvSpPr>
        <p:spPr/>
        <p:txBody>
          <a:bodyPr/>
          <a:lstStyle/>
          <a:p>
            <a:fld id="{763685D4-1CAC-7646-B84B-44A0B44661C7}" type="slidenum">
              <a:rPr lang="en-US" smtClean="0"/>
              <a:t>40</a:t>
            </a:fld>
            <a:endParaRPr lang="en-US"/>
          </a:p>
        </p:txBody>
      </p:sp>
    </p:spTree>
    <p:extLst>
      <p:ext uri="{BB962C8B-B14F-4D97-AF65-F5344CB8AC3E}">
        <p14:creationId xmlns:p14="http://schemas.microsoft.com/office/powerpoint/2010/main" val="34436131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3685D4-1CAC-7646-B84B-44A0B44661C7}" type="slidenum">
              <a:rPr lang="en-US" smtClean="0"/>
              <a:t>46</a:t>
            </a:fld>
            <a:endParaRPr lang="en-US"/>
          </a:p>
        </p:txBody>
      </p:sp>
    </p:spTree>
    <p:extLst>
      <p:ext uri="{BB962C8B-B14F-4D97-AF65-F5344CB8AC3E}">
        <p14:creationId xmlns:p14="http://schemas.microsoft.com/office/powerpoint/2010/main" val="33469353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46BC1-D0B2-9712-5EB1-33158A0F0F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6835F3-CB0D-A80B-5BAF-BDFF339EA1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0A9C14-C10D-0C6A-7D0C-65B172815E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81459A-EF6A-B6ED-2DA4-6A2B29DDA01D}"/>
              </a:ext>
            </a:extLst>
          </p:cNvPr>
          <p:cNvSpPr>
            <a:spLocks noGrp="1"/>
          </p:cNvSpPr>
          <p:nvPr>
            <p:ph type="sldNum" sz="quarter" idx="5"/>
          </p:nvPr>
        </p:nvSpPr>
        <p:spPr/>
        <p:txBody>
          <a:bodyPr/>
          <a:lstStyle/>
          <a:p>
            <a:fld id="{763685D4-1CAC-7646-B84B-44A0B44661C7}" type="slidenum">
              <a:rPr lang="en-US" smtClean="0"/>
              <a:t>48</a:t>
            </a:fld>
            <a:endParaRPr lang="en-US"/>
          </a:p>
        </p:txBody>
      </p:sp>
    </p:spTree>
    <p:extLst>
      <p:ext uri="{BB962C8B-B14F-4D97-AF65-F5344CB8AC3E}">
        <p14:creationId xmlns:p14="http://schemas.microsoft.com/office/powerpoint/2010/main" val="36351424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78DD0B-303A-1FD5-5A9B-BAFA50C880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A43FB2-F229-3996-DB8F-079A54290B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C6A294-1DC1-7CFD-27B0-5146E66B246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5AAC28-E560-B991-375F-12177A2E733A}"/>
              </a:ext>
            </a:extLst>
          </p:cNvPr>
          <p:cNvSpPr>
            <a:spLocks noGrp="1"/>
          </p:cNvSpPr>
          <p:nvPr>
            <p:ph type="sldNum" sz="quarter" idx="5"/>
          </p:nvPr>
        </p:nvSpPr>
        <p:spPr/>
        <p:txBody>
          <a:bodyPr/>
          <a:lstStyle/>
          <a:p>
            <a:fld id="{763685D4-1CAC-7646-B84B-44A0B44661C7}" type="slidenum">
              <a:rPr lang="en-US" smtClean="0"/>
              <a:t>49</a:t>
            </a:fld>
            <a:endParaRPr lang="en-US"/>
          </a:p>
        </p:txBody>
      </p:sp>
    </p:spTree>
    <p:extLst>
      <p:ext uri="{BB962C8B-B14F-4D97-AF65-F5344CB8AC3E}">
        <p14:creationId xmlns:p14="http://schemas.microsoft.com/office/powerpoint/2010/main" val="2882860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9DD2E-3676-F258-D7A5-F19C9EEFAF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A6FFCC-08CA-287A-1DEE-CAB3E5E53A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57A7C4-91F0-CD47-8ADB-7EF951C40B5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AFEA4B-A3D7-78A3-9724-2A18563B49C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8EB32-BD7F-5F4E-8262-89CC7BEA2C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46929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9A1C9-3F2E-7209-4A9A-44922B8DFE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6CE0A9-0C2E-0C17-F7EB-6D2F36B1B2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606DB8-33E4-31E6-9D1B-51C729EB14C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0E1672B-7E9D-01DF-AAB8-DABCF8ADF8B0}"/>
              </a:ext>
            </a:extLst>
          </p:cNvPr>
          <p:cNvSpPr>
            <a:spLocks noGrp="1"/>
          </p:cNvSpPr>
          <p:nvPr>
            <p:ph type="sldNum" sz="quarter" idx="5"/>
          </p:nvPr>
        </p:nvSpPr>
        <p:spPr/>
        <p:txBody>
          <a:bodyPr/>
          <a:lstStyle/>
          <a:p>
            <a:fld id="{763685D4-1CAC-7646-B84B-44A0B44661C7}" type="slidenum">
              <a:rPr lang="en-US" smtClean="0"/>
              <a:t>50</a:t>
            </a:fld>
            <a:endParaRPr lang="en-US"/>
          </a:p>
        </p:txBody>
      </p:sp>
    </p:spTree>
    <p:extLst>
      <p:ext uri="{BB962C8B-B14F-4D97-AF65-F5344CB8AC3E}">
        <p14:creationId xmlns:p14="http://schemas.microsoft.com/office/powerpoint/2010/main" val="2245486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EA5A8-8892-B1E3-3202-BC8E995944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944D77-0D91-DCD0-76F9-50BF4B7EC0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0E7432-3CB2-258F-CF31-2779B8D04C2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C50F7CA-518C-0A3D-1CAA-2831161A76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8EB32-BD7F-5F4E-8262-89CC7BEA2C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159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17E3BAA-61D5-4F4B-93CC-6545E38CCE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0819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3BD30-F70D-ECF4-B11C-4CC720C8B8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25A561-A8C9-75F2-B679-FF51CB828C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08E165-A910-9CE3-0796-59A5124B868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C0F7C5-8FBB-5271-DC14-794FBE0FC397}"/>
              </a:ext>
            </a:extLst>
          </p:cNvPr>
          <p:cNvSpPr>
            <a:spLocks noGrp="1"/>
          </p:cNvSpPr>
          <p:nvPr>
            <p:ph type="sldNum" sz="quarter" idx="5"/>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117E3BAA-61D5-4F4B-93CC-6545E38CCE9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2528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4068A-D376-7965-8CBB-921E69C5CE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4D87FD-0B8A-4551-3845-2BA506A424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EAE3FC-2C2F-28A8-32AA-16CAF2D1EC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66E4D9E-AFF7-2565-1791-CF4BF36EF47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8EB32-BD7F-5F4E-8262-89CC7BEA2C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9958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2591B-DC3D-D802-0581-2B9E47593F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822DBA-9990-8A8B-6E98-EF948BDEC1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246FF9-F62A-3490-9079-AE502469AC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E697EB-A688-CE71-047B-E1D3C7B9293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8EB32-BD7F-5F4E-8262-89CC7BEA2C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5666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281BF-3720-DEB7-F04D-5099846AAA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AD3668-2627-5566-3554-44FFC0C068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4B1E62-4D82-6276-C401-571A8168326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D85436-C514-67A3-FA95-D1EAEB3CBBA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E8EB32-BD7F-5F4E-8262-89CC7BEA2C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6138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4615" y="666281"/>
            <a:ext cx="9754499" cy="2843683"/>
          </a:xfrm>
        </p:spPr>
        <p:txBody>
          <a:bodyPr anchor="t" anchorCtr="0">
            <a:normAutofit/>
          </a:bodyPr>
          <a:lstStyle>
            <a:lvl1pPr algn="l">
              <a:defRPr sz="7200"/>
            </a:lvl1pPr>
          </a:lstStyle>
          <a:p>
            <a:r>
              <a:rPr lang="en-US"/>
              <a:t>Click to edit Master title style</a:t>
            </a:r>
            <a:endParaRPr lang="en-US" dirty="0"/>
          </a:p>
        </p:txBody>
      </p:sp>
      <p:sp>
        <p:nvSpPr>
          <p:cNvPr id="3" name="Subtitle 2"/>
          <p:cNvSpPr>
            <a:spLocks noGrp="1"/>
          </p:cNvSpPr>
          <p:nvPr>
            <p:ph type="subTitle" idx="1"/>
          </p:nvPr>
        </p:nvSpPr>
        <p:spPr>
          <a:xfrm>
            <a:off x="641656" y="3883167"/>
            <a:ext cx="9143869" cy="1374636"/>
          </a:xfrm>
        </p:spPr>
        <p:txBody>
          <a:bodyPr>
            <a:normAutofit/>
          </a:bodyPr>
          <a:lstStyle>
            <a:lvl1pPr marL="0" indent="0" algn="l">
              <a:buNone/>
              <a:defRPr sz="2667" i="1"/>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r>
              <a:rPr lang="en-US"/>
              <a:t>Name of Presenter / Event or Location</a:t>
            </a:r>
            <a:endParaRPr lang="en-US" dirty="0"/>
          </a:p>
        </p:txBody>
      </p:sp>
      <p:sp>
        <p:nvSpPr>
          <p:cNvPr id="6" name="Slide Number Placeholder 5"/>
          <p:cNvSpPr>
            <a:spLocks noGrp="1"/>
          </p:cNvSpPr>
          <p:nvPr>
            <p:ph type="sldNum" sz="quarter" idx="12"/>
          </p:nvPr>
        </p:nvSpPr>
        <p:spPr/>
        <p:txBody>
          <a:bodyPr/>
          <a:lstStyle/>
          <a:p>
            <a:fld id="{A4A00DF7-6AE2-7340-9EE1-6F4F020C789C}" type="slidenum">
              <a:rPr lang="en-US" smtClean="0"/>
              <a:t>‹#›</a:t>
            </a:fld>
            <a:endParaRPr lang="en-US"/>
          </a:p>
        </p:txBody>
      </p:sp>
    </p:spTree>
    <p:extLst>
      <p:ext uri="{BB962C8B-B14F-4D97-AF65-F5344CB8AC3E}">
        <p14:creationId xmlns:p14="http://schemas.microsoft.com/office/powerpoint/2010/main" val="2112507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488406" y="-11140"/>
            <a:ext cx="6703593" cy="6880280"/>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
        <p:nvSpPr>
          <p:cNvPr id="7" name="Slide Number Placeholder 6"/>
          <p:cNvSpPr>
            <a:spLocks noGrp="1"/>
          </p:cNvSpPr>
          <p:nvPr>
            <p:ph type="sldNum" sz="quarter" idx="12"/>
          </p:nvPr>
        </p:nvSpPr>
        <p:spPr/>
        <p:txBody>
          <a:bodyPr/>
          <a:lstStyle/>
          <a:p>
            <a:fld id="{A4A00DF7-6AE2-7340-9EE1-6F4F020C789C}" type="slidenum">
              <a:rPr lang="en-US" smtClean="0"/>
              <a:t>‹#›</a:t>
            </a:fld>
            <a:endParaRPr lang="en-US"/>
          </a:p>
        </p:txBody>
      </p:sp>
      <p:sp>
        <p:nvSpPr>
          <p:cNvPr id="8" name="Title 1"/>
          <p:cNvSpPr>
            <a:spLocks noGrp="1"/>
          </p:cNvSpPr>
          <p:nvPr>
            <p:ph type="title"/>
          </p:nvPr>
        </p:nvSpPr>
        <p:spPr>
          <a:xfrm>
            <a:off x="613074" y="457200"/>
            <a:ext cx="4583404" cy="1600200"/>
          </a:xfrm>
        </p:spPr>
        <p:txBody>
          <a:bodyPr anchor="t" anchorCtr="0">
            <a:normAutofit/>
          </a:bodyPr>
          <a:lstStyle>
            <a:lvl1pPr>
              <a:defRPr sz="3200"/>
            </a:lvl1pPr>
          </a:lstStyle>
          <a:p>
            <a:r>
              <a:rPr lang="en-US"/>
              <a:t>Click to edit Master title style</a:t>
            </a:r>
            <a:endParaRPr lang="en-US" dirty="0"/>
          </a:p>
        </p:txBody>
      </p:sp>
      <p:sp>
        <p:nvSpPr>
          <p:cNvPr id="9" name="Text Placeholder 3"/>
          <p:cNvSpPr>
            <a:spLocks noGrp="1"/>
          </p:cNvSpPr>
          <p:nvPr>
            <p:ph type="body" sz="half" idx="2"/>
          </p:nvPr>
        </p:nvSpPr>
        <p:spPr>
          <a:xfrm>
            <a:off x="613074" y="2266387"/>
            <a:ext cx="4583404" cy="3602604"/>
          </a:xfrm>
        </p:spPr>
        <p:txBody>
          <a:bodyPr/>
          <a:lstStyle>
            <a:lvl1pPr marL="0" indent="0">
              <a:buNone/>
              <a:defRPr sz="2133" i="1"/>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cxnSp>
        <p:nvCxnSpPr>
          <p:cNvPr id="10" name="Straight Connector 9"/>
          <p:cNvCxnSpPr/>
          <p:nvPr userDrawn="1"/>
        </p:nvCxnSpPr>
        <p:spPr>
          <a:xfrm>
            <a:off x="302386" y="6104369"/>
            <a:ext cx="4894092" cy="0"/>
          </a:xfrm>
          <a:prstGeom prst="line">
            <a:avLst/>
          </a:prstGeom>
          <a:ln w="6350" cmpd="sng">
            <a:solidFill>
              <a:schemeClr val="bg1">
                <a:alpha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302386" y="6104369"/>
            <a:ext cx="4894092" cy="0"/>
          </a:xfrm>
          <a:prstGeom prst="line">
            <a:avLst/>
          </a:prstGeom>
          <a:ln w="6350" cmpd="sng">
            <a:solidFill>
              <a:schemeClr val="bg2">
                <a:lumMod val="75000"/>
                <a:alpha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955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lvl1pPr>
              <a:defRPr sz="4533"/>
            </a:lvl1pPr>
          </a:lstStyle>
          <a:p>
            <a:r>
              <a:rPr lang="en-US"/>
              <a:t>Click to edit Master title style</a:t>
            </a:r>
            <a:endParaRPr lang="en-US" dirty="0"/>
          </a:p>
        </p:txBody>
      </p:sp>
      <p:sp>
        <p:nvSpPr>
          <p:cNvPr id="3" name="Content Placeholder 2"/>
          <p:cNvSpPr>
            <a:spLocks noGrp="1"/>
          </p:cNvSpPr>
          <p:nvPr>
            <p:ph idx="1"/>
          </p:nvPr>
        </p:nvSpPr>
        <p:spPr>
          <a:xfrm>
            <a:off x="624608" y="1952357"/>
            <a:ext cx="10942784" cy="3653387"/>
          </a:xfrm>
        </p:spPr>
        <p:txBody>
          <a:bodyPr>
            <a:normAutofit/>
          </a:bodyPr>
          <a:lstStyle>
            <a:lvl1pPr>
              <a:defRPr sz="2667"/>
            </a:lvl1pPr>
            <a:lvl2pPr>
              <a:defRPr sz="2400"/>
            </a:lvl2pPr>
            <a:lvl3pPr>
              <a:defRPr sz="2133"/>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Name of Presenter / Event or Location</a:t>
            </a:r>
            <a:endParaRPr lang="en-US" dirty="0"/>
          </a:p>
        </p:txBody>
      </p:sp>
      <p:sp>
        <p:nvSpPr>
          <p:cNvPr id="6" name="Slide Number Placeholder 5"/>
          <p:cNvSpPr>
            <a:spLocks noGrp="1"/>
          </p:cNvSpPr>
          <p:nvPr>
            <p:ph type="sldNum" sz="quarter" idx="12"/>
          </p:nvPr>
        </p:nvSpPr>
        <p:spPr/>
        <p:txBody>
          <a:bodyPr/>
          <a:lstStyle/>
          <a:p>
            <a:fld id="{A4A00DF7-6AE2-7340-9EE1-6F4F020C789C}" type="slidenum">
              <a:rPr lang="en-US" smtClean="0"/>
              <a:t>‹#›</a:t>
            </a:fld>
            <a:endParaRPr lang="en-US"/>
          </a:p>
        </p:txBody>
      </p:sp>
    </p:spTree>
    <p:extLst>
      <p:ext uri="{BB962C8B-B14F-4D97-AF65-F5344CB8AC3E}">
        <p14:creationId xmlns:p14="http://schemas.microsoft.com/office/powerpoint/2010/main" val="4085630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lvl1pPr>
              <a:defRPr sz="4533" baseline="0"/>
            </a:lvl1pPr>
          </a:lstStyle>
          <a:p>
            <a:r>
              <a:rPr lang="en-US"/>
              <a:t>Click to edit Master title style</a:t>
            </a:r>
            <a:endParaRPr lang="en-US" dirty="0"/>
          </a:p>
        </p:txBody>
      </p:sp>
      <p:sp>
        <p:nvSpPr>
          <p:cNvPr id="3" name="Content Placeholder 2"/>
          <p:cNvSpPr>
            <a:spLocks noGrp="1"/>
          </p:cNvSpPr>
          <p:nvPr>
            <p:ph sz="half" idx="1"/>
          </p:nvPr>
        </p:nvSpPr>
        <p:spPr>
          <a:xfrm>
            <a:off x="624608" y="1948874"/>
            <a:ext cx="5360091" cy="3656871"/>
          </a:xfrm>
        </p:spPr>
        <p:txBody>
          <a:bodyPr>
            <a:normAutofit/>
          </a:bodyPr>
          <a:lstStyle>
            <a:lvl1pPr>
              <a:defRPr sz="2667"/>
            </a:lvl1pPr>
            <a:lvl2pPr>
              <a:defRPr sz="2400"/>
            </a:lvl2pPr>
            <a:lvl3pPr>
              <a:defRPr sz="2133"/>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33392" y="1948874"/>
            <a:ext cx="5334000" cy="3656871"/>
          </a:xfrm>
        </p:spPr>
        <p:txBody>
          <a:bodyPr>
            <a:normAutofit/>
          </a:bodyPr>
          <a:lstStyle>
            <a:lvl1pPr>
              <a:defRPr sz="2667"/>
            </a:lvl1pPr>
            <a:lvl2pPr>
              <a:defRPr sz="2400"/>
            </a:lvl2pPr>
            <a:lvl3pPr>
              <a:defRPr sz="2133"/>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a:t>Name of Presenter / Event or Location</a:t>
            </a:r>
            <a:endParaRPr lang="en-US" dirty="0"/>
          </a:p>
        </p:txBody>
      </p:sp>
      <p:sp>
        <p:nvSpPr>
          <p:cNvPr id="7" name="Slide Number Placeholder 6"/>
          <p:cNvSpPr>
            <a:spLocks noGrp="1"/>
          </p:cNvSpPr>
          <p:nvPr>
            <p:ph type="sldNum" sz="quarter" idx="12"/>
          </p:nvPr>
        </p:nvSpPr>
        <p:spPr/>
        <p:txBody>
          <a:bodyPr/>
          <a:lstStyle/>
          <a:p>
            <a:fld id="{A4A00DF7-6AE2-7340-9EE1-6F4F020C789C}" type="slidenum">
              <a:rPr lang="en-US" smtClean="0"/>
              <a:t>‹#›</a:t>
            </a:fld>
            <a:endParaRPr lang="en-US"/>
          </a:p>
        </p:txBody>
      </p:sp>
    </p:spTree>
    <p:extLst>
      <p:ext uri="{BB962C8B-B14F-4D97-AF65-F5344CB8AC3E}">
        <p14:creationId xmlns:p14="http://schemas.microsoft.com/office/powerpoint/2010/main" val="2027279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a:t>Name of Presenter / Event or Location</a:t>
            </a:r>
            <a:endParaRPr lang="en-US" dirty="0"/>
          </a:p>
        </p:txBody>
      </p:sp>
      <p:sp>
        <p:nvSpPr>
          <p:cNvPr id="4" name="Slide Number Placeholder 3"/>
          <p:cNvSpPr>
            <a:spLocks noGrp="1"/>
          </p:cNvSpPr>
          <p:nvPr>
            <p:ph type="sldNum" sz="quarter" idx="11"/>
          </p:nvPr>
        </p:nvSpPr>
        <p:spPr/>
        <p:txBody>
          <a:bodyPr/>
          <a:lstStyle/>
          <a:p>
            <a:fld id="{A4A00DF7-6AE2-7340-9EE1-6F4F020C789C}" type="slidenum">
              <a:rPr lang="en-US" smtClean="0"/>
              <a:pPr/>
              <a:t>‹#›</a:t>
            </a:fld>
            <a:endParaRPr lang="en-US" dirty="0"/>
          </a:p>
        </p:txBody>
      </p:sp>
      <p:sp>
        <p:nvSpPr>
          <p:cNvPr id="8" name="Title 1"/>
          <p:cNvSpPr>
            <a:spLocks noGrp="1"/>
          </p:cNvSpPr>
          <p:nvPr>
            <p:ph type="title"/>
          </p:nvPr>
        </p:nvSpPr>
        <p:spPr>
          <a:xfrm>
            <a:off x="624608" y="676694"/>
            <a:ext cx="10942784" cy="1145169"/>
          </a:xfrm>
        </p:spPr>
        <p:txBody>
          <a:bodyPr anchor="t" anchorCtr="0">
            <a:normAutofit/>
          </a:bodyPr>
          <a:lstStyle>
            <a:lvl1pPr>
              <a:defRPr sz="4533" baseline="0"/>
            </a:lvl1pPr>
          </a:lstStyle>
          <a:p>
            <a:r>
              <a:rPr lang="en-US"/>
              <a:t>Click to edit Master title style</a:t>
            </a:r>
            <a:endParaRPr lang="en-US" dirty="0"/>
          </a:p>
        </p:txBody>
      </p:sp>
      <p:sp>
        <p:nvSpPr>
          <p:cNvPr id="9" name="Content Placeholder 2"/>
          <p:cNvSpPr>
            <a:spLocks noGrp="1"/>
          </p:cNvSpPr>
          <p:nvPr>
            <p:ph sz="half" idx="1"/>
          </p:nvPr>
        </p:nvSpPr>
        <p:spPr>
          <a:xfrm>
            <a:off x="624609" y="1948874"/>
            <a:ext cx="3535488" cy="3656871"/>
          </a:xfrm>
        </p:spPr>
        <p:txBody>
          <a:bodyPr>
            <a:normAutofit/>
          </a:bodyPr>
          <a:lstStyle>
            <a:lvl1pPr>
              <a:defRPr sz="2400"/>
            </a:lvl1pPr>
            <a:lvl2pPr>
              <a:defRPr sz="2133"/>
            </a:lvl2pPr>
            <a:lvl3pPr>
              <a:defRPr sz="1867"/>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3"/>
          <p:cNvSpPr>
            <a:spLocks noGrp="1"/>
          </p:cNvSpPr>
          <p:nvPr>
            <p:ph sz="half" idx="2"/>
          </p:nvPr>
        </p:nvSpPr>
        <p:spPr>
          <a:xfrm>
            <a:off x="4335259" y="1948874"/>
            <a:ext cx="3532432" cy="3656871"/>
          </a:xfrm>
        </p:spPr>
        <p:txBody>
          <a:bodyPr>
            <a:normAutofit/>
          </a:bodyPr>
          <a:lstStyle>
            <a:lvl1pPr>
              <a:defRPr sz="2400"/>
            </a:lvl1pPr>
            <a:lvl2pPr>
              <a:defRPr sz="2133"/>
            </a:lvl2pPr>
            <a:lvl3pPr>
              <a:defRPr sz="1867"/>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p:cNvSpPr>
            <a:spLocks noGrp="1"/>
          </p:cNvSpPr>
          <p:nvPr>
            <p:ph sz="half" idx="12"/>
          </p:nvPr>
        </p:nvSpPr>
        <p:spPr>
          <a:xfrm>
            <a:off x="8031904" y="1948874"/>
            <a:ext cx="3535488" cy="3656871"/>
          </a:xfrm>
        </p:spPr>
        <p:txBody>
          <a:bodyPr>
            <a:normAutofit/>
          </a:bodyPr>
          <a:lstStyle>
            <a:lvl1pPr>
              <a:defRPr sz="2400"/>
            </a:lvl1pPr>
            <a:lvl2pPr>
              <a:defRPr sz="2133"/>
            </a:lvl2pPr>
            <a:lvl3pPr>
              <a:defRPr sz="1867"/>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198615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13066" y="678820"/>
            <a:ext cx="10969043" cy="810205"/>
          </a:xfrm>
        </p:spPr>
        <p:txBody>
          <a:bodyPr anchor="t" anchorCtr="0">
            <a:normAutofit/>
          </a:bodyPr>
          <a:lstStyle>
            <a:lvl1pPr>
              <a:defRPr sz="4533" baseline="0"/>
            </a:lvl1pPr>
          </a:lstStyle>
          <a:p>
            <a:r>
              <a:rPr lang="en-US"/>
              <a:t>Click to edit Master title style</a:t>
            </a:r>
            <a:endParaRPr lang="en-US" dirty="0"/>
          </a:p>
        </p:txBody>
      </p:sp>
      <p:sp>
        <p:nvSpPr>
          <p:cNvPr id="3" name="Text Placeholder 2"/>
          <p:cNvSpPr>
            <a:spLocks noGrp="1"/>
          </p:cNvSpPr>
          <p:nvPr>
            <p:ph type="body" idx="1"/>
          </p:nvPr>
        </p:nvSpPr>
        <p:spPr>
          <a:xfrm>
            <a:off x="613067" y="1681163"/>
            <a:ext cx="5331296" cy="823912"/>
          </a:xfrm>
        </p:spPr>
        <p:txBody>
          <a:bodyPr anchor="t" anchorCtr="0">
            <a:normAutofit/>
          </a:bodyPr>
          <a:lstStyle>
            <a:lvl1pPr marL="0" indent="0">
              <a:buNone/>
              <a:defRPr sz="2400" b="0" i="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13067" y="2638640"/>
            <a:ext cx="5331296" cy="2967103"/>
          </a:xfrm>
        </p:spPr>
        <p:txBody>
          <a:bodyPr>
            <a:normAutofit/>
          </a:bodyPr>
          <a:lstStyle>
            <a:lvl1pPr>
              <a:defRPr sz="2667"/>
            </a:lvl1pPr>
            <a:lvl2pPr>
              <a:defRPr sz="2400"/>
            </a:lvl2pPr>
            <a:lvl3pPr>
              <a:defRPr sz="2133"/>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24299" y="1681163"/>
            <a:ext cx="5358928" cy="823912"/>
          </a:xfrm>
        </p:spPr>
        <p:txBody>
          <a:bodyPr anchor="t" anchorCtr="0">
            <a:normAutofit/>
          </a:bodyPr>
          <a:lstStyle>
            <a:lvl1pPr marL="0" indent="0">
              <a:buNone/>
              <a:defRPr sz="2400" b="0" i="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224299" y="2638640"/>
            <a:ext cx="5358928" cy="2967103"/>
          </a:xfrm>
        </p:spPr>
        <p:txBody>
          <a:bodyPr>
            <a:normAutofit/>
          </a:bodyPr>
          <a:lstStyle>
            <a:lvl1pPr>
              <a:defRPr sz="2667"/>
            </a:lvl1pPr>
            <a:lvl2pPr>
              <a:defRPr sz="2400"/>
            </a:lvl2pPr>
            <a:lvl3pPr>
              <a:defRPr sz="2133"/>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a:t>Name of Presenter / Event or Location</a:t>
            </a:r>
          </a:p>
        </p:txBody>
      </p:sp>
      <p:sp>
        <p:nvSpPr>
          <p:cNvPr id="9" name="Slide Number Placeholder 8"/>
          <p:cNvSpPr>
            <a:spLocks noGrp="1"/>
          </p:cNvSpPr>
          <p:nvPr>
            <p:ph type="sldNum" sz="quarter" idx="12"/>
          </p:nvPr>
        </p:nvSpPr>
        <p:spPr/>
        <p:txBody>
          <a:bodyPr/>
          <a:lstStyle/>
          <a:p>
            <a:fld id="{A4A00DF7-6AE2-7340-9EE1-6F4F020C789C}" type="slidenum">
              <a:rPr lang="en-US" smtClean="0"/>
              <a:t>‹#›</a:t>
            </a:fld>
            <a:endParaRPr lang="en-US"/>
          </a:p>
        </p:txBody>
      </p:sp>
    </p:spTree>
    <p:extLst>
      <p:ext uri="{BB962C8B-B14F-4D97-AF65-F5344CB8AC3E}">
        <p14:creationId xmlns:p14="http://schemas.microsoft.com/office/powerpoint/2010/main" val="840182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p:txBody>
          <a:bodyPr/>
          <a:lstStyle/>
          <a:p>
            <a:r>
              <a:rPr lang="en-US"/>
              <a:t>Name of Presenter / Event or Location</a:t>
            </a:r>
            <a:endParaRPr lang="en-US" dirty="0"/>
          </a:p>
        </p:txBody>
      </p:sp>
      <p:sp>
        <p:nvSpPr>
          <p:cNvPr id="5" name="Slide Number Placeholder 4"/>
          <p:cNvSpPr>
            <a:spLocks noGrp="1"/>
          </p:cNvSpPr>
          <p:nvPr>
            <p:ph type="sldNum" sz="quarter" idx="12"/>
          </p:nvPr>
        </p:nvSpPr>
        <p:spPr/>
        <p:txBody>
          <a:bodyPr/>
          <a:lstStyle/>
          <a:p>
            <a:fld id="{A4A00DF7-6AE2-7340-9EE1-6F4F020C789C}" type="slidenum">
              <a:rPr lang="en-US" smtClean="0"/>
              <a:t>‹#›</a:t>
            </a:fld>
            <a:endParaRPr lang="en-US"/>
          </a:p>
        </p:txBody>
      </p:sp>
    </p:spTree>
    <p:extLst>
      <p:ext uri="{BB962C8B-B14F-4D97-AF65-F5344CB8AC3E}">
        <p14:creationId xmlns:p14="http://schemas.microsoft.com/office/powerpoint/2010/main" val="1930414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w/Footer">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Name of Presenter / Event or Location</a:t>
            </a:r>
          </a:p>
        </p:txBody>
      </p:sp>
      <p:sp>
        <p:nvSpPr>
          <p:cNvPr id="4" name="Slide Number Placeholder 3"/>
          <p:cNvSpPr>
            <a:spLocks noGrp="1"/>
          </p:cNvSpPr>
          <p:nvPr>
            <p:ph type="sldNum" sz="quarter" idx="12"/>
          </p:nvPr>
        </p:nvSpPr>
        <p:spPr/>
        <p:txBody>
          <a:bodyPr/>
          <a:lstStyle/>
          <a:p>
            <a:fld id="{A4A00DF7-6AE2-7340-9EE1-6F4F020C789C}" type="slidenum">
              <a:rPr lang="en-US" smtClean="0"/>
              <a:t>‹#›</a:t>
            </a:fld>
            <a:endParaRPr lang="en-US"/>
          </a:p>
        </p:txBody>
      </p:sp>
    </p:spTree>
    <p:extLst>
      <p:ext uri="{BB962C8B-B14F-4D97-AF65-F5344CB8AC3E}">
        <p14:creationId xmlns:p14="http://schemas.microsoft.com/office/powerpoint/2010/main" val="1570724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No Footer">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A4A00DF7-6AE2-7340-9EE1-6F4F020C789C}" type="slidenum">
              <a:rPr lang="en-US" smtClean="0"/>
              <a:pPr/>
              <a:t>‹#›</a:t>
            </a:fld>
            <a:endParaRPr lang="en-US" dirty="0"/>
          </a:p>
        </p:txBody>
      </p:sp>
    </p:spTree>
    <p:extLst>
      <p:ext uri="{BB962C8B-B14F-4D97-AF65-F5344CB8AC3E}">
        <p14:creationId xmlns:p14="http://schemas.microsoft.com/office/powerpoint/2010/main" val="357637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3074" y="457200"/>
            <a:ext cx="4583404" cy="1600200"/>
          </a:xfrm>
        </p:spPr>
        <p:txBody>
          <a:bodyPr anchor="t" anchorCtr="0">
            <a:normAutofit/>
          </a:bodyPr>
          <a:lstStyle>
            <a:lvl1pPr>
              <a:defRPr sz="3733"/>
            </a:lvl1pPr>
          </a:lstStyle>
          <a:p>
            <a:r>
              <a:rPr lang="en-US"/>
              <a:t>Click to edit Master title style</a:t>
            </a:r>
            <a:endParaRPr lang="en-US" dirty="0"/>
          </a:p>
        </p:txBody>
      </p:sp>
      <p:sp>
        <p:nvSpPr>
          <p:cNvPr id="3" name="Content Placeholder 2"/>
          <p:cNvSpPr>
            <a:spLocks noGrp="1"/>
          </p:cNvSpPr>
          <p:nvPr>
            <p:ph idx="1"/>
          </p:nvPr>
        </p:nvSpPr>
        <p:spPr>
          <a:xfrm>
            <a:off x="5488407" y="457201"/>
            <a:ext cx="6101475" cy="5403851"/>
          </a:xfrm>
        </p:spPr>
        <p:txBody>
          <a:bodyPr>
            <a:normAutofit/>
          </a:bodyPr>
          <a:lstStyle>
            <a:lvl1pPr>
              <a:defRPr sz="3200"/>
            </a:lvl1pPr>
            <a:lvl2pPr>
              <a:defRPr sz="2667"/>
            </a:lvl2pPr>
            <a:lvl3pPr>
              <a:defRPr sz="2400"/>
            </a:lvl3pPr>
            <a:lvl4pPr>
              <a:defRPr sz="2133"/>
            </a:lvl4pPr>
            <a:lvl5pPr>
              <a:defRPr sz="2133"/>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13074" y="2266387"/>
            <a:ext cx="4583404" cy="3602604"/>
          </a:xfrm>
        </p:spPr>
        <p:txBody>
          <a:bodyPr/>
          <a:lstStyle>
            <a:lvl1pPr marL="0" indent="0">
              <a:buNone/>
              <a:defRPr sz="2133" i="1"/>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Name of Presenter / Event or Location</a:t>
            </a:r>
          </a:p>
        </p:txBody>
      </p:sp>
      <p:sp>
        <p:nvSpPr>
          <p:cNvPr id="7" name="Slide Number Placeholder 6"/>
          <p:cNvSpPr>
            <a:spLocks noGrp="1"/>
          </p:cNvSpPr>
          <p:nvPr>
            <p:ph type="sldNum" sz="quarter" idx="12"/>
          </p:nvPr>
        </p:nvSpPr>
        <p:spPr/>
        <p:txBody>
          <a:bodyPr/>
          <a:lstStyle/>
          <a:p>
            <a:fld id="{A4A00DF7-6AE2-7340-9EE1-6F4F020C789C}" type="slidenum">
              <a:rPr lang="en-US" smtClean="0"/>
              <a:t>‹#›</a:t>
            </a:fld>
            <a:endParaRPr lang="en-US"/>
          </a:p>
        </p:txBody>
      </p:sp>
    </p:spTree>
    <p:extLst>
      <p:ext uri="{BB962C8B-B14F-4D97-AF65-F5344CB8AC3E}">
        <p14:creationId xmlns:p14="http://schemas.microsoft.com/office/powerpoint/2010/main" val="1510630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4608" y="676694"/>
            <a:ext cx="10942784" cy="1145169"/>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624608" y="2050893"/>
            <a:ext cx="10942784" cy="35500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5302227" y="6259783"/>
            <a:ext cx="6148919" cy="365125"/>
          </a:xfrm>
          <a:prstGeom prst="rect">
            <a:avLst/>
          </a:prstGeom>
        </p:spPr>
        <p:txBody>
          <a:bodyPr vert="horz" lIns="91440" tIns="45720" rIns="91440" bIns="45720" rtlCol="0" anchor="t" anchorCtr="0"/>
          <a:lstStyle>
            <a:lvl1pPr algn="r">
              <a:defRPr sz="1067" baseline="0">
                <a:solidFill>
                  <a:schemeClr val="bg2">
                    <a:lumMod val="50000"/>
                  </a:schemeClr>
                </a:solidFill>
                <a:latin typeface="Work Sans" charset="0"/>
              </a:defRPr>
            </a:lvl1pPr>
          </a:lstStyle>
          <a:p>
            <a:r>
              <a:rPr lang="en-US"/>
              <a:t>Name of Presenter / Event or Location</a:t>
            </a:r>
            <a:endParaRPr lang="en-US" dirty="0"/>
          </a:p>
        </p:txBody>
      </p:sp>
      <p:sp>
        <p:nvSpPr>
          <p:cNvPr id="6" name="Slide Number Placeholder 5"/>
          <p:cNvSpPr>
            <a:spLocks noGrp="1"/>
          </p:cNvSpPr>
          <p:nvPr>
            <p:ph type="sldNum" sz="quarter" idx="4"/>
          </p:nvPr>
        </p:nvSpPr>
        <p:spPr>
          <a:xfrm>
            <a:off x="11451146" y="6259783"/>
            <a:ext cx="482021" cy="365125"/>
          </a:xfrm>
          <a:prstGeom prst="rect">
            <a:avLst/>
          </a:prstGeom>
        </p:spPr>
        <p:txBody>
          <a:bodyPr vert="horz" lIns="91440" tIns="45720" rIns="91440" bIns="45720" rtlCol="0" anchor="t" anchorCtr="0"/>
          <a:lstStyle>
            <a:lvl1pPr algn="r">
              <a:defRPr sz="1067" baseline="0">
                <a:solidFill>
                  <a:schemeClr val="bg2">
                    <a:lumMod val="50000"/>
                  </a:schemeClr>
                </a:solidFill>
                <a:latin typeface="Work Sans" charset="0"/>
              </a:defRPr>
            </a:lvl1pPr>
          </a:lstStyle>
          <a:p>
            <a:fld id="{A4A00DF7-6AE2-7340-9EE1-6F4F020C789C}" type="slidenum">
              <a:rPr lang="en-US" smtClean="0"/>
              <a:pPr/>
              <a:t>‹#›</a:t>
            </a:fld>
            <a:endParaRPr lang="en-US" dirty="0"/>
          </a:p>
        </p:txBody>
      </p:sp>
      <p:cxnSp>
        <p:nvCxnSpPr>
          <p:cNvPr id="8" name="Straight Connector 7"/>
          <p:cNvCxnSpPr/>
          <p:nvPr userDrawn="1"/>
        </p:nvCxnSpPr>
        <p:spPr>
          <a:xfrm>
            <a:off x="302386" y="6104369"/>
            <a:ext cx="11630783" cy="0"/>
          </a:xfrm>
          <a:prstGeom prst="line">
            <a:avLst/>
          </a:prstGeom>
          <a:ln w="6350" cmpd="sng">
            <a:solidFill>
              <a:schemeClr val="bg2">
                <a:lumMod val="75000"/>
                <a:alpha val="75000"/>
              </a:schemeClr>
            </a:solidFill>
          </a:ln>
        </p:spPr>
        <p:style>
          <a:lnRef idx="2">
            <a:schemeClr val="accent1"/>
          </a:lnRef>
          <a:fillRef idx="0">
            <a:schemeClr val="accent1"/>
          </a:fillRef>
          <a:effectRef idx="1">
            <a:schemeClr val="accent1"/>
          </a:effectRef>
          <a:fontRef idx="minor">
            <a:schemeClr val="tx1"/>
          </a:fontRef>
        </p:style>
      </p:cxnSp>
      <p:pic>
        <p:nvPicPr>
          <p:cNvPr id="17" name="Picture 16"/>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217735" y="6154679"/>
            <a:ext cx="3623825" cy="630231"/>
          </a:xfrm>
          <a:prstGeom prst="rect">
            <a:avLst/>
          </a:prstGeom>
        </p:spPr>
      </p:pic>
    </p:spTree>
    <p:extLst>
      <p:ext uri="{BB962C8B-B14F-4D97-AF65-F5344CB8AC3E}">
        <p14:creationId xmlns:p14="http://schemas.microsoft.com/office/powerpoint/2010/main" val="3789760539"/>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p:hf sldNum="0" hdr="0" ftr="0" dt="0"/>
  <p:txStyles>
    <p:titleStyle>
      <a:lvl1pPr algn="l" defTabSz="1219170" rtl="0" eaLnBrk="1" latinLnBrk="0" hangingPunct="1">
        <a:lnSpc>
          <a:spcPct val="90000"/>
        </a:lnSpc>
        <a:spcBef>
          <a:spcPct val="0"/>
        </a:spcBef>
        <a:buNone/>
        <a:defRPr sz="4533" b="1" i="0" kern="1200" baseline="0">
          <a:solidFill>
            <a:schemeClr val="tx2"/>
          </a:solidFill>
          <a:latin typeface="Roboto" panose="02000000000000000000" pitchFamily="2" charset="0"/>
          <a:ea typeface="Roboto" panose="02000000000000000000" pitchFamily="2" charset="0"/>
          <a:cs typeface="Roboto" panose="02000000000000000000" pitchFamily="2" charset="0"/>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2667" kern="1200" baseline="0">
          <a:solidFill>
            <a:schemeClr val="tx2"/>
          </a:solidFill>
          <a:latin typeface="Lora" charset="0"/>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2400" kern="1200" baseline="0">
          <a:solidFill>
            <a:schemeClr val="tx2"/>
          </a:solidFill>
          <a:latin typeface="Lora" charset="0"/>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133" kern="1200" baseline="0">
          <a:solidFill>
            <a:schemeClr val="tx2"/>
          </a:solidFill>
          <a:latin typeface="Lora" charset="0"/>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1867" kern="1200" baseline="0">
          <a:solidFill>
            <a:schemeClr val="tx2"/>
          </a:solidFill>
          <a:latin typeface="Lora" charset="0"/>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1867" kern="1200" baseline="0">
          <a:solidFill>
            <a:schemeClr val="tx2"/>
          </a:solidFill>
          <a:latin typeface="Lora" charset="0"/>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s://doi.org/10.1038/s41598-021-82784-2" TargetMode="Externa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99percentinvisible.org/article/fruit-walls-before-greenhouses-walled-gardens-created-urban-micro-climate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agritecture.com/blog/2019/3/7/soilless-agriculture-an-in-depth-overview"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hyperlink" Target="https://www.agritecture.com/blog/2019/3/7/soilless-agriculture-an-in-depth-overview"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hyperlink" Target="https://www.agritecture.com/blog/2019/3/7/soilless-agriculture-an-in-depth-overview"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agritecture.com/blog/2019/3/7/soilless-agriculture-an-in-depth-overview"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agritecture.com/blog/2019/3/7/soilless-agriculture-an-in-depth-overview"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hyperlink" Target="https://www.okofarms.org/river-street-farm-1"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greenroofs.com/projects/brooklyn-grange-rooftop-farm-2-at-brooklyn-navy-yard-building-no-3/"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4.xml.rels><?xml version="1.0" encoding="UTF-8" standalone="yes"?>
<Relationships xmlns="http://schemas.openxmlformats.org/package/2006/relationships"><Relationship Id="rId3" Type="http://schemas.openxmlformats.org/officeDocument/2006/relationships/hyperlink" Target="https://www.forbes.com/sites/chloesorvino/2021/10/13/mushroom-boom-leads-brooklyn-grower-to-plant-its-organic-farms-in-the-west/"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Taken%20from%20https:/www.chelseagreen.com/2024/designing-a-forest-garden-the-seven-story-garden/,%20adapted%20rom%20Gaia&#8217;s%20Garden%20by%20Toby%20Hemenway."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hyperlink" Target="https://m.concrete-jungle.org/tree-map/filter"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cultivateland.com/work/indigo-masterplan"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unclejimswormfarm.com/vermicomposting-for-beginners/"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ers.usda.gov/webdocs/charts/58313/commodity_fig01.png?v=3545.8"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census.gov/library/visualizations/2021/geo/population-distribution-2020.html"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D8EB7D-A5D4-DB68-7889-005C68DCBA59}"/>
              </a:ext>
            </a:extLst>
          </p:cNvPr>
          <p:cNvSpPr>
            <a:spLocks noGrp="1"/>
          </p:cNvSpPr>
          <p:nvPr>
            <p:ph type="ctrTitle"/>
          </p:nvPr>
        </p:nvSpPr>
        <p:spPr>
          <a:xfrm>
            <a:off x="624616" y="666282"/>
            <a:ext cx="11052723" cy="5029981"/>
          </a:xfrm>
        </p:spPr>
        <p:txBody>
          <a:bodyPr>
            <a:normAutofit/>
          </a:bodyPr>
          <a:lstStyle/>
          <a:p>
            <a:pPr algn="ctr"/>
            <a:r>
              <a:rPr lang="en-US" dirty="0">
                <a:latin typeface="Work Sans" pitchFamily="2" charset="77"/>
              </a:rPr>
              <a:t>Course 5: </a:t>
            </a:r>
            <a:br>
              <a:rPr lang="en-US" dirty="0">
                <a:latin typeface="Work Sans" pitchFamily="2" charset="77"/>
              </a:rPr>
            </a:br>
            <a:r>
              <a:rPr lang="en-US" dirty="0">
                <a:latin typeface="Work Sans" pitchFamily="2" charset="77"/>
              </a:rPr>
              <a:t>Innovative Production</a:t>
            </a:r>
          </a:p>
        </p:txBody>
      </p:sp>
    </p:spTree>
    <p:extLst>
      <p:ext uri="{BB962C8B-B14F-4D97-AF65-F5344CB8AC3E}">
        <p14:creationId xmlns:p14="http://schemas.microsoft.com/office/powerpoint/2010/main" val="27075696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AF28D9-995C-4572-DC36-1AA7A2F06D65}"/>
            </a:ext>
          </a:extLst>
        </p:cNvPr>
        <p:cNvGrpSpPr/>
        <p:nvPr/>
      </p:nvGrpSpPr>
      <p:grpSpPr>
        <a:xfrm>
          <a:off x="0" y="0"/>
          <a:ext cx="0" cy="0"/>
          <a:chOff x="0" y="0"/>
          <a:chExt cx="0" cy="0"/>
        </a:xfrm>
      </p:grpSpPr>
      <p:pic>
        <p:nvPicPr>
          <p:cNvPr id="5" name="Picture 4" descr="A chicken in an enclosure on an urban farm">
            <a:extLst>
              <a:ext uri="{FF2B5EF4-FFF2-40B4-BE49-F238E27FC236}">
                <a16:creationId xmlns:a16="http://schemas.microsoft.com/office/drawing/2014/main" id="{318B4276-2A10-1709-1181-8A34552287F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819825" y="1821863"/>
            <a:ext cx="3981484" cy="4047309"/>
          </a:xfrm>
          <a:prstGeom prst="rect">
            <a:avLst/>
          </a:prstGeom>
        </p:spPr>
      </p:pic>
      <p:pic>
        <p:nvPicPr>
          <p:cNvPr id="2" name="Picture 1" descr="A person wearing a protective gear holding a beehive">
            <a:extLst>
              <a:ext uri="{FF2B5EF4-FFF2-40B4-BE49-F238E27FC236}">
                <a16:creationId xmlns:a16="http://schemas.microsoft.com/office/drawing/2014/main" id="{3321F661-7D00-47ED-7145-86284AB1A5D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0691" y="1821863"/>
            <a:ext cx="7195217" cy="4047309"/>
          </a:xfrm>
          <a:prstGeom prst="rect">
            <a:avLst/>
          </a:prstGeom>
        </p:spPr>
      </p:pic>
      <p:sp>
        <p:nvSpPr>
          <p:cNvPr id="3" name="Title 2">
            <a:extLst>
              <a:ext uri="{FF2B5EF4-FFF2-40B4-BE49-F238E27FC236}">
                <a16:creationId xmlns:a16="http://schemas.microsoft.com/office/drawing/2014/main" id="{4129447D-9FD3-816A-21C9-0657EBBD13CA}"/>
              </a:ext>
            </a:extLst>
          </p:cNvPr>
          <p:cNvSpPr>
            <a:spLocks noGrp="1"/>
          </p:cNvSpPr>
          <p:nvPr>
            <p:ph type="title"/>
          </p:nvPr>
        </p:nvSpPr>
        <p:spPr/>
        <p:txBody>
          <a:bodyPr>
            <a:noAutofit/>
          </a:bodyPr>
          <a:lstStyle/>
          <a:p>
            <a:r>
              <a:rPr lang="en-US" sz="5400" dirty="0">
                <a:latin typeface="Work Sans" pitchFamily="2" charset="77"/>
              </a:rPr>
              <a:t>Animal agriculture</a:t>
            </a:r>
          </a:p>
        </p:txBody>
      </p:sp>
    </p:spTree>
    <p:extLst>
      <p:ext uri="{BB962C8B-B14F-4D97-AF65-F5344CB8AC3E}">
        <p14:creationId xmlns:p14="http://schemas.microsoft.com/office/powerpoint/2010/main" val="4135095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6F56E-4210-BA54-30F5-4FD1B72664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FFBF9E-866A-0E2F-B3B8-0D0F1E2CDBA0}"/>
              </a:ext>
            </a:extLst>
          </p:cNvPr>
          <p:cNvSpPr>
            <a:spLocks noGrp="1"/>
          </p:cNvSpPr>
          <p:nvPr>
            <p:ph type="title"/>
          </p:nvPr>
        </p:nvSpPr>
        <p:spPr>
          <a:xfrm>
            <a:off x="624608" y="676694"/>
            <a:ext cx="10942784" cy="4310942"/>
          </a:xfrm>
        </p:spPr>
        <p:txBody>
          <a:bodyPr>
            <a:normAutofit/>
          </a:bodyPr>
          <a:lstStyle/>
          <a:p>
            <a:pPr algn="ctr"/>
            <a:r>
              <a:rPr lang="en-US" sz="8000" dirty="0">
                <a:latin typeface="Work Sans" pitchFamily="2" charset="77"/>
              </a:rPr>
              <a:t>Intensive planting strategies</a:t>
            </a:r>
          </a:p>
        </p:txBody>
      </p:sp>
    </p:spTree>
    <p:extLst>
      <p:ext uri="{BB962C8B-B14F-4D97-AF65-F5344CB8AC3E}">
        <p14:creationId xmlns:p14="http://schemas.microsoft.com/office/powerpoint/2010/main" val="1847042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1D0EB-0888-6674-3062-856BA35BF2A8}"/>
            </a:ext>
          </a:extLst>
        </p:cNvPr>
        <p:cNvGrpSpPr/>
        <p:nvPr/>
      </p:nvGrpSpPr>
      <p:grpSpPr>
        <a:xfrm>
          <a:off x="0" y="0"/>
          <a:ext cx="0" cy="0"/>
          <a:chOff x="0" y="0"/>
          <a:chExt cx="0" cy="0"/>
        </a:xfrm>
      </p:grpSpPr>
      <p:pic>
        <p:nvPicPr>
          <p:cNvPr id="4" name="Picture 3" descr="Construction happening in an urban area">
            <a:extLst>
              <a:ext uri="{FF2B5EF4-FFF2-40B4-BE49-F238E27FC236}">
                <a16:creationId xmlns:a16="http://schemas.microsoft.com/office/drawing/2014/main" id="{A0ED7B14-708C-18F1-82E9-B6D2D3E229E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51921" y="170122"/>
            <a:ext cx="8088157" cy="5694884"/>
          </a:xfrm>
          <a:prstGeom prst="rect">
            <a:avLst/>
          </a:prstGeom>
        </p:spPr>
      </p:pic>
      <p:sp>
        <p:nvSpPr>
          <p:cNvPr id="3" name="Title 2">
            <a:extLst>
              <a:ext uri="{FF2B5EF4-FFF2-40B4-BE49-F238E27FC236}">
                <a16:creationId xmlns:a16="http://schemas.microsoft.com/office/drawing/2014/main" id="{01F3152B-0C19-A364-9DF3-C5094BCBE23B}"/>
              </a:ext>
            </a:extLst>
          </p:cNvPr>
          <p:cNvSpPr>
            <a:spLocks noGrp="1"/>
          </p:cNvSpPr>
          <p:nvPr>
            <p:ph type="title"/>
          </p:nvPr>
        </p:nvSpPr>
        <p:spPr>
          <a:xfrm>
            <a:off x="390691" y="-1683734"/>
            <a:ext cx="10942784" cy="1145169"/>
          </a:xfrm>
        </p:spPr>
        <p:txBody>
          <a:bodyPr>
            <a:noAutofit/>
          </a:bodyPr>
          <a:lstStyle/>
          <a:p>
            <a:r>
              <a:rPr lang="en-US" sz="5400" dirty="0">
                <a:latin typeface="Work Sans" pitchFamily="2" charset="77"/>
              </a:rPr>
              <a:t>Land access limited by development</a:t>
            </a:r>
          </a:p>
        </p:txBody>
      </p:sp>
    </p:spTree>
    <p:extLst>
      <p:ext uri="{BB962C8B-B14F-4D97-AF65-F5344CB8AC3E}">
        <p14:creationId xmlns:p14="http://schemas.microsoft.com/office/powerpoint/2010/main" val="140247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BB2A7-C40F-F309-0B47-0AD9B2049788}"/>
            </a:ext>
          </a:extLst>
        </p:cNvPr>
        <p:cNvGrpSpPr/>
        <p:nvPr/>
      </p:nvGrpSpPr>
      <p:grpSpPr>
        <a:xfrm>
          <a:off x="0" y="0"/>
          <a:ext cx="0" cy="0"/>
          <a:chOff x="0" y="0"/>
          <a:chExt cx="0" cy="0"/>
        </a:xfrm>
      </p:grpSpPr>
      <p:pic>
        <p:nvPicPr>
          <p:cNvPr id="4" name="Picture 3" descr="A pile of beets ">
            <a:extLst>
              <a:ext uri="{FF2B5EF4-FFF2-40B4-BE49-F238E27FC236}">
                <a16:creationId xmlns:a16="http://schemas.microsoft.com/office/drawing/2014/main" id="{EAB84740-6430-1E40-35CD-5C5BE0DD39CE}"/>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233392" y="1948874"/>
            <a:ext cx="5334000" cy="3656871"/>
          </a:xfrm>
          <a:prstGeom prst="rect">
            <a:avLst/>
          </a:prstGeom>
          <a:noFill/>
        </p:spPr>
      </p:pic>
      <p:pic>
        <p:nvPicPr>
          <p:cNvPr id="3" name="Picture 2" descr="A bunch of onions in a pile&#10;&#10;">
            <a:extLst>
              <a:ext uri="{FF2B5EF4-FFF2-40B4-BE49-F238E27FC236}">
                <a16:creationId xmlns:a16="http://schemas.microsoft.com/office/drawing/2014/main" id="{5DEBD37B-955B-BA7B-53D1-1783AD439071}"/>
              </a:ext>
            </a:extLst>
          </p:cNvPr>
          <p:cNvPicPr>
            <a:picLocks noChangeAspect="1"/>
          </p:cNvPicPr>
          <p:nvPr/>
        </p:nvPicPr>
        <p:blipFill>
          <a:blip r:embed="rId3" cstate="screen">
            <a:extLst>
              <a:ext uri="{28A0092B-C50C-407E-A947-70E740481C1C}">
                <a14:useLocalDpi xmlns:a14="http://schemas.microsoft.com/office/drawing/2010/main"/>
              </a:ext>
            </a:extLst>
          </a:blip>
          <a:srcRect b="-1"/>
          <a:stretch/>
        </p:blipFill>
        <p:spPr>
          <a:xfrm>
            <a:off x="624608" y="1948874"/>
            <a:ext cx="5360091" cy="3656871"/>
          </a:xfrm>
          <a:prstGeom prst="rect">
            <a:avLst/>
          </a:prstGeom>
          <a:noFill/>
        </p:spPr>
      </p:pic>
      <p:sp>
        <p:nvSpPr>
          <p:cNvPr id="2" name="Title 1">
            <a:extLst>
              <a:ext uri="{FF2B5EF4-FFF2-40B4-BE49-F238E27FC236}">
                <a16:creationId xmlns:a16="http://schemas.microsoft.com/office/drawing/2014/main" id="{D2C7E58A-355C-19DB-19D8-C1FC34E33369}"/>
              </a:ext>
            </a:extLst>
          </p:cNvPr>
          <p:cNvSpPr>
            <a:spLocks noGrp="1"/>
          </p:cNvSpPr>
          <p:nvPr>
            <p:ph type="title"/>
          </p:nvPr>
        </p:nvSpPr>
        <p:spPr>
          <a:xfrm>
            <a:off x="624608" y="676694"/>
            <a:ext cx="10942784" cy="1145169"/>
          </a:xfrm>
        </p:spPr>
        <p:txBody>
          <a:bodyPr anchor="t">
            <a:normAutofit/>
          </a:bodyPr>
          <a:lstStyle/>
          <a:p>
            <a:r>
              <a:rPr lang="en-US"/>
              <a:t>Succession planting</a:t>
            </a:r>
          </a:p>
        </p:txBody>
      </p:sp>
    </p:spTree>
    <p:extLst>
      <p:ext uri="{BB962C8B-B14F-4D97-AF65-F5344CB8AC3E}">
        <p14:creationId xmlns:p14="http://schemas.microsoft.com/office/powerpoint/2010/main" val="3081258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A3BED-F079-D469-8BA1-56080FE91049}"/>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9B0477F-5683-C6F4-0E8A-C043E2AC4891}"/>
              </a:ext>
            </a:extLst>
          </p:cNvPr>
          <p:cNvSpPr txBox="1"/>
          <p:nvPr/>
        </p:nvSpPr>
        <p:spPr>
          <a:xfrm>
            <a:off x="7974419" y="6286354"/>
            <a:ext cx="4052584" cy="338554"/>
          </a:xfrm>
          <a:prstGeom prst="rect">
            <a:avLst/>
          </a:prstGeom>
          <a:noFill/>
        </p:spPr>
        <p:txBody>
          <a:bodyPr wrap="none" rtlCol="0">
            <a:spAutoFit/>
          </a:bodyPr>
          <a:lstStyle/>
          <a:p>
            <a:r>
              <a:rPr lang="en-US" sz="1600" i="1" dirty="0">
                <a:latin typeface="Lora" panose="02000503000000020004" pitchFamily="2" charset="77"/>
              </a:rPr>
              <a:t>Source: </a:t>
            </a:r>
            <a:r>
              <a:rPr lang="en-US" sz="1600" i="1" dirty="0">
                <a:latin typeface="Lora" panose="02000503000000020004" pitchFamily="2" charset="77"/>
                <a:hlinkClick r:id="rId2"/>
              </a:rPr>
              <a:t>Lopez-Ridaura, S</a:t>
            </a:r>
            <a:r>
              <a:rPr lang="en-US" sz="1600" i="1" dirty="0">
                <a:latin typeface="Lora" panose="02000503000000020004" pitchFamily="2" charset="77"/>
              </a:rPr>
              <a:t>. et al., via USDA</a:t>
            </a:r>
          </a:p>
        </p:txBody>
      </p:sp>
      <p:pic>
        <p:nvPicPr>
          <p:cNvPr id="1026" name="Picture 2" descr="A graphic illustrates the classic “three sisters” with maize-bean-squash, in which the maize is in the middle reaching towards the sky, the beans are climbing up the maize, and teh squash are growing spread out across the ground.">
            <a:extLst>
              <a:ext uri="{FF2B5EF4-FFF2-40B4-BE49-F238E27FC236}">
                <a16:creationId xmlns:a16="http://schemas.microsoft.com/office/drawing/2014/main" id="{D6CD1E88-0D68-B201-6D13-D14A1CC937E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77806" y="233092"/>
            <a:ext cx="4772519" cy="582080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1603EED-4DA3-E119-185C-EDFA0037F684}"/>
              </a:ext>
            </a:extLst>
          </p:cNvPr>
          <p:cNvSpPr>
            <a:spLocks noGrp="1"/>
          </p:cNvSpPr>
          <p:nvPr>
            <p:ph type="title"/>
          </p:nvPr>
        </p:nvSpPr>
        <p:spPr>
          <a:xfrm>
            <a:off x="624608" y="676694"/>
            <a:ext cx="10942784" cy="1145169"/>
          </a:xfrm>
        </p:spPr>
        <p:txBody>
          <a:bodyPr anchor="t">
            <a:normAutofit/>
          </a:bodyPr>
          <a:lstStyle/>
          <a:p>
            <a:r>
              <a:rPr lang="en-US" dirty="0"/>
              <a:t>Intercropping</a:t>
            </a:r>
          </a:p>
        </p:txBody>
      </p:sp>
    </p:spTree>
    <p:extLst>
      <p:ext uri="{BB962C8B-B14F-4D97-AF65-F5344CB8AC3E}">
        <p14:creationId xmlns:p14="http://schemas.microsoft.com/office/powerpoint/2010/main" val="5890451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769EA-17D9-5DCE-E541-0478682E2A14}"/>
            </a:ext>
          </a:extLst>
        </p:cNvPr>
        <p:cNvGrpSpPr/>
        <p:nvPr/>
      </p:nvGrpSpPr>
      <p:grpSpPr>
        <a:xfrm>
          <a:off x="0" y="0"/>
          <a:ext cx="0" cy="0"/>
          <a:chOff x="0" y="0"/>
          <a:chExt cx="0" cy="0"/>
        </a:xfrm>
      </p:grpSpPr>
      <p:pic>
        <p:nvPicPr>
          <p:cNvPr id="3" name="Picture 2" descr="SPIN farming in action: a small plot of land with a diversity of plants growing densely together">
            <a:extLst>
              <a:ext uri="{FF2B5EF4-FFF2-40B4-BE49-F238E27FC236}">
                <a16:creationId xmlns:a16="http://schemas.microsoft.com/office/drawing/2014/main" id="{7643CDAA-F082-E9EA-BAE2-6FAEDD5305F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24608" y="1952357"/>
            <a:ext cx="10942784" cy="3653387"/>
          </a:xfrm>
          <a:prstGeom prst="rect">
            <a:avLst/>
          </a:prstGeom>
          <a:solidFill>
            <a:srgbClr val="FFFFFF"/>
          </a:solidFill>
        </p:spPr>
      </p:pic>
      <p:sp>
        <p:nvSpPr>
          <p:cNvPr id="2" name="Title 1">
            <a:extLst>
              <a:ext uri="{FF2B5EF4-FFF2-40B4-BE49-F238E27FC236}">
                <a16:creationId xmlns:a16="http://schemas.microsoft.com/office/drawing/2014/main" id="{5D11160D-EAD4-2D4D-7569-DE6D2AE7EE47}"/>
              </a:ext>
            </a:extLst>
          </p:cNvPr>
          <p:cNvSpPr>
            <a:spLocks noGrp="1"/>
          </p:cNvSpPr>
          <p:nvPr>
            <p:ph type="title"/>
          </p:nvPr>
        </p:nvSpPr>
        <p:spPr>
          <a:xfrm>
            <a:off x="624608" y="676694"/>
            <a:ext cx="10942784" cy="1145169"/>
          </a:xfrm>
        </p:spPr>
        <p:txBody>
          <a:bodyPr anchor="t">
            <a:normAutofit/>
          </a:bodyPr>
          <a:lstStyle/>
          <a:p>
            <a:r>
              <a:rPr lang="en-US" dirty="0"/>
              <a:t>SPIN Farming</a:t>
            </a:r>
          </a:p>
        </p:txBody>
      </p:sp>
    </p:spTree>
    <p:extLst>
      <p:ext uri="{BB962C8B-B14F-4D97-AF65-F5344CB8AC3E}">
        <p14:creationId xmlns:p14="http://schemas.microsoft.com/office/powerpoint/2010/main" val="1912097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02AC7-ED2C-CD83-9644-52B5FD853092}"/>
            </a:ext>
          </a:extLst>
        </p:cNvPr>
        <p:cNvGrpSpPr/>
        <p:nvPr/>
      </p:nvGrpSpPr>
      <p:grpSpPr>
        <a:xfrm>
          <a:off x="0" y="0"/>
          <a:ext cx="0" cy="0"/>
          <a:chOff x="0" y="0"/>
          <a:chExt cx="0" cy="0"/>
        </a:xfrm>
      </p:grpSpPr>
      <p:pic>
        <p:nvPicPr>
          <p:cNvPr id="4" name="Picture 3" descr="People stringing tomato plants so they can grow vertically up strings">
            <a:extLst>
              <a:ext uri="{FF2B5EF4-FFF2-40B4-BE49-F238E27FC236}">
                <a16:creationId xmlns:a16="http://schemas.microsoft.com/office/drawing/2014/main" id="{4C0C0C6D-888E-62AF-DECB-AFCD0261C5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77652" y="758607"/>
            <a:ext cx="6855515" cy="4565879"/>
          </a:xfrm>
          <a:prstGeom prst="rect">
            <a:avLst/>
          </a:prstGeom>
        </p:spPr>
      </p:pic>
      <p:sp>
        <p:nvSpPr>
          <p:cNvPr id="2" name="Title 1">
            <a:extLst>
              <a:ext uri="{FF2B5EF4-FFF2-40B4-BE49-F238E27FC236}">
                <a16:creationId xmlns:a16="http://schemas.microsoft.com/office/drawing/2014/main" id="{35E86000-69E1-6248-4506-A7AE01B9FC37}"/>
              </a:ext>
            </a:extLst>
          </p:cNvPr>
          <p:cNvSpPr>
            <a:spLocks noGrp="1"/>
          </p:cNvSpPr>
          <p:nvPr>
            <p:ph type="title"/>
          </p:nvPr>
        </p:nvSpPr>
        <p:spPr>
          <a:xfrm>
            <a:off x="624608" y="676694"/>
            <a:ext cx="10942784" cy="1145169"/>
          </a:xfrm>
        </p:spPr>
        <p:txBody>
          <a:bodyPr anchor="t">
            <a:normAutofit/>
          </a:bodyPr>
          <a:lstStyle/>
          <a:p>
            <a:r>
              <a:rPr lang="en-US" dirty="0"/>
              <a:t>Vertical farming</a:t>
            </a:r>
          </a:p>
        </p:txBody>
      </p:sp>
    </p:spTree>
    <p:extLst>
      <p:ext uri="{BB962C8B-B14F-4D97-AF65-F5344CB8AC3E}">
        <p14:creationId xmlns:p14="http://schemas.microsoft.com/office/powerpoint/2010/main" val="1229169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6ABA1-F408-7C8F-266D-647E952A2614}"/>
            </a:ext>
          </a:extLst>
        </p:cNvPr>
        <p:cNvGrpSpPr/>
        <p:nvPr/>
      </p:nvGrpSpPr>
      <p:grpSpPr>
        <a:xfrm>
          <a:off x="0" y="0"/>
          <a:ext cx="0" cy="0"/>
          <a:chOff x="0" y="0"/>
          <a:chExt cx="0" cy="0"/>
        </a:xfrm>
      </p:grpSpPr>
      <p:pic>
        <p:nvPicPr>
          <p:cNvPr id="3" name="Picture 2" descr="Rows of dragonfruit growing up trellises">
            <a:extLst>
              <a:ext uri="{FF2B5EF4-FFF2-40B4-BE49-F238E27FC236}">
                <a16:creationId xmlns:a16="http://schemas.microsoft.com/office/drawing/2014/main" id="{1BEA6EB5-31E5-EBAD-1B34-433096DF88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78172" y="85060"/>
            <a:ext cx="8835656" cy="5890437"/>
          </a:xfrm>
          <a:prstGeom prst="rect">
            <a:avLst/>
          </a:prstGeom>
        </p:spPr>
      </p:pic>
      <p:sp>
        <p:nvSpPr>
          <p:cNvPr id="2" name="Title 1">
            <a:extLst>
              <a:ext uri="{FF2B5EF4-FFF2-40B4-BE49-F238E27FC236}">
                <a16:creationId xmlns:a16="http://schemas.microsoft.com/office/drawing/2014/main" id="{14216AF1-87F0-6CF5-23E0-23D166603DB4}"/>
              </a:ext>
            </a:extLst>
          </p:cNvPr>
          <p:cNvSpPr>
            <a:spLocks noGrp="1"/>
          </p:cNvSpPr>
          <p:nvPr>
            <p:ph type="title"/>
          </p:nvPr>
        </p:nvSpPr>
        <p:spPr>
          <a:xfrm>
            <a:off x="624608" y="-1300962"/>
            <a:ext cx="10942784" cy="1145169"/>
          </a:xfrm>
        </p:spPr>
        <p:txBody>
          <a:bodyPr anchor="t">
            <a:normAutofit/>
          </a:bodyPr>
          <a:lstStyle/>
          <a:p>
            <a:r>
              <a:rPr lang="en-US" dirty="0"/>
              <a:t>Vertical farming, pt. 2</a:t>
            </a:r>
          </a:p>
        </p:txBody>
      </p:sp>
    </p:spTree>
    <p:extLst>
      <p:ext uri="{BB962C8B-B14F-4D97-AF65-F5344CB8AC3E}">
        <p14:creationId xmlns:p14="http://schemas.microsoft.com/office/powerpoint/2010/main" val="3812733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D6943A8-804C-2D5D-D611-C5BF9BCF28A0}"/>
              </a:ext>
            </a:extLst>
          </p:cNvPr>
          <p:cNvSpPr txBox="1"/>
          <p:nvPr/>
        </p:nvSpPr>
        <p:spPr>
          <a:xfrm>
            <a:off x="9613563" y="6329615"/>
            <a:ext cx="2165465" cy="338554"/>
          </a:xfrm>
          <a:prstGeom prst="rect">
            <a:avLst/>
          </a:prstGeom>
          <a:noFill/>
        </p:spPr>
        <p:txBody>
          <a:bodyPr wrap="none" rtlCol="0">
            <a:spAutoFit/>
          </a:bodyPr>
          <a:lstStyle/>
          <a:p>
            <a:r>
              <a:rPr lang="en-US" sz="1600" i="1" dirty="0">
                <a:latin typeface="Lora" panose="02000503000000020004" pitchFamily="2" charset="77"/>
              </a:rPr>
              <a:t>Source: </a:t>
            </a:r>
            <a:r>
              <a:rPr lang="en-US" sz="1600" i="1" dirty="0">
                <a:latin typeface="Lora" panose="02000503000000020004" pitchFamily="2" charset="77"/>
                <a:hlinkClick r:id="rId3"/>
              </a:rPr>
              <a:t>99% Invisible</a:t>
            </a:r>
            <a:endParaRPr lang="en-US" sz="1100" dirty="0"/>
          </a:p>
        </p:txBody>
      </p:sp>
      <p:pic>
        <p:nvPicPr>
          <p:cNvPr id="6" name="Picture 4" descr="Fruit trees growing trellised next to a brick wall">
            <a:extLst>
              <a:ext uri="{FF2B5EF4-FFF2-40B4-BE49-F238E27FC236}">
                <a16:creationId xmlns:a16="http://schemas.microsoft.com/office/drawing/2014/main" id="{CBC41812-DCE2-DFBE-2756-B424E9CFEF68}"/>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24608" y="489099"/>
            <a:ext cx="10942784" cy="5273748"/>
          </a:xfrm>
          <a:prstGeom prst="rect">
            <a:avLst/>
          </a:prstGeom>
          <a:solidFill>
            <a:srgbClr val="FFFFFF"/>
          </a:solidFill>
        </p:spPr>
      </p:pic>
      <p:sp>
        <p:nvSpPr>
          <p:cNvPr id="2" name="Title 1">
            <a:extLst>
              <a:ext uri="{FF2B5EF4-FFF2-40B4-BE49-F238E27FC236}">
                <a16:creationId xmlns:a16="http://schemas.microsoft.com/office/drawing/2014/main" id="{67F9A4BD-6E94-8A92-0865-161A8AC1801A}"/>
              </a:ext>
            </a:extLst>
          </p:cNvPr>
          <p:cNvSpPr>
            <a:spLocks noGrp="1"/>
          </p:cNvSpPr>
          <p:nvPr>
            <p:ph type="title"/>
          </p:nvPr>
        </p:nvSpPr>
        <p:spPr>
          <a:xfrm>
            <a:off x="624608" y="-1322226"/>
            <a:ext cx="10942784" cy="1145169"/>
          </a:xfrm>
        </p:spPr>
        <p:txBody>
          <a:bodyPr/>
          <a:lstStyle/>
          <a:p>
            <a:r>
              <a:rPr lang="en-US" dirty="0"/>
              <a:t>Vertical farming pt. 3</a:t>
            </a:r>
          </a:p>
        </p:txBody>
      </p:sp>
    </p:spTree>
    <p:extLst>
      <p:ext uri="{BB962C8B-B14F-4D97-AF65-F5344CB8AC3E}">
        <p14:creationId xmlns:p14="http://schemas.microsoft.com/office/powerpoint/2010/main" val="613995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4FF88-B13F-34A8-2BC4-6B3E491600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233D00-9D6C-4322-FD1B-14C0D808ACB4}"/>
              </a:ext>
            </a:extLst>
          </p:cNvPr>
          <p:cNvSpPr>
            <a:spLocks noGrp="1"/>
          </p:cNvSpPr>
          <p:nvPr>
            <p:ph type="title"/>
          </p:nvPr>
        </p:nvSpPr>
        <p:spPr>
          <a:xfrm>
            <a:off x="624608" y="676694"/>
            <a:ext cx="10942784" cy="4310942"/>
          </a:xfrm>
        </p:spPr>
        <p:txBody>
          <a:bodyPr>
            <a:normAutofit/>
          </a:bodyPr>
          <a:lstStyle/>
          <a:p>
            <a:pPr algn="ctr"/>
            <a:r>
              <a:rPr lang="en-US" sz="8000" dirty="0">
                <a:latin typeface="Work Sans" pitchFamily="2" charset="77"/>
              </a:rPr>
              <a:t>Controlled environment agriculture</a:t>
            </a:r>
          </a:p>
        </p:txBody>
      </p:sp>
    </p:spTree>
    <p:extLst>
      <p:ext uri="{BB962C8B-B14F-4D97-AF65-F5344CB8AC3E}">
        <p14:creationId xmlns:p14="http://schemas.microsoft.com/office/powerpoint/2010/main" val="1274951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3214E65-9968-298E-AB3F-0BB29AF3E839}"/>
              </a:ext>
            </a:extLst>
          </p:cNvPr>
          <p:cNvSpPr>
            <a:spLocks noGrp="1"/>
          </p:cNvSpPr>
          <p:nvPr>
            <p:ph idx="1"/>
          </p:nvPr>
        </p:nvSpPr>
        <p:spPr>
          <a:xfrm>
            <a:off x="624608" y="1360646"/>
            <a:ext cx="10942784" cy="4136708"/>
          </a:xfrm>
        </p:spPr>
        <p:txBody>
          <a:bodyPr>
            <a:noAutofit/>
          </a:bodyPr>
          <a:lstStyle/>
          <a:p>
            <a:pPr marL="152404" indent="0" algn="ctr">
              <a:lnSpc>
                <a:spcPct val="120000"/>
              </a:lnSpc>
              <a:spcBef>
                <a:spcPts val="0"/>
              </a:spcBef>
              <a:buNone/>
            </a:pPr>
            <a:r>
              <a:rPr lang="en-US" sz="3600" b="0" i="1" dirty="0">
                <a:effectLst/>
                <a:latin typeface="Lora" panose="02000503000000020004" pitchFamily="2" charset="77"/>
                <a:ea typeface="Aptos" panose="020B0004020202020204" pitchFamily="34" charset="0"/>
                <a:cs typeface="Times New Roman" panose="02020603050405020304" pitchFamily="18" charset="0"/>
              </a:rPr>
              <a:t>“Innovative production is a diverse and dynamic area of agriculture, including indoor controlled environment agriculture, rooftop farms, outdoor vertical production, green walls, high-tech vertical farms, greenhouses, and hydroponic, aeroponic, or aquaponic farms.”</a:t>
            </a:r>
            <a:endParaRPr lang="en-US" sz="3600" i="1" kern="100" dirty="0">
              <a:latin typeface="Lora" panose="02000503000000020004" pitchFamily="2" charset="77"/>
              <a:ea typeface="Aptos" panose="020B0004020202020204" pitchFamily="34" charset="0"/>
              <a:cs typeface="Times New Roman" panose="02020603050405020304" pitchFamily="18" charset="0"/>
            </a:endParaRPr>
          </a:p>
        </p:txBody>
      </p:sp>
      <p:sp>
        <p:nvSpPr>
          <p:cNvPr id="3" name="Title 2">
            <a:extLst>
              <a:ext uri="{FF2B5EF4-FFF2-40B4-BE49-F238E27FC236}">
                <a16:creationId xmlns:a16="http://schemas.microsoft.com/office/drawing/2014/main" id="{7B9EB94D-3744-F6C8-598B-18F8A00B4732}"/>
              </a:ext>
            </a:extLst>
          </p:cNvPr>
          <p:cNvSpPr>
            <a:spLocks noGrp="1"/>
          </p:cNvSpPr>
          <p:nvPr>
            <p:ph type="title"/>
          </p:nvPr>
        </p:nvSpPr>
        <p:spPr>
          <a:xfrm>
            <a:off x="127591" y="506574"/>
            <a:ext cx="11958084" cy="1145169"/>
          </a:xfrm>
        </p:spPr>
        <p:txBody>
          <a:bodyPr>
            <a:noAutofit/>
          </a:bodyPr>
          <a:lstStyle/>
          <a:p>
            <a:r>
              <a:rPr lang="en-US" sz="4000" dirty="0">
                <a:latin typeface="Work Sans" pitchFamily="2" charset="77"/>
              </a:rPr>
              <a:t>USDA’s description</a:t>
            </a:r>
            <a:r>
              <a:rPr lang="en-US" sz="4000" baseline="0" dirty="0">
                <a:latin typeface="Work Sans" pitchFamily="2" charset="77"/>
              </a:rPr>
              <a:t> of innovative production</a:t>
            </a:r>
            <a:endParaRPr lang="en-US" sz="4000" dirty="0">
              <a:latin typeface="Work Sans" pitchFamily="2" charset="77"/>
            </a:endParaRPr>
          </a:p>
        </p:txBody>
      </p:sp>
    </p:spTree>
    <p:extLst>
      <p:ext uri="{BB962C8B-B14F-4D97-AF65-F5344CB8AC3E}">
        <p14:creationId xmlns:p14="http://schemas.microsoft.com/office/powerpoint/2010/main" val="690604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75F3B-5894-DC14-B67E-255C6FE2186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B065F0-0334-527F-2123-3784982DBF61}"/>
              </a:ext>
            </a:extLst>
          </p:cNvPr>
          <p:cNvSpPr>
            <a:spLocks noGrp="1"/>
          </p:cNvSpPr>
          <p:nvPr>
            <p:ph idx="1"/>
          </p:nvPr>
        </p:nvSpPr>
        <p:spPr/>
        <p:txBody>
          <a:bodyPr>
            <a:normAutofit/>
          </a:bodyPr>
          <a:lstStyle/>
          <a:p>
            <a:pPr marL="0" indent="0">
              <a:buNone/>
            </a:pPr>
            <a:r>
              <a:rPr lang="en-US" sz="4800" i="1" dirty="0"/>
              <a:t>systems that allow producers to control factors such as temperature, air flow, light exposure, and/or precipitation</a:t>
            </a:r>
          </a:p>
        </p:txBody>
      </p:sp>
      <p:sp>
        <p:nvSpPr>
          <p:cNvPr id="2" name="Title 1">
            <a:extLst>
              <a:ext uri="{FF2B5EF4-FFF2-40B4-BE49-F238E27FC236}">
                <a16:creationId xmlns:a16="http://schemas.microsoft.com/office/drawing/2014/main" id="{449B2919-3543-6C27-0868-6EC6C2CBE63F}"/>
              </a:ext>
            </a:extLst>
          </p:cNvPr>
          <p:cNvSpPr>
            <a:spLocks noGrp="1"/>
          </p:cNvSpPr>
          <p:nvPr>
            <p:ph type="title"/>
          </p:nvPr>
        </p:nvSpPr>
        <p:spPr/>
        <p:txBody>
          <a:bodyPr anchor="t">
            <a:normAutofit fontScale="90000"/>
          </a:bodyPr>
          <a:lstStyle/>
          <a:p>
            <a:r>
              <a:rPr lang="en-US" dirty="0">
                <a:latin typeface="Work Sans" pitchFamily="2" charset="77"/>
              </a:rPr>
              <a:t>Controlled environment agriculture (CEA)</a:t>
            </a:r>
          </a:p>
        </p:txBody>
      </p:sp>
    </p:spTree>
    <p:extLst>
      <p:ext uri="{BB962C8B-B14F-4D97-AF65-F5344CB8AC3E}">
        <p14:creationId xmlns:p14="http://schemas.microsoft.com/office/powerpoint/2010/main" val="4712653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5CC6B-F95E-42D8-B288-4089C8AF3E26}"/>
            </a:ext>
          </a:extLst>
        </p:cNvPr>
        <p:cNvGrpSpPr/>
        <p:nvPr/>
      </p:nvGrpSpPr>
      <p:grpSpPr>
        <a:xfrm>
          <a:off x="0" y="0"/>
          <a:ext cx="0" cy="0"/>
          <a:chOff x="0" y="0"/>
          <a:chExt cx="0" cy="0"/>
        </a:xfrm>
      </p:grpSpPr>
      <p:pic>
        <p:nvPicPr>
          <p:cNvPr id="4" name="Picture 3" descr="A group of people walk through a greenhouse filled with rows and rows of greens growing hydroponicaly; the people are all wearing hair nets and white lab coats">
            <a:extLst>
              <a:ext uri="{FF2B5EF4-FFF2-40B4-BE49-F238E27FC236}">
                <a16:creationId xmlns:a16="http://schemas.microsoft.com/office/drawing/2014/main" id="{9349548C-98CC-00F9-A8F6-374229B41E0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335668"/>
            <a:ext cx="12192000" cy="5411389"/>
          </a:xfrm>
          <a:prstGeom prst="rect">
            <a:avLst/>
          </a:prstGeom>
        </p:spPr>
      </p:pic>
      <p:sp>
        <p:nvSpPr>
          <p:cNvPr id="6" name="Title 5">
            <a:extLst>
              <a:ext uri="{FF2B5EF4-FFF2-40B4-BE49-F238E27FC236}">
                <a16:creationId xmlns:a16="http://schemas.microsoft.com/office/drawing/2014/main" id="{3A6EC976-E721-4155-9F8A-75B74C2F8FFF}"/>
              </a:ext>
            </a:extLst>
          </p:cNvPr>
          <p:cNvSpPr>
            <a:spLocks noGrp="1"/>
          </p:cNvSpPr>
          <p:nvPr>
            <p:ph type="title"/>
          </p:nvPr>
        </p:nvSpPr>
        <p:spPr>
          <a:xfrm>
            <a:off x="624608" y="-1322227"/>
            <a:ext cx="10942784" cy="1145169"/>
          </a:xfrm>
        </p:spPr>
        <p:txBody>
          <a:bodyPr/>
          <a:lstStyle/>
          <a:p>
            <a:r>
              <a:rPr lang="en-US" dirty="0"/>
              <a:t>A CEA operation like a clean room</a:t>
            </a:r>
          </a:p>
        </p:txBody>
      </p:sp>
    </p:spTree>
    <p:extLst>
      <p:ext uri="{BB962C8B-B14F-4D97-AF65-F5344CB8AC3E}">
        <p14:creationId xmlns:p14="http://schemas.microsoft.com/office/powerpoint/2010/main" val="38616865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B4237-A571-2219-6F14-88CF81EE0499}"/>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915209C-2A2A-7BF8-E234-DFC1C73E5B3C}"/>
              </a:ext>
            </a:extLst>
          </p:cNvPr>
          <p:cNvSpPr txBox="1"/>
          <p:nvPr/>
        </p:nvSpPr>
        <p:spPr>
          <a:xfrm>
            <a:off x="9565917" y="6321926"/>
            <a:ext cx="2110899" cy="338554"/>
          </a:xfrm>
          <a:prstGeom prst="rect">
            <a:avLst/>
          </a:prstGeom>
          <a:noFill/>
        </p:spPr>
        <p:txBody>
          <a:bodyPr wrap="none" rtlCol="0">
            <a:spAutoFit/>
          </a:bodyPr>
          <a:lstStyle/>
          <a:p>
            <a:r>
              <a:rPr lang="en-US" sz="1600" i="1" dirty="0">
                <a:latin typeface="Lora" panose="02000503000000020004" pitchFamily="2" charset="77"/>
              </a:rPr>
              <a:t>Source: Google Maps</a:t>
            </a:r>
            <a:endParaRPr lang="en-US" sz="1100" dirty="0"/>
          </a:p>
        </p:txBody>
      </p:sp>
      <p:pic>
        <p:nvPicPr>
          <p:cNvPr id="5" name="Picture 4" descr="Superior Fresh’s location is identified by a red pin on a Google Map view of an expanse of green space and farm space.">
            <a:extLst>
              <a:ext uri="{FF2B5EF4-FFF2-40B4-BE49-F238E27FC236}">
                <a16:creationId xmlns:a16="http://schemas.microsoft.com/office/drawing/2014/main" id="{4D35F40C-BC8D-79A5-5E99-9FE975CDBB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9773" y="146304"/>
            <a:ext cx="10092454" cy="5837021"/>
          </a:xfrm>
          <a:prstGeom prst="rect">
            <a:avLst/>
          </a:prstGeom>
        </p:spPr>
      </p:pic>
      <p:sp>
        <p:nvSpPr>
          <p:cNvPr id="3" name="Title 2">
            <a:extLst>
              <a:ext uri="{FF2B5EF4-FFF2-40B4-BE49-F238E27FC236}">
                <a16:creationId xmlns:a16="http://schemas.microsoft.com/office/drawing/2014/main" id="{409F13C4-39D4-94C3-8F91-041B5C4D5E01}"/>
              </a:ext>
            </a:extLst>
          </p:cNvPr>
          <p:cNvSpPr>
            <a:spLocks noGrp="1"/>
          </p:cNvSpPr>
          <p:nvPr>
            <p:ph type="title"/>
          </p:nvPr>
        </p:nvSpPr>
        <p:spPr>
          <a:xfrm>
            <a:off x="508362" y="-1636239"/>
            <a:ext cx="10942784" cy="1145169"/>
          </a:xfrm>
        </p:spPr>
        <p:txBody>
          <a:bodyPr>
            <a:normAutofit fontScale="90000"/>
          </a:bodyPr>
          <a:lstStyle/>
          <a:p>
            <a:r>
              <a:rPr lang="en-US" dirty="0"/>
              <a:t>CEA operations are not exclusive to urban areas</a:t>
            </a:r>
          </a:p>
        </p:txBody>
      </p:sp>
    </p:spTree>
    <p:extLst>
      <p:ext uri="{BB962C8B-B14F-4D97-AF65-F5344CB8AC3E}">
        <p14:creationId xmlns:p14="http://schemas.microsoft.com/office/powerpoint/2010/main" val="3442797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44EA7-0E9D-B1D7-4465-77068D7824D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33E979-0C8E-2281-4E88-48CCC9750A60}"/>
              </a:ext>
            </a:extLst>
          </p:cNvPr>
          <p:cNvSpPr>
            <a:spLocks noGrp="1"/>
          </p:cNvSpPr>
          <p:nvPr>
            <p:ph idx="1"/>
          </p:nvPr>
        </p:nvSpPr>
        <p:spPr>
          <a:xfrm>
            <a:off x="624608" y="1772396"/>
            <a:ext cx="10942784" cy="3653387"/>
          </a:xfrm>
        </p:spPr>
        <p:txBody>
          <a:bodyPr>
            <a:normAutofit lnSpcReduction="10000"/>
          </a:bodyPr>
          <a:lstStyle/>
          <a:p>
            <a:pPr marL="0" indent="0">
              <a:buNone/>
            </a:pPr>
            <a:r>
              <a:rPr lang="en-US" sz="4800" i="1" dirty="0"/>
              <a:t>soilless growing systems in which nutrient-infused water feeds plant roots directly, sometimes in combination with the use of inert substrates that anchor plants within the system</a:t>
            </a:r>
          </a:p>
        </p:txBody>
      </p:sp>
      <p:sp>
        <p:nvSpPr>
          <p:cNvPr id="2" name="Title 1">
            <a:extLst>
              <a:ext uri="{FF2B5EF4-FFF2-40B4-BE49-F238E27FC236}">
                <a16:creationId xmlns:a16="http://schemas.microsoft.com/office/drawing/2014/main" id="{B2DAB68E-BDD1-A57D-88C0-3B13A2155BB4}"/>
              </a:ext>
            </a:extLst>
          </p:cNvPr>
          <p:cNvSpPr>
            <a:spLocks noGrp="1"/>
          </p:cNvSpPr>
          <p:nvPr>
            <p:ph type="title"/>
          </p:nvPr>
        </p:nvSpPr>
        <p:spPr/>
        <p:txBody>
          <a:bodyPr anchor="t">
            <a:normAutofit/>
          </a:bodyPr>
          <a:lstStyle/>
          <a:p>
            <a:r>
              <a:rPr lang="en-US" dirty="0">
                <a:latin typeface="Work Sans" pitchFamily="2" charset="77"/>
              </a:rPr>
              <a:t>Hydroponics</a:t>
            </a:r>
          </a:p>
        </p:txBody>
      </p:sp>
    </p:spTree>
    <p:extLst>
      <p:ext uri="{BB962C8B-B14F-4D97-AF65-F5344CB8AC3E}">
        <p14:creationId xmlns:p14="http://schemas.microsoft.com/office/powerpoint/2010/main" val="10906314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24BE7-1EE2-E7F1-A0A0-4D1D09DD3BC2}"/>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32F025AD-E1BE-F970-837D-3F248C0AE201}"/>
              </a:ext>
            </a:extLst>
          </p:cNvPr>
          <p:cNvSpPr txBox="1"/>
          <p:nvPr/>
        </p:nvSpPr>
        <p:spPr>
          <a:xfrm>
            <a:off x="9743913" y="6255182"/>
            <a:ext cx="1972335" cy="338554"/>
          </a:xfrm>
          <a:prstGeom prst="rect">
            <a:avLst/>
          </a:prstGeom>
          <a:noFill/>
        </p:spPr>
        <p:txBody>
          <a:bodyPr wrap="none" rtlCol="0">
            <a:spAutoFit/>
          </a:bodyPr>
          <a:lstStyle/>
          <a:p>
            <a:r>
              <a:rPr lang="en-US" sz="1600" i="1" dirty="0">
                <a:latin typeface="Lora" panose="02000503000000020004" pitchFamily="2" charset="77"/>
              </a:rPr>
              <a:t>Source: </a:t>
            </a:r>
            <a:r>
              <a:rPr lang="en-US" sz="1600" i="1" dirty="0">
                <a:latin typeface="Lora" panose="02000503000000020004" pitchFamily="2" charset="77"/>
                <a:hlinkClick r:id="rId3"/>
              </a:rPr>
              <a:t>Agritecture</a:t>
            </a:r>
            <a:endParaRPr lang="en-US" sz="1100" dirty="0"/>
          </a:p>
        </p:txBody>
      </p:sp>
      <p:pic>
        <p:nvPicPr>
          <p:cNvPr id="18434" name="Picture 2" descr="A diagram of a deep water cultivation system in which a syrofoam sheet allows plants and their growing medium to float above a water tank. An arrow points to the airstone, which is connected to the air pump via an airline.">
            <a:extLst>
              <a:ext uri="{FF2B5EF4-FFF2-40B4-BE49-F238E27FC236}">
                <a16:creationId xmlns:a16="http://schemas.microsoft.com/office/drawing/2014/main" id="{8BFED86F-22BB-414C-58B1-7B5BB48CD53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62099" y="1423583"/>
            <a:ext cx="9067800" cy="4521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CB4D3FF-86A1-0B63-DA3E-6A1AC6220E7C}"/>
              </a:ext>
            </a:extLst>
          </p:cNvPr>
          <p:cNvSpPr>
            <a:spLocks noGrp="1"/>
          </p:cNvSpPr>
          <p:nvPr>
            <p:ph type="title"/>
          </p:nvPr>
        </p:nvSpPr>
        <p:spPr>
          <a:xfrm>
            <a:off x="624607" y="278414"/>
            <a:ext cx="10942784" cy="1145169"/>
          </a:xfrm>
        </p:spPr>
        <p:txBody>
          <a:bodyPr anchor="t">
            <a:normAutofit/>
          </a:bodyPr>
          <a:lstStyle/>
          <a:p>
            <a:r>
              <a:rPr lang="en-US" dirty="0"/>
              <a:t>Deep water cultivation (DWC)</a:t>
            </a:r>
          </a:p>
        </p:txBody>
      </p:sp>
    </p:spTree>
    <p:extLst>
      <p:ext uri="{BB962C8B-B14F-4D97-AF65-F5344CB8AC3E}">
        <p14:creationId xmlns:p14="http://schemas.microsoft.com/office/powerpoint/2010/main" val="33760759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0CD00-22E6-9CD3-9A56-E86A60D07C1A}"/>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BB12EA3B-0C14-FFF0-B1FC-575D8AD4E76E}"/>
              </a:ext>
            </a:extLst>
          </p:cNvPr>
          <p:cNvSpPr txBox="1"/>
          <p:nvPr/>
        </p:nvSpPr>
        <p:spPr>
          <a:xfrm>
            <a:off x="9743913" y="6255182"/>
            <a:ext cx="1972335" cy="338554"/>
          </a:xfrm>
          <a:prstGeom prst="rect">
            <a:avLst/>
          </a:prstGeom>
          <a:noFill/>
        </p:spPr>
        <p:txBody>
          <a:bodyPr wrap="none" rtlCol="0">
            <a:spAutoFit/>
          </a:bodyPr>
          <a:lstStyle/>
          <a:p>
            <a:r>
              <a:rPr lang="en-US" sz="1600" i="1" dirty="0">
                <a:latin typeface="Lora" panose="02000503000000020004" pitchFamily="2" charset="77"/>
              </a:rPr>
              <a:t>Source: </a:t>
            </a:r>
            <a:r>
              <a:rPr lang="en-US" sz="1600" i="1" dirty="0">
                <a:latin typeface="Lora" panose="02000503000000020004" pitchFamily="2" charset="77"/>
                <a:hlinkClick r:id="rId3"/>
              </a:rPr>
              <a:t>Agritecture</a:t>
            </a:r>
            <a:endParaRPr lang="en-US" sz="1100" dirty="0"/>
          </a:p>
        </p:txBody>
      </p:sp>
      <p:pic>
        <p:nvPicPr>
          <p:cNvPr id="23554" name="Picture 2" descr="A diagram of the nutrient film technique shows plants growing with roots dangling in water filling an angled channel, which tips nutrient return into the water reservoir. The reservoir is filled with water/ nutrients, as well as an air stone which is connected to an air pump. A nutrient pump is connected to a timer and to the channel.">
            <a:extLst>
              <a:ext uri="{FF2B5EF4-FFF2-40B4-BE49-F238E27FC236}">
                <a16:creationId xmlns:a16="http://schemas.microsoft.com/office/drawing/2014/main" id="{AC7947DB-89C8-734D-65D2-EA5F5164011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3953"/>
          <a:stretch/>
        </p:blipFill>
        <p:spPr bwMode="auto">
          <a:xfrm>
            <a:off x="3977462" y="886146"/>
            <a:ext cx="7880554" cy="50857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8D60A2A-8A5E-B161-9850-9A27BDDC5650}"/>
              </a:ext>
            </a:extLst>
          </p:cNvPr>
          <p:cNvSpPr>
            <a:spLocks noGrp="1"/>
          </p:cNvSpPr>
          <p:nvPr>
            <p:ph type="title"/>
          </p:nvPr>
        </p:nvSpPr>
        <p:spPr>
          <a:xfrm>
            <a:off x="220570" y="264264"/>
            <a:ext cx="10942784" cy="1145169"/>
          </a:xfrm>
        </p:spPr>
        <p:txBody>
          <a:bodyPr anchor="t">
            <a:normAutofit/>
          </a:bodyPr>
          <a:lstStyle/>
          <a:p>
            <a:r>
              <a:rPr lang="en-US" dirty="0"/>
              <a:t>Nutrient film technique (NFT)</a:t>
            </a:r>
          </a:p>
        </p:txBody>
      </p:sp>
    </p:spTree>
    <p:extLst>
      <p:ext uri="{BB962C8B-B14F-4D97-AF65-F5344CB8AC3E}">
        <p14:creationId xmlns:p14="http://schemas.microsoft.com/office/powerpoint/2010/main" val="41453358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0F8A1-F3B6-9800-467C-727F5055A8FA}"/>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7EC81C8C-FCDA-D5F5-BBE9-36760313C29B}"/>
              </a:ext>
            </a:extLst>
          </p:cNvPr>
          <p:cNvSpPr txBox="1"/>
          <p:nvPr/>
        </p:nvSpPr>
        <p:spPr>
          <a:xfrm>
            <a:off x="9743913" y="6255182"/>
            <a:ext cx="1972335" cy="338554"/>
          </a:xfrm>
          <a:prstGeom prst="rect">
            <a:avLst/>
          </a:prstGeom>
          <a:noFill/>
        </p:spPr>
        <p:txBody>
          <a:bodyPr wrap="none" rtlCol="0">
            <a:spAutoFit/>
          </a:bodyPr>
          <a:lstStyle/>
          <a:p>
            <a:r>
              <a:rPr lang="en-US" sz="1600" i="1" dirty="0">
                <a:latin typeface="Lora" panose="02000503000000020004" pitchFamily="2" charset="77"/>
              </a:rPr>
              <a:t>Source: </a:t>
            </a:r>
            <a:r>
              <a:rPr lang="en-US" sz="1600" i="1" dirty="0">
                <a:latin typeface="Lora" panose="02000503000000020004" pitchFamily="2" charset="77"/>
                <a:hlinkClick r:id="rId3"/>
              </a:rPr>
              <a:t>Agritecture</a:t>
            </a:r>
            <a:endParaRPr lang="en-US" sz="1100" dirty="0"/>
          </a:p>
        </p:txBody>
      </p:sp>
      <p:pic>
        <p:nvPicPr>
          <p:cNvPr id="24578" name="Picture 2" descr="A diagram of the ebb and flow, or flood and drain, system. The diagram shows plants in a tray with a lid. There is an inlet or drain in the tray, allowing overflow to drain back into a nutrient reservoir. A pump pushes nutrients and water into the tray.">
            <a:extLst>
              <a:ext uri="{FF2B5EF4-FFF2-40B4-BE49-F238E27FC236}">
                <a16:creationId xmlns:a16="http://schemas.microsoft.com/office/drawing/2014/main" id="{CB64737D-AEF3-2ABF-32B4-C5929C04B3A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12264" y="836848"/>
            <a:ext cx="7912598" cy="48659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366F8EF-46B8-6AF6-7941-474C3ED7983D}"/>
              </a:ext>
            </a:extLst>
          </p:cNvPr>
          <p:cNvSpPr>
            <a:spLocks noGrp="1"/>
          </p:cNvSpPr>
          <p:nvPr>
            <p:ph type="title"/>
          </p:nvPr>
        </p:nvSpPr>
        <p:spPr>
          <a:xfrm>
            <a:off x="220570" y="264264"/>
            <a:ext cx="10942784" cy="1145169"/>
          </a:xfrm>
        </p:spPr>
        <p:txBody>
          <a:bodyPr anchor="t">
            <a:normAutofit/>
          </a:bodyPr>
          <a:lstStyle/>
          <a:p>
            <a:r>
              <a:rPr lang="en-US" dirty="0"/>
              <a:t>Ebb and flow/ flood and drain</a:t>
            </a:r>
          </a:p>
        </p:txBody>
      </p:sp>
    </p:spTree>
    <p:extLst>
      <p:ext uri="{BB962C8B-B14F-4D97-AF65-F5344CB8AC3E}">
        <p14:creationId xmlns:p14="http://schemas.microsoft.com/office/powerpoint/2010/main" val="8768773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0B5CB-65F7-9412-B863-76C1CFB2D34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5C3F2F-EA31-382F-BC1B-6748C69BB241}"/>
              </a:ext>
            </a:extLst>
          </p:cNvPr>
          <p:cNvSpPr>
            <a:spLocks noGrp="1"/>
          </p:cNvSpPr>
          <p:nvPr>
            <p:ph idx="1"/>
          </p:nvPr>
        </p:nvSpPr>
        <p:spPr>
          <a:xfrm>
            <a:off x="624608" y="1772396"/>
            <a:ext cx="10942784" cy="3653387"/>
          </a:xfrm>
        </p:spPr>
        <p:txBody>
          <a:bodyPr>
            <a:normAutofit/>
          </a:bodyPr>
          <a:lstStyle/>
          <a:p>
            <a:pPr marL="0" indent="0">
              <a:buNone/>
            </a:pPr>
            <a:r>
              <a:rPr lang="en-US" sz="4800" i="1" dirty="0"/>
              <a:t>a specific type of hydroponics in which plant roots dangle freely, rather than being anchored in an inert substrate, and are misted with nutrient-rich water</a:t>
            </a:r>
          </a:p>
        </p:txBody>
      </p:sp>
      <p:sp>
        <p:nvSpPr>
          <p:cNvPr id="2" name="Title 1">
            <a:extLst>
              <a:ext uri="{FF2B5EF4-FFF2-40B4-BE49-F238E27FC236}">
                <a16:creationId xmlns:a16="http://schemas.microsoft.com/office/drawing/2014/main" id="{780724BB-4B3E-A2FB-70E5-EE2457AC579C}"/>
              </a:ext>
            </a:extLst>
          </p:cNvPr>
          <p:cNvSpPr>
            <a:spLocks noGrp="1"/>
          </p:cNvSpPr>
          <p:nvPr>
            <p:ph type="title"/>
          </p:nvPr>
        </p:nvSpPr>
        <p:spPr/>
        <p:txBody>
          <a:bodyPr anchor="t">
            <a:normAutofit/>
          </a:bodyPr>
          <a:lstStyle/>
          <a:p>
            <a:r>
              <a:rPr lang="en-US" dirty="0"/>
              <a:t>Aeroponics</a:t>
            </a:r>
          </a:p>
        </p:txBody>
      </p:sp>
    </p:spTree>
    <p:extLst>
      <p:ext uri="{BB962C8B-B14F-4D97-AF65-F5344CB8AC3E}">
        <p14:creationId xmlns:p14="http://schemas.microsoft.com/office/powerpoint/2010/main" val="11970049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9F7B2-450A-DF57-17DC-9BC763B6CBF6}"/>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3C39B465-03CC-3D78-9B98-E176ADD52D88}"/>
              </a:ext>
            </a:extLst>
          </p:cNvPr>
          <p:cNvSpPr txBox="1"/>
          <p:nvPr/>
        </p:nvSpPr>
        <p:spPr>
          <a:xfrm>
            <a:off x="9743913" y="6255182"/>
            <a:ext cx="1972335" cy="338554"/>
          </a:xfrm>
          <a:prstGeom prst="rect">
            <a:avLst/>
          </a:prstGeom>
          <a:noFill/>
        </p:spPr>
        <p:txBody>
          <a:bodyPr wrap="none" rtlCol="0">
            <a:spAutoFit/>
          </a:bodyPr>
          <a:lstStyle/>
          <a:p>
            <a:r>
              <a:rPr lang="en-US" sz="1600" i="1" dirty="0">
                <a:latin typeface="Lora" panose="02000503000000020004" pitchFamily="2" charset="77"/>
              </a:rPr>
              <a:t>Source: </a:t>
            </a:r>
            <a:r>
              <a:rPr lang="en-US" sz="1600" i="1" dirty="0">
                <a:latin typeface="Lora" panose="02000503000000020004" pitchFamily="2" charset="77"/>
                <a:hlinkClick r:id="rId3"/>
              </a:rPr>
              <a:t>Agritecture</a:t>
            </a:r>
            <a:endParaRPr lang="en-US" sz="1100" dirty="0"/>
          </a:p>
        </p:txBody>
      </p:sp>
      <p:sp>
        <p:nvSpPr>
          <p:cNvPr id="2" name="Title 1">
            <a:extLst>
              <a:ext uri="{FF2B5EF4-FFF2-40B4-BE49-F238E27FC236}">
                <a16:creationId xmlns:a16="http://schemas.microsoft.com/office/drawing/2014/main" id="{FE7F8F69-7912-BE63-EC99-221A212249C8}"/>
              </a:ext>
            </a:extLst>
          </p:cNvPr>
          <p:cNvSpPr>
            <a:spLocks noGrp="1"/>
          </p:cNvSpPr>
          <p:nvPr>
            <p:ph type="title"/>
          </p:nvPr>
        </p:nvSpPr>
        <p:spPr>
          <a:xfrm>
            <a:off x="624607" y="-1364758"/>
            <a:ext cx="10942784" cy="1145169"/>
          </a:xfrm>
        </p:spPr>
        <p:txBody>
          <a:bodyPr anchor="t">
            <a:normAutofit/>
          </a:bodyPr>
          <a:lstStyle/>
          <a:p>
            <a:r>
              <a:rPr lang="en-US" dirty="0"/>
              <a:t>Aeroponics rendering </a:t>
            </a:r>
          </a:p>
        </p:txBody>
      </p:sp>
      <p:pic>
        <p:nvPicPr>
          <p:cNvPr id="3" name="Picture 2" descr="An aeroponics diagram shows water misting plant roots above a water reservoir. The plants are sprayed by nozzles above a drain which outflots wo a nutrient solution reservoir; a pump operates on a timer, which sends water through the inflow and back to the nozzles.">
            <a:extLst>
              <a:ext uri="{FF2B5EF4-FFF2-40B4-BE49-F238E27FC236}">
                <a16:creationId xmlns:a16="http://schemas.microsoft.com/office/drawing/2014/main" id="{321B15C8-B6CA-95AF-EE9E-9EE5BC832CE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23139" y="318654"/>
            <a:ext cx="7945722" cy="5617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5687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C0736-8129-335A-A590-59123C115AA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C7DFC3-9852-F53F-E224-44D8DDFC422C}"/>
              </a:ext>
            </a:extLst>
          </p:cNvPr>
          <p:cNvSpPr>
            <a:spLocks noGrp="1"/>
          </p:cNvSpPr>
          <p:nvPr>
            <p:ph idx="1"/>
          </p:nvPr>
        </p:nvSpPr>
        <p:spPr>
          <a:xfrm>
            <a:off x="624608" y="1772396"/>
            <a:ext cx="10942784" cy="3653387"/>
          </a:xfrm>
        </p:spPr>
        <p:txBody>
          <a:bodyPr>
            <a:normAutofit/>
          </a:bodyPr>
          <a:lstStyle/>
          <a:p>
            <a:pPr marL="0" indent="0">
              <a:buNone/>
            </a:pPr>
            <a:r>
              <a:rPr lang="en-US" sz="4800" i="1" dirty="0"/>
              <a:t>a type of aquaculture and a type of hydroponics in which plants and fish are cultivated concurrently in the same water-based system</a:t>
            </a:r>
          </a:p>
        </p:txBody>
      </p:sp>
      <p:sp>
        <p:nvSpPr>
          <p:cNvPr id="2" name="Title 1">
            <a:extLst>
              <a:ext uri="{FF2B5EF4-FFF2-40B4-BE49-F238E27FC236}">
                <a16:creationId xmlns:a16="http://schemas.microsoft.com/office/drawing/2014/main" id="{8A4701A0-22C5-11B6-C034-1E3077398E08}"/>
              </a:ext>
            </a:extLst>
          </p:cNvPr>
          <p:cNvSpPr>
            <a:spLocks noGrp="1"/>
          </p:cNvSpPr>
          <p:nvPr>
            <p:ph type="title"/>
          </p:nvPr>
        </p:nvSpPr>
        <p:spPr/>
        <p:txBody>
          <a:bodyPr anchor="t">
            <a:normAutofit/>
          </a:bodyPr>
          <a:lstStyle/>
          <a:p>
            <a:r>
              <a:rPr lang="en-US" dirty="0"/>
              <a:t>Aquaponics</a:t>
            </a:r>
          </a:p>
        </p:txBody>
      </p:sp>
    </p:spTree>
    <p:extLst>
      <p:ext uri="{BB962C8B-B14F-4D97-AF65-F5344CB8AC3E}">
        <p14:creationId xmlns:p14="http://schemas.microsoft.com/office/powerpoint/2010/main" val="598451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D31F62-7C88-A0D3-E273-D6E2FAF83676}"/>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3E6B70B-65D1-E579-95EE-EFE69B6B94BC}"/>
              </a:ext>
            </a:extLst>
          </p:cNvPr>
          <p:cNvSpPr>
            <a:spLocks noGrp="1"/>
          </p:cNvSpPr>
          <p:nvPr>
            <p:ph idx="1"/>
          </p:nvPr>
        </p:nvSpPr>
        <p:spPr>
          <a:xfrm>
            <a:off x="624608" y="1360646"/>
            <a:ext cx="10942784" cy="4136708"/>
          </a:xfrm>
        </p:spPr>
        <p:txBody>
          <a:bodyPr>
            <a:noAutofit/>
          </a:bodyPr>
          <a:lstStyle/>
          <a:p>
            <a:pPr marL="152404" indent="0" algn="ctr">
              <a:lnSpc>
                <a:spcPct val="120000"/>
              </a:lnSpc>
              <a:spcBef>
                <a:spcPts val="0"/>
              </a:spcBef>
              <a:buNone/>
            </a:pPr>
            <a:r>
              <a:rPr lang="en-US" sz="3600" b="0" i="1" dirty="0">
                <a:effectLst/>
                <a:latin typeface="Lora" panose="02000503000000020004" pitchFamily="2" charset="77"/>
                <a:ea typeface="Aptos" panose="020B0004020202020204" pitchFamily="34" charset="0"/>
                <a:cs typeface="Times New Roman" panose="02020603050405020304" pitchFamily="18" charset="0"/>
              </a:rPr>
              <a:t>“These operations are creating new and better markets, enhancing the competitiveness of specialty crops, and creating economic opportunities for the next generation of agricultural producers.”</a:t>
            </a:r>
            <a:endParaRPr lang="en-US" sz="3600" i="1" kern="100" dirty="0">
              <a:latin typeface="Lora" panose="02000503000000020004" pitchFamily="2" charset="77"/>
              <a:ea typeface="Aptos" panose="020B0004020202020204" pitchFamily="34" charset="0"/>
              <a:cs typeface="Times New Roman" panose="02020603050405020304" pitchFamily="18" charset="0"/>
            </a:endParaRPr>
          </a:p>
        </p:txBody>
      </p:sp>
      <p:sp>
        <p:nvSpPr>
          <p:cNvPr id="3" name="Title 2">
            <a:extLst>
              <a:ext uri="{FF2B5EF4-FFF2-40B4-BE49-F238E27FC236}">
                <a16:creationId xmlns:a16="http://schemas.microsoft.com/office/drawing/2014/main" id="{2CB1CD6D-F116-CE23-3034-9ABC6E30DC01}"/>
              </a:ext>
            </a:extLst>
          </p:cNvPr>
          <p:cNvSpPr>
            <a:spLocks noGrp="1"/>
          </p:cNvSpPr>
          <p:nvPr>
            <p:ph type="title"/>
          </p:nvPr>
        </p:nvSpPr>
        <p:spPr>
          <a:xfrm>
            <a:off x="116958" y="-1145169"/>
            <a:ext cx="11958084" cy="1145169"/>
          </a:xfrm>
        </p:spPr>
        <p:txBody>
          <a:bodyPr>
            <a:noAutofit/>
          </a:bodyPr>
          <a:lstStyle/>
          <a:p>
            <a:r>
              <a:rPr lang="en-US" sz="4000" dirty="0">
                <a:latin typeface="Work Sans" pitchFamily="2" charset="77"/>
              </a:rPr>
              <a:t>USDA’s description</a:t>
            </a:r>
            <a:r>
              <a:rPr lang="en-US" sz="4000" baseline="0" dirty="0">
                <a:latin typeface="Work Sans" pitchFamily="2" charset="77"/>
              </a:rPr>
              <a:t> of innovative production, pt. 2</a:t>
            </a:r>
            <a:endParaRPr lang="en-US" sz="4000" dirty="0">
              <a:latin typeface="Work Sans" pitchFamily="2" charset="77"/>
            </a:endParaRPr>
          </a:p>
        </p:txBody>
      </p:sp>
    </p:spTree>
    <p:extLst>
      <p:ext uri="{BB962C8B-B14F-4D97-AF65-F5344CB8AC3E}">
        <p14:creationId xmlns:p14="http://schemas.microsoft.com/office/powerpoint/2010/main" val="21072792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39FBD-DBD3-BC83-58E5-89A294F356A1}"/>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73E18C9B-E39B-7E35-5872-8728930EA2CC}"/>
              </a:ext>
            </a:extLst>
          </p:cNvPr>
          <p:cNvSpPr txBox="1"/>
          <p:nvPr/>
        </p:nvSpPr>
        <p:spPr>
          <a:xfrm>
            <a:off x="9743913" y="6255182"/>
            <a:ext cx="1972335" cy="338554"/>
          </a:xfrm>
          <a:prstGeom prst="rect">
            <a:avLst/>
          </a:prstGeom>
          <a:noFill/>
        </p:spPr>
        <p:txBody>
          <a:bodyPr wrap="none" rtlCol="0">
            <a:spAutoFit/>
          </a:bodyPr>
          <a:lstStyle/>
          <a:p>
            <a:r>
              <a:rPr lang="en-US" sz="1600" i="1" dirty="0">
                <a:latin typeface="Lora" panose="02000503000000020004" pitchFamily="2" charset="77"/>
              </a:rPr>
              <a:t>Source: </a:t>
            </a:r>
            <a:r>
              <a:rPr lang="en-US" sz="1600" i="1" dirty="0">
                <a:latin typeface="Lora" panose="02000503000000020004" pitchFamily="2" charset="77"/>
                <a:hlinkClick r:id="rId3"/>
              </a:rPr>
              <a:t>Agritecture</a:t>
            </a:r>
            <a:endParaRPr lang="en-US" sz="1100" dirty="0"/>
          </a:p>
        </p:txBody>
      </p:sp>
      <p:pic>
        <p:nvPicPr>
          <p:cNvPr id="8" name="Picture 2" descr="A diagram of an aquaponic system in which plants are connected to fish through tubes and drains moving water between their tanks.">
            <a:extLst>
              <a:ext uri="{FF2B5EF4-FFF2-40B4-BE49-F238E27FC236}">
                <a16:creationId xmlns:a16="http://schemas.microsoft.com/office/drawing/2014/main" id="{69343213-B2EF-A652-67C5-C7B5B5CFB50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8086" y="-400038"/>
            <a:ext cx="11195826" cy="693669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65BDE66-6CC9-A5A2-1BB9-B2C1A91141C7}"/>
              </a:ext>
            </a:extLst>
          </p:cNvPr>
          <p:cNvSpPr>
            <a:spLocks noGrp="1"/>
          </p:cNvSpPr>
          <p:nvPr>
            <p:ph type="title"/>
          </p:nvPr>
        </p:nvSpPr>
        <p:spPr>
          <a:xfrm>
            <a:off x="624607" y="-1364758"/>
            <a:ext cx="10942784" cy="1145169"/>
          </a:xfrm>
        </p:spPr>
        <p:txBody>
          <a:bodyPr anchor="t">
            <a:normAutofit/>
          </a:bodyPr>
          <a:lstStyle/>
          <a:p>
            <a:r>
              <a:rPr lang="en-US" dirty="0"/>
              <a:t>Aquaponics rendering </a:t>
            </a:r>
          </a:p>
        </p:txBody>
      </p:sp>
    </p:spTree>
    <p:extLst>
      <p:ext uri="{BB962C8B-B14F-4D97-AF65-F5344CB8AC3E}">
        <p14:creationId xmlns:p14="http://schemas.microsoft.com/office/powerpoint/2010/main" val="3677889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90F91D-706E-C8A5-4040-989FA02E2F7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CC5D4FF-FAC8-036D-3857-5AD089F6EE7A}"/>
              </a:ext>
            </a:extLst>
          </p:cNvPr>
          <p:cNvSpPr txBox="1"/>
          <p:nvPr/>
        </p:nvSpPr>
        <p:spPr>
          <a:xfrm>
            <a:off x="9743913" y="6255182"/>
            <a:ext cx="1928413" cy="338554"/>
          </a:xfrm>
          <a:prstGeom prst="rect">
            <a:avLst/>
          </a:prstGeom>
          <a:noFill/>
        </p:spPr>
        <p:txBody>
          <a:bodyPr wrap="none" rtlCol="0">
            <a:spAutoFit/>
          </a:bodyPr>
          <a:lstStyle/>
          <a:p>
            <a:r>
              <a:rPr lang="en-US" sz="1600" i="1" dirty="0">
                <a:latin typeface="Lora" panose="02000503000000020004" pitchFamily="2" charset="77"/>
              </a:rPr>
              <a:t>Source: </a:t>
            </a:r>
            <a:r>
              <a:rPr lang="en-US" sz="1600" i="1" dirty="0">
                <a:latin typeface="Lora" panose="02000503000000020004" pitchFamily="2" charset="77"/>
                <a:hlinkClick r:id="rId3"/>
              </a:rPr>
              <a:t>Oko Farms</a:t>
            </a:r>
            <a:endParaRPr lang="en-US" sz="1100" dirty="0"/>
          </a:p>
        </p:txBody>
      </p:sp>
      <p:pic>
        <p:nvPicPr>
          <p:cNvPr id="3" name="Picture 2" descr="Women hold a plant bed rich with roots that has been growing in water; next to this is an image of fish in a tank.">
            <a:extLst>
              <a:ext uri="{FF2B5EF4-FFF2-40B4-BE49-F238E27FC236}">
                <a16:creationId xmlns:a16="http://schemas.microsoft.com/office/drawing/2014/main" id="{AE204066-EC87-280B-1C6F-DAEB2A243A1E}"/>
              </a:ext>
            </a:extLst>
          </p:cNvPr>
          <p:cNvPicPr>
            <a:picLocks noChangeAspect="1"/>
          </p:cNvPicPr>
          <p:nvPr/>
        </p:nvPicPr>
        <p:blipFill>
          <a:blip r:embed="rId4"/>
          <a:stretch>
            <a:fillRect/>
          </a:stretch>
        </p:blipFill>
        <p:spPr>
          <a:xfrm>
            <a:off x="294963" y="750723"/>
            <a:ext cx="11897037" cy="5001491"/>
          </a:xfrm>
          <a:prstGeom prst="rect">
            <a:avLst/>
          </a:prstGeom>
        </p:spPr>
      </p:pic>
      <p:sp>
        <p:nvSpPr>
          <p:cNvPr id="2" name="Title 1">
            <a:extLst>
              <a:ext uri="{FF2B5EF4-FFF2-40B4-BE49-F238E27FC236}">
                <a16:creationId xmlns:a16="http://schemas.microsoft.com/office/drawing/2014/main" id="{16FDAD4A-F041-7D1E-47BC-E2371F54FADE}"/>
              </a:ext>
            </a:extLst>
          </p:cNvPr>
          <p:cNvSpPr>
            <a:spLocks noGrp="1"/>
          </p:cNvSpPr>
          <p:nvPr>
            <p:ph type="title"/>
          </p:nvPr>
        </p:nvSpPr>
        <p:spPr>
          <a:xfrm>
            <a:off x="624607" y="-1300962"/>
            <a:ext cx="10942784" cy="1145169"/>
          </a:xfrm>
        </p:spPr>
        <p:txBody>
          <a:bodyPr anchor="t">
            <a:normAutofit/>
          </a:bodyPr>
          <a:lstStyle/>
          <a:p>
            <a:r>
              <a:rPr lang="en-US" dirty="0"/>
              <a:t>Aquaponics at Oko Farms</a:t>
            </a:r>
          </a:p>
        </p:txBody>
      </p:sp>
    </p:spTree>
    <p:extLst>
      <p:ext uri="{BB962C8B-B14F-4D97-AF65-F5344CB8AC3E}">
        <p14:creationId xmlns:p14="http://schemas.microsoft.com/office/powerpoint/2010/main" val="23196318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B8519-C056-B17D-D55F-B45A08788C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23F865-3320-EDF6-678B-0175BE18953C}"/>
              </a:ext>
            </a:extLst>
          </p:cNvPr>
          <p:cNvSpPr>
            <a:spLocks noGrp="1"/>
          </p:cNvSpPr>
          <p:nvPr>
            <p:ph type="title"/>
          </p:nvPr>
        </p:nvSpPr>
        <p:spPr>
          <a:xfrm>
            <a:off x="624608" y="676694"/>
            <a:ext cx="10942784" cy="4310942"/>
          </a:xfrm>
        </p:spPr>
        <p:txBody>
          <a:bodyPr>
            <a:normAutofit/>
          </a:bodyPr>
          <a:lstStyle/>
          <a:p>
            <a:pPr algn="ctr"/>
            <a:r>
              <a:rPr lang="en-US" sz="8000" dirty="0">
                <a:latin typeface="Work Sans" pitchFamily="2" charset="77"/>
              </a:rPr>
              <a:t>Rooftop farming and building-integrated systems</a:t>
            </a:r>
          </a:p>
        </p:txBody>
      </p:sp>
    </p:spTree>
    <p:extLst>
      <p:ext uri="{BB962C8B-B14F-4D97-AF65-F5344CB8AC3E}">
        <p14:creationId xmlns:p14="http://schemas.microsoft.com/office/powerpoint/2010/main" val="41906249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47F6D-7C98-0542-1FD7-7A7446DF6A0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FFEBA9A-AC4C-44BA-45BA-8C8C2CA3E0E1}"/>
              </a:ext>
            </a:extLst>
          </p:cNvPr>
          <p:cNvSpPr txBox="1"/>
          <p:nvPr/>
        </p:nvSpPr>
        <p:spPr>
          <a:xfrm>
            <a:off x="9613563" y="6329615"/>
            <a:ext cx="2379434" cy="338554"/>
          </a:xfrm>
          <a:prstGeom prst="rect">
            <a:avLst/>
          </a:prstGeom>
          <a:noFill/>
        </p:spPr>
        <p:txBody>
          <a:bodyPr wrap="none" rtlCol="0">
            <a:spAutoFit/>
          </a:bodyPr>
          <a:lstStyle/>
          <a:p>
            <a:r>
              <a:rPr lang="en-US" sz="1600" i="1" dirty="0">
                <a:latin typeface="Lora" panose="02000503000000020004" pitchFamily="2" charset="77"/>
              </a:rPr>
              <a:t>Source: </a:t>
            </a:r>
            <a:r>
              <a:rPr lang="en-US" sz="1600" i="1" dirty="0" err="1">
                <a:latin typeface="Lora" panose="02000503000000020004" pitchFamily="2" charset="77"/>
                <a:hlinkClick r:id="rId3"/>
              </a:rPr>
              <a:t>Greenroofs.com</a:t>
            </a:r>
            <a:endParaRPr lang="en-US" sz="1100" dirty="0"/>
          </a:p>
        </p:txBody>
      </p:sp>
      <p:pic>
        <p:nvPicPr>
          <p:cNvPr id="3" name="Picture 2" descr="A rooftop farm">
            <a:extLst>
              <a:ext uri="{FF2B5EF4-FFF2-40B4-BE49-F238E27FC236}">
                <a16:creationId xmlns:a16="http://schemas.microsoft.com/office/drawing/2014/main" id="{1FD2AD4B-7245-9DB1-CE08-3FB9697E8589}"/>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24608" y="1952357"/>
            <a:ext cx="10942784" cy="3653387"/>
          </a:xfrm>
          <a:prstGeom prst="rect">
            <a:avLst/>
          </a:prstGeom>
          <a:solidFill>
            <a:srgbClr val="FFFFFF"/>
          </a:solidFill>
        </p:spPr>
      </p:pic>
      <p:sp>
        <p:nvSpPr>
          <p:cNvPr id="2" name="Title 1">
            <a:extLst>
              <a:ext uri="{FF2B5EF4-FFF2-40B4-BE49-F238E27FC236}">
                <a16:creationId xmlns:a16="http://schemas.microsoft.com/office/drawing/2014/main" id="{DA86FE5A-672C-707A-D63A-2F7EF935FB2C}"/>
              </a:ext>
            </a:extLst>
          </p:cNvPr>
          <p:cNvSpPr>
            <a:spLocks noGrp="1"/>
          </p:cNvSpPr>
          <p:nvPr>
            <p:ph type="title"/>
          </p:nvPr>
        </p:nvSpPr>
        <p:spPr>
          <a:xfrm>
            <a:off x="624608" y="676694"/>
            <a:ext cx="10942784" cy="1145169"/>
          </a:xfrm>
        </p:spPr>
        <p:txBody>
          <a:bodyPr anchor="t">
            <a:normAutofit/>
          </a:bodyPr>
          <a:lstStyle/>
          <a:p>
            <a:r>
              <a:rPr lang="en-US"/>
              <a:t>Rooftop farming</a:t>
            </a:r>
          </a:p>
        </p:txBody>
      </p:sp>
    </p:spTree>
    <p:extLst>
      <p:ext uri="{BB962C8B-B14F-4D97-AF65-F5344CB8AC3E}">
        <p14:creationId xmlns:p14="http://schemas.microsoft.com/office/powerpoint/2010/main" val="30555686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DCE5E-3CDA-44D4-95F1-61EEE4669890}"/>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FB03DAFD-58A5-4E35-BC9E-99447101A771}"/>
              </a:ext>
            </a:extLst>
          </p:cNvPr>
          <p:cNvSpPr txBox="1"/>
          <p:nvPr/>
        </p:nvSpPr>
        <p:spPr>
          <a:xfrm>
            <a:off x="7411396" y="6350880"/>
            <a:ext cx="4780604" cy="338554"/>
          </a:xfrm>
          <a:prstGeom prst="rect">
            <a:avLst/>
          </a:prstGeom>
          <a:noFill/>
        </p:spPr>
        <p:txBody>
          <a:bodyPr wrap="none" rtlCol="0">
            <a:spAutoFit/>
          </a:bodyPr>
          <a:lstStyle/>
          <a:p>
            <a:r>
              <a:rPr lang="en-US" sz="1600" i="1" dirty="0">
                <a:latin typeface="Lora" panose="02000503000000020004" pitchFamily="2" charset="77"/>
              </a:rPr>
              <a:t>Source: </a:t>
            </a:r>
            <a:r>
              <a:rPr lang="en-US" sz="1600" i="1" dirty="0">
                <a:latin typeface="Lora" panose="02000503000000020004" pitchFamily="2" charset="77"/>
                <a:hlinkClick r:id="rId3"/>
              </a:rPr>
              <a:t>Forbes</a:t>
            </a:r>
            <a:r>
              <a:rPr lang="en-US" sz="1600" i="1" dirty="0">
                <a:latin typeface="Lora" panose="02000503000000020004" pitchFamily="2" charset="77"/>
              </a:rPr>
              <a:t> (mushroom photo, from </a:t>
            </a:r>
            <a:r>
              <a:rPr lang="en-US" sz="1600" i="1" dirty="0" err="1">
                <a:latin typeface="Lora" panose="02000503000000020004" pitchFamily="2" charset="77"/>
              </a:rPr>
              <a:t>Smallhold</a:t>
            </a:r>
            <a:r>
              <a:rPr lang="en-US" sz="1600" i="1" dirty="0">
                <a:latin typeface="Lora" panose="02000503000000020004" pitchFamily="2" charset="77"/>
              </a:rPr>
              <a:t>)</a:t>
            </a:r>
            <a:endParaRPr lang="en-US" sz="1100" dirty="0"/>
          </a:p>
        </p:txBody>
      </p:sp>
      <p:pic>
        <p:nvPicPr>
          <p:cNvPr id="5122" name="Picture 2" descr="Mushrooms growing stacked on shelves inside a well lit room">
            <a:extLst>
              <a:ext uri="{FF2B5EF4-FFF2-40B4-BE49-F238E27FC236}">
                <a16:creationId xmlns:a16="http://schemas.microsoft.com/office/drawing/2014/main" id="{8A7C1EA9-82B1-8927-C959-B468E2CE42E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044928" y="2058035"/>
            <a:ext cx="3816649" cy="37458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lants growing indoors under LED lights">
            <a:extLst>
              <a:ext uri="{FF2B5EF4-FFF2-40B4-BE49-F238E27FC236}">
                <a16:creationId xmlns:a16="http://schemas.microsoft.com/office/drawing/2014/main" id="{DC37D0EF-3A19-D6D0-A499-3EDFE1D4512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450260" y="2058036"/>
            <a:ext cx="2530874" cy="3745863"/>
          </a:xfrm>
          <a:prstGeom prst="rect">
            <a:avLst/>
          </a:prstGeom>
        </p:spPr>
      </p:pic>
      <p:pic>
        <p:nvPicPr>
          <p:cNvPr id="4" name="Picture 3" descr="A rooftop farm">
            <a:extLst>
              <a:ext uri="{FF2B5EF4-FFF2-40B4-BE49-F238E27FC236}">
                <a16:creationId xmlns:a16="http://schemas.microsoft.com/office/drawing/2014/main" id="{699A96BF-E618-2C8B-5372-674602CF6B1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30423" y="2058037"/>
            <a:ext cx="4994482" cy="374586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5B6A324-3BA7-317B-E76D-7283F71728B5}"/>
              </a:ext>
            </a:extLst>
          </p:cNvPr>
          <p:cNvSpPr>
            <a:spLocks noGrp="1"/>
          </p:cNvSpPr>
          <p:nvPr>
            <p:ph type="title"/>
          </p:nvPr>
        </p:nvSpPr>
        <p:spPr/>
        <p:txBody>
          <a:bodyPr>
            <a:normAutofit fontScale="90000"/>
          </a:bodyPr>
          <a:lstStyle/>
          <a:p>
            <a:r>
              <a:rPr lang="en-US" sz="6000" dirty="0">
                <a:latin typeface="Work Sans" pitchFamily="2" charset="77"/>
              </a:rPr>
              <a:t>Building-integrated systems</a:t>
            </a:r>
          </a:p>
        </p:txBody>
      </p:sp>
    </p:spTree>
    <p:extLst>
      <p:ext uri="{BB962C8B-B14F-4D97-AF65-F5344CB8AC3E}">
        <p14:creationId xmlns:p14="http://schemas.microsoft.com/office/powerpoint/2010/main" val="9340323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419568-344B-4189-C60E-CE32996201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C66845-1CD7-A4F6-FC17-D354835B2A88}"/>
              </a:ext>
            </a:extLst>
          </p:cNvPr>
          <p:cNvSpPr>
            <a:spLocks noGrp="1"/>
          </p:cNvSpPr>
          <p:nvPr>
            <p:ph type="title"/>
          </p:nvPr>
        </p:nvSpPr>
        <p:spPr>
          <a:xfrm>
            <a:off x="624608" y="676694"/>
            <a:ext cx="10942784" cy="4310942"/>
          </a:xfrm>
        </p:spPr>
        <p:txBody>
          <a:bodyPr>
            <a:normAutofit/>
          </a:bodyPr>
          <a:lstStyle/>
          <a:p>
            <a:pPr algn="ctr"/>
            <a:r>
              <a:rPr lang="en-US" sz="8000" dirty="0">
                <a:latin typeface="Work Sans" pitchFamily="2" charset="77"/>
              </a:rPr>
              <a:t>Urban food forests</a:t>
            </a:r>
          </a:p>
        </p:txBody>
      </p:sp>
    </p:spTree>
    <p:extLst>
      <p:ext uri="{BB962C8B-B14F-4D97-AF65-F5344CB8AC3E}">
        <p14:creationId xmlns:p14="http://schemas.microsoft.com/office/powerpoint/2010/main" val="13046793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D428A-3CF8-4A5F-3BD9-4C3C5A43DE1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4301E11-7170-CF54-1360-800E2EA84B35}"/>
              </a:ext>
            </a:extLst>
          </p:cNvPr>
          <p:cNvSpPr txBox="1"/>
          <p:nvPr/>
        </p:nvSpPr>
        <p:spPr>
          <a:xfrm>
            <a:off x="9559172" y="6345786"/>
            <a:ext cx="2256580" cy="338554"/>
          </a:xfrm>
          <a:prstGeom prst="rect">
            <a:avLst/>
          </a:prstGeom>
          <a:noFill/>
        </p:spPr>
        <p:txBody>
          <a:bodyPr wrap="none" rtlCol="0">
            <a:spAutoFit/>
          </a:bodyPr>
          <a:lstStyle/>
          <a:p>
            <a:r>
              <a:rPr lang="en-US" sz="1600" i="1" dirty="0">
                <a:latin typeface="Lora" panose="02000503000000020004" pitchFamily="2" charset="77"/>
              </a:rPr>
              <a:t>Source: </a:t>
            </a:r>
            <a:r>
              <a:rPr lang="en-US" sz="1600" i="1" dirty="0">
                <a:latin typeface="Lora" panose="02000503000000020004" pitchFamily="2" charset="77"/>
                <a:hlinkClick r:id="rId3"/>
              </a:rPr>
              <a:t>Chelsea Green</a:t>
            </a:r>
            <a:endParaRPr lang="en-US" sz="1100" dirty="0"/>
          </a:p>
        </p:txBody>
      </p:sp>
      <p:pic>
        <p:nvPicPr>
          <p:cNvPr id="5" name="Picture 2" descr="A diagram showing the 7 layers of a food forest: 1 the tall tree layer, 2 the low tree layer, 3 the shrub layer, 4 the herb layer, 5 the ground cover layer, 6 the vine layer, 7 the root layer">
            <a:extLst>
              <a:ext uri="{FF2B5EF4-FFF2-40B4-BE49-F238E27FC236}">
                <a16:creationId xmlns:a16="http://schemas.microsoft.com/office/drawing/2014/main" id="{526B84A3-3BEE-C1E2-4E6D-85B713521AF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52858" y="0"/>
            <a:ext cx="7946159" cy="60076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E093944-0F4E-EC09-9343-6140002AE8B4}"/>
              </a:ext>
            </a:extLst>
          </p:cNvPr>
          <p:cNvSpPr>
            <a:spLocks noGrp="1"/>
          </p:cNvSpPr>
          <p:nvPr>
            <p:ph type="title"/>
          </p:nvPr>
        </p:nvSpPr>
        <p:spPr/>
        <p:txBody>
          <a:bodyPr>
            <a:normAutofit/>
          </a:bodyPr>
          <a:lstStyle/>
          <a:p>
            <a:r>
              <a:rPr lang="en-US" sz="6000" dirty="0">
                <a:latin typeface="Work Sans" pitchFamily="2" charset="77"/>
              </a:rPr>
              <a:t>Urban food forests</a:t>
            </a:r>
          </a:p>
        </p:txBody>
      </p:sp>
    </p:spTree>
    <p:extLst>
      <p:ext uri="{BB962C8B-B14F-4D97-AF65-F5344CB8AC3E}">
        <p14:creationId xmlns:p14="http://schemas.microsoft.com/office/powerpoint/2010/main" val="17232559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B3783-FB98-9095-37F8-B8286C25840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894C18D-A0A8-3227-A3A0-EA23D5EF394C}"/>
              </a:ext>
            </a:extLst>
          </p:cNvPr>
          <p:cNvSpPr txBox="1"/>
          <p:nvPr/>
        </p:nvSpPr>
        <p:spPr>
          <a:xfrm>
            <a:off x="8361740" y="6327216"/>
            <a:ext cx="3571427" cy="338554"/>
          </a:xfrm>
          <a:prstGeom prst="rect">
            <a:avLst/>
          </a:prstGeom>
          <a:noFill/>
        </p:spPr>
        <p:txBody>
          <a:bodyPr wrap="none" rtlCol="0">
            <a:spAutoFit/>
          </a:bodyPr>
          <a:lstStyle/>
          <a:p>
            <a:r>
              <a:rPr lang="en-US" sz="1600" i="1" dirty="0">
                <a:latin typeface="Lora" panose="02000503000000020004" pitchFamily="2" charset="77"/>
              </a:rPr>
              <a:t>Source: Concrete Jungle, Atlanta, GA</a:t>
            </a:r>
            <a:endParaRPr lang="en-US" sz="1100" dirty="0"/>
          </a:p>
        </p:txBody>
      </p:sp>
      <p:pic>
        <p:nvPicPr>
          <p:cNvPr id="4" name="Picture 6" descr="A couple smiling at each other holding food they have foraged">
            <a:extLst>
              <a:ext uri="{FF2B5EF4-FFF2-40B4-BE49-F238E27FC236}">
                <a16:creationId xmlns:a16="http://schemas.microsoft.com/office/drawing/2014/main" id="{0548E255-BB41-5C51-2F69-ED3E525E93B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95623" y="361507"/>
            <a:ext cx="5337544" cy="533754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A group of people showing off fruit they have foraged">
            <a:extLst>
              <a:ext uri="{FF2B5EF4-FFF2-40B4-BE49-F238E27FC236}">
                <a16:creationId xmlns:a16="http://schemas.microsoft.com/office/drawing/2014/main" id="{66194954-4CD9-36EE-5987-11A6D271635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5549" y="212651"/>
            <a:ext cx="5635256" cy="56352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F6A7D2D-9797-D32A-87D6-071D8CE6D985}"/>
              </a:ext>
            </a:extLst>
          </p:cNvPr>
          <p:cNvSpPr>
            <a:spLocks noGrp="1"/>
          </p:cNvSpPr>
          <p:nvPr>
            <p:ph type="title"/>
          </p:nvPr>
        </p:nvSpPr>
        <p:spPr>
          <a:xfrm>
            <a:off x="624608" y="-1145169"/>
            <a:ext cx="10942784" cy="1145169"/>
          </a:xfrm>
        </p:spPr>
        <p:txBody>
          <a:bodyPr>
            <a:normAutofit/>
          </a:bodyPr>
          <a:lstStyle/>
          <a:p>
            <a:r>
              <a:rPr lang="en-US" sz="6000" dirty="0">
                <a:latin typeface="Work Sans" pitchFamily="2" charset="77"/>
              </a:rPr>
              <a:t>Urban food forests, pt. 2</a:t>
            </a:r>
          </a:p>
        </p:txBody>
      </p:sp>
    </p:spTree>
    <p:extLst>
      <p:ext uri="{BB962C8B-B14F-4D97-AF65-F5344CB8AC3E}">
        <p14:creationId xmlns:p14="http://schemas.microsoft.com/office/powerpoint/2010/main" val="21404372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B7F2C-43CE-48E5-D928-965E740831D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AD1072C-8CA1-6F8C-54F4-37D2A7E923A5}"/>
              </a:ext>
            </a:extLst>
          </p:cNvPr>
          <p:cNvSpPr txBox="1"/>
          <p:nvPr/>
        </p:nvSpPr>
        <p:spPr>
          <a:xfrm>
            <a:off x="9169748" y="6300661"/>
            <a:ext cx="2397644" cy="338554"/>
          </a:xfrm>
          <a:prstGeom prst="rect">
            <a:avLst/>
          </a:prstGeom>
          <a:noFill/>
        </p:spPr>
        <p:txBody>
          <a:bodyPr wrap="none" rtlCol="0">
            <a:spAutoFit/>
          </a:bodyPr>
          <a:lstStyle/>
          <a:p>
            <a:r>
              <a:rPr lang="en-US" sz="1600" i="1" dirty="0">
                <a:latin typeface="Lora" panose="02000503000000020004" pitchFamily="2" charset="77"/>
              </a:rPr>
              <a:t>Source: </a:t>
            </a:r>
            <a:r>
              <a:rPr lang="en-US" sz="1600" i="1" dirty="0">
                <a:latin typeface="Lora" panose="02000503000000020004" pitchFamily="2" charset="77"/>
                <a:hlinkClick r:id="rId3"/>
              </a:rPr>
              <a:t>Concrete Jungle</a:t>
            </a:r>
            <a:endParaRPr lang="en-US" sz="1100" dirty="0"/>
          </a:p>
        </p:txBody>
      </p:sp>
      <p:sp>
        <p:nvSpPr>
          <p:cNvPr id="2" name="Title 1">
            <a:extLst>
              <a:ext uri="{FF2B5EF4-FFF2-40B4-BE49-F238E27FC236}">
                <a16:creationId xmlns:a16="http://schemas.microsoft.com/office/drawing/2014/main" id="{CFE2F465-8325-E769-8A2E-942F2AD5B166}"/>
              </a:ext>
            </a:extLst>
          </p:cNvPr>
          <p:cNvSpPr>
            <a:spLocks noGrp="1"/>
          </p:cNvSpPr>
          <p:nvPr>
            <p:ph type="title"/>
          </p:nvPr>
        </p:nvSpPr>
        <p:spPr>
          <a:xfrm>
            <a:off x="624608" y="-1145169"/>
            <a:ext cx="10942784" cy="1145169"/>
          </a:xfrm>
        </p:spPr>
        <p:txBody>
          <a:bodyPr>
            <a:normAutofit/>
          </a:bodyPr>
          <a:lstStyle/>
          <a:p>
            <a:r>
              <a:rPr lang="en-US" sz="6000" dirty="0">
                <a:latin typeface="Work Sans" pitchFamily="2" charset="77"/>
              </a:rPr>
              <a:t>Urban food forests, pt. 3</a:t>
            </a:r>
          </a:p>
        </p:txBody>
      </p:sp>
      <p:pic>
        <p:nvPicPr>
          <p:cNvPr id="5" name="Picture 4" descr="A map of a city with many colored pins">
            <a:extLst>
              <a:ext uri="{FF2B5EF4-FFF2-40B4-BE49-F238E27FC236}">
                <a16:creationId xmlns:a16="http://schemas.microsoft.com/office/drawing/2014/main" id="{104D2DEF-1B12-9AC9-B331-351338B53FAC}"/>
              </a:ext>
            </a:extLst>
          </p:cNvPr>
          <p:cNvPicPr>
            <a:picLocks noChangeAspect="1"/>
          </p:cNvPicPr>
          <p:nvPr/>
        </p:nvPicPr>
        <p:blipFill>
          <a:blip r:embed="rId4"/>
          <a:stretch>
            <a:fillRect/>
          </a:stretch>
        </p:blipFill>
        <p:spPr>
          <a:xfrm>
            <a:off x="2228273" y="218785"/>
            <a:ext cx="7735454" cy="5650508"/>
          </a:xfrm>
          <a:prstGeom prst="rect">
            <a:avLst/>
          </a:prstGeom>
        </p:spPr>
      </p:pic>
    </p:spTree>
    <p:extLst>
      <p:ext uri="{BB962C8B-B14F-4D97-AF65-F5344CB8AC3E}">
        <p14:creationId xmlns:p14="http://schemas.microsoft.com/office/powerpoint/2010/main" val="27079741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01DD2-DC46-5AB1-1B3B-B53AF4739D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E8F164-1728-2D08-CC23-30C5EB8277DA}"/>
              </a:ext>
            </a:extLst>
          </p:cNvPr>
          <p:cNvSpPr>
            <a:spLocks noGrp="1"/>
          </p:cNvSpPr>
          <p:nvPr>
            <p:ph type="title"/>
          </p:nvPr>
        </p:nvSpPr>
        <p:spPr>
          <a:xfrm>
            <a:off x="624608" y="676694"/>
            <a:ext cx="10942784" cy="4310942"/>
          </a:xfrm>
        </p:spPr>
        <p:txBody>
          <a:bodyPr>
            <a:normAutofit/>
          </a:bodyPr>
          <a:lstStyle/>
          <a:p>
            <a:pPr algn="ctr"/>
            <a:r>
              <a:rPr lang="en-US" sz="8000" dirty="0" err="1">
                <a:latin typeface="Work Sans" pitchFamily="2" charset="77"/>
              </a:rPr>
              <a:t>Agrihoods</a:t>
            </a:r>
            <a:endParaRPr lang="en-US" sz="8000" dirty="0">
              <a:latin typeface="Work Sans" pitchFamily="2" charset="77"/>
            </a:endParaRPr>
          </a:p>
        </p:txBody>
      </p:sp>
    </p:spTree>
    <p:extLst>
      <p:ext uri="{BB962C8B-B14F-4D97-AF65-F5344CB8AC3E}">
        <p14:creationId xmlns:p14="http://schemas.microsoft.com/office/powerpoint/2010/main" val="3383366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B5291-CBF1-2E28-D80C-0DBA24D9E28D}"/>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5D1F46F-B23E-803D-F518-0D945E6D7B71}"/>
              </a:ext>
            </a:extLst>
          </p:cNvPr>
          <p:cNvSpPr>
            <a:spLocks noGrp="1"/>
          </p:cNvSpPr>
          <p:nvPr>
            <p:ph idx="1"/>
          </p:nvPr>
        </p:nvSpPr>
        <p:spPr>
          <a:xfrm>
            <a:off x="624608" y="1360646"/>
            <a:ext cx="10942784" cy="4136708"/>
          </a:xfrm>
        </p:spPr>
        <p:txBody>
          <a:bodyPr>
            <a:noAutofit/>
          </a:bodyPr>
          <a:lstStyle/>
          <a:p>
            <a:pPr marL="152404" indent="0" algn="ctr">
              <a:lnSpc>
                <a:spcPct val="120000"/>
              </a:lnSpc>
              <a:spcBef>
                <a:spcPts val="0"/>
              </a:spcBef>
              <a:buNone/>
            </a:pPr>
            <a:r>
              <a:rPr lang="en-US" sz="3600" b="0" i="1" dirty="0">
                <a:effectLst/>
                <a:latin typeface="Lora" panose="02000503000000020004" pitchFamily="2" charset="77"/>
                <a:ea typeface="Aptos" panose="020B0004020202020204" pitchFamily="34" charset="0"/>
                <a:cs typeface="Times New Roman" panose="02020603050405020304" pitchFamily="18" charset="0"/>
              </a:rPr>
              <a:t>“They also support climate resilient food systems by extending the growing season, conserving water, and providing local and regional food options.”</a:t>
            </a:r>
            <a:endParaRPr lang="en-US" sz="3600" i="1" kern="100" dirty="0">
              <a:latin typeface="Lora" panose="02000503000000020004" pitchFamily="2" charset="77"/>
              <a:ea typeface="Aptos" panose="020B0004020202020204" pitchFamily="34" charset="0"/>
              <a:cs typeface="Times New Roman" panose="02020603050405020304" pitchFamily="18" charset="0"/>
            </a:endParaRPr>
          </a:p>
        </p:txBody>
      </p:sp>
      <p:sp>
        <p:nvSpPr>
          <p:cNvPr id="3" name="Title 2">
            <a:extLst>
              <a:ext uri="{FF2B5EF4-FFF2-40B4-BE49-F238E27FC236}">
                <a16:creationId xmlns:a16="http://schemas.microsoft.com/office/drawing/2014/main" id="{BCE395F4-78EF-045E-4B7C-F16EBA308F2B}"/>
              </a:ext>
            </a:extLst>
          </p:cNvPr>
          <p:cNvSpPr>
            <a:spLocks noGrp="1"/>
          </p:cNvSpPr>
          <p:nvPr>
            <p:ph type="title"/>
          </p:nvPr>
        </p:nvSpPr>
        <p:spPr>
          <a:xfrm>
            <a:off x="116958" y="-1145169"/>
            <a:ext cx="11958084" cy="1145169"/>
          </a:xfrm>
        </p:spPr>
        <p:txBody>
          <a:bodyPr>
            <a:noAutofit/>
          </a:bodyPr>
          <a:lstStyle/>
          <a:p>
            <a:r>
              <a:rPr lang="en-US" sz="4000" dirty="0">
                <a:latin typeface="Work Sans" pitchFamily="2" charset="77"/>
              </a:rPr>
              <a:t>USDA’s description</a:t>
            </a:r>
            <a:r>
              <a:rPr lang="en-US" sz="4000" baseline="0" dirty="0">
                <a:latin typeface="Work Sans" pitchFamily="2" charset="77"/>
              </a:rPr>
              <a:t> of innovative production, pt. 3</a:t>
            </a:r>
            <a:endParaRPr lang="en-US" sz="4000" dirty="0">
              <a:latin typeface="Work Sans" pitchFamily="2" charset="77"/>
            </a:endParaRPr>
          </a:p>
        </p:txBody>
      </p:sp>
    </p:spTree>
    <p:extLst>
      <p:ext uri="{BB962C8B-B14F-4D97-AF65-F5344CB8AC3E}">
        <p14:creationId xmlns:p14="http://schemas.microsoft.com/office/powerpoint/2010/main" val="30461374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0252F-296C-FFD4-65E3-39A6D3E9BDF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4DA0460-6385-3C5B-D168-5E4BC292B85E}"/>
              </a:ext>
            </a:extLst>
          </p:cNvPr>
          <p:cNvSpPr txBox="1"/>
          <p:nvPr/>
        </p:nvSpPr>
        <p:spPr>
          <a:xfrm>
            <a:off x="9169748" y="6300661"/>
            <a:ext cx="2303451" cy="338554"/>
          </a:xfrm>
          <a:prstGeom prst="rect">
            <a:avLst/>
          </a:prstGeom>
          <a:noFill/>
        </p:spPr>
        <p:txBody>
          <a:bodyPr wrap="none" rtlCol="0">
            <a:spAutoFit/>
          </a:bodyPr>
          <a:lstStyle/>
          <a:p>
            <a:r>
              <a:rPr lang="en-US" sz="1600" i="1" dirty="0">
                <a:latin typeface="Lora" panose="02000503000000020004" pitchFamily="2" charset="77"/>
              </a:rPr>
              <a:t>Source: </a:t>
            </a:r>
            <a:r>
              <a:rPr lang="en-US" sz="1600" i="1" dirty="0">
                <a:latin typeface="Lora" panose="02000503000000020004" pitchFamily="2" charset="77"/>
                <a:hlinkClick r:id="rId3"/>
              </a:rPr>
              <a:t>Cultivate Land</a:t>
            </a:r>
            <a:endParaRPr lang="en-US" sz="1100" dirty="0"/>
          </a:p>
        </p:txBody>
      </p:sp>
      <p:pic>
        <p:nvPicPr>
          <p:cNvPr id="3" name="Picture 2" descr="A rendering of an agrihood in which a farm is managed in front of residental homes">
            <a:extLst>
              <a:ext uri="{FF2B5EF4-FFF2-40B4-BE49-F238E27FC236}">
                <a16:creationId xmlns:a16="http://schemas.microsoft.com/office/drawing/2014/main" id="{7EF69669-7A46-8542-D372-70871E0A3357}"/>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24608" y="1658678"/>
            <a:ext cx="10942784" cy="4095921"/>
          </a:xfrm>
          <a:prstGeom prst="rect">
            <a:avLst/>
          </a:prstGeom>
          <a:solidFill>
            <a:srgbClr val="FFFFFF"/>
          </a:solidFill>
        </p:spPr>
      </p:pic>
      <p:sp>
        <p:nvSpPr>
          <p:cNvPr id="2" name="Title 1">
            <a:extLst>
              <a:ext uri="{FF2B5EF4-FFF2-40B4-BE49-F238E27FC236}">
                <a16:creationId xmlns:a16="http://schemas.microsoft.com/office/drawing/2014/main" id="{38BC2D19-CD5B-8DD7-EBB2-033E5D8781DA}"/>
              </a:ext>
            </a:extLst>
          </p:cNvPr>
          <p:cNvSpPr>
            <a:spLocks noGrp="1"/>
          </p:cNvSpPr>
          <p:nvPr>
            <p:ph type="title"/>
          </p:nvPr>
        </p:nvSpPr>
        <p:spPr>
          <a:xfrm>
            <a:off x="624608" y="676694"/>
            <a:ext cx="10942784" cy="1145169"/>
          </a:xfrm>
        </p:spPr>
        <p:txBody>
          <a:bodyPr anchor="t">
            <a:normAutofit/>
          </a:bodyPr>
          <a:lstStyle/>
          <a:p>
            <a:r>
              <a:rPr lang="en-US"/>
              <a:t>Agrihoods</a:t>
            </a:r>
          </a:p>
        </p:txBody>
      </p:sp>
    </p:spTree>
    <p:extLst>
      <p:ext uri="{BB962C8B-B14F-4D97-AF65-F5344CB8AC3E}">
        <p14:creationId xmlns:p14="http://schemas.microsoft.com/office/powerpoint/2010/main" val="10323853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01DD2-DC46-5AB1-1B3B-B53AF4739D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E8F164-1728-2D08-CC23-30C5EB8277DA}"/>
              </a:ext>
            </a:extLst>
          </p:cNvPr>
          <p:cNvSpPr>
            <a:spLocks noGrp="1"/>
          </p:cNvSpPr>
          <p:nvPr>
            <p:ph type="title"/>
          </p:nvPr>
        </p:nvSpPr>
        <p:spPr>
          <a:xfrm>
            <a:off x="624608" y="676694"/>
            <a:ext cx="10942784" cy="4310942"/>
          </a:xfrm>
        </p:spPr>
        <p:txBody>
          <a:bodyPr>
            <a:normAutofit/>
          </a:bodyPr>
          <a:lstStyle/>
          <a:p>
            <a:pPr algn="ctr"/>
            <a:r>
              <a:rPr lang="en-US" sz="8000" dirty="0">
                <a:latin typeface="Work Sans" pitchFamily="2" charset="77"/>
              </a:rPr>
              <a:t>Urban pollinator habitats</a:t>
            </a:r>
          </a:p>
        </p:txBody>
      </p:sp>
    </p:spTree>
    <p:extLst>
      <p:ext uri="{BB962C8B-B14F-4D97-AF65-F5344CB8AC3E}">
        <p14:creationId xmlns:p14="http://schemas.microsoft.com/office/powerpoint/2010/main" val="40363308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utterfly on a flower&#10;">
            <a:extLst>
              <a:ext uri="{FF2B5EF4-FFF2-40B4-BE49-F238E27FC236}">
                <a16:creationId xmlns:a16="http://schemas.microsoft.com/office/drawing/2014/main" id="{53AD9063-8B66-C18C-C002-76F1C3EF2AF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71281" y="1403498"/>
            <a:ext cx="6849437" cy="4572000"/>
          </a:xfrm>
          <a:prstGeom prst="rect">
            <a:avLst/>
          </a:prstGeom>
          <a:noFill/>
        </p:spPr>
      </p:pic>
      <p:sp>
        <p:nvSpPr>
          <p:cNvPr id="2" name="Title 1">
            <a:extLst>
              <a:ext uri="{FF2B5EF4-FFF2-40B4-BE49-F238E27FC236}">
                <a16:creationId xmlns:a16="http://schemas.microsoft.com/office/drawing/2014/main" id="{87D67C29-B06F-4ED1-D0B7-DAFC909AEB09}"/>
              </a:ext>
            </a:extLst>
          </p:cNvPr>
          <p:cNvSpPr>
            <a:spLocks noGrp="1"/>
          </p:cNvSpPr>
          <p:nvPr>
            <p:ph type="title"/>
          </p:nvPr>
        </p:nvSpPr>
        <p:spPr>
          <a:xfrm>
            <a:off x="624608" y="676694"/>
            <a:ext cx="10942784" cy="1145169"/>
          </a:xfrm>
        </p:spPr>
        <p:txBody>
          <a:bodyPr anchor="t">
            <a:normAutofit/>
          </a:bodyPr>
          <a:lstStyle/>
          <a:p>
            <a:r>
              <a:rPr lang="en-US" dirty="0"/>
              <a:t>Urban pollinator habitats</a:t>
            </a:r>
          </a:p>
        </p:txBody>
      </p:sp>
    </p:spTree>
    <p:extLst>
      <p:ext uri="{BB962C8B-B14F-4D97-AF65-F5344CB8AC3E}">
        <p14:creationId xmlns:p14="http://schemas.microsoft.com/office/powerpoint/2010/main" val="29285674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4FF88-B13F-34A8-2BC4-6B3E491600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233D00-9D6C-4322-FD1B-14C0D808ACB4}"/>
              </a:ext>
            </a:extLst>
          </p:cNvPr>
          <p:cNvSpPr>
            <a:spLocks noGrp="1"/>
          </p:cNvSpPr>
          <p:nvPr>
            <p:ph type="title"/>
          </p:nvPr>
        </p:nvSpPr>
        <p:spPr>
          <a:xfrm>
            <a:off x="624608" y="676694"/>
            <a:ext cx="10942784" cy="4310942"/>
          </a:xfrm>
        </p:spPr>
        <p:txBody>
          <a:bodyPr>
            <a:normAutofit/>
          </a:bodyPr>
          <a:lstStyle/>
          <a:p>
            <a:pPr algn="ctr"/>
            <a:r>
              <a:rPr lang="en-US" sz="8000" dirty="0">
                <a:latin typeface="Work Sans" pitchFamily="2" charset="77"/>
              </a:rPr>
              <a:t>Innovative animal agriculture</a:t>
            </a:r>
          </a:p>
        </p:txBody>
      </p:sp>
    </p:spTree>
    <p:extLst>
      <p:ext uri="{BB962C8B-B14F-4D97-AF65-F5344CB8AC3E}">
        <p14:creationId xmlns:p14="http://schemas.microsoft.com/office/powerpoint/2010/main" val="682384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A7C8D-FD93-C7F2-D31F-860EF80FE16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01A83EC-335F-D556-454E-918B5498C775}"/>
              </a:ext>
            </a:extLst>
          </p:cNvPr>
          <p:cNvSpPr>
            <a:spLocks noGrp="1"/>
          </p:cNvSpPr>
          <p:nvPr>
            <p:ph idx="1"/>
          </p:nvPr>
        </p:nvSpPr>
        <p:spPr/>
        <p:txBody>
          <a:bodyPr>
            <a:normAutofit/>
          </a:bodyPr>
          <a:lstStyle/>
          <a:p>
            <a:pPr marL="0" indent="0">
              <a:buNone/>
            </a:pPr>
            <a:r>
              <a:rPr lang="en-US" sz="4800" i="1" dirty="0"/>
              <a:t>the cultivation of insects for a variety of uses, including fertilizer, feed for other livestock, or protein for humans</a:t>
            </a:r>
          </a:p>
        </p:txBody>
      </p:sp>
      <p:sp>
        <p:nvSpPr>
          <p:cNvPr id="2" name="Title 1">
            <a:extLst>
              <a:ext uri="{FF2B5EF4-FFF2-40B4-BE49-F238E27FC236}">
                <a16:creationId xmlns:a16="http://schemas.microsoft.com/office/drawing/2014/main" id="{F6390895-5EB8-B1C7-5AFF-4A6CF4983153}"/>
              </a:ext>
            </a:extLst>
          </p:cNvPr>
          <p:cNvSpPr>
            <a:spLocks noGrp="1"/>
          </p:cNvSpPr>
          <p:nvPr>
            <p:ph type="title"/>
          </p:nvPr>
        </p:nvSpPr>
        <p:spPr/>
        <p:txBody>
          <a:bodyPr anchor="t">
            <a:normAutofit/>
          </a:bodyPr>
          <a:lstStyle/>
          <a:p>
            <a:r>
              <a:rPr lang="en-US" dirty="0">
                <a:latin typeface="Work Sans" pitchFamily="2" charset="77"/>
              </a:rPr>
              <a:t>Insect agriculture</a:t>
            </a:r>
          </a:p>
        </p:txBody>
      </p:sp>
    </p:spTree>
    <p:extLst>
      <p:ext uri="{BB962C8B-B14F-4D97-AF65-F5344CB8AC3E}">
        <p14:creationId xmlns:p14="http://schemas.microsoft.com/office/powerpoint/2010/main" val="27661848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0ED21-65AD-2555-01CD-EABDB4625EB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77FD6F-2B6C-A81D-5D84-CC812F1A346B}"/>
              </a:ext>
            </a:extLst>
          </p:cNvPr>
          <p:cNvSpPr>
            <a:spLocks noGrp="1"/>
          </p:cNvSpPr>
          <p:nvPr>
            <p:ph idx="1"/>
          </p:nvPr>
        </p:nvSpPr>
        <p:spPr/>
        <p:txBody>
          <a:bodyPr>
            <a:normAutofit/>
          </a:bodyPr>
          <a:lstStyle/>
          <a:p>
            <a:pPr marL="0" indent="0">
              <a:buNone/>
            </a:pPr>
            <a:r>
              <a:rPr lang="en-US" sz="4800" i="1" dirty="0"/>
              <a:t>a system leveraging earthworms to convert organic material into a soil amendment</a:t>
            </a:r>
          </a:p>
        </p:txBody>
      </p:sp>
      <p:sp>
        <p:nvSpPr>
          <p:cNvPr id="2" name="Title 1">
            <a:extLst>
              <a:ext uri="{FF2B5EF4-FFF2-40B4-BE49-F238E27FC236}">
                <a16:creationId xmlns:a16="http://schemas.microsoft.com/office/drawing/2014/main" id="{45AD43F6-59BB-726B-4EA8-F88009C2457F}"/>
              </a:ext>
            </a:extLst>
          </p:cNvPr>
          <p:cNvSpPr>
            <a:spLocks noGrp="1"/>
          </p:cNvSpPr>
          <p:nvPr>
            <p:ph type="title"/>
          </p:nvPr>
        </p:nvSpPr>
        <p:spPr/>
        <p:txBody>
          <a:bodyPr anchor="t">
            <a:normAutofit/>
          </a:bodyPr>
          <a:lstStyle/>
          <a:p>
            <a:r>
              <a:rPr lang="en-US" dirty="0">
                <a:latin typeface="Work Sans" pitchFamily="2" charset="77"/>
              </a:rPr>
              <a:t>Vermicomposting</a:t>
            </a:r>
          </a:p>
        </p:txBody>
      </p:sp>
    </p:spTree>
    <p:extLst>
      <p:ext uri="{BB962C8B-B14F-4D97-AF65-F5344CB8AC3E}">
        <p14:creationId xmlns:p14="http://schemas.microsoft.com/office/powerpoint/2010/main" val="30685470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1E8BA10-56AE-258F-0172-F746D5CFC545}"/>
              </a:ext>
            </a:extLst>
          </p:cNvPr>
          <p:cNvSpPr txBox="1"/>
          <p:nvPr/>
        </p:nvSpPr>
        <p:spPr>
          <a:xfrm>
            <a:off x="8860663" y="6216608"/>
            <a:ext cx="3119572" cy="338554"/>
          </a:xfrm>
          <a:prstGeom prst="rect">
            <a:avLst/>
          </a:prstGeom>
          <a:noFill/>
        </p:spPr>
        <p:txBody>
          <a:bodyPr wrap="none" rtlCol="0">
            <a:spAutoFit/>
          </a:bodyPr>
          <a:lstStyle/>
          <a:p>
            <a:r>
              <a:rPr lang="en-US" sz="1600" i="1" dirty="0">
                <a:latin typeface="Lora" panose="02000503000000020004" pitchFamily="2" charset="77"/>
              </a:rPr>
              <a:t>Source: </a:t>
            </a:r>
            <a:r>
              <a:rPr lang="en-US" sz="1600" i="1" dirty="0">
                <a:latin typeface="Lora" panose="02000503000000020004" pitchFamily="2" charset="77"/>
                <a:hlinkClick r:id="rId3"/>
              </a:rPr>
              <a:t>Uncle Jim’s Worm Farm</a:t>
            </a:r>
            <a:endParaRPr lang="en-US" sz="1100" dirty="0"/>
          </a:p>
        </p:txBody>
      </p:sp>
      <p:pic>
        <p:nvPicPr>
          <p:cNvPr id="10244" name="Picture 4" descr="A diagram of vermicomposting or the “compost life cycle” shows food connected to scraps, connected to compost (depicted by a bin filled with scaps and worms), connected to fertilizer, connected to “grow”, which is then connected back to food.">
            <a:extLst>
              <a:ext uri="{FF2B5EF4-FFF2-40B4-BE49-F238E27FC236}">
                <a16:creationId xmlns:a16="http://schemas.microsoft.com/office/drawing/2014/main" id="{95A373F2-D26A-0739-B876-0187EA6C5AC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1765" y="641392"/>
            <a:ext cx="11768470" cy="51727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D26D96F-A4AB-BB7A-1722-957B73DA7586}"/>
              </a:ext>
            </a:extLst>
          </p:cNvPr>
          <p:cNvSpPr>
            <a:spLocks noGrp="1"/>
          </p:cNvSpPr>
          <p:nvPr>
            <p:ph type="title"/>
          </p:nvPr>
        </p:nvSpPr>
        <p:spPr>
          <a:xfrm>
            <a:off x="624608" y="-1449817"/>
            <a:ext cx="10942784" cy="1145169"/>
          </a:xfrm>
        </p:spPr>
        <p:txBody>
          <a:bodyPr/>
          <a:lstStyle/>
          <a:p>
            <a:r>
              <a:rPr lang="en-US" dirty="0"/>
              <a:t>Vermicomposting at work</a:t>
            </a:r>
          </a:p>
        </p:txBody>
      </p:sp>
    </p:spTree>
    <p:extLst>
      <p:ext uri="{BB962C8B-B14F-4D97-AF65-F5344CB8AC3E}">
        <p14:creationId xmlns:p14="http://schemas.microsoft.com/office/powerpoint/2010/main" val="37416688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4FF88-B13F-34A8-2BC4-6B3E491600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233D00-9D6C-4322-FD1B-14C0D808ACB4}"/>
              </a:ext>
            </a:extLst>
          </p:cNvPr>
          <p:cNvSpPr>
            <a:spLocks noGrp="1"/>
          </p:cNvSpPr>
          <p:nvPr>
            <p:ph type="title"/>
          </p:nvPr>
        </p:nvSpPr>
        <p:spPr>
          <a:xfrm>
            <a:off x="624608" y="676694"/>
            <a:ext cx="10942784" cy="4310942"/>
          </a:xfrm>
        </p:spPr>
        <p:txBody>
          <a:bodyPr>
            <a:normAutofit/>
          </a:bodyPr>
          <a:lstStyle/>
          <a:p>
            <a:pPr algn="ctr"/>
            <a:r>
              <a:rPr lang="en-US" sz="8000" dirty="0">
                <a:latin typeface="Work Sans" pitchFamily="2" charset="77"/>
              </a:rPr>
              <a:t>Course 5 recap and next steps</a:t>
            </a:r>
          </a:p>
        </p:txBody>
      </p:sp>
    </p:spTree>
    <p:extLst>
      <p:ext uri="{BB962C8B-B14F-4D97-AF65-F5344CB8AC3E}">
        <p14:creationId xmlns:p14="http://schemas.microsoft.com/office/powerpoint/2010/main" val="3403781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FE2B3-823B-6776-3D21-8058CA1CD168}"/>
            </a:ext>
          </a:extLst>
        </p:cNvPr>
        <p:cNvGrpSpPr/>
        <p:nvPr/>
      </p:nvGrpSpPr>
      <p:grpSpPr>
        <a:xfrm>
          <a:off x="0" y="0"/>
          <a:ext cx="0" cy="0"/>
          <a:chOff x="0" y="0"/>
          <a:chExt cx="0" cy="0"/>
        </a:xfrm>
      </p:grpSpPr>
      <p:pic>
        <p:nvPicPr>
          <p:cNvPr id="4" name="Picture 3" descr="A group of people working in a garden">
            <a:extLst>
              <a:ext uri="{FF2B5EF4-FFF2-40B4-BE49-F238E27FC236}">
                <a16:creationId xmlns:a16="http://schemas.microsoft.com/office/drawing/2014/main" id="{58443733-A128-9DFC-2EED-557A701A2C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79347" y="41565"/>
            <a:ext cx="8433306" cy="6020260"/>
          </a:xfrm>
          <a:prstGeom prst="rect">
            <a:avLst/>
          </a:prstGeom>
        </p:spPr>
      </p:pic>
      <p:sp>
        <p:nvSpPr>
          <p:cNvPr id="2" name="Title 1">
            <a:extLst>
              <a:ext uri="{FF2B5EF4-FFF2-40B4-BE49-F238E27FC236}">
                <a16:creationId xmlns:a16="http://schemas.microsoft.com/office/drawing/2014/main" id="{EDA75199-4ED3-B00D-0D20-40525AABAEF8}"/>
              </a:ext>
            </a:extLst>
          </p:cNvPr>
          <p:cNvSpPr>
            <a:spLocks noGrp="1"/>
          </p:cNvSpPr>
          <p:nvPr>
            <p:ph type="title"/>
          </p:nvPr>
        </p:nvSpPr>
        <p:spPr>
          <a:xfrm>
            <a:off x="624607" y="-1300962"/>
            <a:ext cx="10942784" cy="1145169"/>
          </a:xfrm>
        </p:spPr>
        <p:txBody>
          <a:bodyPr anchor="t">
            <a:normAutofit fontScale="90000"/>
          </a:bodyPr>
          <a:lstStyle/>
          <a:p>
            <a:r>
              <a:rPr lang="en-US" dirty="0"/>
              <a:t>Urban agriculture connects consumers to their food system</a:t>
            </a:r>
          </a:p>
        </p:txBody>
      </p:sp>
    </p:spTree>
    <p:extLst>
      <p:ext uri="{BB962C8B-B14F-4D97-AF65-F5344CB8AC3E}">
        <p14:creationId xmlns:p14="http://schemas.microsoft.com/office/powerpoint/2010/main" val="41964869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5EE4B-3B6C-E5C0-1202-029962C8F89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406ABB2-0B7F-E9F9-F889-764D04784296}"/>
              </a:ext>
            </a:extLst>
          </p:cNvPr>
          <p:cNvSpPr txBox="1"/>
          <p:nvPr/>
        </p:nvSpPr>
        <p:spPr>
          <a:xfrm>
            <a:off x="10519342" y="6301668"/>
            <a:ext cx="1295163" cy="338554"/>
          </a:xfrm>
          <a:prstGeom prst="rect">
            <a:avLst/>
          </a:prstGeom>
          <a:noFill/>
        </p:spPr>
        <p:txBody>
          <a:bodyPr wrap="none" rtlCol="0">
            <a:spAutoFit/>
          </a:bodyPr>
          <a:lstStyle/>
          <a:p>
            <a:r>
              <a:rPr lang="en-US" sz="1600" i="1" dirty="0">
                <a:latin typeface="Lora" panose="02000503000000020004" pitchFamily="2" charset="77"/>
              </a:rPr>
              <a:t>Source: </a:t>
            </a:r>
            <a:r>
              <a:rPr lang="en-US" sz="1600" i="1" dirty="0">
                <a:latin typeface="Lora" panose="02000503000000020004" pitchFamily="2" charset="77"/>
                <a:hlinkClick r:id="rId3"/>
              </a:rPr>
              <a:t>ERS</a:t>
            </a:r>
            <a:endParaRPr lang="en-US" sz="1100" dirty="0"/>
          </a:p>
        </p:txBody>
      </p:sp>
      <p:pic>
        <p:nvPicPr>
          <p:cNvPr id="3" name="Picture 2" descr="A map of the United States shows the distribution of agricultural products sold in 2012 - most of these crops are grown in the middle of the country and areas of California and the East Coast">
            <a:extLst>
              <a:ext uri="{FF2B5EF4-FFF2-40B4-BE49-F238E27FC236}">
                <a16:creationId xmlns:a16="http://schemas.microsoft.com/office/drawing/2014/main" id="{D6A54ED6-E738-EB15-02AF-F0A1764E98E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82765" y="55420"/>
            <a:ext cx="7426469" cy="594888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BCAA87A-6D21-7029-91F8-1D0914C6255F}"/>
              </a:ext>
            </a:extLst>
          </p:cNvPr>
          <p:cNvSpPr>
            <a:spLocks noGrp="1"/>
          </p:cNvSpPr>
          <p:nvPr>
            <p:ph type="title"/>
          </p:nvPr>
        </p:nvSpPr>
        <p:spPr>
          <a:xfrm>
            <a:off x="624607" y="-1300962"/>
            <a:ext cx="10942784" cy="1145169"/>
          </a:xfrm>
        </p:spPr>
        <p:txBody>
          <a:bodyPr anchor="t">
            <a:normAutofit fontScale="90000"/>
          </a:bodyPr>
          <a:lstStyle/>
          <a:p>
            <a:r>
              <a:rPr lang="en-US" dirty="0"/>
              <a:t>Geographic distribution of agricultural production in the United States</a:t>
            </a:r>
          </a:p>
        </p:txBody>
      </p:sp>
    </p:spTree>
    <p:extLst>
      <p:ext uri="{BB962C8B-B14F-4D97-AF65-F5344CB8AC3E}">
        <p14:creationId xmlns:p14="http://schemas.microsoft.com/office/powerpoint/2010/main" val="29439676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eenery lines a pedestrian walkway in a dense urban area">
            <a:extLst>
              <a:ext uri="{FF2B5EF4-FFF2-40B4-BE49-F238E27FC236}">
                <a16:creationId xmlns:a16="http://schemas.microsoft.com/office/drawing/2014/main" id="{F8D4F74E-F0E9-3EE7-7C05-69F2C958E0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35691" y="127590"/>
            <a:ext cx="8720618" cy="5816583"/>
          </a:xfrm>
          <a:prstGeom prst="rect">
            <a:avLst/>
          </a:prstGeom>
        </p:spPr>
      </p:pic>
      <p:sp>
        <p:nvSpPr>
          <p:cNvPr id="2" name="Title 1">
            <a:extLst>
              <a:ext uri="{FF2B5EF4-FFF2-40B4-BE49-F238E27FC236}">
                <a16:creationId xmlns:a16="http://schemas.microsoft.com/office/drawing/2014/main" id="{3BD152B4-BA45-ADA7-E9A8-5AD30C119535}"/>
              </a:ext>
            </a:extLst>
          </p:cNvPr>
          <p:cNvSpPr>
            <a:spLocks noGrp="1"/>
          </p:cNvSpPr>
          <p:nvPr>
            <p:ph type="title"/>
          </p:nvPr>
        </p:nvSpPr>
        <p:spPr>
          <a:xfrm>
            <a:off x="624608" y="-1404150"/>
            <a:ext cx="10942784" cy="1145169"/>
          </a:xfrm>
        </p:spPr>
        <p:txBody>
          <a:bodyPr>
            <a:normAutofit fontScale="90000"/>
          </a:bodyPr>
          <a:lstStyle/>
          <a:p>
            <a:r>
              <a:rPr lang="en-US" dirty="0"/>
              <a:t>Urban greenery</a:t>
            </a:r>
            <a:r>
              <a:rPr lang="en-US" baseline="0" dirty="0"/>
              <a:t> as part of sustainable urban design</a:t>
            </a:r>
            <a:endParaRPr lang="en-US" dirty="0"/>
          </a:p>
        </p:txBody>
      </p:sp>
    </p:spTree>
    <p:extLst>
      <p:ext uri="{BB962C8B-B14F-4D97-AF65-F5344CB8AC3E}">
        <p14:creationId xmlns:p14="http://schemas.microsoft.com/office/powerpoint/2010/main" val="12168213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2E75F-2B16-1EF3-6FFF-120DBD5DCE5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55E1E5C-D161-06CE-3B1D-7FCB20F2C2CF}"/>
              </a:ext>
            </a:extLst>
          </p:cNvPr>
          <p:cNvSpPr txBox="1"/>
          <p:nvPr/>
        </p:nvSpPr>
        <p:spPr>
          <a:xfrm>
            <a:off x="9982200" y="6344198"/>
            <a:ext cx="1910716" cy="338554"/>
          </a:xfrm>
          <a:prstGeom prst="rect">
            <a:avLst/>
          </a:prstGeom>
          <a:noFill/>
        </p:spPr>
        <p:txBody>
          <a:bodyPr wrap="none" rtlCol="0">
            <a:spAutoFit/>
          </a:bodyPr>
          <a:lstStyle/>
          <a:p>
            <a:r>
              <a:rPr lang="en-US" sz="1600" i="1" dirty="0">
                <a:latin typeface="Lora" panose="02000503000000020004" pitchFamily="2" charset="77"/>
              </a:rPr>
              <a:t>Source: </a:t>
            </a:r>
            <a:r>
              <a:rPr lang="en-US" sz="1600" i="1" dirty="0">
                <a:latin typeface="Lora" panose="02000503000000020004" pitchFamily="2" charset="77"/>
                <a:hlinkClick r:id="rId3"/>
              </a:rPr>
              <a:t>US Census</a:t>
            </a:r>
            <a:endParaRPr lang="en-US" sz="1100" dirty="0"/>
          </a:p>
        </p:txBody>
      </p:sp>
      <p:pic>
        <p:nvPicPr>
          <p:cNvPr id="4" name="Picture 3" descr="A map of the United States showing 2020 population distribution; most people are on the coast and the Eastern United States, in areas not directly overlapping the previous map showing agricultural distribution">
            <a:extLst>
              <a:ext uri="{FF2B5EF4-FFF2-40B4-BE49-F238E27FC236}">
                <a16:creationId xmlns:a16="http://schemas.microsoft.com/office/drawing/2014/main" id="{58A13DB3-63D1-70F7-B73C-66DB531F8834}"/>
              </a:ext>
            </a:extLst>
          </p:cNvPr>
          <p:cNvPicPr>
            <a:picLocks noChangeAspect="1"/>
          </p:cNvPicPr>
          <p:nvPr/>
        </p:nvPicPr>
        <p:blipFill>
          <a:blip r:embed="rId4"/>
          <a:stretch>
            <a:fillRect/>
          </a:stretch>
        </p:blipFill>
        <p:spPr>
          <a:xfrm>
            <a:off x="2209800" y="0"/>
            <a:ext cx="7772400" cy="6005945"/>
          </a:xfrm>
          <a:prstGeom prst="rect">
            <a:avLst/>
          </a:prstGeom>
        </p:spPr>
      </p:pic>
      <p:sp>
        <p:nvSpPr>
          <p:cNvPr id="2" name="Title 1">
            <a:extLst>
              <a:ext uri="{FF2B5EF4-FFF2-40B4-BE49-F238E27FC236}">
                <a16:creationId xmlns:a16="http://schemas.microsoft.com/office/drawing/2014/main" id="{34719787-047D-B8DA-B364-849EBA7898FE}"/>
              </a:ext>
            </a:extLst>
          </p:cNvPr>
          <p:cNvSpPr>
            <a:spLocks noGrp="1"/>
          </p:cNvSpPr>
          <p:nvPr>
            <p:ph type="title"/>
          </p:nvPr>
        </p:nvSpPr>
        <p:spPr>
          <a:xfrm>
            <a:off x="624607" y="-1300962"/>
            <a:ext cx="10942784" cy="1145169"/>
          </a:xfrm>
        </p:spPr>
        <p:txBody>
          <a:bodyPr anchor="t">
            <a:normAutofit/>
          </a:bodyPr>
          <a:lstStyle/>
          <a:p>
            <a:r>
              <a:rPr lang="en-US" dirty="0"/>
              <a:t>Geographic distribution of US population</a:t>
            </a:r>
          </a:p>
        </p:txBody>
      </p:sp>
    </p:spTree>
    <p:extLst>
      <p:ext uri="{BB962C8B-B14F-4D97-AF65-F5344CB8AC3E}">
        <p14:creationId xmlns:p14="http://schemas.microsoft.com/office/powerpoint/2010/main" val="28937343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A9FD0-68F8-61CA-F2AE-65CF5A06FA6A}"/>
            </a:ext>
          </a:extLst>
        </p:cNvPr>
        <p:cNvGrpSpPr/>
        <p:nvPr/>
      </p:nvGrpSpPr>
      <p:grpSpPr>
        <a:xfrm>
          <a:off x="0" y="0"/>
          <a:ext cx="0" cy="0"/>
          <a:chOff x="0" y="0"/>
          <a:chExt cx="0" cy="0"/>
        </a:xfrm>
      </p:grpSpPr>
      <p:pic>
        <p:nvPicPr>
          <p:cNvPr id="4" name="Picture 3" descr="An urban farmer consulting with a USDA employee on their farm">
            <a:extLst>
              <a:ext uri="{FF2B5EF4-FFF2-40B4-BE49-F238E27FC236}">
                <a16:creationId xmlns:a16="http://schemas.microsoft.com/office/drawing/2014/main" id="{1FF2EEC7-9FB0-082F-F6AA-602C865535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61801" y="0"/>
            <a:ext cx="9068398" cy="6039694"/>
          </a:xfrm>
          <a:prstGeom prst="rect">
            <a:avLst/>
          </a:prstGeom>
        </p:spPr>
      </p:pic>
      <p:sp>
        <p:nvSpPr>
          <p:cNvPr id="2" name="Title 1">
            <a:extLst>
              <a:ext uri="{FF2B5EF4-FFF2-40B4-BE49-F238E27FC236}">
                <a16:creationId xmlns:a16="http://schemas.microsoft.com/office/drawing/2014/main" id="{C49E9187-D19A-2D06-09E1-9222DB884F59}"/>
              </a:ext>
            </a:extLst>
          </p:cNvPr>
          <p:cNvSpPr>
            <a:spLocks noGrp="1"/>
          </p:cNvSpPr>
          <p:nvPr>
            <p:ph type="title"/>
          </p:nvPr>
        </p:nvSpPr>
        <p:spPr>
          <a:xfrm>
            <a:off x="624608" y="-1404150"/>
            <a:ext cx="10942784" cy="1145169"/>
          </a:xfrm>
        </p:spPr>
        <p:txBody>
          <a:bodyPr>
            <a:normAutofit/>
          </a:bodyPr>
          <a:lstStyle/>
          <a:p>
            <a:r>
              <a:rPr lang="en-US" dirty="0"/>
              <a:t>Innovative doesn’t always mean ”new”</a:t>
            </a:r>
          </a:p>
        </p:txBody>
      </p:sp>
    </p:spTree>
    <p:extLst>
      <p:ext uri="{BB962C8B-B14F-4D97-AF65-F5344CB8AC3E}">
        <p14:creationId xmlns:p14="http://schemas.microsoft.com/office/powerpoint/2010/main" val="3376169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C72BF-5FEB-0915-5BBC-21AF5D041A3E}"/>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2AF39A9-AFB0-F08D-A644-ACF320AB8F0C}"/>
              </a:ext>
            </a:extLst>
          </p:cNvPr>
          <p:cNvSpPr>
            <a:spLocks noGrp="1"/>
          </p:cNvSpPr>
          <p:nvPr>
            <p:ph idx="1"/>
          </p:nvPr>
        </p:nvSpPr>
        <p:spPr>
          <a:xfrm>
            <a:off x="624608" y="1952357"/>
            <a:ext cx="11173692" cy="3876943"/>
          </a:xfrm>
        </p:spPr>
        <p:txBody>
          <a:bodyPr>
            <a:normAutofit fontScale="92500" lnSpcReduction="10000"/>
          </a:bodyPr>
          <a:lstStyle/>
          <a:p>
            <a:pPr marL="0" indent="0">
              <a:buNone/>
            </a:pPr>
            <a:r>
              <a:rPr lang="en-US" sz="4000" kern="0" dirty="0">
                <a:effectLst/>
                <a:latin typeface="Lora" panose="02000503000000020004" pitchFamily="2" charset="77"/>
                <a:ea typeface="Times New Roman" panose="02020603050405020304" pitchFamily="18" charset="0"/>
                <a:cs typeface="Times New Roman" panose="02020603050405020304" pitchFamily="18" charset="0"/>
              </a:rPr>
              <a:t>You will:</a:t>
            </a:r>
          </a:p>
          <a:p>
            <a:r>
              <a:rPr lang="en-US" sz="4000" kern="0" dirty="0">
                <a:effectLst/>
                <a:latin typeface="Lora" panose="02000503000000020004" pitchFamily="2" charset="77"/>
                <a:ea typeface="Times New Roman" panose="02020603050405020304" pitchFamily="18" charset="0"/>
                <a:cs typeface="Times New Roman" panose="02020603050405020304" pitchFamily="18" charset="0"/>
              </a:rPr>
              <a:t>Identify and distinguish between different types of innovative production</a:t>
            </a:r>
          </a:p>
          <a:p>
            <a:r>
              <a:rPr lang="en-US" sz="4000" kern="0" dirty="0">
                <a:effectLst/>
                <a:latin typeface="Lora" panose="02000503000000020004" pitchFamily="2" charset="77"/>
                <a:ea typeface="Times New Roman" panose="02020603050405020304" pitchFamily="18" charset="0"/>
                <a:cs typeface="Times New Roman" panose="02020603050405020304" pitchFamily="18" charset="0"/>
              </a:rPr>
              <a:t>Evaluate the various benefits of innovative production</a:t>
            </a:r>
          </a:p>
          <a:p>
            <a:r>
              <a:rPr lang="en-US" sz="4000" kern="0" dirty="0">
                <a:latin typeface="Lora" panose="02000503000000020004" pitchFamily="2" charset="77"/>
                <a:ea typeface="Aptos" panose="020B0004020202020204" pitchFamily="34" charset="0"/>
                <a:cs typeface="Times New Roman" panose="02020603050405020304" pitchFamily="18" charset="0"/>
              </a:rPr>
              <a:t>Examine how the USDA can support innovative producers</a:t>
            </a:r>
            <a:endParaRPr lang="en-US" sz="4000" kern="100" dirty="0">
              <a:effectLst/>
              <a:latin typeface="Lora" panose="02000503000000020004" pitchFamily="2" charset="77"/>
              <a:ea typeface="Aptos" panose="020B0004020202020204" pitchFamily="34" charset="0"/>
              <a:cs typeface="Times New Roman" panose="02020603050405020304" pitchFamily="18" charset="0"/>
            </a:endParaRPr>
          </a:p>
        </p:txBody>
      </p:sp>
      <p:sp>
        <p:nvSpPr>
          <p:cNvPr id="3" name="Title 2">
            <a:extLst>
              <a:ext uri="{FF2B5EF4-FFF2-40B4-BE49-F238E27FC236}">
                <a16:creationId xmlns:a16="http://schemas.microsoft.com/office/drawing/2014/main" id="{0797F09B-3E2E-B3AA-1FFE-9ED805458CAC}"/>
              </a:ext>
            </a:extLst>
          </p:cNvPr>
          <p:cNvSpPr>
            <a:spLocks noGrp="1"/>
          </p:cNvSpPr>
          <p:nvPr>
            <p:ph type="title"/>
          </p:nvPr>
        </p:nvSpPr>
        <p:spPr/>
        <p:txBody>
          <a:bodyPr>
            <a:noAutofit/>
          </a:bodyPr>
          <a:lstStyle/>
          <a:p>
            <a:r>
              <a:rPr lang="en-US" sz="5400" dirty="0">
                <a:latin typeface="Work Sans" pitchFamily="2" charset="77"/>
              </a:rPr>
              <a:t>Course 5 learning objectives</a:t>
            </a:r>
          </a:p>
        </p:txBody>
      </p:sp>
    </p:spTree>
    <p:extLst>
      <p:ext uri="{BB962C8B-B14F-4D97-AF65-F5344CB8AC3E}">
        <p14:creationId xmlns:p14="http://schemas.microsoft.com/office/powerpoint/2010/main" val="216350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082B16-7D6B-2C1D-9FC6-68AA78031858}"/>
            </a:ext>
          </a:extLst>
        </p:cNvPr>
        <p:cNvGrpSpPr/>
        <p:nvPr/>
      </p:nvGrpSpPr>
      <p:grpSpPr>
        <a:xfrm>
          <a:off x="0" y="0"/>
          <a:ext cx="0" cy="0"/>
          <a:chOff x="0" y="0"/>
          <a:chExt cx="0" cy="0"/>
        </a:xfrm>
      </p:grpSpPr>
      <p:pic>
        <p:nvPicPr>
          <p:cNvPr id="5" name="Picture 4" descr="Farmers stand in front of their high tunnel, inside of which grows a variety of plants directly in the ground">
            <a:extLst>
              <a:ext uri="{FF2B5EF4-FFF2-40B4-BE49-F238E27FC236}">
                <a16:creationId xmlns:a16="http://schemas.microsoft.com/office/drawing/2014/main" id="{AEA78707-728F-6F5B-B599-DA667747B78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677247" y="1825208"/>
            <a:ext cx="5075758" cy="4035094"/>
          </a:xfrm>
          <a:prstGeom prst="rect">
            <a:avLst/>
          </a:prstGeom>
        </p:spPr>
      </p:pic>
      <p:pic>
        <p:nvPicPr>
          <p:cNvPr id="2" name="Picture 1" descr="Carrots harvested from rows under a high tunnel">
            <a:extLst>
              <a:ext uri="{FF2B5EF4-FFF2-40B4-BE49-F238E27FC236}">
                <a16:creationId xmlns:a16="http://schemas.microsoft.com/office/drawing/2014/main" id="{F3104348-1C8E-606F-5DCE-5F8D29DFE0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995" y="1821863"/>
            <a:ext cx="6052639" cy="4031151"/>
          </a:xfrm>
          <a:prstGeom prst="rect">
            <a:avLst/>
          </a:prstGeom>
        </p:spPr>
      </p:pic>
      <p:sp>
        <p:nvSpPr>
          <p:cNvPr id="3" name="Title 2">
            <a:extLst>
              <a:ext uri="{FF2B5EF4-FFF2-40B4-BE49-F238E27FC236}">
                <a16:creationId xmlns:a16="http://schemas.microsoft.com/office/drawing/2014/main" id="{FAD79D02-C2D2-3A10-DB5D-93D242E0D4E4}"/>
              </a:ext>
            </a:extLst>
          </p:cNvPr>
          <p:cNvSpPr>
            <a:spLocks noGrp="1"/>
          </p:cNvSpPr>
          <p:nvPr>
            <p:ph type="title"/>
          </p:nvPr>
        </p:nvSpPr>
        <p:spPr/>
        <p:txBody>
          <a:bodyPr>
            <a:noAutofit/>
          </a:bodyPr>
          <a:lstStyle/>
          <a:p>
            <a:r>
              <a:rPr lang="en-US" sz="5400" dirty="0">
                <a:latin typeface="Work Sans" pitchFamily="2" charset="77"/>
              </a:rPr>
              <a:t>Soil-based agriculture</a:t>
            </a:r>
          </a:p>
        </p:txBody>
      </p:sp>
    </p:spTree>
    <p:extLst>
      <p:ext uri="{BB962C8B-B14F-4D97-AF65-F5344CB8AC3E}">
        <p14:creationId xmlns:p14="http://schemas.microsoft.com/office/powerpoint/2010/main" val="18572964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0CFCB-787B-C3AA-63CC-28EF23B5A9F3}"/>
            </a:ext>
          </a:extLst>
        </p:cNvPr>
        <p:cNvGrpSpPr/>
        <p:nvPr/>
      </p:nvGrpSpPr>
      <p:grpSpPr>
        <a:xfrm>
          <a:off x="0" y="0"/>
          <a:ext cx="0" cy="0"/>
          <a:chOff x="0" y="0"/>
          <a:chExt cx="0" cy="0"/>
        </a:xfrm>
      </p:grpSpPr>
      <p:pic>
        <p:nvPicPr>
          <p:cNvPr id="5" name="Picture 4" descr="Greens growing by LED light inside a shipping container">
            <a:extLst>
              <a:ext uri="{FF2B5EF4-FFF2-40B4-BE49-F238E27FC236}">
                <a16:creationId xmlns:a16="http://schemas.microsoft.com/office/drawing/2014/main" id="{2AB02C2C-585E-B708-1BAA-D4B90BE1B62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08"/>
          <a:stretch/>
        </p:blipFill>
        <p:spPr bwMode="auto">
          <a:xfrm>
            <a:off x="7334365" y="1617482"/>
            <a:ext cx="4062906" cy="438204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hand holds a lettuce that has been grown hydroponically">
            <a:extLst>
              <a:ext uri="{FF2B5EF4-FFF2-40B4-BE49-F238E27FC236}">
                <a16:creationId xmlns:a16="http://schemas.microsoft.com/office/drawing/2014/main" id="{5D38AC30-5C83-90F6-F511-A5BE1CE75A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5251" y="1871324"/>
            <a:ext cx="6198351" cy="4128198"/>
          </a:xfrm>
          <a:prstGeom prst="rect">
            <a:avLst/>
          </a:prstGeom>
        </p:spPr>
      </p:pic>
      <p:sp>
        <p:nvSpPr>
          <p:cNvPr id="3" name="Title 2">
            <a:extLst>
              <a:ext uri="{FF2B5EF4-FFF2-40B4-BE49-F238E27FC236}">
                <a16:creationId xmlns:a16="http://schemas.microsoft.com/office/drawing/2014/main" id="{A0AE503D-E9C6-C744-A428-24F52754B573}"/>
              </a:ext>
            </a:extLst>
          </p:cNvPr>
          <p:cNvSpPr>
            <a:spLocks noGrp="1"/>
          </p:cNvSpPr>
          <p:nvPr>
            <p:ph type="title"/>
          </p:nvPr>
        </p:nvSpPr>
        <p:spPr/>
        <p:txBody>
          <a:bodyPr>
            <a:noAutofit/>
          </a:bodyPr>
          <a:lstStyle/>
          <a:p>
            <a:r>
              <a:rPr lang="en-US" sz="5400" dirty="0">
                <a:latin typeface="Work Sans" pitchFamily="2" charset="77"/>
              </a:rPr>
              <a:t>Non-soil-based agriculture</a:t>
            </a:r>
          </a:p>
        </p:txBody>
      </p:sp>
    </p:spTree>
    <p:extLst>
      <p:ext uri="{BB962C8B-B14F-4D97-AF65-F5344CB8AC3E}">
        <p14:creationId xmlns:p14="http://schemas.microsoft.com/office/powerpoint/2010/main" val="495100949"/>
      </p:ext>
    </p:extLst>
  </p:cSld>
  <p:clrMapOvr>
    <a:masterClrMapping/>
  </p:clrMapOvr>
</p:sld>
</file>

<file path=ppt/theme/theme1.xml><?xml version="1.0" encoding="utf-8"?>
<a:theme xmlns:a="http://schemas.openxmlformats.org/drawingml/2006/main" name="Office Theme">
  <a:themeElements>
    <a:clrScheme name="CCE Colors">
      <a:dk1>
        <a:srgbClr val="002B49"/>
      </a:dk1>
      <a:lt1>
        <a:sysClr val="window" lastClr="FFFFFF"/>
      </a:lt1>
      <a:dk2>
        <a:srgbClr val="53565A"/>
      </a:dk2>
      <a:lt2>
        <a:srgbClr val="8C857B"/>
      </a:lt2>
      <a:accent1>
        <a:srgbClr val="A6192E"/>
      </a:accent1>
      <a:accent2>
        <a:srgbClr val="53565A"/>
      </a:accent2>
      <a:accent3>
        <a:srgbClr val="002B49"/>
      </a:accent3>
      <a:accent4>
        <a:srgbClr val="0085CA"/>
      </a:accent4>
      <a:accent5>
        <a:srgbClr val="ED8B00"/>
      </a:accent5>
      <a:accent6>
        <a:srgbClr val="64A700"/>
      </a:accent6>
      <a:hlink>
        <a:srgbClr val="A6192E"/>
      </a:hlink>
      <a:folHlink>
        <a:srgbClr val="002B49"/>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34A1DF8-8D56-4AC5-985E-B574FE13EAD8}" vid="{348B899E-D224-4E94-BEE9-EEE6DA4F36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7693</TotalTime>
  <Words>580</Words>
  <Application>Microsoft Macintosh PowerPoint</Application>
  <PresentationFormat>Widescreen</PresentationFormat>
  <Paragraphs>111</Paragraphs>
  <Slides>50</Slides>
  <Notes>30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50</vt:i4>
      </vt:variant>
    </vt:vector>
  </HeadingPairs>
  <TitlesOfParts>
    <vt:vector size="57" baseType="lpstr">
      <vt:lpstr>Aptos</vt:lpstr>
      <vt:lpstr>Arial</vt:lpstr>
      <vt:lpstr>Calibri</vt:lpstr>
      <vt:lpstr>Lora</vt:lpstr>
      <vt:lpstr>Roboto</vt:lpstr>
      <vt:lpstr>Work Sans</vt:lpstr>
      <vt:lpstr>Office Theme</vt:lpstr>
      <vt:lpstr>Course 5:  Innovative Production</vt:lpstr>
      <vt:lpstr>USDA’s description of innovative production</vt:lpstr>
      <vt:lpstr>USDA’s description of innovative production, pt. 2</vt:lpstr>
      <vt:lpstr>USDA’s description of innovative production, pt. 3</vt:lpstr>
      <vt:lpstr>Urban greenery as part of sustainable urban design</vt:lpstr>
      <vt:lpstr>Innovative doesn’t always mean ”new”</vt:lpstr>
      <vt:lpstr>Course 5 learning objectives</vt:lpstr>
      <vt:lpstr>Soil-based agriculture</vt:lpstr>
      <vt:lpstr>Non-soil-based agriculture</vt:lpstr>
      <vt:lpstr>Animal agriculture</vt:lpstr>
      <vt:lpstr>Intensive planting strategies</vt:lpstr>
      <vt:lpstr>Land access limited by development</vt:lpstr>
      <vt:lpstr>Succession planting</vt:lpstr>
      <vt:lpstr>Intercropping</vt:lpstr>
      <vt:lpstr>SPIN Farming</vt:lpstr>
      <vt:lpstr>Vertical farming</vt:lpstr>
      <vt:lpstr>Vertical farming, pt. 2</vt:lpstr>
      <vt:lpstr>Vertical farming pt. 3</vt:lpstr>
      <vt:lpstr>Controlled environment agriculture</vt:lpstr>
      <vt:lpstr>Controlled environment agriculture (CEA)</vt:lpstr>
      <vt:lpstr>A CEA operation like a clean room</vt:lpstr>
      <vt:lpstr>CEA operations are not exclusive to urban areas</vt:lpstr>
      <vt:lpstr>Hydroponics</vt:lpstr>
      <vt:lpstr>Deep water cultivation (DWC)</vt:lpstr>
      <vt:lpstr>Nutrient film technique (NFT)</vt:lpstr>
      <vt:lpstr>Ebb and flow/ flood and drain</vt:lpstr>
      <vt:lpstr>Aeroponics</vt:lpstr>
      <vt:lpstr>Aeroponics rendering </vt:lpstr>
      <vt:lpstr>Aquaponics</vt:lpstr>
      <vt:lpstr>Aquaponics rendering </vt:lpstr>
      <vt:lpstr>Aquaponics at Oko Farms</vt:lpstr>
      <vt:lpstr>Rooftop farming and building-integrated systems</vt:lpstr>
      <vt:lpstr>Rooftop farming</vt:lpstr>
      <vt:lpstr>Building-integrated systems</vt:lpstr>
      <vt:lpstr>Urban food forests</vt:lpstr>
      <vt:lpstr>Urban food forests</vt:lpstr>
      <vt:lpstr>Urban food forests, pt. 2</vt:lpstr>
      <vt:lpstr>Urban food forests, pt. 3</vt:lpstr>
      <vt:lpstr>Agrihoods</vt:lpstr>
      <vt:lpstr>Agrihoods</vt:lpstr>
      <vt:lpstr>Urban pollinator habitats</vt:lpstr>
      <vt:lpstr>Urban pollinator habitats</vt:lpstr>
      <vt:lpstr>Innovative animal agriculture</vt:lpstr>
      <vt:lpstr>Insect agriculture</vt:lpstr>
      <vt:lpstr>Vermicomposting</vt:lpstr>
      <vt:lpstr>Vermicomposting at work</vt:lpstr>
      <vt:lpstr>Course 5 recap and next steps</vt:lpstr>
      <vt:lpstr>Urban agriculture connects consumers to their food system</vt:lpstr>
      <vt:lpstr>Geographic distribution of agricultural production in the United States</vt:lpstr>
      <vt:lpstr>Geographic distribution of US population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Kyle Patricia Karnuta</dc:creator>
  <cp:lastModifiedBy>Kyle Patricia Karnuta</cp:lastModifiedBy>
  <cp:revision>2</cp:revision>
  <dcterms:created xsi:type="dcterms:W3CDTF">2024-12-05T21:03:06Z</dcterms:created>
  <dcterms:modified xsi:type="dcterms:W3CDTF">2025-04-23T16:11:20Z</dcterms:modified>
</cp:coreProperties>
</file>