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681" r:id="rId2"/>
    <p:sldId id="650" r:id="rId3"/>
    <p:sldId id="649" r:id="rId4"/>
    <p:sldId id="702" r:id="rId5"/>
    <p:sldId id="703" r:id="rId6"/>
    <p:sldId id="655" r:id="rId7"/>
    <p:sldId id="698" r:id="rId8"/>
    <p:sldId id="701" r:id="rId9"/>
    <p:sldId id="656" r:id="rId10"/>
    <p:sldId id="657" r:id="rId11"/>
    <p:sldId id="658" r:id="rId12"/>
    <p:sldId id="704" r:id="rId13"/>
    <p:sldId id="661" r:id="rId14"/>
    <p:sldId id="662" r:id="rId15"/>
    <p:sldId id="663" r:id="rId16"/>
    <p:sldId id="705" r:id="rId17"/>
    <p:sldId id="664" r:id="rId18"/>
    <p:sldId id="665" r:id="rId19"/>
    <p:sldId id="706" r:id="rId20"/>
    <p:sldId id="666" r:id="rId21"/>
    <p:sldId id="680" r:id="rId22"/>
    <p:sldId id="668" r:id="rId23"/>
    <p:sldId id="669" r:id="rId24"/>
    <p:sldId id="676" r:id="rId25"/>
    <p:sldId id="674" r:id="rId26"/>
    <p:sldId id="707" r:id="rId27"/>
    <p:sldId id="679" r:id="rId28"/>
  </p:sldIdLst>
  <p:sldSz cx="9144000" cy="5143500" type="screen16x9"/>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ideo: Course 4 Orientation" id="{84479449-DCE5-8847-8303-024E2210D3A0}">
          <p14:sldIdLst>
            <p14:sldId id="681"/>
            <p14:sldId id="650"/>
            <p14:sldId id="649"/>
          </p14:sldIdLst>
        </p14:section>
        <p14:section name="Video: The Benefits of Urban Agriculture" id="{7AD94FAA-927F-DC4A-9D7F-2D6584A1C57F}">
          <p14:sldIdLst>
            <p14:sldId id="702"/>
            <p14:sldId id="703"/>
            <p14:sldId id="655"/>
            <p14:sldId id="698"/>
            <p14:sldId id="701"/>
            <p14:sldId id="656"/>
            <p14:sldId id="657"/>
            <p14:sldId id="658"/>
            <p14:sldId id="704"/>
            <p14:sldId id="661"/>
            <p14:sldId id="662"/>
            <p14:sldId id="663"/>
            <p14:sldId id="705"/>
            <p14:sldId id="664"/>
            <p14:sldId id="665"/>
            <p14:sldId id="706"/>
            <p14:sldId id="666"/>
            <p14:sldId id="680"/>
            <p14:sldId id="668"/>
            <p14:sldId id="669"/>
            <p14:sldId id="676"/>
          </p14:sldIdLst>
        </p14:section>
        <p14:section name="Video: Urban Grower Motivations" id="{A6DBA9FB-1623-394E-9B8E-99DA715690FD}">
          <p14:sldIdLst>
            <p14:sldId id="674"/>
          </p14:sldIdLst>
        </p14:section>
        <p14:section name="Video: Course 4 recap and next steps" id="{F898CD87-BCE1-E244-B56A-43D5B37983B4}">
          <p14:sldIdLst>
            <p14:sldId id="707"/>
            <p14:sldId id="67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B1B"/>
    <a:srgbClr val="6EB53F"/>
    <a:srgbClr val="EF4035"/>
    <a:srgbClr val="0067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ADEAF4-0FD7-D546-B7FB-5EB99D0A8122}" v="1" dt="2025-04-23T17:42:00.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41" autoAdjust="0"/>
  </p:normalViewPr>
  <p:slideViewPr>
    <p:cSldViewPr snapToGrid="0" snapToObjects="1">
      <p:cViewPr varScale="1">
        <p:scale>
          <a:sx n="124" d="100"/>
          <a:sy n="124" d="100"/>
        </p:scale>
        <p:origin x="192" y="240"/>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201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Patricia Karnuta" userId="82361d48-8bea-4924-8944-c280714f0564" providerId="ADAL" clId="{D55FCC44-4326-7640-A14D-E7DCBE557416}"/>
    <pc:docChg chg="custSel addSld delSld modSld modSection">
      <pc:chgData name="Kyle Patricia Karnuta" userId="82361d48-8bea-4924-8944-c280714f0564" providerId="ADAL" clId="{D55FCC44-4326-7640-A14D-E7DCBE557416}" dt="2025-02-13T01:08:07.081" v="18" actId="13244"/>
      <pc:docMkLst>
        <pc:docMk/>
      </pc:docMkLst>
      <pc:sldChg chg="modSp mod">
        <pc:chgData name="Kyle Patricia Karnuta" userId="82361d48-8bea-4924-8944-c280714f0564" providerId="ADAL" clId="{D55FCC44-4326-7640-A14D-E7DCBE557416}" dt="2025-02-13T00:46:10.415" v="15" actId="255"/>
        <pc:sldMkLst>
          <pc:docMk/>
          <pc:sldMk cId="2307464943" sldId="649"/>
        </pc:sldMkLst>
        <pc:spChg chg="mod">
          <ac:chgData name="Kyle Patricia Karnuta" userId="82361d48-8bea-4924-8944-c280714f0564" providerId="ADAL" clId="{D55FCC44-4326-7640-A14D-E7DCBE557416}" dt="2025-02-13T00:46:10.415" v="15" actId="255"/>
          <ac:spMkLst>
            <pc:docMk/>
            <pc:sldMk cId="2307464943" sldId="649"/>
            <ac:spMk id="5" creationId="{E3214E65-9968-298E-AB3F-0BB29AF3E839}"/>
          </ac:spMkLst>
        </pc:spChg>
      </pc:sldChg>
      <pc:sldChg chg="modSp mod">
        <pc:chgData name="Kyle Patricia Karnuta" userId="82361d48-8bea-4924-8944-c280714f0564" providerId="ADAL" clId="{D55FCC44-4326-7640-A14D-E7DCBE557416}" dt="2025-02-13T00:40:32.932" v="9" actId="20577"/>
        <pc:sldMkLst>
          <pc:docMk/>
          <pc:sldMk cId="2482702245" sldId="650"/>
        </pc:sldMkLst>
        <pc:spChg chg="mod">
          <ac:chgData name="Kyle Patricia Karnuta" userId="82361d48-8bea-4924-8944-c280714f0564" providerId="ADAL" clId="{D55FCC44-4326-7640-A14D-E7DCBE557416}" dt="2025-02-13T00:40:32.932" v="9" actId="20577"/>
          <ac:spMkLst>
            <pc:docMk/>
            <pc:sldMk cId="2482702245" sldId="650"/>
            <ac:spMk id="3" creationId="{3AA85093-98AB-1D51-8391-31FE6B16837B}"/>
          </ac:spMkLst>
        </pc:spChg>
      </pc:sldChg>
      <pc:sldChg chg="modSp add mod">
        <pc:chgData name="Kyle Patricia Karnuta" userId="82361d48-8bea-4924-8944-c280714f0564" providerId="ADAL" clId="{D55FCC44-4326-7640-A14D-E7DCBE557416}" dt="2025-02-13T01:08:07.081" v="18" actId="13244"/>
        <pc:sldMkLst>
          <pc:docMk/>
          <pc:sldMk cId="2866162819" sldId="674"/>
        </pc:sldMkLst>
        <pc:spChg chg="ord">
          <ac:chgData name="Kyle Patricia Karnuta" userId="82361d48-8bea-4924-8944-c280714f0564" providerId="ADAL" clId="{D55FCC44-4326-7640-A14D-E7DCBE557416}" dt="2025-02-13T01:08:07.081" v="18" actId="13244"/>
          <ac:spMkLst>
            <pc:docMk/>
            <pc:sldMk cId="2866162819" sldId="674"/>
            <ac:spMk id="2" creationId="{41170269-9B08-CAF3-F71F-4D0B898E5C91}"/>
          </ac:spMkLst>
        </pc:spChg>
      </pc:sldChg>
      <pc:sldChg chg="del">
        <pc:chgData name="Kyle Patricia Karnuta" userId="82361d48-8bea-4924-8944-c280714f0564" providerId="ADAL" clId="{D55FCC44-4326-7640-A14D-E7DCBE557416}" dt="2025-02-13T01:07:55.997" v="17" actId="2696"/>
        <pc:sldMkLst>
          <pc:docMk/>
          <pc:sldMk cId="753141478" sldId="675"/>
        </pc:sldMkLst>
      </pc:sldChg>
      <pc:sldChg chg="modSp mod">
        <pc:chgData name="Kyle Patricia Karnuta" userId="82361d48-8bea-4924-8944-c280714f0564" providerId="ADAL" clId="{D55FCC44-4326-7640-A14D-E7DCBE557416}" dt="2025-02-13T00:40:26.813" v="8" actId="20577"/>
        <pc:sldMkLst>
          <pc:docMk/>
          <pc:sldMk cId="3327201736" sldId="681"/>
        </pc:sldMkLst>
        <pc:spChg chg="mod">
          <ac:chgData name="Kyle Patricia Karnuta" userId="82361d48-8bea-4924-8944-c280714f0564" providerId="ADAL" clId="{D55FCC44-4326-7640-A14D-E7DCBE557416}" dt="2025-02-13T00:40:26.813" v="8" actId="20577"/>
          <ac:spMkLst>
            <pc:docMk/>
            <pc:sldMk cId="3327201736" sldId="681"/>
            <ac:spMk id="2" creationId="{7CC389A0-B903-621D-8D1D-AC48422EF224}"/>
          </ac:spMkLst>
        </pc:spChg>
      </pc:sldChg>
    </pc:docChg>
  </pc:docChgLst>
  <pc:docChgLst>
    <pc:chgData name="Kyle Patricia Karnuta" userId="82361d48-8bea-4924-8944-c280714f0564" providerId="ADAL" clId="{F30DAA19-B764-3346-9B0A-9D52B16B33F6}"/>
    <pc:docChg chg="addSld delSld modSld modSection">
      <pc:chgData name="Kyle Patricia Karnuta" userId="82361d48-8bea-4924-8944-c280714f0564" providerId="ADAL" clId="{F30DAA19-B764-3346-9B0A-9D52B16B33F6}" dt="2025-01-27T21:35:17.595" v="3" actId="2696"/>
      <pc:docMkLst>
        <pc:docMk/>
      </pc:docMkLst>
      <pc:sldChg chg="del">
        <pc:chgData name="Kyle Patricia Karnuta" userId="82361d48-8bea-4924-8944-c280714f0564" providerId="ADAL" clId="{F30DAA19-B764-3346-9B0A-9D52B16B33F6}" dt="2025-01-27T21:34:44.453" v="0" actId="2696"/>
        <pc:sldMkLst>
          <pc:docMk/>
          <pc:sldMk cId="160541908" sldId="651"/>
        </pc:sldMkLst>
      </pc:sldChg>
      <pc:sldChg chg="del">
        <pc:chgData name="Kyle Patricia Karnuta" userId="82361d48-8bea-4924-8944-c280714f0564" providerId="ADAL" clId="{F30DAA19-B764-3346-9B0A-9D52B16B33F6}" dt="2025-01-27T21:34:58.861" v="2" actId="2696"/>
        <pc:sldMkLst>
          <pc:docMk/>
          <pc:sldMk cId="1849009029" sldId="654"/>
        </pc:sldMkLst>
      </pc:sldChg>
      <pc:sldChg chg="del">
        <pc:chgData name="Kyle Patricia Karnuta" userId="82361d48-8bea-4924-8944-c280714f0564" providerId="ADAL" clId="{F30DAA19-B764-3346-9B0A-9D52B16B33F6}" dt="2025-01-27T21:35:17.595" v="3" actId="2696"/>
        <pc:sldMkLst>
          <pc:docMk/>
          <pc:sldMk cId="1072499566" sldId="670"/>
        </pc:sldMkLst>
      </pc:sldChg>
      <pc:sldChg chg="add">
        <pc:chgData name="Kyle Patricia Karnuta" userId="82361d48-8bea-4924-8944-c280714f0564" providerId="ADAL" clId="{F30DAA19-B764-3346-9B0A-9D52B16B33F6}" dt="2025-01-27T21:34:57.092" v="1"/>
        <pc:sldMkLst>
          <pc:docMk/>
          <pc:sldMk cId="1448972189" sldId="698"/>
        </pc:sldMkLst>
      </pc:sldChg>
      <pc:sldChg chg="add">
        <pc:chgData name="Kyle Patricia Karnuta" userId="82361d48-8bea-4924-8944-c280714f0564" providerId="ADAL" clId="{F30DAA19-B764-3346-9B0A-9D52B16B33F6}" dt="2025-01-27T21:34:57.092" v="1"/>
        <pc:sldMkLst>
          <pc:docMk/>
          <pc:sldMk cId="3827615280" sldId="701"/>
        </pc:sldMkLst>
      </pc:sldChg>
    </pc:docChg>
  </pc:docChgLst>
  <pc:docChgLst>
    <pc:chgData name="Kyle Patricia Karnuta" userId="82361d48-8bea-4924-8944-c280714f0564" providerId="ADAL" clId="{C75892A0-BE6E-664C-A9B9-8B65861C6331}"/>
    <pc:docChg chg="custSel addSld delSld modSld addSection modSection">
      <pc:chgData name="Kyle Patricia Karnuta" userId="82361d48-8bea-4924-8944-c280714f0564" providerId="ADAL" clId="{C75892A0-BE6E-664C-A9B9-8B65861C6331}" dt="2025-03-19T15:40:45.423" v="175" actId="17846"/>
      <pc:docMkLst>
        <pc:docMk/>
      </pc:docMkLst>
      <pc:sldChg chg="modSp mod">
        <pc:chgData name="Kyle Patricia Karnuta" userId="82361d48-8bea-4924-8944-c280714f0564" providerId="ADAL" clId="{C75892A0-BE6E-664C-A9B9-8B65861C6331}" dt="2025-03-19T15:26:34.435" v="3" actId="255"/>
        <pc:sldMkLst>
          <pc:docMk/>
          <pc:sldMk cId="2307464943" sldId="649"/>
        </pc:sldMkLst>
        <pc:spChg chg="mod">
          <ac:chgData name="Kyle Patricia Karnuta" userId="82361d48-8bea-4924-8944-c280714f0564" providerId="ADAL" clId="{C75892A0-BE6E-664C-A9B9-8B65861C6331}" dt="2025-03-19T15:26:34.435" v="3" actId="255"/>
          <ac:spMkLst>
            <pc:docMk/>
            <pc:sldMk cId="2307464943" sldId="649"/>
            <ac:spMk id="5" creationId="{E3214E65-9968-298E-AB3F-0BB29AF3E839}"/>
          </ac:spMkLst>
        </pc:spChg>
      </pc:sldChg>
      <pc:sldChg chg="modSp mod">
        <pc:chgData name="Kyle Patricia Karnuta" userId="82361d48-8bea-4924-8944-c280714f0564" providerId="ADAL" clId="{C75892A0-BE6E-664C-A9B9-8B65861C6331}" dt="2025-03-19T15:36:34.963" v="135" actId="14100"/>
        <pc:sldMkLst>
          <pc:docMk/>
          <pc:sldMk cId="2866162819" sldId="674"/>
        </pc:sldMkLst>
        <pc:spChg chg="mod">
          <ac:chgData name="Kyle Patricia Karnuta" userId="82361d48-8bea-4924-8944-c280714f0564" providerId="ADAL" clId="{C75892A0-BE6E-664C-A9B9-8B65861C6331}" dt="2025-03-19T15:36:34.963" v="135" actId="14100"/>
          <ac:spMkLst>
            <pc:docMk/>
            <pc:sldMk cId="2866162819" sldId="674"/>
            <ac:spMk id="3" creationId="{844B27F3-3509-CA5F-DFD7-48C9C1A8B3DD}"/>
          </ac:spMkLst>
        </pc:spChg>
      </pc:sldChg>
      <pc:sldChg chg="del">
        <pc:chgData name="Kyle Patricia Karnuta" userId="82361d48-8bea-4924-8944-c280714f0564" providerId="ADAL" clId="{C75892A0-BE6E-664C-A9B9-8B65861C6331}" dt="2025-03-19T15:39:14.493" v="136" actId="2696"/>
        <pc:sldMkLst>
          <pc:docMk/>
          <pc:sldMk cId="4072503861" sldId="677"/>
        </pc:sldMkLst>
      </pc:sldChg>
      <pc:sldChg chg="modSp mod">
        <pc:chgData name="Kyle Patricia Karnuta" userId="82361d48-8bea-4924-8944-c280714f0564" providerId="ADAL" clId="{C75892A0-BE6E-664C-A9B9-8B65861C6331}" dt="2025-03-19T15:39:18.542" v="139" actId="20577"/>
        <pc:sldMkLst>
          <pc:docMk/>
          <pc:sldMk cId="169313992" sldId="678"/>
        </pc:sldMkLst>
      </pc:sldChg>
      <pc:sldChg chg="modSp add mod">
        <pc:chgData name="Kyle Patricia Karnuta" userId="82361d48-8bea-4924-8944-c280714f0564" providerId="ADAL" clId="{C75892A0-BE6E-664C-A9B9-8B65861C6331}" dt="2025-03-19T15:29:22.475" v="40" actId="403"/>
        <pc:sldMkLst>
          <pc:docMk/>
          <pc:sldMk cId="2767782976" sldId="702"/>
        </pc:sldMkLst>
        <pc:spChg chg="mod">
          <ac:chgData name="Kyle Patricia Karnuta" userId="82361d48-8bea-4924-8944-c280714f0564" providerId="ADAL" clId="{C75892A0-BE6E-664C-A9B9-8B65861C6331}" dt="2025-03-19T15:29:22.475" v="40" actId="403"/>
          <ac:spMkLst>
            <pc:docMk/>
            <pc:sldMk cId="2767782976" sldId="702"/>
            <ac:spMk id="2" creationId="{0C9155C8-FAC2-722E-F95B-1456B89D600D}"/>
          </ac:spMkLst>
        </pc:spChg>
      </pc:sldChg>
      <pc:sldChg chg="modSp add mod">
        <pc:chgData name="Kyle Patricia Karnuta" userId="82361d48-8bea-4924-8944-c280714f0564" providerId="ADAL" clId="{C75892A0-BE6E-664C-A9B9-8B65861C6331}" dt="2025-03-19T15:31:18.950" v="60" actId="20577"/>
        <pc:sldMkLst>
          <pc:docMk/>
          <pc:sldMk cId="1225145552" sldId="703"/>
        </pc:sldMkLst>
        <pc:spChg chg="mod">
          <ac:chgData name="Kyle Patricia Karnuta" userId="82361d48-8bea-4924-8944-c280714f0564" providerId="ADAL" clId="{C75892A0-BE6E-664C-A9B9-8B65861C6331}" dt="2025-03-19T15:31:18.950" v="60" actId="20577"/>
          <ac:spMkLst>
            <pc:docMk/>
            <pc:sldMk cId="1225145552" sldId="703"/>
            <ac:spMk id="2" creationId="{1242A61D-7A14-1E87-C20A-4351AACD4525}"/>
          </ac:spMkLst>
        </pc:spChg>
      </pc:sldChg>
      <pc:sldChg chg="modSp add mod">
        <pc:chgData name="Kyle Patricia Karnuta" userId="82361d48-8bea-4924-8944-c280714f0564" providerId="ADAL" clId="{C75892A0-BE6E-664C-A9B9-8B65861C6331}" dt="2025-03-19T15:32:12.187" v="81" actId="20577"/>
        <pc:sldMkLst>
          <pc:docMk/>
          <pc:sldMk cId="3728519551" sldId="704"/>
        </pc:sldMkLst>
        <pc:spChg chg="mod">
          <ac:chgData name="Kyle Patricia Karnuta" userId="82361d48-8bea-4924-8944-c280714f0564" providerId="ADAL" clId="{C75892A0-BE6E-664C-A9B9-8B65861C6331}" dt="2025-03-19T15:32:12.187" v="81" actId="20577"/>
          <ac:spMkLst>
            <pc:docMk/>
            <pc:sldMk cId="3728519551" sldId="704"/>
            <ac:spMk id="2" creationId="{42E9E1B0-5D4F-C1F9-5714-4CB2189FD376}"/>
          </ac:spMkLst>
        </pc:spChg>
      </pc:sldChg>
      <pc:sldChg chg="modSp add mod">
        <pc:chgData name="Kyle Patricia Karnuta" userId="82361d48-8bea-4924-8944-c280714f0564" providerId="ADAL" clId="{C75892A0-BE6E-664C-A9B9-8B65861C6331}" dt="2025-03-19T15:32:52.888" v="105" actId="20577"/>
        <pc:sldMkLst>
          <pc:docMk/>
          <pc:sldMk cId="2905769808" sldId="705"/>
        </pc:sldMkLst>
        <pc:spChg chg="mod">
          <ac:chgData name="Kyle Patricia Karnuta" userId="82361d48-8bea-4924-8944-c280714f0564" providerId="ADAL" clId="{C75892A0-BE6E-664C-A9B9-8B65861C6331}" dt="2025-03-19T15:32:52.888" v="105" actId="20577"/>
          <ac:spMkLst>
            <pc:docMk/>
            <pc:sldMk cId="2905769808" sldId="705"/>
            <ac:spMk id="2" creationId="{F000D1B0-C817-47BD-5C7C-18B6CB4221FE}"/>
          </ac:spMkLst>
        </pc:spChg>
      </pc:sldChg>
      <pc:sldChg chg="modSp add mod">
        <pc:chgData name="Kyle Patricia Karnuta" userId="82361d48-8bea-4924-8944-c280714f0564" providerId="ADAL" clId="{C75892A0-BE6E-664C-A9B9-8B65861C6331}" dt="2025-03-19T15:33:14.601" v="124" actId="20577"/>
        <pc:sldMkLst>
          <pc:docMk/>
          <pc:sldMk cId="1315612239" sldId="706"/>
        </pc:sldMkLst>
        <pc:spChg chg="mod">
          <ac:chgData name="Kyle Patricia Karnuta" userId="82361d48-8bea-4924-8944-c280714f0564" providerId="ADAL" clId="{C75892A0-BE6E-664C-A9B9-8B65861C6331}" dt="2025-03-19T15:33:14.601" v="124" actId="20577"/>
          <ac:spMkLst>
            <pc:docMk/>
            <pc:sldMk cId="1315612239" sldId="706"/>
            <ac:spMk id="2" creationId="{5FDBBCF9-835E-72CE-1A0B-627684D3F3EA}"/>
          </ac:spMkLst>
        </pc:spChg>
      </pc:sldChg>
      <pc:sldChg chg="modSp add mod">
        <pc:chgData name="Kyle Patricia Karnuta" userId="82361d48-8bea-4924-8944-c280714f0564" providerId="ADAL" clId="{C75892A0-BE6E-664C-A9B9-8B65861C6331}" dt="2025-03-19T15:39:33.883" v="173" actId="20577"/>
        <pc:sldMkLst>
          <pc:docMk/>
          <pc:sldMk cId="2895892982" sldId="707"/>
        </pc:sldMkLst>
        <pc:spChg chg="mod">
          <ac:chgData name="Kyle Patricia Karnuta" userId="82361d48-8bea-4924-8944-c280714f0564" providerId="ADAL" clId="{C75892A0-BE6E-664C-A9B9-8B65861C6331}" dt="2025-03-19T15:39:33.883" v="173" actId="20577"/>
          <ac:spMkLst>
            <pc:docMk/>
            <pc:sldMk cId="2895892982" sldId="707"/>
            <ac:spMk id="2" creationId="{4F028BB4-2321-280E-20BD-E0A3055B3FA3}"/>
          </ac:spMkLst>
        </pc:spChg>
      </pc:sldChg>
    </pc:docChg>
  </pc:docChgLst>
  <pc:docChgLst>
    <pc:chgData name="Kyle Patricia Karnuta" userId="82361d48-8bea-4924-8944-c280714f0564" providerId="ADAL" clId="{38ADEAF4-0FD7-D546-B7FB-5EB99D0A8122}"/>
    <pc:docChg chg="custSel delSld modSld modSection">
      <pc:chgData name="Kyle Patricia Karnuta" userId="82361d48-8bea-4924-8944-c280714f0564" providerId="ADAL" clId="{38ADEAF4-0FD7-D546-B7FB-5EB99D0A8122}" dt="2025-04-23T17:42:24.761" v="21"/>
      <pc:docMkLst>
        <pc:docMk/>
      </pc:docMkLst>
      <pc:sldChg chg="modSp mod">
        <pc:chgData name="Kyle Patricia Karnuta" userId="82361d48-8bea-4924-8944-c280714f0564" providerId="ADAL" clId="{38ADEAF4-0FD7-D546-B7FB-5EB99D0A8122}" dt="2025-04-22T15:13:32.634" v="1" actId="20577"/>
        <pc:sldMkLst>
          <pc:docMk/>
          <pc:sldMk cId="2307464943" sldId="649"/>
        </pc:sldMkLst>
        <pc:spChg chg="mod">
          <ac:chgData name="Kyle Patricia Karnuta" userId="82361d48-8bea-4924-8944-c280714f0564" providerId="ADAL" clId="{38ADEAF4-0FD7-D546-B7FB-5EB99D0A8122}" dt="2025-04-22T15:13:32.634" v="1" actId="20577"/>
          <ac:spMkLst>
            <pc:docMk/>
            <pc:sldMk cId="2307464943" sldId="649"/>
            <ac:spMk id="5" creationId="{E3214E65-9968-298E-AB3F-0BB29AF3E839}"/>
          </ac:spMkLst>
        </pc:spChg>
      </pc:sldChg>
      <pc:sldChg chg="del">
        <pc:chgData name="Kyle Patricia Karnuta" userId="82361d48-8bea-4924-8944-c280714f0564" providerId="ADAL" clId="{38ADEAF4-0FD7-D546-B7FB-5EB99D0A8122}" dt="2025-04-23T17:39:34.778" v="2" actId="2696"/>
        <pc:sldMkLst>
          <pc:docMk/>
          <pc:sldMk cId="1756535272" sldId="659"/>
        </pc:sldMkLst>
      </pc:sldChg>
      <pc:sldChg chg="del">
        <pc:chgData name="Kyle Patricia Karnuta" userId="82361d48-8bea-4924-8944-c280714f0564" providerId="ADAL" clId="{38ADEAF4-0FD7-D546-B7FB-5EB99D0A8122}" dt="2025-04-23T17:39:37.383" v="3" actId="2696"/>
        <pc:sldMkLst>
          <pc:docMk/>
          <pc:sldMk cId="91611268" sldId="660"/>
        </pc:sldMkLst>
      </pc:sldChg>
      <pc:sldChg chg="delSp modSp mod modNotesTx">
        <pc:chgData name="Kyle Patricia Karnuta" userId="82361d48-8bea-4924-8944-c280714f0564" providerId="ADAL" clId="{38ADEAF4-0FD7-D546-B7FB-5EB99D0A8122}" dt="2025-04-23T17:42:10.472" v="18" actId="478"/>
        <pc:sldMkLst>
          <pc:docMk/>
          <pc:sldMk cId="988864210" sldId="666"/>
        </pc:sldMkLst>
        <pc:spChg chg="del mod">
          <ac:chgData name="Kyle Patricia Karnuta" userId="82361d48-8bea-4924-8944-c280714f0564" providerId="ADAL" clId="{38ADEAF4-0FD7-D546-B7FB-5EB99D0A8122}" dt="2025-04-23T17:42:10.472" v="18" actId="478"/>
          <ac:spMkLst>
            <pc:docMk/>
            <pc:sldMk cId="988864210" sldId="666"/>
            <ac:spMk id="3" creationId="{72A0D856-30F2-512E-0656-F6B642EDE29D}"/>
          </ac:spMkLst>
        </pc:spChg>
      </pc:sldChg>
      <pc:sldChg chg="delSp modSp mod modNotesTx">
        <pc:chgData name="Kyle Patricia Karnuta" userId="82361d48-8bea-4924-8944-c280714f0564" providerId="ADAL" clId="{38ADEAF4-0FD7-D546-B7FB-5EB99D0A8122}" dt="2025-04-23T17:41:57.007" v="10" actId="478"/>
        <pc:sldMkLst>
          <pc:docMk/>
          <pc:sldMk cId="1731619442" sldId="668"/>
        </pc:sldMkLst>
        <pc:spChg chg="del mod">
          <ac:chgData name="Kyle Patricia Karnuta" userId="82361d48-8bea-4924-8944-c280714f0564" providerId="ADAL" clId="{38ADEAF4-0FD7-D546-B7FB-5EB99D0A8122}" dt="2025-04-23T17:41:57.007" v="10" actId="478"/>
          <ac:spMkLst>
            <pc:docMk/>
            <pc:sldMk cId="1731619442" sldId="668"/>
            <ac:spMk id="3" creationId="{874BD3EC-F175-BCC0-2B38-05E97F76139A}"/>
          </ac:spMkLst>
        </pc:spChg>
      </pc:sldChg>
      <pc:sldChg chg="delSp modSp mod modNotesTx">
        <pc:chgData name="Kyle Patricia Karnuta" userId="82361d48-8bea-4924-8944-c280714f0564" providerId="ADAL" clId="{38ADEAF4-0FD7-D546-B7FB-5EB99D0A8122}" dt="2025-04-23T17:41:51.199" v="7" actId="478"/>
        <pc:sldMkLst>
          <pc:docMk/>
          <pc:sldMk cId="2597460877" sldId="669"/>
        </pc:sldMkLst>
        <pc:spChg chg="del mod">
          <ac:chgData name="Kyle Patricia Karnuta" userId="82361d48-8bea-4924-8944-c280714f0564" providerId="ADAL" clId="{38ADEAF4-0FD7-D546-B7FB-5EB99D0A8122}" dt="2025-04-23T17:41:51.199" v="7" actId="478"/>
          <ac:spMkLst>
            <pc:docMk/>
            <pc:sldMk cId="2597460877" sldId="669"/>
            <ac:spMk id="3" creationId="{4C4ECAA5-32D8-BE62-7B04-5DC1076752BC}"/>
          </ac:spMkLst>
        </pc:spChg>
      </pc:sldChg>
      <pc:sldChg chg="del">
        <pc:chgData name="Kyle Patricia Karnuta" userId="82361d48-8bea-4924-8944-c280714f0564" providerId="ADAL" clId="{38ADEAF4-0FD7-D546-B7FB-5EB99D0A8122}" dt="2025-04-23T17:39:58.734" v="4" actId="2696"/>
        <pc:sldMkLst>
          <pc:docMk/>
          <pc:sldMk cId="169313992" sldId="678"/>
        </pc:sldMkLst>
      </pc:sldChg>
      <pc:sldChg chg="addSp delSp modSp mod modNotesTx">
        <pc:chgData name="Kyle Patricia Karnuta" userId="82361d48-8bea-4924-8944-c280714f0564" providerId="ADAL" clId="{38ADEAF4-0FD7-D546-B7FB-5EB99D0A8122}" dt="2025-04-23T17:42:05.073" v="15" actId="478"/>
        <pc:sldMkLst>
          <pc:docMk/>
          <pc:sldMk cId="2903453238" sldId="680"/>
        </pc:sldMkLst>
        <pc:spChg chg="add del mod">
          <ac:chgData name="Kyle Patricia Karnuta" userId="82361d48-8bea-4924-8944-c280714f0564" providerId="ADAL" clId="{38ADEAF4-0FD7-D546-B7FB-5EB99D0A8122}" dt="2025-04-23T17:42:05.073" v="15" actId="478"/>
          <ac:spMkLst>
            <pc:docMk/>
            <pc:sldMk cId="2903453238" sldId="680"/>
            <ac:spMk id="2" creationId="{D64125E0-154C-458A-E1C9-AFFEE9F3D5AF}"/>
          </ac:spMkLst>
        </pc:spChg>
        <pc:spChg chg="del">
          <ac:chgData name="Kyle Patricia Karnuta" userId="82361d48-8bea-4924-8944-c280714f0564" providerId="ADAL" clId="{38ADEAF4-0FD7-D546-B7FB-5EB99D0A8122}" dt="2025-04-23T17:41:59.851" v="11" actId="21"/>
          <ac:spMkLst>
            <pc:docMk/>
            <pc:sldMk cId="2903453238" sldId="680"/>
            <ac:spMk id="3" creationId="{A0FF82FB-0C01-C64F-2857-660502B72310}"/>
          </ac:spMkLst>
        </pc:spChg>
      </pc:sldChg>
      <pc:sldChg chg="delSp modSp mod modNotesTx">
        <pc:chgData name="Kyle Patricia Karnuta" userId="82361d48-8bea-4924-8944-c280714f0564" providerId="ADAL" clId="{38ADEAF4-0FD7-D546-B7FB-5EB99D0A8122}" dt="2025-04-23T17:42:24.761" v="21"/>
        <pc:sldMkLst>
          <pc:docMk/>
          <pc:sldMk cId="1448972189" sldId="698"/>
        </pc:sldMkLst>
        <pc:spChg chg="del mod">
          <ac:chgData name="Kyle Patricia Karnuta" userId="82361d48-8bea-4924-8944-c280714f0564" providerId="ADAL" clId="{38ADEAF4-0FD7-D546-B7FB-5EB99D0A8122}" dt="2025-04-23T17:42:23.986" v="20" actId="478"/>
          <ac:spMkLst>
            <pc:docMk/>
            <pc:sldMk cId="1448972189" sldId="698"/>
            <ac:spMk id="3" creationId="{050B0E3F-B3BD-D4D2-CF9F-4DA2F171159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CA95F2-023A-1445-82DE-0268D465293F}" type="datetimeFigureOut">
              <a:rPr lang="en-US" smtClean="0"/>
              <a:t>4/23/25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D9DF5D-90FC-7D4A-B15B-EC85E56F616C}" type="slidenum">
              <a:rPr lang="en-US" smtClean="0"/>
              <a:t>‹#›</a:t>
            </a:fld>
            <a:endParaRPr lang="en-US"/>
          </a:p>
        </p:txBody>
      </p:sp>
    </p:spTree>
    <p:extLst>
      <p:ext uri="{BB962C8B-B14F-4D97-AF65-F5344CB8AC3E}">
        <p14:creationId xmlns:p14="http://schemas.microsoft.com/office/powerpoint/2010/main" val="1107266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FA199-D1D6-E34E-BE4F-0C9C560654EF}" type="datetimeFigureOut">
              <a:rPr lang="en-US" smtClean="0"/>
              <a:t>4/23/25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17B08-0BCD-354B-9358-AE5CAD05314A}" type="slidenum">
              <a:rPr lang="en-US" smtClean="0"/>
              <a:t>‹#›</a:t>
            </a:fld>
            <a:endParaRPr lang="en-US"/>
          </a:p>
        </p:txBody>
      </p:sp>
      <p:sp>
        <p:nvSpPr>
          <p:cNvPr id="8" name="Footer Placeholder 7"/>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608327393"/>
      </p:ext>
    </p:extLst>
  </p:cSld>
  <p:clrMap bg1="lt1" tx1="dk1" bg2="lt2" tx2="dk2" accent1="accent1" accent2="accent2" accent3="accent3" accent4="accent4" accent5="accent5" accent6="accent6" hlink="hlink" folHlink="folHlink"/>
  <p:hf hdr="0" ftr="0" dt="0"/>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FC512E-F4BE-8645-A501-FD72C928B77A}" type="slidenum">
              <a:rPr lang="en-US" smtClean="0"/>
              <a:t>1</a:t>
            </a:fld>
            <a:endParaRPr lang="en-US"/>
          </a:p>
        </p:txBody>
      </p:sp>
    </p:spTree>
    <p:extLst>
      <p:ext uri="{BB962C8B-B14F-4D97-AF65-F5344CB8AC3E}">
        <p14:creationId xmlns:p14="http://schemas.microsoft.com/office/powerpoint/2010/main" val="1352991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FC512E-F4BE-8645-A501-FD72C928B77A}" type="slidenum">
              <a:rPr lang="en-US" smtClean="0"/>
              <a:t>10</a:t>
            </a:fld>
            <a:endParaRPr lang="en-US"/>
          </a:p>
        </p:txBody>
      </p:sp>
    </p:spTree>
    <p:extLst>
      <p:ext uri="{BB962C8B-B14F-4D97-AF65-F5344CB8AC3E}">
        <p14:creationId xmlns:p14="http://schemas.microsoft.com/office/powerpoint/2010/main" val="1306361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FC512E-F4BE-8645-A501-FD72C928B77A}" type="slidenum">
              <a:rPr lang="en-US" smtClean="0"/>
              <a:t>11</a:t>
            </a:fld>
            <a:endParaRPr lang="en-US"/>
          </a:p>
        </p:txBody>
      </p:sp>
    </p:spTree>
    <p:extLst>
      <p:ext uri="{BB962C8B-B14F-4D97-AF65-F5344CB8AC3E}">
        <p14:creationId xmlns:p14="http://schemas.microsoft.com/office/powerpoint/2010/main" val="602240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539A6-967F-149C-0CB1-440292586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221D5-1410-98A9-74BB-58518C3E3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540DB-DCF2-6DF2-C676-BFBF2B9C3E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56948D-6D10-E122-AE62-CFA60F06E147}"/>
              </a:ext>
            </a:extLst>
          </p:cNvPr>
          <p:cNvSpPr>
            <a:spLocks noGrp="1"/>
          </p:cNvSpPr>
          <p:nvPr>
            <p:ph type="sldNum" sz="quarter" idx="5"/>
          </p:nvPr>
        </p:nvSpPr>
        <p:spPr/>
        <p:txBody>
          <a:bodyPr/>
          <a:lstStyle/>
          <a:p>
            <a:fld id="{83FC512E-F4BE-8645-A501-FD72C928B77A}" type="slidenum">
              <a:rPr lang="en-US" smtClean="0"/>
              <a:t>12</a:t>
            </a:fld>
            <a:endParaRPr lang="en-US"/>
          </a:p>
        </p:txBody>
      </p:sp>
    </p:spTree>
    <p:extLst>
      <p:ext uri="{BB962C8B-B14F-4D97-AF65-F5344CB8AC3E}">
        <p14:creationId xmlns:p14="http://schemas.microsoft.com/office/powerpoint/2010/main" val="1485394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FC512E-F4BE-8645-A501-FD72C928B77A}" type="slidenum">
              <a:rPr lang="en-US" smtClean="0"/>
              <a:t>13</a:t>
            </a:fld>
            <a:endParaRPr lang="en-US"/>
          </a:p>
        </p:txBody>
      </p:sp>
    </p:spTree>
    <p:extLst>
      <p:ext uri="{BB962C8B-B14F-4D97-AF65-F5344CB8AC3E}">
        <p14:creationId xmlns:p14="http://schemas.microsoft.com/office/powerpoint/2010/main" val="466505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FC512E-F4BE-8645-A501-FD72C928B77A}" type="slidenum">
              <a:rPr lang="en-US" smtClean="0"/>
              <a:t>14</a:t>
            </a:fld>
            <a:endParaRPr lang="en-US"/>
          </a:p>
        </p:txBody>
      </p:sp>
    </p:spTree>
    <p:extLst>
      <p:ext uri="{BB962C8B-B14F-4D97-AF65-F5344CB8AC3E}">
        <p14:creationId xmlns:p14="http://schemas.microsoft.com/office/powerpoint/2010/main" val="1408678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FC512E-F4BE-8645-A501-FD72C928B77A}" type="slidenum">
              <a:rPr lang="en-US" smtClean="0"/>
              <a:t>15</a:t>
            </a:fld>
            <a:endParaRPr lang="en-US"/>
          </a:p>
        </p:txBody>
      </p:sp>
    </p:spTree>
    <p:extLst>
      <p:ext uri="{BB962C8B-B14F-4D97-AF65-F5344CB8AC3E}">
        <p14:creationId xmlns:p14="http://schemas.microsoft.com/office/powerpoint/2010/main" val="110355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91301-DC42-B3E1-0679-137198FB40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AA9B6-BF3A-2F6A-2DB9-D3B4D7F45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9CF8AB-5630-01AB-F96E-E5AD6798BE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75E8CB-F6FE-4175-7151-435AAA507ABE}"/>
              </a:ext>
            </a:extLst>
          </p:cNvPr>
          <p:cNvSpPr>
            <a:spLocks noGrp="1"/>
          </p:cNvSpPr>
          <p:nvPr>
            <p:ph type="sldNum" sz="quarter" idx="5"/>
          </p:nvPr>
        </p:nvSpPr>
        <p:spPr/>
        <p:txBody>
          <a:bodyPr/>
          <a:lstStyle/>
          <a:p>
            <a:fld id="{83FC512E-F4BE-8645-A501-FD72C928B77A}" type="slidenum">
              <a:rPr lang="en-US" smtClean="0"/>
              <a:t>16</a:t>
            </a:fld>
            <a:endParaRPr lang="en-US"/>
          </a:p>
        </p:txBody>
      </p:sp>
    </p:spTree>
    <p:extLst>
      <p:ext uri="{BB962C8B-B14F-4D97-AF65-F5344CB8AC3E}">
        <p14:creationId xmlns:p14="http://schemas.microsoft.com/office/powerpoint/2010/main" val="161488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FC512E-F4BE-8645-A501-FD72C928B77A}" type="slidenum">
              <a:rPr lang="en-US" smtClean="0"/>
              <a:t>17</a:t>
            </a:fld>
            <a:endParaRPr lang="en-US"/>
          </a:p>
        </p:txBody>
      </p:sp>
    </p:spTree>
    <p:extLst>
      <p:ext uri="{BB962C8B-B14F-4D97-AF65-F5344CB8AC3E}">
        <p14:creationId xmlns:p14="http://schemas.microsoft.com/office/powerpoint/2010/main" val="753967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FC512E-F4BE-8645-A501-FD72C928B77A}" type="slidenum">
              <a:rPr lang="en-US" smtClean="0"/>
              <a:t>18</a:t>
            </a:fld>
            <a:endParaRPr lang="en-US"/>
          </a:p>
        </p:txBody>
      </p:sp>
    </p:spTree>
    <p:extLst>
      <p:ext uri="{BB962C8B-B14F-4D97-AF65-F5344CB8AC3E}">
        <p14:creationId xmlns:p14="http://schemas.microsoft.com/office/powerpoint/2010/main" val="3508653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40941-662D-9946-5CAC-01DF53DBF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59038-F93C-EF69-6C00-B36404C4E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6D51E-1D40-E25C-D9CF-DCAD192D5D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EB2D82-AA2D-6345-E134-15112A8A3D23}"/>
              </a:ext>
            </a:extLst>
          </p:cNvPr>
          <p:cNvSpPr>
            <a:spLocks noGrp="1"/>
          </p:cNvSpPr>
          <p:nvPr>
            <p:ph type="sldNum" sz="quarter" idx="5"/>
          </p:nvPr>
        </p:nvSpPr>
        <p:spPr/>
        <p:txBody>
          <a:bodyPr/>
          <a:lstStyle/>
          <a:p>
            <a:fld id="{83FC512E-F4BE-8645-A501-FD72C928B77A}" type="slidenum">
              <a:rPr lang="en-US" smtClean="0"/>
              <a:t>19</a:t>
            </a:fld>
            <a:endParaRPr lang="en-US"/>
          </a:p>
        </p:txBody>
      </p:sp>
    </p:spTree>
    <p:extLst>
      <p:ext uri="{BB962C8B-B14F-4D97-AF65-F5344CB8AC3E}">
        <p14:creationId xmlns:p14="http://schemas.microsoft.com/office/powerpoint/2010/main" val="1488765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FC512E-F4BE-8645-A501-FD72C928B77A}" type="slidenum">
              <a:rPr lang="en-US" smtClean="0"/>
              <a:t>2</a:t>
            </a:fld>
            <a:endParaRPr lang="en-US"/>
          </a:p>
        </p:txBody>
      </p:sp>
    </p:spTree>
    <p:extLst>
      <p:ext uri="{BB962C8B-B14F-4D97-AF65-F5344CB8AC3E}">
        <p14:creationId xmlns:p14="http://schemas.microsoft.com/office/powerpoint/2010/main" val="3270963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i="1" dirty="0">
                <a:latin typeface="Lora" panose="02000503000000020004" pitchFamily="2" charset="77"/>
              </a:rPr>
              <a:t>Source: Living Planet Report, WWF 2016</a:t>
            </a:r>
          </a:p>
          <a:p>
            <a:endParaRPr lang="en-US" dirty="0"/>
          </a:p>
        </p:txBody>
      </p:sp>
      <p:sp>
        <p:nvSpPr>
          <p:cNvPr id="4" name="Slide Number Placeholder 3"/>
          <p:cNvSpPr>
            <a:spLocks noGrp="1"/>
          </p:cNvSpPr>
          <p:nvPr>
            <p:ph type="sldNum" sz="quarter" idx="5"/>
          </p:nvPr>
        </p:nvSpPr>
        <p:spPr/>
        <p:txBody>
          <a:bodyPr/>
          <a:lstStyle/>
          <a:p>
            <a:fld id="{83FC512E-F4BE-8645-A501-FD72C928B77A}" type="slidenum">
              <a:rPr lang="en-US" smtClean="0"/>
              <a:t>20</a:t>
            </a:fld>
            <a:endParaRPr lang="en-US"/>
          </a:p>
        </p:txBody>
      </p:sp>
    </p:spTree>
    <p:extLst>
      <p:ext uri="{BB962C8B-B14F-4D97-AF65-F5344CB8AC3E}">
        <p14:creationId xmlns:p14="http://schemas.microsoft.com/office/powerpoint/2010/main" val="760907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B2285-3C2F-C52B-B147-C8E2C46CF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7CAB5-3372-81B2-D64B-FF48A627C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3111F-0D0A-56DF-44DF-DF2F02A40623}"/>
              </a:ext>
            </a:extLst>
          </p:cNvPr>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i="1" dirty="0">
                <a:latin typeface="Lora" panose="02000503000000020004" pitchFamily="2" charset="77"/>
              </a:rPr>
              <a:t>Source: https://</a:t>
            </a:r>
            <a:r>
              <a:rPr lang="en-US" sz="1200" i="1" dirty="0" err="1">
                <a:latin typeface="Lora" panose="02000503000000020004" pitchFamily="2" charset="77"/>
              </a:rPr>
              <a:t>www.americanrivers.org</a:t>
            </a:r>
            <a:r>
              <a:rPr lang="en-US" sz="1200" i="1" dirty="0">
                <a:latin typeface="Lora" panose="02000503000000020004" pitchFamily="2" charset="77"/>
              </a:rPr>
              <a:t>/2019/12/how-to-guide-for-stormwater-credit-trading/</a:t>
            </a:r>
          </a:p>
          <a:p>
            <a:endParaRPr lang="en-US" dirty="0"/>
          </a:p>
        </p:txBody>
      </p:sp>
      <p:sp>
        <p:nvSpPr>
          <p:cNvPr id="4" name="Slide Number Placeholder 3">
            <a:extLst>
              <a:ext uri="{FF2B5EF4-FFF2-40B4-BE49-F238E27FC236}">
                <a16:creationId xmlns:a16="http://schemas.microsoft.com/office/drawing/2014/main" id="{B9E8BC0E-B876-9F52-2181-91AFF27EFAD5}"/>
              </a:ext>
            </a:extLst>
          </p:cNvPr>
          <p:cNvSpPr>
            <a:spLocks noGrp="1"/>
          </p:cNvSpPr>
          <p:nvPr>
            <p:ph type="sldNum" sz="quarter" idx="5"/>
          </p:nvPr>
        </p:nvSpPr>
        <p:spPr/>
        <p:txBody>
          <a:bodyPr/>
          <a:lstStyle/>
          <a:p>
            <a:fld id="{83FC512E-F4BE-8645-A501-FD72C928B77A}" type="slidenum">
              <a:rPr lang="en-US" smtClean="0"/>
              <a:t>21</a:t>
            </a:fld>
            <a:endParaRPr lang="en-US"/>
          </a:p>
        </p:txBody>
      </p:sp>
    </p:spTree>
    <p:extLst>
      <p:ext uri="{BB962C8B-B14F-4D97-AF65-F5344CB8AC3E}">
        <p14:creationId xmlns:p14="http://schemas.microsoft.com/office/powerpoint/2010/main" val="3739028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i="1" dirty="0">
                <a:latin typeface="Lora" panose="02000503000000020004" pitchFamily="2" charset="77"/>
              </a:rPr>
              <a:t>Source: RJ Anderson 2024, New Roots Community Farm in the Bronx, NYC</a:t>
            </a:r>
          </a:p>
          <a:p>
            <a:endParaRPr lang="en-US" dirty="0"/>
          </a:p>
        </p:txBody>
      </p:sp>
      <p:sp>
        <p:nvSpPr>
          <p:cNvPr id="4" name="Slide Number Placeholder 3"/>
          <p:cNvSpPr>
            <a:spLocks noGrp="1"/>
          </p:cNvSpPr>
          <p:nvPr>
            <p:ph type="sldNum" sz="quarter" idx="5"/>
          </p:nvPr>
        </p:nvSpPr>
        <p:spPr/>
        <p:txBody>
          <a:bodyPr/>
          <a:lstStyle/>
          <a:p>
            <a:fld id="{83FC512E-F4BE-8645-A501-FD72C928B77A}" type="slidenum">
              <a:rPr lang="en-US" smtClean="0"/>
              <a:t>22</a:t>
            </a:fld>
            <a:endParaRPr lang="en-US"/>
          </a:p>
        </p:txBody>
      </p:sp>
    </p:spTree>
    <p:extLst>
      <p:ext uri="{BB962C8B-B14F-4D97-AF65-F5344CB8AC3E}">
        <p14:creationId xmlns:p14="http://schemas.microsoft.com/office/powerpoint/2010/main" val="1775159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i="1" dirty="0">
                <a:latin typeface="Lora" panose="02000503000000020004" pitchFamily="2" charset="77"/>
              </a:rPr>
              <a:t>Source: https://</a:t>
            </a:r>
            <a:r>
              <a:rPr lang="en-US" sz="1200" i="1" dirty="0" err="1">
                <a:latin typeface="Lora" panose="02000503000000020004" pitchFamily="2" charset="77"/>
              </a:rPr>
              <a:t>community.wmo.int</a:t>
            </a:r>
            <a:r>
              <a:rPr lang="en-US" sz="1200" i="1" dirty="0">
                <a:latin typeface="Lora" panose="02000503000000020004" pitchFamily="2" charset="77"/>
              </a:rPr>
              <a:t>/</a:t>
            </a:r>
            <a:r>
              <a:rPr lang="en-US" sz="1200" i="1" dirty="0" err="1">
                <a:latin typeface="Lora" panose="02000503000000020004" pitchFamily="2" charset="77"/>
              </a:rPr>
              <a:t>en</a:t>
            </a:r>
            <a:r>
              <a:rPr lang="en-US" sz="1200" i="1" dirty="0">
                <a:latin typeface="Lora" panose="02000503000000020004" pitchFamily="2" charset="77"/>
              </a:rPr>
              <a:t>/activity-areas/urban/urban-heat-island</a:t>
            </a:r>
          </a:p>
          <a:p>
            <a:endParaRPr lang="en-US" dirty="0"/>
          </a:p>
        </p:txBody>
      </p:sp>
      <p:sp>
        <p:nvSpPr>
          <p:cNvPr id="4" name="Slide Number Placeholder 3"/>
          <p:cNvSpPr>
            <a:spLocks noGrp="1"/>
          </p:cNvSpPr>
          <p:nvPr>
            <p:ph type="sldNum" sz="quarter" idx="5"/>
          </p:nvPr>
        </p:nvSpPr>
        <p:spPr/>
        <p:txBody>
          <a:bodyPr/>
          <a:lstStyle/>
          <a:p>
            <a:fld id="{83FC512E-F4BE-8645-A501-FD72C928B77A}" type="slidenum">
              <a:rPr lang="en-US" smtClean="0"/>
              <a:t>23</a:t>
            </a:fld>
            <a:endParaRPr lang="en-US"/>
          </a:p>
        </p:txBody>
      </p:sp>
    </p:spTree>
    <p:extLst>
      <p:ext uri="{BB962C8B-B14F-4D97-AF65-F5344CB8AC3E}">
        <p14:creationId xmlns:p14="http://schemas.microsoft.com/office/powerpoint/2010/main" val="2493141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FC512E-F4BE-8645-A501-FD72C928B77A}" type="slidenum">
              <a:rPr lang="en-US" smtClean="0"/>
              <a:t>24</a:t>
            </a:fld>
            <a:endParaRPr lang="en-US"/>
          </a:p>
        </p:txBody>
      </p:sp>
    </p:spTree>
    <p:extLst>
      <p:ext uri="{BB962C8B-B14F-4D97-AF65-F5344CB8AC3E}">
        <p14:creationId xmlns:p14="http://schemas.microsoft.com/office/powerpoint/2010/main" val="571252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8354B-B00F-8077-BF8D-60024C539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4592A-8514-D923-82DC-D3C67983AB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CB98E-CBAB-0D46-770A-D97D395E15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572D49-8225-0D6B-B1AC-48329297C489}"/>
              </a:ext>
            </a:extLst>
          </p:cNvPr>
          <p:cNvSpPr>
            <a:spLocks noGrp="1"/>
          </p:cNvSpPr>
          <p:nvPr>
            <p:ph type="sldNum" sz="quarter" idx="5"/>
          </p:nvPr>
        </p:nvSpPr>
        <p:spPr/>
        <p:txBody>
          <a:bodyPr/>
          <a:lstStyle/>
          <a:p>
            <a:fld id="{83FC512E-F4BE-8645-A501-FD72C928B77A}" type="slidenum">
              <a:rPr lang="en-US" smtClean="0"/>
              <a:t>26</a:t>
            </a:fld>
            <a:endParaRPr lang="en-US"/>
          </a:p>
        </p:txBody>
      </p:sp>
    </p:spTree>
    <p:extLst>
      <p:ext uri="{BB962C8B-B14F-4D97-AF65-F5344CB8AC3E}">
        <p14:creationId xmlns:p14="http://schemas.microsoft.com/office/powerpoint/2010/main" val="586394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FC512E-F4BE-8645-A501-FD72C928B77A}" type="slidenum">
              <a:rPr lang="en-US" smtClean="0"/>
              <a:t>27</a:t>
            </a:fld>
            <a:endParaRPr lang="en-US"/>
          </a:p>
        </p:txBody>
      </p:sp>
    </p:spTree>
    <p:extLst>
      <p:ext uri="{BB962C8B-B14F-4D97-AF65-F5344CB8AC3E}">
        <p14:creationId xmlns:p14="http://schemas.microsoft.com/office/powerpoint/2010/main" val="1418792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8EB32-BD7F-5F4E-8262-89CC7BEA2C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120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404B8-463C-D053-6F54-2710816F8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B589F5-2276-C270-7B9F-D9A6B34B01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8CFCC-65D9-BA7A-202C-12DAD95032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112659-7B38-AC34-E544-44249E6D4526}"/>
              </a:ext>
            </a:extLst>
          </p:cNvPr>
          <p:cNvSpPr>
            <a:spLocks noGrp="1"/>
          </p:cNvSpPr>
          <p:nvPr>
            <p:ph type="sldNum" sz="quarter" idx="5"/>
          </p:nvPr>
        </p:nvSpPr>
        <p:spPr/>
        <p:txBody>
          <a:bodyPr/>
          <a:lstStyle/>
          <a:p>
            <a:fld id="{83FC512E-F4BE-8645-A501-FD72C928B77A}" type="slidenum">
              <a:rPr lang="en-US" smtClean="0"/>
              <a:t>4</a:t>
            </a:fld>
            <a:endParaRPr lang="en-US"/>
          </a:p>
        </p:txBody>
      </p:sp>
    </p:spTree>
    <p:extLst>
      <p:ext uri="{BB962C8B-B14F-4D97-AF65-F5344CB8AC3E}">
        <p14:creationId xmlns:p14="http://schemas.microsoft.com/office/powerpoint/2010/main" val="2662553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A44DD-F3E7-F28B-A565-DD24B2D88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03D80-5694-C1FE-6210-1B8F3AB481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D468F-6411-9668-F8F1-A0EC15810F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3681D2-FC6D-E896-7935-9DCCAE3FFE5D}"/>
              </a:ext>
            </a:extLst>
          </p:cNvPr>
          <p:cNvSpPr>
            <a:spLocks noGrp="1"/>
          </p:cNvSpPr>
          <p:nvPr>
            <p:ph type="sldNum" sz="quarter" idx="5"/>
          </p:nvPr>
        </p:nvSpPr>
        <p:spPr/>
        <p:txBody>
          <a:bodyPr/>
          <a:lstStyle/>
          <a:p>
            <a:fld id="{83FC512E-F4BE-8645-A501-FD72C928B77A}" type="slidenum">
              <a:rPr lang="en-US" smtClean="0"/>
              <a:t>5</a:t>
            </a:fld>
            <a:endParaRPr lang="en-US"/>
          </a:p>
        </p:txBody>
      </p:sp>
    </p:spTree>
    <p:extLst>
      <p:ext uri="{BB962C8B-B14F-4D97-AF65-F5344CB8AC3E}">
        <p14:creationId xmlns:p14="http://schemas.microsoft.com/office/powerpoint/2010/main" val="173257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FC512E-F4BE-8645-A501-FD72C928B77A}" type="slidenum">
              <a:rPr lang="en-US" smtClean="0"/>
              <a:t>6</a:t>
            </a:fld>
            <a:endParaRPr lang="en-US"/>
          </a:p>
        </p:txBody>
      </p:sp>
    </p:spTree>
    <p:extLst>
      <p:ext uri="{BB962C8B-B14F-4D97-AF65-F5344CB8AC3E}">
        <p14:creationId xmlns:p14="http://schemas.microsoft.com/office/powerpoint/2010/main" val="146754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i="1" dirty="0">
                <a:solidFill>
                  <a:prstClr val="black"/>
                </a:solidFill>
                <a:latin typeface="Lora" panose="02000503000000020004" pitchFamily="2" charset="77"/>
                <a:ea typeface="Source Sans Pro" panose="020B0503030403020204" pitchFamily="34" charset="0"/>
              </a:rPr>
              <a:t>Source: https://</a:t>
            </a:r>
            <a:r>
              <a:rPr lang="en-US" sz="1200" i="1" dirty="0" err="1">
                <a:solidFill>
                  <a:prstClr val="black"/>
                </a:solidFill>
                <a:latin typeface="Lora" panose="02000503000000020004" pitchFamily="2" charset="77"/>
                <a:ea typeface="Source Sans Pro" panose="020B0503030403020204" pitchFamily="34" charset="0"/>
              </a:rPr>
              <a:t>www.thesideyardpdx.com</a:t>
            </a:r>
            <a:r>
              <a:rPr lang="en-US" sz="1200" i="1" dirty="0">
                <a:solidFill>
                  <a:prstClr val="black"/>
                </a:solidFill>
                <a:latin typeface="Lora" panose="02000503000000020004" pitchFamily="2" charset="77"/>
                <a:ea typeface="Source Sans Pro" panose="020B0503030403020204" pitchFamily="34" charset="0"/>
              </a:rPr>
              <a:t>/events/</a:t>
            </a:r>
          </a:p>
          <a:p>
            <a:endParaRPr lang="en-US" dirty="0"/>
          </a:p>
        </p:txBody>
      </p:sp>
      <p:sp>
        <p:nvSpPr>
          <p:cNvPr id="4" name="Slide Number Placeholder 3"/>
          <p:cNvSpPr>
            <a:spLocks noGrp="1"/>
          </p:cNvSpPr>
          <p:nvPr>
            <p:ph type="sldNum" sz="quarter" idx="5"/>
          </p:nvPr>
        </p:nvSpPr>
        <p:spPr/>
        <p:txBody>
          <a:bodyPr/>
          <a:lstStyle/>
          <a:p>
            <a:fld id="{117E3BAA-61D5-4F4B-93CC-6545E38CCE9D}" type="slidenum">
              <a:rPr lang="en-US" smtClean="0"/>
              <a:t>7</a:t>
            </a:fld>
            <a:endParaRPr lang="en-US"/>
          </a:p>
        </p:txBody>
      </p:sp>
    </p:spTree>
    <p:extLst>
      <p:ext uri="{BB962C8B-B14F-4D97-AF65-F5344CB8AC3E}">
        <p14:creationId xmlns:p14="http://schemas.microsoft.com/office/powerpoint/2010/main" val="186242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7E3BAA-61D5-4F4B-93CC-6545E38CCE9D}" type="slidenum">
              <a:rPr lang="en-US" smtClean="0"/>
              <a:t>8</a:t>
            </a:fld>
            <a:endParaRPr lang="en-US"/>
          </a:p>
        </p:txBody>
      </p:sp>
    </p:spTree>
    <p:extLst>
      <p:ext uri="{BB962C8B-B14F-4D97-AF65-F5344CB8AC3E}">
        <p14:creationId xmlns:p14="http://schemas.microsoft.com/office/powerpoint/2010/main" val="354378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FC512E-F4BE-8645-A501-FD72C928B77A}" type="slidenum">
              <a:rPr lang="en-US" smtClean="0"/>
              <a:t>9</a:t>
            </a:fld>
            <a:endParaRPr lang="en-US"/>
          </a:p>
        </p:txBody>
      </p:sp>
    </p:spTree>
    <p:extLst>
      <p:ext uri="{BB962C8B-B14F-4D97-AF65-F5344CB8AC3E}">
        <p14:creationId xmlns:p14="http://schemas.microsoft.com/office/powerpoint/2010/main" val="206355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461" y="499711"/>
            <a:ext cx="7315874" cy="2132762"/>
          </a:xfrm>
        </p:spPr>
        <p:txBody>
          <a:bodyPr anchor="t" anchorCtr="0">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481242" y="2912375"/>
            <a:ext cx="6857902" cy="1030977"/>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Name of Presenter / Event or Location</a:t>
            </a:r>
            <a:endParaRPr lang="en-US" dirty="0"/>
          </a:p>
        </p:txBody>
      </p:sp>
      <p:sp>
        <p:nvSpPr>
          <p:cNvPr id="6" name="Slide Number Placeholder 5"/>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116304" y="-8355"/>
            <a:ext cx="5027695" cy="516021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A4A00DF7-6AE2-7340-9EE1-6F4F020C789C}" type="slidenum">
              <a:rPr lang="en-US" smtClean="0"/>
              <a:t>‹#›</a:t>
            </a:fld>
            <a:endParaRPr lang="en-US"/>
          </a:p>
        </p:txBody>
      </p:sp>
      <p:sp>
        <p:nvSpPr>
          <p:cNvPr id="8" name="Title 1"/>
          <p:cNvSpPr>
            <a:spLocks noGrp="1"/>
          </p:cNvSpPr>
          <p:nvPr>
            <p:ph type="title"/>
          </p:nvPr>
        </p:nvSpPr>
        <p:spPr>
          <a:xfrm>
            <a:off x="459805" y="342900"/>
            <a:ext cx="3437553" cy="1200150"/>
          </a:xfrm>
        </p:spPr>
        <p:txBody>
          <a:bodyPr anchor="t" anchorCtr="0">
            <a:normAutofit/>
          </a:bodyPr>
          <a:lstStyle>
            <a:lvl1pPr>
              <a:defRPr sz="2400"/>
            </a:lvl1pPr>
          </a:lstStyle>
          <a:p>
            <a:r>
              <a:rPr lang="en-US"/>
              <a:t>Click to edit Master title style</a:t>
            </a:r>
            <a:endParaRPr lang="en-US" dirty="0"/>
          </a:p>
        </p:txBody>
      </p:sp>
      <p:sp>
        <p:nvSpPr>
          <p:cNvPr id="9" name="Text Placeholder 3"/>
          <p:cNvSpPr>
            <a:spLocks noGrp="1"/>
          </p:cNvSpPr>
          <p:nvPr>
            <p:ph type="body" sz="half" idx="2"/>
          </p:nvPr>
        </p:nvSpPr>
        <p:spPr>
          <a:xfrm>
            <a:off x="459805" y="1699790"/>
            <a:ext cx="3437553" cy="270195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p:cNvCxnSpPr/>
          <p:nvPr userDrawn="1"/>
        </p:nvCxnSpPr>
        <p:spPr>
          <a:xfrm>
            <a:off x="226789" y="4578277"/>
            <a:ext cx="3670569" cy="0"/>
          </a:xfrm>
          <a:prstGeom prst="line">
            <a:avLst/>
          </a:prstGeom>
          <a:ln w="6350" cmpd="sng">
            <a:solidFill>
              <a:schemeClr val="bg1">
                <a:alpha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226789" y="4578277"/>
            <a:ext cx="3670569" cy="0"/>
          </a:xfrm>
          <a:prstGeom prst="line">
            <a:avLst/>
          </a:prstGeom>
          <a:ln w="6350" cmpd="sng">
            <a:solidFill>
              <a:schemeClr val="bg2">
                <a:lumMod val="75000"/>
                <a:alpha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468456" y="1464268"/>
            <a:ext cx="8207088" cy="274004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Name of Presenter / Event or Location</a:t>
            </a:r>
            <a:endParaRPr lang="en-US" dirty="0"/>
          </a:p>
        </p:txBody>
      </p:sp>
      <p:sp>
        <p:nvSpPr>
          <p:cNvPr id="6" name="Slide Number Placeholder 5"/>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defRPr sz="3400" baseline="0"/>
            </a:lvl1pPr>
          </a:lstStyle>
          <a:p>
            <a:r>
              <a:rPr lang="en-US"/>
              <a:t>Click to edit Master title style</a:t>
            </a:r>
            <a:endParaRPr lang="en-US" dirty="0"/>
          </a:p>
        </p:txBody>
      </p:sp>
      <p:sp>
        <p:nvSpPr>
          <p:cNvPr id="3" name="Content Placeholder 2"/>
          <p:cNvSpPr>
            <a:spLocks noGrp="1"/>
          </p:cNvSpPr>
          <p:nvPr>
            <p:ph sz="half" idx="1"/>
          </p:nvPr>
        </p:nvSpPr>
        <p:spPr>
          <a:xfrm>
            <a:off x="468456" y="1461655"/>
            <a:ext cx="4020068" cy="274265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5044" y="1461655"/>
            <a:ext cx="4000500" cy="274265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Name of Presenter / Event or Location</a:t>
            </a:r>
            <a:endParaRPr lang="en-US" dirty="0"/>
          </a:p>
        </p:txBody>
      </p:sp>
      <p:sp>
        <p:nvSpPr>
          <p:cNvPr id="7" name="Slide Number Placeholder 6"/>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Name of Presenter / Event or Location / Date</a:t>
            </a:r>
            <a:endParaRPr lang="en-US" dirty="0"/>
          </a:p>
        </p:txBody>
      </p:sp>
      <p:sp>
        <p:nvSpPr>
          <p:cNvPr id="4" name="Slide Number Placeholder 3"/>
          <p:cNvSpPr>
            <a:spLocks noGrp="1"/>
          </p:cNvSpPr>
          <p:nvPr>
            <p:ph type="sldNum" sz="quarter" idx="11"/>
          </p:nvPr>
        </p:nvSpPr>
        <p:spPr/>
        <p:txBody>
          <a:bodyPr/>
          <a:lstStyle/>
          <a:p>
            <a:fld id="{A4A00DF7-6AE2-7340-9EE1-6F4F020C789C}" type="slidenum">
              <a:rPr lang="en-US" smtClean="0"/>
              <a:pPr/>
              <a:t>‹#›</a:t>
            </a:fld>
            <a:endParaRPr lang="en-US" dirty="0"/>
          </a:p>
        </p:txBody>
      </p:sp>
      <p:sp>
        <p:nvSpPr>
          <p:cNvPr id="8" name="Title 1"/>
          <p:cNvSpPr>
            <a:spLocks noGrp="1"/>
          </p:cNvSpPr>
          <p:nvPr>
            <p:ph type="title"/>
          </p:nvPr>
        </p:nvSpPr>
        <p:spPr>
          <a:xfrm>
            <a:off x="468456" y="507520"/>
            <a:ext cx="8207088" cy="858877"/>
          </a:xfrm>
        </p:spPr>
        <p:txBody>
          <a:bodyPr anchor="t" anchorCtr="0">
            <a:normAutofit/>
          </a:bodyPr>
          <a:lstStyle>
            <a:lvl1pPr>
              <a:defRPr sz="3400" baseline="0"/>
            </a:lvl1pPr>
          </a:lstStyle>
          <a:p>
            <a:r>
              <a:rPr lang="en-US"/>
              <a:t>Click to edit Master title style</a:t>
            </a:r>
            <a:endParaRPr lang="en-US" dirty="0"/>
          </a:p>
        </p:txBody>
      </p:sp>
      <p:sp>
        <p:nvSpPr>
          <p:cNvPr id="9" name="Content Placeholder 2"/>
          <p:cNvSpPr>
            <a:spLocks noGrp="1"/>
          </p:cNvSpPr>
          <p:nvPr>
            <p:ph sz="half" idx="1"/>
          </p:nvPr>
        </p:nvSpPr>
        <p:spPr>
          <a:xfrm>
            <a:off x="468457" y="1461655"/>
            <a:ext cx="2651616" cy="2742653"/>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3251444" y="1461655"/>
            <a:ext cx="2649324" cy="2742653"/>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2"/>
          </p:nvPr>
        </p:nvSpPr>
        <p:spPr>
          <a:xfrm>
            <a:off x="6023928" y="1461655"/>
            <a:ext cx="2651616" cy="2742653"/>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09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9800" y="509115"/>
            <a:ext cx="8226782" cy="607654"/>
          </a:xfrm>
        </p:spPr>
        <p:txBody>
          <a:bodyPr anchor="t" anchorCtr="0">
            <a:normAutofit/>
          </a:bodyPr>
          <a:lstStyle>
            <a:lvl1pPr>
              <a:defRPr sz="3400" baseline="0"/>
            </a:lvl1pPr>
          </a:lstStyle>
          <a:p>
            <a:r>
              <a:rPr lang="en-US"/>
              <a:t>Click to edit Master title style</a:t>
            </a:r>
            <a:endParaRPr lang="en-US" dirty="0"/>
          </a:p>
        </p:txBody>
      </p:sp>
      <p:sp>
        <p:nvSpPr>
          <p:cNvPr id="3" name="Text Placeholder 2"/>
          <p:cNvSpPr>
            <a:spLocks noGrp="1"/>
          </p:cNvSpPr>
          <p:nvPr>
            <p:ph type="body" idx="1"/>
          </p:nvPr>
        </p:nvSpPr>
        <p:spPr>
          <a:xfrm>
            <a:off x="459800" y="1260872"/>
            <a:ext cx="3998472" cy="617934"/>
          </a:xfrm>
        </p:spPr>
        <p:txBody>
          <a:bodyPr anchor="t" anchorCtr="0">
            <a:normAutofit/>
          </a:bodyPr>
          <a:lstStyle>
            <a:lvl1pPr marL="0" indent="0">
              <a:buNone/>
              <a:defRPr sz="18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9800" y="1978980"/>
            <a:ext cx="3998472" cy="2225327"/>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8224" y="1260872"/>
            <a:ext cx="4019196" cy="617934"/>
          </a:xfrm>
        </p:spPr>
        <p:txBody>
          <a:bodyPr anchor="t" anchorCtr="0">
            <a:normAutofit/>
          </a:bodyPr>
          <a:lstStyle>
            <a:lvl1pPr marL="0" indent="0">
              <a:buNone/>
              <a:defRPr sz="18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8224" y="1978980"/>
            <a:ext cx="4019196" cy="2225327"/>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Name of Presenter / Event or Location</a:t>
            </a:r>
          </a:p>
        </p:txBody>
      </p:sp>
      <p:sp>
        <p:nvSpPr>
          <p:cNvPr id="9" name="Slide Number Placeholder 8"/>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Name of Presenter / Event or Location</a:t>
            </a:r>
            <a:endParaRPr lang="en-US" dirty="0"/>
          </a:p>
        </p:txBody>
      </p:sp>
      <p:sp>
        <p:nvSpPr>
          <p:cNvPr id="5" name="Slide Number Placeholder 4"/>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Foot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Name of Presenter / Event or Location</a:t>
            </a:r>
          </a:p>
        </p:txBody>
      </p:sp>
      <p:sp>
        <p:nvSpPr>
          <p:cNvPr id="4" name="Slide Number Placeholder 3"/>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4A00DF7-6AE2-7340-9EE1-6F4F020C789C}" type="slidenum">
              <a:rPr lang="en-US" smtClean="0"/>
              <a:pPr/>
              <a:t>‹#›</a:t>
            </a:fld>
            <a:endParaRPr lang="en-US" dirty="0"/>
          </a:p>
        </p:txBody>
      </p:sp>
    </p:spTree>
    <p:extLst>
      <p:ext uri="{BB962C8B-B14F-4D97-AF65-F5344CB8AC3E}">
        <p14:creationId xmlns:p14="http://schemas.microsoft.com/office/powerpoint/2010/main" val="18451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9805" y="342900"/>
            <a:ext cx="3437553" cy="1200150"/>
          </a:xfrm>
        </p:spPr>
        <p:txBody>
          <a:bodyPr anchor="t" anchorCtr="0">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4116305" y="342901"/>
            <a:ext cx="4576106" cy="4052888"/>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9805" y="1699790"/>
            <a:ext cx="3437553" cy="270195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Name of Presenter / Event or Location</a:t>
            </a:r>
          </a:p>
        </p:txBody>
      </p:sp>
      <p:sp>
        <p:nvSpPr>
          <p:cNvPr id="7" name="Slide Number Placeholder 6"/>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456" y="507520"/>
            <a:ext cx="8207088" cy="858877"/>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68456" y="1538170"/>
            <a:ext cx="8207088" cy="26625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976670" y="4694837"/>
            <a:ext cx="4611689" cy="273844"/>
          </a:xfrm>
          <a:prstGeom prst="rect">
            <a:avLst/>
          </a:prstGeom>
        </p:spPr>
        <p:txBody>
          <a:bodyPr vert="horz" lIns="91440" tIns="45720" rIns="91440" bIns="45720" rtlCol="0" anchor="t" anchorCtr="0"/>
          <a:lstStyle>
            <a:lvl1pPr algn="r">
              <a:defRPr sz="800" baseline="0">
                <a:solidFill>
                  <a:schemeClr val="bg2">
                    <a:lumMod val="50000"/>
                  </a:schemeClr>
                </a:solidFill>
                <a:latin typeface="Work Sans" charset="0"/>
              </a:defRPr>
            </a:lvl1pPr>
          </a:lstStyle>
          <a:p>
            <a:r>
              <a:rPr lang="en-US"/>
              <a:t>Name of Presenter / Event or Location / Date</a:t>
            </a:r>
            <a:endParaRPr lang="en-US" dirty="0"/>
          </a:p>
        </p:txBody>
      </p:sp>
      <p:sp>
        <p:nvSpPr>
          <p:cNvPr id="6" name="Slide Number Placeholder 5"/>
          <p:cNvSpPr>
            <a:spLocks noGrp="1"/>
          </p:cNvSpPr>
          <p:nvPr>
            <p:ph type="sldNum" sz="quarter" idx="4"/>
          </p:nvPr>
        </p:nvSpPr>
        <p:spPr>
          <a:xfrm>
            <a:off x="8588359" y="4694837"/>
            <a:ext cx="361516" cy="273844"/>
          </a:xfrm>
          <a:prstGeom prst="rect">
            <a:avLst/>
          </a:prstGeom>
        </p:spPr>
        <p:txBody>
          <a:bodyPr vert="horz" lIns="91440" tIns="45720" rIns="91440" bIns="45720" rtlCol="0" anchor="t" anchorCtr="0"/>
          <a:lstStyle>
            <a:lvl1pPr algn="r">
              <a:defRPr sz="800" baseline="0">
                <a:solidFill>
                  <a:schemeClr val="bg2">
                    <a:lumMod val="50000"/>
                  </a:schemeClr>
                </a:solidFill>
                <a:latin typeface="Work Sans" charset="0"/>
              </a:defRPr>
            </a:lvl1pPr>
          </a:lstStyle>
          <a:p>
            <a:fld id="{A4A00DF7-6AE2-7340-9EE1-6F4F020C789C}" type="slidenum">
              <a:rPr lang="en-US" smtClean="0"/>
              <a:pPr/>
              <a:t>‹#›</a:t>
            </a:fld>
            <a:endParaRPr lang="en-US" dirty="0"/>
          </a:p>
        </p:txBody>
      </p:sp>
      <p:cxnSp>
        <p:nvCxnSpPr>
          <p:cNvPr id="8" name="Straight Connector 7"/>
          <p:cNvCxnSpPr/>
          <p:nvPr userDrawn="1"/>
        </p:nvCxnSpPr>
        <p:spPr>
          <a:xfrm>
            <a:off x="226789" y="4578277"/>
            <a:ext cx="8723087" cy="0"/>
          </a:xfrm>
          <a:prstGeom prst="line">
            <a:avLst/>
          </a:prstGeom>
          <a:ln w="6350" cmpd="sng">
            <a:solidFill>
              <a:schemeClr val="bg2">
                <a:lumMod val="75000"/>
                <a:alpha val="75000"/>
              </a:schemeClr>
            </a:solidFill>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63301" y="4616009"/>
            <a:ext cx="2717869" cy="472673"/>
          </a:xfrm>
          <a:prstGeom prst="rect">
            <a:avLst/>
          </a:prstGeom>
        </p:spPr>
      </p:pic>
    </p:spTree>
    <p:extLst>
      <p:ext uri="{BB962C8B-B14F-4D97-AF65-F5344CB8AC3E}">
        <p14:creationId xmlns:p14="http://schemas.microsoft.com/office/powerpoint/2010/main" val="248129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1" r:id="rId4"/>
    <p:sldLayoutId id="2147483665" r:id="rId5"/>
    <p:sldLayoutId id="2147483666" r:id="rId6"/>
    <p:sldLayoutId id="2147483667" r:id="rId7"/>
    <p:sldLayoutId id="2147483670" r:id="rId8"/>
    <p:sldLayoutId id="2147483668" r:id="rId9"/>
    <p:sldLayoutId id="2147483669" r:id="rId10"/>
  </p:sldLayoutIdLst>
  <p:hf hdr="0"/>
  <p:txStyles>
    <p:titleStyle>
      <a:lvl1pPr algn="l" defTabSz="914400" rtl="0" eaLnBrk="1" latinLnBrk="0" hangingPunct="1">
        <a:lnSpc>
          <a:spcPct val="90000"/>
        </a:lnSpc>
        <a:spcBef>
          <a:spcPct val="0"/>
        </a:spcBef>
        <a:buNone/>
        <a:defRPr sz="3400" b="1" i="0" kern="1200" baseline="0">
          <a:solidFill>
            <a:schemeClr val="tx2"/>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tx2"/>
          </a:solidFill>
          <a:latin typeface="Lora"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Lora"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2"/>
          </a:solidFill>
          <a:latin typeface="Lora"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2"/>
          </a:solidFill>
          <a:latin typeface="Lora"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2"/>
          </a:solidFill>
          <a:latin typeface="Lora"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389A0-B903-621D-8D1D-AC48422EF224}"/>
              </a:ext>
            </a:extLst>
          </p:cNvPr>
          <p:cNvSpPr>
            <a:spLocks noGrp="1"/>
          </p:cNvSpPr>
          <p:nvPr>
            <p:ph type="title"/>
          </p:nvPr>
        </p:nvSpPr>
        <p:spPr>
          <a:xfrm>
            <a:off x="253999" y="662379"/>
            <a:ext cx="8644467" cy="3374993"/>
          </a:xfrm>
        </p:spPr>
        <p:txBody>
          <a:bodyPr>
            <a:normAutofit/>
          </a:bodyPr>
          <a:lstStyle/>
          <a:p>
            <a:pPr algn="ctr"/>
            <a:r>
              <a:rPr lang="en-US" sz="4950" dirty="0">
                <a:latin typeface="Work Sans" pitchFamily="2" charset="77"/>
              </a:rPr>
              <a:t>Course 4: Urban Agriculture Benefits</a:t>
            </a:r>
          </a:p>
        </p:txBody>
      </p:sp>
    </p:spTree>
    <p:extLst>
      <p:ext uri="{BB962C8B-B14F-4D97-AF65-F5344CB8AC3E}">
        <p14:creationId xmlns:p14="http://schemas.microsoft.com/office/powerpoint/2010/main" val="332720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farmer at Growing Power nets a fish from their aquaponic system surrounded by onlookers. ">
            <a:extLst>
              <a:ext uri="{FF2B5EF4-FFF2-40B4-BE49-F238E27FC236}">
                <a16:creationId xmlns:a16="http://schemas.microsoft.com/office/drawing/2014/main" id="{F8883F93-A63B-068A-33FC-1CEA917DBA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69332" y="106875"/>
            <a:ext cx="6605336" cy="438635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C13E43B-074B-1340-9C17-F325992B53E2}"/>
              </a:ext>
            </a:extLst>
          </p:cNvPr>
          <p:cNvSpPr>
            <a:spLocks noGrp="1"/>
          </p:cNvSpPr>
          <p:nvPr>
            <p:ph type="title" idx="4294967295"/>
          </p:nvPr>
        </p:nvSpPr>
        <p:spPr>
          <a:xfrm>
            <a:off x="468455" y="-1131709"/>
            <a:ext cx="8207088" cy="858877"/>
          </a:xfrm>
        </p:spPr>
        <p:txBody>
          <a:bodyPr>
            <a:normAutofit/>
          </a:bodyPr>
          <a:lstStyle/>
          <a:p>
            <a:r>
              <a:rPr lang="en-US" dirty="0"/>
              <a:t>Example: job creation at Growing Power</a:t>
            </a:r>
          </a:p>
        </p:txBody>
      </p:sp>
    </p:spTree>
    <p:extLst>
      <p:ext uri="{BB962C8B-B14F-4D97-AF65-F5344CB8AC3E}">
        <p14:creationId xmlns:p14="http://schemas.microsoft.com/office/powerpoint/2010/main" val="847793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wo farmers harvest greens on a rooftop farm">
            <a:extLst>
              <a:ext uri="{FF2B5EF4-FFF2-40B4-BE49-F238E27FC236}">
                <a16:creationId xmlns:a16="http://schemas.microsoft.com/office/drawing/2014/main" id="{1B87C5C3-BC13-FCFF-88BC-3701856861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76519" y="84221"/>
            <a:ext cx="6511841" cy="43465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rooklyn Grange logo">
            <a:extLst>
              <a:ext uri="{FF2B5EF4-FFF2-40B4-BE49-F238E27FC236}">
                <a16:creationId xmlns:a16="http://schemas.microsoft.com/office/drawing/2014/main" id="{F01DBF01-68A1-1FD3-44B7-1E30C01B0F8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27221"/>
            <a:ext cx="4836695" cy="137228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497435F-38D2-648F-E84B-62EA4FB0867B}"/>
              </a:ext>
            </a:extLst>
          </p:cNvPr>
          <p:cNvSpPr>
            <a:spLocks noGrp="1"/>
          </p:cNvSpPr>
          <p:nvPr>
            <p:ph type="title" idx="4294967295"/>
          </p:nvPr>
        </p:nvSpPr>
        <p:spPr>
          <a:xfrm>
            <a:off x="468456" y="-997895"/>
            <a:ext cx="8207088" cy="858877"/>
          </a:xfrm>
        </p:spPr>
        <p:txBody>
          <a:bodyPr>
            <a:normAutofit fontScale="90000"/>
          </a:bodyPr>
          <a:lstStyle/>
          <a:p>
            <a:r>
              <a:rPr lang="en-US" dirty="0"/>
              <a:t>Example: profit generation and job creation at Brooklyn Grange</a:t>
            </a:r>
          </a:p>
        </p:txBody>
      </p:sp>
    </p:spTree>
    <p:extLst>
      <p:ext uri="{BB962C8B-B14F-4D97-AF65-F5344CB8AC3E}">
        <p14:creationId xmlns:p14="http://schemas.microsoft.com/office/powerpoint/2010/main" val="311488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556CC-C7ED-E0EA-995B-7884DEF9B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9E1B0-5D4F-C1F9-5714-4CB2189FD376}"/>
              </a:ext>
            </a:extLst>
          </p:cNvPr>
          <p:cNvSpPr>
            <a:spLocks noGrp="1"/>
          </p:cNvSpPr>
          <p:nvPr>
            <p:ph type="title"/>
          </p:nvPr>
        </p:nvSpPr>
        <p:spPr>
          <a:xfrm>
            <a:off x="253999" y="662379"/>
            <a:ext cx="8644467" cy="3374993"/>
          </a:xfrm>
        </p:spPr>
        <p:txBody>
          <a:bodyPr>
            <a:normAutofit/>
          </a:bodyPr>
          <a:lstStyle/>
          <a:p>
            <a:pPr algn="ctr"/>
            <a:r>
              <a:rPr lang="en-US" sz="6600" dirty="0">
                <a:latin typeface="Work Sans" pitchFamily="2" charset="77"/>
              </a:rPr>
              <a:t>Food provision</a:t>
            </a:r>
          </a:p>
        </p:txBody>
      </p:sp>
    </p:spTree>
    <p:extLst>
      <p:ext uri="{BB962C8B-B14F-4D97-AF65-F5344CB8AC3E}">
        <p14:creationId xmlns:p14="http://schemas.microsoft.com/office/powerpoint/2010/main" val="3728519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9C7292-66D3-3DB3-4E67-93011E474C9F}"/>
              </a:ext>
            </a:extLst>
          </p:cNvPr>
          <p:cNvSpPr txBox="1"/>
          <p:nvPr/>
        </p:nvSpPr>
        <p:spPr>
          <a:xfrm>
            <a:off x="281403" y="1241385"/>
            <a:ext cx="8581195" cy="2389116"/>
          </a:xfrm>
          <a:prstGeom prst="rect">
            <a:avLst/>
          </a:prstGeom>
          <a:noFill/>
        </p:spPr>
        <p:txBody>
          <a:bodyPr wrap="none" rtlCol="0">
            <a:spAutoFit/>
          </a:bodyPr>
          <a:lstStyle/>
          <a:p>
            <a:pPr algn="ctr"/>
            <a:r>
              <a:rPr lang="en-US" sz="14925" b="1" dirty="0">
                <a:solidFill>
                  <a:schemeClr val="tx2"/>
                </a:solidFill>
                <a:latin typeface="Lora" panose="02000503000000020004" pitchFamily="2" charset="77"/>
              </a:rPr>
              <a:t>5% - 10%</a:t>
            </a:r>
          </a:p>
        </p:txBody>
      </p:sp>
      <p:sp>
        <p:nvSpPr>
          <p:cNvPr id="4" name="Title 3">
            <a:extLst>
              <a:ext uri="{FF2B5EF4-FFF2-40B4-BE49-F238E27FC236}">
                <a16:creationId xmlns:a16="http://schemas.microsoft.com/office/drawing/2014/main" id="{68E7D291-735F-5ECE-A706-ED5A4AA31B0C}"/>
              </a:ext>
            </a:extLst>
          </p:cNvPr>
          <p:cNvSpPr>
            <a:spLocks noGrp="1"/>
          </p:cNvSpPr>
          <p:nvPr>
            <p:ph type="title" idx="4294967295"/>
          </p:nvPr>
        </p:nvSpPr>
        <p:spPr>
          <a:xfrm>
            <a:off x="303884" y="-972366"/>
            <a:ext cx="8207088" cy="858877"/>
          </a:xfrm>
        </p:spPr>
        <p:txBody>
          <a:bodyPr>
            <a:normAutofit fontScale="90000"/>
          </a:bodyPr>
          <a:lstStyle/>
          <a:p>
            <a:r>
              <a:rPr lang="en-US" dirty="0"/>
              <a:t>Urban agriculture produces an estimated 5-10%</a:t>
            </a:r>
            <a:r>
              <a:rPr lang="en-US" baseline="0" dirty="0"/>
              <a:t> of the global food supply</a:t>
            </a:r>
            <a:endParaRPr lang="en-US" dirty="0"/>
          </a:p>
        </p:txBody>
      </p:sp>
    </p:spTree>
    <p:extLst>
      <p:ext uri="{BB962C8B-B14F-4D97-AF65-F5344CB8AC3E}">
        <p14:creationId xmlns:p14="http://schemas.microsoft.com/office/powerpoint/2010/main" val="177672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mmunity farm filled with raised beds growing a variety of greens and flowers">
            <a:extLst>
              <a:ext uri="{FF2B5EF4-FFF2-40B4-BE49-F238E27FC236}">
                <a16:creationId xmlns:a16="http://schemas.microsoft.com/office/drawing/2014/main" id="{5BD194AA-9A81-F7A3-176F-A0743ED7DAD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116305" y="-8355"/>
            <a:ext cx="5027695" cy="5160210"/>
          </a:xfrm>
          <a:prstGeom prst="rect">
            <a:avLst/>
          </a:prstGeom>
          <a:noFill/>
        </p:spPr>
      </p:pic>
      <p:pic>
        <p:nvPicPr>
          <p:cNvPr id="6" name="Picture 5" descr="A woman holds a plant grown in a hydroponic system">
            <a:extLst>
              <a:ext uri="{FF2B5EF4-FFF2-40B4-BE49-F238E27FC236}">
                <a16:creationId xmlns:a16="http://schemas.microsoft.com/office/drawing/2014/main" id="{06F32963-FCBA-0996-6A6D-4A98BB2ADDD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0316" y="198020"/>
            <a:ext cx="3874169" cy="4157412"/>
          </a:xfrm>
          <a:prstGeom prst="rect">
            <a:avLst/>
          </a:prstGeom>
        </p:spPr>
      </p:pic>
      <p:sp>
        <p:nvSpPr>
          <p:cNvPr id="3" name="Title 2">
            <a:extLst>
              <a:ext uri="{FF2B5EF4-FFF2-40B4-BE49-F238E27FC236}">
                <a16:creationId xmlns:a16="http://schemas.microsoft.com/office/drawing/2014/main" id="{9147D272-B22A-4B50-8025-EEBE2DD50935}"/>
              </a:ext>
            </a:extLst>
          </p:cNvPr>
          <p:cNvSpPr>
            <a:spLocks noGrp="1"/>
          </p:cNvSpPr>
          <p:nvPr>
            <p:ph type="title"/>
          </p:nvPr>
        </p:nvSpPr>
        <p:spPr>
          <a:xfrm>
            <a:off x="120316" y="-1041238"/>
            <a:ext cx="7640933" cy="756881"/>
          </a:xfrm>
        </p:spPr>
        <p:txBody>
          <a:bodyPr>
            <a:normAutofit/>
          </a:bodyPr>
          <a:lstStyle/>
          <a:p>
            <a:r>
              <a:rPr lang="en-US" dirty="0"/>
              <a:t>Urban agriculture can</a:t>
            </a:r>
            <a:r>
              <a:rPr lang="en-US" baseline="0" dirty="0"/>
              <a:t> produce higher yields than conventional agriculture</a:t>
            </a:r>
            <a:endParaRPr lang="en-US" dirty="0"/>
          </a:p>
        </p:txBody>
      </p:sp>
    </p:spTree>
    <p:extLst>
      <p:ext uri="{BB962C8B-B14F-4D97-AF65-F5344CB8AC3E}">
        <p14:creationId xmlns:p14="http://schemas.microsoft.com/office/powerpoint/2010/main" val="3318000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hild standing in front of produce at a farmers market">
            <a:extLst>
              <a:ext uri="{FF2B5EF4-FFF2-40B4-BE49-F238E27FC236}">
                <a16:creationId xmlns:a16="http://schemas.microsoft.com/office/drawing/2014/main" id="{519B5680-24CC-C7C5-004A-A2BF4148B6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1442" y="94033"/>
            <a:ext cx="6521116" cy="4397038"/>
          </a:xfrm>
          <a:prstGeom prst="rect">
            <a:avLst/>
          </a:prstGeom>
        </p:spPr>
      </p:pic>
      <p:sp>
        <p:nvSpPr>
          <p:cNvPr id="2" name="Title 1">
            <a:extLst>
              <a:ext uri="{FF2B5EF4-FFF2-40B4-BE49-F238E27FC236}">
                <a16:creationId xmlns:a16="http://schemas.microsoft.com/office/drawing/2014/main" id="{16E25C75-7EAB-272D-8478-0819F630ACEA}"/>
              </a:ext>
            </a:extLst>
          </p:cNvPr>
          <p:cNvSpPr>
            <a:spLocks noGrp="1"/>
          </p:cNvSpPr>
          <p:nvPr>
            <p:ph type="title" idx="4294967295"/>
          </p:nvPr>
        </p:nvSpPr>
        <p:spPr>
          <a:xfrm>
            <a:off x="468455" y="-1014621"/>
            <a:ext cx="8207088" cy="858877"/>
          </a:xfrm>
        </p:spPr>
        <p:txBody>
          <a:bodyPr>
            <a:normAutofit fontScale="90000"/>
          </a:bodyPr>
          <a:lstStyle/>
          <a:p>
            <a:r>
              <a:rPr lang="en-US" dirty="0"/>
              <a:t>Urban agriculture can</a:t>
            </a:r>
            <a:r>
              <a:rPr lang="en-US" baseline="0" dirty="0"/>
              <a:t> increase food diversity and nutrition access</a:t>
            </a:r>
            <a:endParaRPr lang="en-US" dirty="0"/>
          </a:p>
        </p:txBody>
      </p:sp>
    </p:spTree>
    <p:extLst>
      <p:ext uri="{BB962C8B-B14F-4D97-AF65-F5344CB8AC3E}">
        <p14:creationId xmlns:p14="http://schemas.microsoft.com/office/powerpoint/2010/main" val="2827592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F53AA-6A04-9A11-98EA-DB8525602F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0D1B0-C817-47BD-5C7C-18B6CB4221FE}"/>
              </a:ext>
            </a:extLst>
          </p:cNvPr>
          <p:cNvSpPr>
            <a:spLocks noGrp="1"/>
          </p:cNvSpPr>
          <p:nvPr>
            <p:ph type="title"/>
          </p:nvPr>
        </p:nvSpPr>
        <p:spPr>
          <a:xfrm>
            <a:off x="253999" y="662379"/>
            <a:ext cx="8644467" cy="3374993"/>
          </a:xfrm>
        </p:spPr>
        <p:txBody>
          <a:bodyPr>
            <a:normAutofit/>
          </a:bodyPr>
          <a:lstStyle/>
          <a:p>
            <a:pPr algn="ctr"/>
            <a:r>
              <a:rPr lang="en-US" sz="6600" dirty="0">
                <a:latin typeface="Work Sans" pitchFamily="2" charset="77"/>
              </a:rPr>
              <a:t>Community development</a:t>
            </a:r>
          </a:p>
        </p:txBody>
      </p:sp>
    </p:spTree>
    <p:extLst>
      <p:ext uri="{BB962C8B-B14F-4D97-AF65-F5344CB8AC3E}">
        <p14:creationId xmlns:p14="http://schemas.microsoft.com/office/powerpoint/2010/main" val="2905769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o youth shovel soil in a garden">
            <a:extLst>
              <a:ext uri="{FF2B5EF4-FFF2-40B4-BE49-F238E27FC236}">
                <a16:creationId xmlns:a16="http://schemas.microsoft.com/office/drawing/2014/main" id="{B153C75D-4BA7-8F95-4029-5EBBC51B1B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81600" y="305068"/>
            <a:ext cx="3821091" cy="3887045"/>
          </a:xfrm>
          <a:prstGeom prst="rect">
            <a:avLst/>
          </a:prstGeom>
        </p:spPr>
      </p:pic>
      <p:pic>
        <p:nvPicPr>
          <p:cNvPr id="5" name="Picture 4" descr="A farmer in his community garden surrounded by community members, a playground, and raised beds">
            <a:extLst>
              <a:ext uri="{FF2B5EF4-FFF2-40B4-BE49-F238E27FC236}">
                <a16:creationId xmlns:a16="http://schemas.microsoft.com/office/drawing/2014/main" id="{5853CFF1-1C0A-F39A-3FC2-0E681CB1A75C}"/>
              </a:ext>
            </a:extLst>
          </p:cNvPr>
          <p:cNvPicPr>
            <a:picLocks noChangeAspect="1"/>
          </p:cNvPicPr>
          <p:nvPr/>
        </p:nvPicPr>
        <p:blipFill>
          <a:blip r:embed="rId4" cstate="screen">
            <a:extLst>
              <a:ext uri="{28A0092B-C50C-407E-A947-70E740481C1C}">
                <a14:useLocalDpi xmlns:a14="http://schemas.microsoft.com/office/drawing/2010/main"/>
              </a:ext>
            </a:extLst>
          </a:blip>
          <a:srcRect t="-120"/>
          <a:stretch/>
        </p:blipFill>
        <p:spPr>
          <a:xfrm>
            <a:off x="130422" y="305069"/>
            <a:ext cx="4974977" cy="3882404"/>
          </a:xfrm>
          <a:prstGeom prst="rect">
            <a:avLst/>
          </a:prstGeom>
        </p:spPr>
      </p:pic>
      <p:sp>
        <p:nvSpPr>
          <p:cNvPr id="3" name="Title 2">
            <a:extLst>
              <a:ext uri="{FF2B5EF4-FFF2-40B4-BE49-F238E27FC236}">
                <a16:creationId xmlns:a16="http://schemas.microsoft.com/office/drawing/2014/main" id="{38381FB7-92BC-FB57-D9AD-61024C7D74FA}"/>
              </a:ext>
            </a:extLst>
          </p:cNvPr>
          <p:cNvSpPr>
            <a:spLocks noGrp="1"/>
          </p:cNvSpPr>
          <p:nvPr>
            <p:ph type="title" idx="4294967295"/>
          </p:nvPr>
        </p:nvSpPr>
        <p:spPr>
          <a:xfrm>
            <a:off x="468456" y="-942510"/>
            <a:ext cx="8207088" cy="858877"/>
          </a:xfrm>
        </p:spPr>
        <p:txBody>
          <a:bodyPr>
            <a:normAutofit fontScale="90000"/>
          </a:bodyPr>
          <a:lstStyle/>
          <a:p>
            <a:r>
              <a:rPr lang="en-US" dirty="0"/>
              <a:t>Urban agriculture improves mental and physical</a:t>
            </a:r>
            <a:r>
              <a:rPr lang="en-US" baseline="0" dirty="0"/>
              <a:t> outcomes</a:t>
            </a:r>
            <a:endParaRPr lang="en-US" dirty="0"/>
          </a:p>
        </p:txBody>
      </p:sp>
    </p:spTree>
    <p:extLst>
      <p:ext uri="{BB962C8B-B14F-4D97-AF65-F5344CB8AC3E}">
        <p14:creationId xmlns:p14="http://schemas.microsoft.com/office/powerpoint/2010/main" val="1005447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listens to someone leading a workshop in a community garden">
            <a:extLst>
              <a:ext uri="{FF2B5EF4-FFF2-40B4-BE49-F238E27FC236}">
                <a16:creationId xmlns:a16="http://schemas.microsoft.com/office/drawing/2014/main" id="{85DD7FA3-7A16-A35F-7CF3-CD764AC260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9199" y="48126"/>
            <a:ext cx="6285603" cy="4487086"/>
          </a:xfrm>
          <a:prstGeom prst="rect">
            <a:avLst/>
          </a:prstGeom>
        </p:spPr>
      </p:pic>
      <p:sp>
        <p:nvSpPr>
          <p:cNvPr id="3" name="Title 2">
            <a:extLst>
              <a:ext uri="{FF2B5EF4-FFF2-40B4-BE49-F238E27FC236}">
                <a16:creationId xmlns:a16="http://schemas.microsoft.com/office/drawing/2014/main" id="{A335D7B9-63A7-05A1-7EF7-E6FEAD62C880}"/>
              </a:ext>
            </a:extLst>
          </p:cNvPr>
          <p:cNvSpPr>
            <a:spLocks noGrp="1"/>
          </p:cNvSpPr>
          <p:nvPr>
            <p:ph type="title" idx="4294967295"/>
          </p:nvPr>
        </p:nvSpPr>
        <p:spPr>
          <a:xfrm>
            <a:off x="217554" y="-1064802"/>
            <a:ext cx="9651275" cy="858877"/>
          </a:xfrm>
        </p:spPr>
        <p:txBody>
          <a:bodyPr>
            <a:normAutofit fontScale="90000"/>
          </a:bodyPr>
          <a:lstStyle/>
          <a:p>
            <a:r>
              <a:rPr lang="en-US" dirty="0"/>
              <a:t>Urban agriculture creates gathering spaces and encourages community development</a:t>
            </a:r>
          </a:p>
        </p:txBody>
      </p:sp>
    </p:spTree>
    <p:extLst>
      <p:ext uri="{BB962C8B-B14F-4D97-AF65-F5344CB8AC3E}">
        <p14:creationId xmlns:p14="http://schemas.microsoft.com/office/powerpoint/2010/main" val="3831526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AD7A9-1DF5-807C-01AC-4D2A34DF7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DBBCF9-835E-72CE-1A0B-627684D3F3EA}"/>
              </a:ext>
            </a:extLst>
          </p:cNvPr>
          <p:cNvSpPr>
            <a:spLocks noGrp="1"/>
          </p:cNvSpPr>
          <p:nvPr>
            <p:ph type="title"/>
          </p:nvPr>
        </p:nvSpPr>
        <p:spPr>
          <a:xfrm>
            <a:off x="253999" y="662379"/>
            <a:ext cx="8644467" cy="3374993"/>
          </a:xfrm>
        </p:spPr>
        <p:txBody>
          <a:bodyPr>
            <a:normAutofit/>
          </a:bodyPr>
          <a:lstStyle/>
          <a:p>
            <a:pPr algn="ctr"/>
            <a:r>
              <a:rPr lang="en-US" sz="6600" dirty="0">
                <a:latin typeface="Work Sans" pitchFamily="2" charset="77"/>
              </a:rPr>
              <a:t>Ecosystem services</a:t>
            </a:r>
          </a:p>
        </p:txBody>
      </p:sp>
    </p:spTree>
    <p:extLst>
      <p:ext uri="{BB962C8B-B14F-4D97-AF65-F5344CB8AC3E}">
        <p14:creationId xmlns:p14="http://schemas.microsoft.com/office/powerpoint/2010/main" val="131561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A85093-98AB-1D51-8391-31FE6B16837B}"/>
              </a:ext>
            </a:extLst>
          </p:cNvPr>
          <p:cNvSpPr>
            <a:spLocks noGrp="1"/>
          </p:cNvSpPr>
          <p:nvPr>
            <p:ph idx="1"/>
          </p:nvPr>
        </p:nvSpPr>
        <p:spPr/>
        <p:txBody>
          <a:bodyPr>
            <a:noAutofit/>
          </a:bodyPr>
          <a:lstStyle/>
          <a:p>
            <a:pPr marL="257175" indent="-257175">
              <a:lnSpc>
                <a:spcPct val="110000"/>
              </a:lnSpc>
              <a:spcBef>
                <a:spcPts val="0"/>
              </a:spcBef>
              <a:buFont typeface="Symbol" pitchFamily="2" charset="2"/>
              <a:buChar char=""/>
            </a:pPr>
            <a:r>
              <a:rPr lang="en-US" sz="3000" kern="100" dirty="0">
                <a:latin typeface="Lora" panose="02000503000000020004" pitchFamily="2" charset="77"/>
                <a:ea typeface="Aptos" panose="020B0004020202020204" pitchFamily="34" charset="0"/>
                <a:cs typeface="Times New Roman" panose="02020603050405020304" pitchFamily="18" charset="0"/>
              </a:rPr>
              <a:t>Economic benefits</a:t>
            </a:r>
          </a:p>
          <a:p>
            <a:pPr marL="257175" indent="-257175">
              <a:lnSpc>
                <a:spcPct val="110000"/>
              </a:lnSpc>
              <a:spcBef>
                <a:spcPts val="0"/>
              </a:spcBef>
              <a:buFont typeface="Symbol" pitchFamily="2" charset="2"/>
              <a:buChar char=""/>
            </a:pPr>
            <a:r>
              <a:rPr lang="en-US" sz="3000" kern="100" dirty="0">
                <a:latin typeface="Lora" panose="02000503000000020004" pitchFamily="2" charset="77"/>
                <a:ea typeface="Aptos" panose="020B0004020202020204" pitchFamily="34" charset="0"/>
                <a:cs typeface="Times New Roman" panose="02020603050405020304" pitchFamily="18" charset="0"/>
              </a:rPr>
              <a:t>Food provision</a:t>
            </a:r>
          </a:p>
          <a:p>
            <a:pPr marL="257175" indent="-257175">
              <a:lnSpc>
                <a:spcPct val="110000"/>
              </a:lnSpc>
              <a:spcBef>
                <a:spcPts val="0"/>
              </a:spcBef>
              <a:buFont typeface="Symbol" pitchFamily="2" charset="2"/>
              <a:buChar char=""/>
            </a:pPr>
            <a:r>
              <a:rPr lang="en-US" sz="3000" kern="100" dirty="0">
                <a:latin typeface="Lora" panose="02000503000000020004" pitchFamily="2" charset="77"/>
                <a:ea typeface="Aptos" panose="020B0004020202020204" pitchFamily="34" charset="0"/>
                <a:cs typeface="Times New Roman" panose="02020603050405020304" pitchFamily="18" charset="0"/>
              </a:rPr>
              <a:t>Community development</a:t>
            </a:r>
          </a:p>
          <a:p>
            <a:pPr marL="257175" indent="-257175">
              <a:lnSpc>
                <a:spcPct val="110000"/>
              </a:lnSpc>
              <a:spcBef>
                <a:spcPts val="0"/>
              </a:spcBef>
              <a:buFont typeface="Symbol" pitchFamily="2" charset="2"/>
              <a:buChar char=""/>
            </a:pPr>
            <a:r>
              <a:rPr lang="en-US" sz="3000" kern="100" dirty="0">
                <a:latin typeface="Lora" panose="02000503000000020004" pitchFamily="2" charset="77"/>
                <a:ea typeface="Aptos" panose="020B0004020202020204" pitchFamily="34" charset="0"/>
                <a:cs typeface="Times New Roman" panose="02020603050405020304" pitchFamily="18" charset="0"/>
              </a:rPr>
              <a:t>Ecosystem services</a:t>
            </a:r>
          </a:p>
        </p:txBody>
      </p:sp>
      <p:sp>
        <p:nvSpPr>
          <p:cNvPr id="2" name="Title 1">
            <a:extLst>
              <a:ext uri="{FF2B5EF4-FFF2-40B4-BE49-F238E27FC236}">
                <a16:creationId xmlns:a16="http://schemas.microsoft.com/office/drawing/2014/main" id="{AD4DFFC1-8359-1536-B204-DBFEEF31A6A7}"/>
              </a:ext>
            </a:extLst>
          </p:cNvPr>
          <p:cNvSpPr>
            <a:spLocks noGrp="1"/>
          </p:cNvSpPr>
          <p:nvPr>
            <p:ph type="title"/>
          </p:nvPr>
        </p:nvSpPr>
        <p:spPr/>
        <p:txBody>
          <a:bodyPr>
            <a:normAutofit/>
          </a:bodyPr>
          <a:lstStyle/>
          <a:p>
            <a:r>
              <a:rPr lang="en-US" sz="3375" dirty="0">
                <a:latin typeface="Work Sans" pitchFamily="2" charset="77"/>
              </a:rPr>
              <a:t>Benefits of urban agriculture include</a:t>
            </a:r>
          </a:p>
        </p:txBody>
      </p:sp>
    </p:spTree>
    <p:extLst>
      <p:ext uri="{BB962C8B-B14F-4D97-AF65-F5344CB8AC3E}">
        <p14:creationId xmlns:p14="http://schemas.microsoft.com/office/powerpoint/2010/main" val="2482702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diagram of ecosystems services including provisioning (food, raw materials, medicinal resources, fresh water), regulating (air quality regulation, climate regulation, water regulation, erosion regulation, water purification and waste treatement, disease and pest regulation, pollination, moderation of extreme events), supporting (soil formation, photosynthesis, nutrient cycling), and cultural (mental and physical health, recreation and ecotourism, aesthetic values, spiritual and religious values)">
            <a:extLst>
              <a:ext uri="{FF2B5EF4-FFF2-40B4-BE49-F238E27FC236}">
                <a16:creationId xmlns:a16="http://schemas.microsoft.com/office/drawing/2014/main" id="{C7CD5584-3CDD-42F5-03F7-4F70AFE11FF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89153" y="60769"/>
            <a:ext cx="4765695" cy="44456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F8A09AC-98E9-3A82-0575-53724376624A}"/>
              </a:ext>
            </a:extLst>
          </p:cNvPr>
          <p:cNvSpPr>
            <a:spLocks noGrp="1"/>
          </p:cNvSpPr>
          <p:nvPr>
            <p:ph type="title" idx="4294967295"/>
          </p:nvPr>
        </p:nvSpPr>
        <p:spPr>
          <a:xfrm>
            <a:off x="301188" y="-970617"/>
            <a:ext cx="8207088" cy="858877"/>
          </a:xfrm>
        </p:spPr>
        <p:txBody>
          <a:bodyPr>
            <a:normAutofit fontScale="90000"/>
          </a:bodyPr>
          <a:lstStyle/>
          <a:p>
            <a:r>
              <a:rPr lang="en-US" dirty="0"/>
              <a:t>Urban agriculture provides ecosystem services</a:t>
            </a:r>
          </a:p>
        </p:txBody>
      </p:sp>
    </p:spTree>
    <p:extLst>
      <p:ext uri="{BB962C8B-B14F-4D97-AF65-F5344CB8AC3E}">
        <p14:creationId xmlns:p14="http://schemas.microsoft.com/office/powerpoint/2010/main" val="988864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A1DE8-0413-619B-9671-094AF3457025}"/>
            </a:ext>
          </a:extLst>
        </p:cNvPr>
        <p:cNvGrpSpPr/>
        <p:nvPr/>
      </p:nvGrpSpPr>
      <p:grpSpPr>
        <a:xfrm>
          <a:off x="0" y="0"/>
          <a:ext cx="0" cy="0"/>
          <a:chOff x="0" y="0"/>
          <a:chExt cx="0" cy="0"/>
        </a:xfrm>
      </p:grpSpPr>
      <p:pic>
        <p:nvPicPr>
          <p:cNvPr id="4" name="Picture 3" descr="A man tends to plants growing in the soil of a garden">
            <a:extLst>
              <a:ext uri="{FF2B5EF4-FFF2-40B4-BE49-F238E27FC236}">
                <a16:creationId xmlns:a16="http://schemas.microsoft.com/office/drawing/2014/main" id="{87AE0613-677D-0AE6-9888-4009EB7D35C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57800" y="545188"/>
            <a:ext cx="3701144" cy="3683011"/>
          </a:xfrm>
          <a:prstGeom prst="rect">
            <a:avLst/>
          </a:prstGeom>
        </p:spPr>
      </p:pic>
      <p:pic>
        <p:nvPicPr>
          <p:cNvPr id="6146" name="Picture 2" descr="Stormwater builds up on a street corner, creating a flood that pedestrians must walk into the street to avoid">
            <a:extLst>
              <a:ext uri="{FF2B5EF4-FFF2-40B4-BE49-F238E27FC236}">
                <a16:creationId xmlns:a16="http://schemas.microsoft.com/office/drawing/2014/main" id="{D33163D3-FFFF-309E-B7EE-5C86A81C9F5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5057" y="545188"/>
            <a:ext cx="4931228" cy="368301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7841CCBB-BD20-149E-CFF6-177239CB75D2}"/>
              </a:ext>
            </a:extLst>
          </p:cNvPr>
          <p:cNvSpPr>
            <a:spLocks noGrp="1"/>
          </p:cNvSpPr>
          <p:nvPr>
            <p:ph type="title" idx="4294967295"/>
          </p:nvPr>
        </p:nvSpPr>
        <p:spPr>
          <a:xfrm>
            <a:off x="351368" y="-968491"/>
            <a:ext cx="8207088" cy="858877"/>
          </a:xfrm>
        </p:spPr>
        <p:txBody>
          <a:bodyPr/>
          <a:lstStyle/>
          <a:p>
            <a:r>
              <a:rPr lang="en-US" dirty="0"/>
              <a:t>Stormwater runoff mitigation</a:t>
            </a:r>
          </a:p>
        </p:txBody>
      </p:sp>
    </p:spTree>
    <p:extLst>
      <p:ext uri="{BB962C8B-B14F-4D97-AF65-F5344CB8AC3E}">
        <p14:creationId xmlns:p14="http://schemas.microsoft.com/office/powerpoint/2010/main" val="2903453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ee on a sunflower">
            <a:extLst>
              <a:ext uri="{FF2B5EF4-FFF2-40B4-BE49-F238E27FC236}">
                <a16:creationId xmlns:a16="http://schemas.microsoft.com/office/drawing/2014/main" id="{0FE6213C-AEF0-CBAA-2306-A1350A198F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1117" y="96253"/>
            <a:ext cx="6601767" cy="4400104"/>
          </a:xfrm>
          <a:prstGeom prst="rect">
            <a:avLst/>
          </a:prstGeom>
        </p:spPr>
      </p:pic>
      <p:sp>
        <p:nvSpPr>
          <p:cNvPr id="5" name="Title 4">
            <a:extLst>
              <a:ext uri="{FF2B5EF4-FFF2-40B4-BE49-F238E27FC236}">
                <a16:creationId xmlns:a16="http://schemas.microsoft.com/office/drawing/2014/main" id="{627B16F7-98E0-5B17-E185-19110925F2BF}"/>
              </a:ext>
            </a:extLst>
          </p:cNvPr>
          <p:cNvSpPr>
            <a:spLocks noGrp="1"/>
          </p:cNvSpPr>
          <p:nvPr>
            <p:ph type="title" idx="4294967295"/>
          </p:nvPr>
        </p:nvSpPr>
        <p:spPr>
          <a:xfrm>
            <a:off x="468456" y="-945194"/>
            <a:ext cx="8207088" cy="858877"/>
          </a:xfrm>
        </p:spPr>
        <p:txBody>
          <a:bodyPr/>
          <a:lstStyle/>
          <a:p>
            <a:r>
              <a:rPr lang="en-US" dirty="0"/>
              <a:t>Pollinator habitats</a:t>
            </a:r>
          </a:p>
        </p:txBody>
      </p:sp>
    </p:spTree>
    <p:extLst>
      <p:ext uri="{BB962C8B-B14F-4D97-AF65-F5344CB8AC3E}">
        <p14:creationId xmlns:p14="http://schemas.microsoft.com/office/powerpoint/2010/main" val="1731619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diagram illustrates the heat island effect. The x-axis shows, in order, rural, suburban residential, commercial, city, urban residential, park, suburban residential, and rural farmland spaces. A line indicating late afternoon temperature in Celcius is lowest over rural and rural farmland spaces, medium high over suburban residential, commercial, urban residential, and park spaces, and highest over city spaces. The diagram illustrates that urban areas are hotter during the day than less developed, non-urban spaces.">
            <a:extLst>
              <a:ext uri="{FF2B5EF4-FFF2-40B4-BE49-F238E27FC236}">
                <a16:creationId xmlns:a16="http://schemas.microsoft.com/office/drawing/2014/main" id="{41FF7F10-14F9-B4D9-B1E5-40AEBA0DB2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2742" y="706981"/>
            <a:ext cx="8618517" cy="34771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4DE5F033-BB7B-C486-32F6-280DBF452455}"/>
              </a:ext>
            </a:extLst>
          </p:cNvPr>
          <p:cNvSpPr>
            <a:spLocks noGrp="1"/>
          </p:cNvSpPr>
          <p:nvPr>
            <p:ph type="title" idx="4294967295"/>
          </p:nvPr>
        </p:nvSpPr>
        <p:spPr>
          <a:xfrm>
            <a:off x="468456" y="-1014621"/>
            <a:ext cx="8207088" cy="858877"/>
          </a:xfrm>
        </p:spPr>
        <p:txBody>
          <a:bodyPr/>
          <a:lstStyle/>
          <a:p>
            <a:r>
              <a:rPr lang="en-US" dirty="0"/>
              <a:t>Mitigating the heat island effect</a:t>
            </a:r>
          </a:p>
        </p:txBody>
      </p:sp>
    </p:spTree>
    <p:extLst>
      <p:ext uri="{BB962C8B-B14F-4D97-AF65-F5344CB8AC3E}">
        <p14:creationId xmlns:p14="http://schemas.microsoft.com/office/powerpoint/2010/main" val="2597460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BCFEDA6-A8B5-B42F-A4EC-C7E8238993C1}"/>
              </a:ext>
            </a:extLst>
          </p:cNvPr>
          <p:cNvSpPr>
            <a:spLocks noGrp="1"/>
          </p:cNvSpPr>
          <p:nvPr>
            <p:ph idx="1"/>
          </p:nvPr>
        </p:nvSpPr>
        <p:spPr/>
        <p:txBody>
          <a:bodyPr>
            <a:normAutofit/>
          </a:bodyPr>
          <a:lstStyle/>
          <a:p>
            <a:pPr marL="0" indent="0">
              <a:lnSpc>
                <a:spcPct val="100000"/>
              </a:lnSpc>
              <a:buNone/>
            </a:pPr>
            <a:r>
              <a:rPr lang="en-US" sz="3300" i="1" kern="0" dirty="0">
                <a:latin typeface="Lora" panose="02000503000000020004" pitchFamily="2" charset="77"/>
                <a:ea typeface="Times New Roman" panose="02020603050405020304" pitchFamily="18" charset="0"/>
                <a:cs typeface="Calibri" panose="020F0502020204030204" pitchFamily="34" charset="0"/>
              </a:rPr>
              <a:t>Defined by the USDA as areas where </a:t>
            </a:r>
            <a:r>
              <a:rPr lang="en-US" sz="3300" i="1" kern="100" dirty="0">
                <a:latin typeface="Lora" panose="02000503000000020004" pitchFamily="2" charset="77"/>
                <a:ea typeface="Aptos" panose="020B0004020202020204" pitchFamily="34" charset="0"/>
                <a:cs typeface="Times New Roman" panose="02020603050405020304" pitchFamily="18" charset="0"/>
              </a:rPr>
              <a:t>people have limited access to a variety of healthy and affordable food</a:t>
            </a:r>
          </a:p>
        </p:txBody>
      </p:sp>
      <p:sp>
        <p:nvSpPr>
          <p:cNvPr id="3" name="Title 2">
            <a:extLst>
              <a:ext uri="{FF2B5EF4-FFF2-40B4-BE49-F238E27FC236}">
                <a16:creationId xmlns:a16="http://schemas.microsoft.com/office/drawing/2014/main" id="{A1982DE4-8DFB-DDF8-48A5-B593703E97AC}"/>
              </a:ext>
            </a:extLst>
          </p:cNvPr>
          <p:cNvSpPr>
            <a:spLocks noGrp="1"/>
          </p:cNvSpPr>
          <p:nvPr>
            <p:ph type="title"/>
          </p:nvPr>
        </p:nvSpPr>
        <p:spPr/>
        <p:txBody>
          <a:bodyPr>
            <a:normAutofit/>
          </a:bodyPr>
          <a:lstStyle/>
          <a:p>
            <a:r>
              <a:rPr lang="en-US" sz="4500" dirty="0">
                <a:latin typeface="Work Sans" pitchFamily="2" charset="77"/>
              </a:rPr>
              <a:t>Food deserts</a:t>
            </a:r>
          </a:p>
        </p:txBody>
      </p:sp>
    </p:spTree>
    <p:extLst>
      <p:ext uri="{BB962C8B-B14F-4D97-AF65-F5344CB8AC3E}">
        <p14:creationId xmlns:p14="http://schemas.microsoft.com/office/powerpoint/2010/main" val="701116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1EF0B-67F9-B4E5-E643-49AE57A5AB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4B27F3-3509-CA5F-DFD7-48C9C1A8B3DD}"/>
              </a:ext>
            </a:extLst>
          </p:cNvPr>
          <p:cNvSpPr>
            <a:spLocks noGrp="1"/>
          </p:cNvSpPr>
          <p:nvPr>
            <p:ph idx="1"/>
          </p:nvPr>
        </p:nvSpPr>
        <p:spPr>
          <a:xfrm>
            <a:off x="277793" y="1464268"/>
            <a:ext cx="8681012" cy="2740040"/>
          </a:xfrm>
        </p:spPr>
        <p:txBody>
          <a:bodyPr>
            <a:normAutofit/>
          </a:bodyPr>
          <a:lstStyle/>
          <a:p>
            <a:pPr marL="257175" indent="-257175">
              <a:lnSpc>
                <a:spcPct val="110000"/>
              </a:lnSpc>
              <a:spcBef>
                <a:spcPts val="0"/>
              </a:spcBef>
              <a:buFont typeface="Symbol" pitchFamily="2" charset="2"/>
              <a:buChar char=""/>
            </a:pPr>
            <a:r>
              <a:rPr lang="en-US" sz="3300" kern="100" dirty="0">
                <a:latin typeface="Lora" panose="02000503000000020004" pitchFamily="2" charset="77"/>
                <a:ea typeface="Aptos" panose="020B0004020202020204" pitchFamily="34" charset="0"/>
                <a:cs typeface="Times New Roman" panose="02020603050405020304" pitchFamily="18" charset="0"/>
              </a:rPr>
              <a:t>Food production</a:t>
            </a:r>
          </a:p>
          <a:p>
            <a:pPr marL="257175" indent="-257175">
              <a:lnSpc>
                <a:spcPct val="110000"/>
              </a:lnSpc>
              <a:spcBef>
                <a:spcPts val="0"/>
              </a:spcBef>
              <a:buFont typeface="Symbol" pitchFamily="2" charset="2"/>
              <a:buChar char=""/>
            </a:pPr>
            <a:r>
              <a:rPr lang="en-US" sz="3300" kern="100" dirty="0">
                <a:latin typeface="Lora" panose="02000503000000020004" pitchFamily="2" charset="77"/>
                <a:ea typeface="Aptos" panose="020B0004020202020204" pitchFamily="34" charset="0"/>
                <a:cs typeface="Times New Roman" panose="02020603050405020304" pitchFamily="18" charset="0"/>
              </a:rPr>
              <a:t>Community and economic development</a:t>
            </a:r>
          </a:p>
          <a:p>
            <a:pPr marL="257175" indent="-257175">
              <a:lnSpc>
                <a:spcPct val="110000"/>
              </a:lnSpc>
              <a:spcBef>
                <a:spcPts val="0"/>
              </a:spcBef>
              <a:buFont typeface="Symbol" pitchFamily="2" charset="2"/>
              <a:buChar char=""/>
            </a:pPr>
            <a:r>
              <a:rPr lang="en-US" sz="3300" kern="100" dirty="0">
                <a:latin typeface="Lora" panose="02000503000000020004" pitchFamily="2" charset="77"/>
                <a:ea typeface="Aptos" panose="020B0004020202020204" pitchFamily="34" charset="0"/>
                <a:cs typeface="Times New Roman" panose="02020603050405020304" pitchFamily="18" charset="0"/>
              </a:rPr>
              <a:t>Urban livability</a:t>
            </a:r>
          </a:p>
        </p:txBody>
      </p:sp>
      <p:sp>
        <p:nvSpPr>
          <p:cNvPr id="2" name="Title 1">
            <a:extLst>
              <a:ext uri="{FF2B5EF4-FFF2-40B4-BE49-F238E27FC236}">
                <a16:creationId xmlns:a16="http://schemas.microsoft.com/office/drawing/2014/main" id="{41170269-9B08-CAF3-F71F-4D0B898E5C91}"/>
              </a:ext>
            </a:extLst>
          </p:cNvPr>
          <p:cNvSpPr>
            <a:spLocks noGrp="1"/>
          </p:cNvSpPr>
          <p:nvPr>
            <p:ph type="title"/>
          </p:nvPr>
        </p:nvSpPr>
        <p:spPr/>
        <p:txBody>
          <a:bodyPr>
            <a:normAutofit/>
          </a:bodyPr>
          <a:lstStyle/>
          <a:p>
            <a:r>
              <a:rPr lang="en-US" sz="4500" dirty="0">
                <a:latin typeface="Work Sans" pitchFamily="2" charset="77"/>
              </a:rPr>
              <a:t>Grower motivations include</a:t>
            </a:r>
          </a:p>
        </p:txBody>
      </p:sp>
    </p:spTree>
    <p:extLst>
      <p:ext uri="{BB962C8B-B14F-4D97-AF65-F5344CB8AC3E}">
        <p14:creationId xmlns:p14="http://schemas.microsoft.com/office/powerpoint/2010/main" val="2866162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D18AE-8218-9986-985A-064FE8F50D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028BB4-2321-280E-20BD-E0A3055B3FA3}"/>
              </a:ext>
            </a:extLst>
          </p:cNvPr>
          <p:cNvSpPr>
            <a:spLocks noGrp="1"/>
          </p:cNvSpPr>
          <p:nvPr>
            <p:ph type="title"/>
          </p:nvPr>
        </p:nvSpPr>
        <p:spPr>
          <a:xfrm>
            <a:off x="253999" y="662379"/>
            <a:ext cx="8644467" cy="3374993"/>
          </a:xfrm>
        </p:spPr>
        <p:txBody>
          <a:bodyPr>
            <a:normAutofit/>
          </a:bodyPr>
          <a:lstStyle/>
          <a:p>
            <a:pPr algn="ctr"/>
            <a:r>
              <a:rPr lang="en-US" sz="6600" dirty="0">
                <a:latin typeface="Work Sans" pitchFamily="2" charset="77"/>
              </a:rPr>
              <a:t>Course 4 recap and next steps</a:t>
            </a:r>
          </a:p>
        </p:txBody>
      </p:sp>
    </p:spTree>
    <p:extLst>
      <p:ext uri="{BB962C8B-B14F-4D97-AF65-F5344CB8AC3E}">
        <p14:creationId xmlns:p14="http://schemas.microsoft.com/office/powerpoint/2010/main" val="2895892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oung farmer holds a bunch of carrots and rolls up her sleve">
            <a:extLst>
              <a:ext uri="{FF2B5EF4-FFF2-40B4-BE49-F238E27FC236}">
                <a16:creationId xmlns:a16="http://schemas.microsoft.com/office/drawing/2014/main" id="{BA60169D-27C7-D16C-A9CD-E35AB28B87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6076" y="52088"/>
            <a:ext cx="6731848" cy="4490089"/>
          </a:xfrm>
          <a:prstGeom prst="rect">
            <a:avLst/>
          </a:prstGeom>
        </p:spPr>
      </p:pic>
      <p:sp>
        <p:nvSpPr>
          <p:cNvPr id="2" name="Title 1">
            <a:extLst>
              <a:ext uri="{FF2B5EF4-FFF2-40B4-BE49-F238E27FC236}">
                <a16:creationId xmlns:a16="http://schemas.microsoft.com/office/drawing/2014/main" id="{780AD92E-80A3-A176-5E87-337B5CFE197A}"/>
              </a:ext>
            </a:extLst>
          </p:cNvPr>
          <p:cNvSpPr>
            <a:spLocks noGrp="1"/>
          </p:cNvSpPr>
          <p:nvPr>
            <p:ph type="title"/>
          </p:nvPr>
        </p:nvSpPr>
        <p:spPr>
          <a:xfrm>
            <a:off x="468455" y="-1014621"/>
            <a:ext cx="8207088" cy="858877"/>
          </a:xfrm>
        </p:spPr>
        <p:txBody>
          <a:bodyPr/>
          <a:lstStyle/>
          <a:p>
            <a:r>
              <a:rPr lang="en-US" dirty="0"/>
              <a:t>Urban growers wear</a:t>
            </a:r>
            <a:r>
              <a:rPr lang="en-US" baseline="0" dirty="0"/>
              <a:t> many hats</a:t>
            </a:r>
            <a:endParaRPr lang="en-US" dirty="0"/>
          </a:p>
        </p:txBody>
      </p:sp>
    </p:spTree>
    <p:extLst>
      <p:ext uri="{BB962C8B-B14F-4D97-AF65-F5344CB8AC3E}">
        <p14:creationId xmlns:p14="http://schemas.microsoft.com/office/powerpoint/2010/main" val="226492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214E65-9968-298E-AB3F-0BB29AF3E839}"/>
              </a:ext>
            </a:extLst>
          </p:cNvPr>
          <p:cNvSpPr>
            <a:spLocks noGrp="1"/>
          </p:cNvSpPr>
          <p:nvPr>
            <p:ph idx="1"/>
          </p:nvPr>
        </p:nvSpPr>
        <p:spPr>
          <a:xfrm>
            <a:off x="468456" y="1215614"/>
            <a:ext cx="8207088" cy="3173506"/>
          </a:xfrm>
        </p:spPr>
        <p:txBody>
          <a:bodyPr>
            <a:noAutofit/>
          </a:bodyPr>
          <a:lstStyle/>
          <a:p>
            <a:pPr>
              <a:lnSpc>
                <a:spcPct val="100000"/>
              </a:lnSpc>
              <a:spcBef>
                <a:spcPts val="0"/>
              </a:spcBef>
            </a:pPr>
            <a:r>
              <a:rPr lang="en-US" sz="2200" kern="0" dirty="0">
                <a:latin typeface="Lora" panose="02000503000000020004" pitchFamily="2" charset="77"/>
                <a:ea typeface="Times New Roman" panose="02020603050405020304" pitchFamily="18" charset="0"/>
                <a:cs typeface="Times New Roman" panose="02020603050405020304" pitchFamily="18" charset="0"/>
              </a:rPr>
              <a:t>You will identify the benefits of urban agriculture and evaluate the value of urban agriculture based on those benefits.</a:t>
            </a:r>
          </a:p>
          <a:p>
            <a:pPr>
              <a:lnSpc>
                <a:spcPct val="100000"/>
              </a:lnSpc>
              <a:spcBef>
                <a:spcPts val="0"/>
              </a:spcBef>
            </a:pPr>
            <a:r>
              <a:rPr lang="en-US" sz="2200" kern="0" dirty="0">
                <a:latin typeface="Lora" panose="02000503000000020004" pitchFamily="2" charset="77"/>
                <a:ea typeface="Times New Roman" panose="02020603050405020304" pitchFamily="18" charset="0"/>
                <a:cs typeface="Times New Roman" panose="02020603050405020304" pitchFamily="18" charset="0"/>
              </a:rPr>
              <a:t>You will evaluate how the benefits of urban agriculture inform the various motivations that drive urban growers.</a:t>
            </a:r>
          </a:p>
          <a:p>
            <a:pPr>
              <a:lnSpc>
                <a:spcPct val="100000"/>
              </a:lnSpc>
              <a:spcBef>
                <a:spcPts val="0"/>
              </a:spcBef>
            </a:pPr>
            <a:r>
              <a:rPr lang="en-US" sz="2200" kern="0" dirty="0">
                <a:latin typeface="Lora" panose="02000503000000020004" pitchFamily="2" charset="77"/>
                <a:ea typeface="Times New Roman" panose="02020603050405020304" pitchFamily="18" charset="0"/>
                <a:cs typeface="Times New Roman" panose="02020603050405020304" pitchFamily="18" charset="0"/>
              </a:rPr>
              <a:t>You will analyze how urban agriculture could be scaled to create more resilient urban communities and urban food systems.</a:t>
            </a:r>
            <a:endParaRPr lang="en-US" sz="2200" kern="100" dirty="0">
              <a:latin typeface="Lora" panose="02000503000000020004" pitchFamily="2" charset="77"/>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89E20397-CA73-5E72-1361-1FFC3DD27796}"/>
              </a:ext>
            </a:extLst>
          </p:cNvPr>
          <p:cNvSpPr>
            <a:spLocks noGrp="1"/>
          </p:cNvSpPr>
          <p:nvPr>
            <p:ph type="title"/>
          </p:nvPr>
        </p:nvSpPr>
        <p:spPr/>
        <p:txBody>
          <a:bodyPr>
            <a:normAutofit/>
          </a:bodyPr>
          <a:lstStyle/>
          <a:p>
            <a:r>
              <a:rPr lang="en-US" sz="4050" dirty="0">
                <a:latin typeface="Work Sans" pitchFamily="2" charset="77"/>
              </a:rPr>
              <a:t>Course 4 learning objectives</a:t>
            </a:r>
          </a:p>
        </p:txBody>
      </p:sp>
    </p:spTree>
    <p:extLst>
      <p:ext uri="{BB962C8B-B14F-4D97-AF65-F5344CB8AC3E}">
        <p14:creationId xmlns:p14="http://schemas.microsoft.com/office/powerpoint/2010/main" val="2307464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7EA8-C70D-E264-3384-EBDCF15F77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155C8-FAC2-722E-F95B-1456B89D600D}"/>
              </a:ext>
            </a:extLst>
          </p:cNvPr>
          <p:cNvSpPr>
            <a:spLocks noGrp="1"/>
          </p:cNvSpPr>
          <p:nvPr>
            <p:ph type="title"/>
          </p:nvPr>
        </p:nvSpPr>
        <p:spPr>
          <a:xfrm>
            <a:off x="253999" y="662379"/>
            <a:ext cx="8644467" cy="3374993"/>
          </a:xfrm>
        </p:spPr>
        <p:txBody>
          <a:bodyPr>
            <a:normAutofit/>
          </a:bodyPr>
          <a:lstStyle/>
          <a:p>
            <a:pPr algn="ctr"/>
            <a:r>
              <a:rPr lang="en-US" sz="6600" dirty="0">
                <a:latin typeface="Work Sans" pitchFamily="2" charset="77"/>
              </a:rPr>
              <a:t>The benefits of urban agriculture</a:t>
            </a:r>
          </a:p>
        </p:txBody>
      </p:sp>
    </p:spTree>
    <p:extLst>
      <p:ext uri="{BB962C8B-B14F-4D97-AF65-F5344CB8AC3E}">
        <p14:creationId xmlns:p14="http://schemas.microsoft.com/office/powerpoint/2010/main" val="2767782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FB178-F61E-47E8-DD30-1E5FEE5A8E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42A61D-7A14-1E87-C20A-4351AACD4525}"/>
              </a:ext>
            </a:extLst>
          </p:cNvPr>
          <p:cNvSpPr>
            <a:spLocks noGrp="1"/>
          </p:cNvSpPr>
          <p:nvPr>
            <p:ph type="title"/>
          </p:nvPr>
        </p:nvSpPr>
        <p:spPr>
          <a:xfrm>
            <a:off x="253999" y="662379"/>
            <a:ext cx="8644467" cy="3374993"/>
          </a:xfrm>
        </p:spPr>
        <p:txBody>
          <a:bodyPr>
            <a:normAutofit/>
          </a:bodyPr>
          <a:lstStyle/>
          <a:p>
            <a:pPr algn="ctr"/>
            <a:r>
              <a:rPr lang="en-US" sz="6600" dirty="0">
                <a:latin typeface="Work Sans" pitchFamily="2" charset="77"/>
              </a:rPr>
              <a:t>Economic benefits</a:t>
            </a:r>
          </a:p>
        </p:txBody>
      </p:sp>
    </p:spTree>
    <p:extLst>
      <p:ext uri="{BB962C8B-B14F-4D97-AF65-F5344CB8AC3E}">
        <p14:creationId xmlns:p14="http://schemas.microsoft.com/office/powerpoint/2010/main" val="122514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oman selling vegetables at a farmers market&#10;">
            <a:extLst>
              <a:ext uri="{FF2B5EF4-FFF2-40B4-BE49-F238E27FC236}">
                <a16:creationId xmlns:a16="http://schemas.microsoft.com/office/drawing/2014/main" id="{9BA6AC42-8CC6-D48A-1195-002EE04C9D43}"/>
              </a:ext>
            </a:extLst>
          </p:cNvPr>
          <p:cNvPicPr>
            <a:picLocks noChangeAspect="1"/>
          </p:cNvPicPr>
          <p:nvPr/>
        </p:nvPicPr>
        <p:blipFill>
          <a:blip r:embed="rId3"/>
          <a:stretch>
            <a:fillRect/>
          </a:stretch>
        </p:blipFill>
        <p:spPr>
          <a:xfrm>
            <a:off x="1708484" y="126332"/>
            <a:ext cx="5727032" cy="4295274"/>
          </a:xfrm>
          <a:prstGeom prst="rect">
            <a:avLst/>
          </a:prstGeom>
        </p:spPr>
      </p:pic>
      <p:sp>
        <p:nvSpPr>
          <p:cNvPr id="2" name="Title 1">
            <a:extLst>
              <a:ext uri="{FF2B5EF4-FFF2-40B4-BE49-F238E27FC236}">
                <a16:creationId xmlns:a16="http://schemas.microsoft.com/office/drawing/2014/main" id="{CD6DDE6C-C833-6744-29C5-4443A0C9D5B9}"/>
              </a:ext>
            </a:extLst>
          </p:cNvPr>
          <p:cNvSpPr>
            <a:spLocks noGrp="1"/>
          </p:cNvSpPr>
          <p:nvPr>
            <p:ph type="title" idx="4294967295"/>
          </p:nvPr>
        </p:nvSpPr>
        <p:spPr>
          <a:xfrm>
            <a:off x="468456" y="-1549880"/>
            <a:ext cx="8207088" cy="858877"/>
          </a:xfrm>
        </p:spPr>
        <p:txBody>
          <a:bodyPr>
            <a:normAutofit fontScale="90000"/>
          </a:bodyPr>
          <a:lstStyle/>
          <a:p>
            <a:r>
              <a:rPr lang="en-US" dirty="0"/>
              <a:t>Economic benefits of urban agriculture include revenue generation and job creation</a:t>
            </a:r>
          </a:p>
        </p:txBody>
      </p:sp>
    </p:spTree>
    <p:extLst>
      <p:ext uri="{BB962C8B-B14F-4D97-AF65-F5344CB8AC3E}">
        <p14:creationId xmlns:p14="http://schemas.microsoft.com/office/powerpoint/2010/main" val="306246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 group of people gather for dinner on an urban farm">
            <a:extLst>
              <a:ext uri="{FF2B5EF4-FFF2-40B4-BE49-F238E27FC236}">
                <a16:creationId xmlns:a16="http://schemas.microsoft.com/office/drawing/2014/main" id="{F7A64AA4-7E04-9F63-D4F7-EA603DAB720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9734" y="82769"/>
            <a:ext cx="6564532" cy="438176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12F6384-2070-5EC3-8C95-D656DBBA4FCC}"/>
              </a:ext>
            </a:extLst>
          </p:cNvPr>
          <p:cNvSpPr>
            <a:spLocks noGrp="1"/>
          </p:cNvSpPr>
          <p:nvPr>
            <p:ph type="title" idx="4294967295"/>
          </p:nvPr>
        </p:nvSpPr>
        <p:spPr>
          <a:xfrm>
            <a:off x="468455" y="-988581"/>
            <a:ext cx="8207088" cy="858877"/>
          </a:xfrm>
        </p:spPr>
        <p:txBody>
          <a:bodyPr/>
          <a:lstStyle/>
          <a:p>
            <a:r>
              <a:rPr lang="en-US" dirty="0"/>
              <a:t>On-Farm Endeavors</a:t>
            </a:r>
          </a:p>
        </p:txBody>
      </p:sp>
    </p:spTree>
    <p:extLst>
      <p:ext uri="{BB962C8B-B14F-4D97-AF65-F5344CB8AC3E}">
        <p14:creationId xmlns:p14="http://schemas.microsoft.com/office/powerpoint/2010/main" val="144897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from Brooklyn Grange’s website shows offerings including green roof design, rooftop farms and edible gardens, residential and amenity spaces, and maintenance.">
            <a:extLst>
              <a:ext uri="{FF2B5EF4-FFF2-40B4-BE49-F238E27FC236}">
                <a16:creationId xmlns:a16="http://schemas.microsoft.com/office/drawing/2014/main" id="{831076E7-7C28-6D8C-B8E0-F7E6190C59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2005" y="0"/>
            <a:ext cx="5399990" cy="4493173"/>
          </a:xfrm>
          <a:prstGeom prst="rect">
            <a:avLst/>
          </a:prstGeom>
        </p:spPr>
      </p:pic>
      <p:sp>
        <p:nvSpPr>
          <p:cNvPr id="3" name="Title 2">
            <a:extLst>
              <a:ext uri="{FF2B5EF4-FFF2-40B4-BE49-F238E27FC236}">
                <a16:creationId xmlns:a16="http://schemas.microsoft.com/office/drawing/2014/main" id="{D3F9043A-41F8-AF55-5B8F-01BD046D4FBD}"/>
              </a:ext>
            </a:extLst>
          </p:cNvPr>
          <p:cNvSpPr>
            <a:spLocks noGrp="1"/>
          </p:cNvSpPr>
          <p:nvPr>
            <p:ph type="title" idx="4294967295"/>
          </p:nvPr>
        </p:nvSpPr>
        <p:spPr>
          <a:xfrm>
            <a:off x="468456" y="-975722"/>
            <a:ext cx="8207088" cy="858877"/>
          </a:xfrm>
        </p:spPr>
        <p:txBody>
          <a:bodyPr/>
          <a:lstStyle/>
          <a:p>
            <a:r>
              <a:rPr lang="en-US" dirty="0"/>
              <a:t>Off-Farm Services</a:t>
            </a:r>
          </a:p>
        </p:txBody>
      </p:sp>
    </p:spTree>
    <p:extLst>
      <p:ext uri="{BB962C8B-B14F-4D97-AF65-F5344CB8AC3E}">
        <p14:creationId xmlns:p14="http://schemas.microsoft.com/office/powerpoint/2010/main" val="382761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from the Growing Home website includes a picture of five young men in suits in a circle putting their hands in the center. The website says “Paid workforce development. Apply to day to our program. Growing Home offers a comprehensive, paid employment training program with extensive services and resources to Chicagoans 18 plus looking for employment. Our goal is to help all participants find the next step in their career journey. Click here to learn more about our 12-week employement training program and click here to fill out an application. Learn more. Apply now.”">
            <a:extLst>
              <a:ext uri="{FF2B5EF4-FFF2-40B4-BE49-F238E27FC236}">
                <a16:creationId xmlns:a16="http://schemas.microsoft.com/office/drawing/2014/main" id="{3E881FF8-6C7E-672C-576D-9F9B576898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18" y="1642701"/>
            <a:ext cx="8997165" cy="2828021"/>
          </a:xfrm>
          <a:prstGeom prst="rect">
            <a:avLst/>
          </a:prstGeom>
        </p:spPr>
      </p:pic>
      <p:pic>
        <p:nvPicPr>
          <p:cNvPr id="1026" name="Picture 2" descr="The Growing Home logo">
            <a:extLst>
              <a:ext uri="{FF2B5EF4-FFF2-40B4-BE49-F238E27FC236}">
                <a16:creationId xmlns:a16="http://schemas.microsoft.com/office/drawing/2014/main" id="{A0D71C2E-242D-36AD-FD8A-1B2D0CADE7B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417" y="180027"/>
            <a:ext cx="5491022" cy="13391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3B820A-9E69-3C6F-460A-ACA2AF569CF0}"/>
              </a:ext>
            </a:extLst>
          </p:cNvPr>
          <p:cNvSpPr>
            <a:spLocks noGrp="1"/>
          </p:cNvSpPr>
          <p:nvPr>
            <p:ph type="title" idx="4294967295"/>
          </p:nvPr>
        </p:nvSpPr>
        <p:spPr>
          <a:xfrm>
            <a:off x="334641" y="-1031348"/>
            <a:ext cx="8207088" cy="858877"/>
          </a:xfrm>
        </p:spPr>
        <p:txBody>
          <a:bodyPr>
            <a:normAutofit fontScale="90000"/>
          </a:bodyPr>
          <a:lstStyle/>
          <a:p>
            <a:r>
              <a:rPr lang="en-US" dirty="0"/>
              <a:t>Example: Growing Home workforce development</a:t>
            </a:r>
          </a:p>
        </p:txBody>
      </p:sp>
    </p:spTree>
    <p:extLst>
      <p:ext uri="{BB962C8B-B14F-4D97-AF65-F5344CB8AC3E}">
        <p14:creationId xmlns:p14="http://schemas.microsoft.com/office/powerpoint/2010/main" val="2070716288"/>
      </p:ext>
    </p:extLst>
  </p:cSld>
  <p:clrMapOvr>
    <a:masterClrMapping/>
  </p:clrMapOvr>
</p:sld>
</file>

<file path=ppt/theme/theme1.xml><?xml version="1.0" encoding="utf-8"?>
<a:theme xmlns:a="http://schemas.openxmlformats.org/drawingml/2006/main" name="Office Theme">
  <a:themeElements>
    <a:clrScheme name="CCE Colors">
      <a:dk1>
        <a:srgbClr val="002B49"/>
      </a:dk1>
      <a:lt1>
        <a:sysClr val="window" lastClr="FFFFFF"/>
      </a:lt1>
      <a:dk2>
        <a:srgbClr val="53565A"/>
      </a:dk2>
      <a:lt2>
        <a:srgbClr val="8C857B"/>
      </a:lt2>
      <a:accent1>
        <a:srgbClr val="A6192E"/>
      </a:accent1>
      <a:accent2>
        <a:srgbClr val="53565A"/>
      </a:accent2>
      <a:accent3>
        <a:srgbClr val="002B49"/>
      </a:accent3>
      <a:accent4>
        <a:srgbClr val="0085CA"/>
      </a:accent4>
      <a:accent5>
        <a:srgbClr val="ED8B00"/>
      </a:accent5>
      <a:accent6>
        <a:srgbClr val="64A700"/>
      </a:accent6>
      <a:hlink>
        <a:srgbClr val="A6192E"/>
      </a:hlink>
      <a:folHlink>
        <a:srgbClr val="002B49"/>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34A1DF8-8D56-4AC5-985E-B574FE13EAD8}" vid="{348B899E-D224-4E94-BEE9-EEE6DA4F36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1632</TotalTime>
  <Words>333</Words>
  <Application>Microsoft Macintosh PowerPoint</Application>
  <PresentationFormat>On-screen Show (16:9)</PresentationFormat>
  <Paragraphs>70</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Lora</vt:lpstr>
      <vt:lpstr>Roboto</vt:lpstr>
      <vt:lpstr>Symbol</vt:lpstr>
      <vt:lpstr>Work Sans</vt:lpstr>
      <vt:lpstr>Office Theme</vt:lpstr>
      <vt:lpstr>Course 4: Urban Agriculture Benefits</vt:lpstr>
      <vt:lpstr>Benefits of urban agriculture include</vt:lpstr>
      <vt:lpstr>Course 4 learning objectives</vt:lpstr>
      <vt:lpstr>The benefits of urban agriculture</vt:lpstr>
      <vt:lpstr>Economic benefits</vt:lpstr>
      <vt:lpstr>Economic benefits of urban agriculture include revenue generation and job creation</vt:lpstr>
      <vt:lpstr>On-Farm Endeavors</vt:lpstr>
      <vt:lpstr>Off-Farm Services</vt:lpstr>
      <vt:lpstr>Example: Growing Home workforce development</vt:lpstr>
      <vt:lpstr>Example: job creation at Growing Power</vt:lpstr>
      <vt:lpstr>Example: profit generation and job creation at Brooklyn Grange</vt:lpstr>
      <vt:lpstr>Food provision</vt:lpstr>
      <vt:lpstr>Urban agriculture produces an estimated 5-10% of the global food supply</vt:lpstr>
      <vt:lpstr>Urban agriculture can produce higher yields than conventional agriculture</vt:lpstr>
      <vt:lpstr>Urban agriculture can increase food diversity and nutrition access</vt:lpstr>
      <vt:lpstr>Community development</vt:lpstr>
      <vt:lpstr>Urban agriculture improves mental and physical outcomes</vt:lpstr>
      <vt:lpstr>Urban agriculture creates gathering spaces and encourages community development</vt:lpstr>
      <vt:lpstr>Ecosystem services</vt:lpstr>
      <vt:lpstr>Urban agriculture provides ecosystem services</vt:lpstr>
      <vt:lpstr>Stormwater runoff mitigation</vt:lpstr>
      <vt:lpstr>Pollinator habitats</vt:lpstr>
      <vt:lpstr>Mitigating the heat island effect</vt:lpstr>
      <vt:lpstr>Food deserts</vt:lpstr>
      <vt:lpstr>Grower motivations include</vt:lpstr>
      <vt:lpstr>Course 4 recap and next steps</vt:lpstr>
      <vt:lpstr>Urban growers wear many hats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Kyle Patricia Karnuta</dc:creator>
  <cp:lastModifiedBy>Kyle Patricia Karnuta</cp:lastModifiedBy>
  <cp:revision>2</cp:revision>
  <dcterms:created xsi:type="dcterms:W3CDTF">2024-12-23T21:44:43Z</dcterms:created>
  <dcterms:modified xsi:type="dcterms:W3CDTF">2025-04-23T17:42:30Z</dcterms:modified>
</cp:coreProperties>
</file>