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7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761"/>
  </p:normalViewPr>
  <p:slideViewPr>
    <p:cSldViewPr snapToGrid="0">
      <p:cViewPr varScale="1">
        <p:scale>
          <a:sx n="106" d="100"/>
          <a:sy n="106" d="100"/>
        </p:scale>
        <p:origin x="5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yle Patricia Karnuta" userId="82361d48-8bea-4924-8944-c280714f0564" providerId="ADAL" clId="{7B3535B4-34E8-5D4E-AA8A-040C0B8CA9D3}"/>
    <pc:docChg chg="custSel modSld">
      <pc:chgData name="Kyle Patricia Karnuta" userId="82361d48-8bea-4924-8944-c280714f0564" providerId="ADAL" clId="{7B3535B4-34E8-5D4E-AA8A-040C0B8CA9D3}" dt="2025-03-05T16:45:29.567" v="30" actId="20577"/>
      <pc:docMkLst>
        <pc:docMk/>
      </pc:docMkLst>
      <pc:sldChg chg="modSp mod">
        <pc:chgData name="Kyle Patricia Karnuta" userId="82361d48-8bea-4924-8944-c280714f0564" providerId="ADAL" clId="{7B3535B4-34E8-5D4E-AA8A-040C0B8CA9D3}" dt="2025-03-05T16:45:29.567" v="30" actId="20577"/>
        <pc:sldMkLst>
          <pc:docMk/>
          <pc:sldMk cId="2851463712" sldId="764"/>
        </pc:sldMkLst>
        <pc:graphicFrameChg chg="modGraphic">
          <ac:chgData name="Kyle Patricia Karnuta" userId="82361d48-8bea-4924-8944-c280714f0564" providerId="ADAL" clId="{7B3535B4-34E8-5D4E-AA8A-040C0B8CA9D3}" dt="2025-03-05T16:45:29.567" v="30" actId="20577"/>
          <ac:graphicFrameMkLst>
            <pc:docMk/>
            <pc:sldMk cId="2851463712" sldId="764"/>
            <ac:graphicFrameMk id="4" creationId="{CCB9E9EF-C781-AD49-0E09-064D356D803E}"/>
          </ac:graphicFrameMkLst>
        </pc:graphicFrameChg>
      </pc:sldChg>
    </pc:docChg>
  </pc:docChgLst>
  <pc:docChgLst>
    <pc:chgData name="Kyle Patricia Karnuta" userId="82361d48-8bea-4924-8944-c280714f0564" providerId="ADAL" clId="{DEAB2123-8C80-9B4F-85EF-B557BABA3C94}"/>
    <pc:docChg chg="undo custSel addSld delSld modSld">
      <pc:chgData name="Kyle Patricia Karnuta" userId="82361d48-8bea-4924-8944-c280714f0564" providerId="ADAL" clId="{DEAB2123-8C80-9B4F-85EF-B557BABA3C94}" dt="2025-01-27T22:08:07.982" v="1526" actId="14100"/>
      <pc:docMkLst>
        <pc:docMk/>
      </pc:docMkLst>
      <pc:sldChg chg="del">
        <pc:chgData name="Kyle Patricia Karnuta" userId="82361d48-8bea-4924-8944-c280714f0564" providerId="ADAL" clId="{DEAB2123-8C80-9B4F-85EF-B557BABA3C94}" dt="2025-01-27T21:44:22.321" v="5" actId="2696"/>
        <pc:sldMkLst>
          <pc:docMk/>
          <pc:sldMk cId="690604886" sldId="642"/>
        </pc:sldMkLst>
      </pc:sldChg>
      <pc:sldChg chg="del">
        <pc:chgData name="Kyle Patricia Karnuta" userId="82361d48-8bea-4924-8944-c280714f0564" providerId="ADAL" clId="{DEAB2123-8C80-9B4F-85EF-B557BABA3C94}" dt="2025-01-27T21:44:22.672" v="6" actId="2696"/>
        <pc:sldMkLst>
          <pc:docMk/>
          <pc:sldMk cId="1216821382" sldId="648"/>
        </pc:sldMkLst>
      </pc:sldChg>
      <pc:sldChg chg="modSp del mod">
        <pc:chgData name="Kyle Patricia Karnuta" userId="82361d48-8bea-4924-8944-c280714f0564" providerId="ADAL" clId="{DEAB2123-8C80-9B4F-85EF-B557BABA3C94}" dt="2025-01-27T21:53:26.050" v="969" actId="2696"/>
        <pc:sldMkLst>
          <pc:docMk/>
          <pc:sldMk cId="2707569636" sldId="762"/>
        </pc:sldMkLst>
      </pc:sldChg>
      <pc:sldChg chg="addSp delSp modSp new del mod">
        <pc:chgData name="Kyle Patricia Karnuta" userId="82361d48-8bea-4924-8944-c280714f0564" providerId="ADAL" clId="{DEAB2123-8C80-9B4F-85EF-B557BABA3C94}" dt="2025-01-27T21:47:21.701" v="333" actId="2696"/>
        <pc:sldMkLst>
          <pc:docMk/>
          <pc:sldMk cId="3453947287" sldId="763"/>
        </pc:sldMkLst>
      </pc:sldChg>
      <pc:sldChg chg="addSp delSp modSp new mod">
        <pc:chgData name="Kyle Patricia Karnuta" userId="82361d48-8bea-4924-8944-c280714f0564" providerId="ADAL" clId="{DEAB2123-8C80-9B4F-85EF-B557BABA3C94}" dt="2025-01-27T22:08:07.982" v="1526" actId="14100"/>
        <pc:sldMkLst>
          <pc:docMk/>
          <pc:sldMk cId="2851463712" sldId="764"/>
        </pc:sldMkLst>
        <pc:spChg chg="mod ord">
          <ac:chgData name="Kyle Patricia Karnuta" userId="82361d48-8bea-4924-8944-c280714f0564" providerId="ADAL" clId="{DEAB2123-8C80-9B4F-85EF-B557BABA3C94}" dt="2025-01-27T22:08:07.982" v="1526" actId="14100"/>
          <ac:spMkLst>
            <pc:docMk/>
            <pc:sldMk cId="2851463712" sldId="764"/>
            <ac:spMk id="2" creationId="{7AA31E40-A0B1-6846-0401-D91FFBE3F5DE}"/>
          </ac:spMkLst>
        </pc:spChg>
        <pc:graphicFrameChg chg="add mod ord modGraphic">
          <ac:chgData name="Kyle Patricia Karnuta" userId="82361d48-8bea-4924-8944-c280714f0564" providerId="ADAL" clId="{DEAB2123-8C80-9B4F-85EF-B557BABA3C94}" dt="2025-01-27T22:08:07.982" v="1526" actId="14100"/>
          <ac:graphicFrameMkLst>
            <pc:docMk/>
            <pc:sldMk cId="2851463712" sldId="764"/>
            <ac:graphicFrameMk id="4" creationId="{CCB9E9EF-C781-AD49-0E09-064D356D803E}"/>
          </ac:graphicFrameMkLst>
        </pc:graphicFrameChg>
      </pc:sldChg>
    </pc:docChg>
  </pc:docChgLst>
  <pc:docChgLst>
    <pc:chgData name="Kyle Patricia Karnuta" userId="82361d48-8bea-4924-8944-c280714f0564" providerId="ADAL" clId="{7031087B-5C0A-ED42-A78E-D16B3D1A9886}"/>
    <pc:docChg chg="modSld">
      <pc:chgData name="Kyle Patricia Karnuta" userId="82361d48-8bea-4924-8944-c280714f0564" providerId="ADAL" clId="{7031087B-5C0A-ED42-A78E-D16B3D1A9886}" dt="2025-02-13T21:12:11.324" v="140" actId="20577"/>
      <pc:docMkLst>
        <pc:docMk/>
      </pc:docMkLst>
      <pc:sldChg chg="modSp mod">
        <pc:chgData name="Kyle Patricia Karnuta" userId="82361d48-8bea-4924-8944-c280714f0564" providerId="ADAL" clId="{7031087B-5C0A-ED42-A78E-D16B3D1A9886}" dt="2025-02-13T21:12:11.324" v="140" actId="20577"/>
        <pc:sldMkLst>
          <pc:docMk/>
          <pc:sldMk cId="2851463712" sldId="764"/>
        </pc:sldMkLst>
        <pc:graphicFrameChg chg="modGraphic">
          <ac:chgData name="Kyle Patricia Karnuta" userId="82361d48-8bea-4924-8944-c280714f0564" providerId="ADAL" clId="{7031087B-5C0A-ED42-A78E-D16B3D1A9886}" dt="2025-02-13T21:12:11.324" v="140" actId="20577"/>
          <ac:graphicFrameMkLst>
            <pc:docMk/>
            <pc:sldMk cId="2851463712" sldId="764"/>
            <ac:graphicFrameMk id="4" creationId="{CCB9E9EF-C781-AD49-0E09-064D356D803E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2571B6-ED4C-FF4A-985C-29BF9E37EAC1}" type="datetimeFigureOut">
              <a:rPr lang="en-US" smtClean="0"/>
              <a:t>3/5/25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F8C52B-AD78-C54C-AC76-300311178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79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615" y="666281"/>
            <a:ext cx="9754499" cy="2843683"/>
          </a:xfrm>
        </p:spPr>
        <p:txBody>
          <a:bodyPr anchor="t" anchorCtr="0">
            <a:normAutofit/>
          </a:bodyPr>
          <a:lstStyle>
            <a:lvl1pPr algn="l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1656" y="3883167"/>
            <a:ext cx="9143869" cy="1374636"/>
          </a:xfrm>
        </p:spPr>
        <p:txBody>
          <a:bodyPr>
            <a:normAutofit/>
          </a:bodyPr>
          <a:lstStyle>
            <a:lvl1pPr marL="0" indent="0" algn="l">
              <a:buNone/>
              <a:defRPr sz="2667" i="1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Presenter / Event or Location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0DF7-6AE2-7340-9EE1-6F4F020C7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679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88406" y="-11140"/>
            <a:ext cx="6703593" cy="6880280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0DF7-6AE2-7340-9EE1-6F4F020C789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13074" y="457200"/>
            <a:ext cx="4583404" cy="1600200"/>
          </a:xfrm>
        </p:spPr>
        <p:txBody>
          <a:bodyPr anchor="t" anchorCtr="0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613074" y="2266387"/>
            <a:ext cx="4583404" cy="3602604"/>
          </a:xfrm>
        </p:spPr>
        <p:txBody>
          <a:bodyPr/>
          <a:lstStyle>
            <a:lvl1pPr marL="0" indent="0">
              <a:buNone/>
              <a:defRPr sz="2133" i="1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302386" y="6104369"/>
            <a:ext cx="4894092" cy="0"/>
          </a:xfrm>
          <a:prstGeom prst="line">
            <a:avLst/>
          </a:prstGeom>
          <a:ln w="6350" cmpd="sng">
            <a:solidFill>
              <a:schemeClr val="bg1">
                <a:alpha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302386" y="6104369"/>
            <a:ext cx="4894092" cy="0"/>
          </a:xfrm>
          <a:prstGeom prst="line">
            <a:avLst/>
          </a:prstGeom>
          <a:ln w="6350" cmpd="sng">
            <a:solidFill>
              <a:schemeClr val="bg2">
                <a:lumMod val="75000"/>
                <a:alpha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2156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>
            <a:normAutofit/>
          </a:bodyPr>
          <a:lstStyle>
            <a:lvl1pPr>
              <a:defRPr sz="45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608" y="1952357"/>
            <a:ext cx="10942784" cy="3653387"/>
          </a:xfrm>
        </p:spPr>
        <p:txBody>
          <a:bodyPr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Presenter / Event or Location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0DF7-6AE2-7340-9EE1-6F4F020C7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579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>
            <a:normAutofit/>
          </a:bodyPr>
          <a:lstStyle>
            <a:lvl1pPr>
              <a:defRPr sz="4533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4608" y="1948874"/>
            <a:ext cx="5360091" cy="3656871"/>
          </a:xfrm>
        </p:spPr>
        <p:txBody>
          <a:bodyPr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3392" y="1948874"/>
            <a:ext cx="5334000" cy="3656871"/>
          </a:xfrm>
        </p:spPr>
        <p:txBody>
          <a:bodyPr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Presenter / Event or Location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0DF7-6AE2-7340-9EE1-6F4F020C7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890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Name of Presenter / Event or Location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A00DF7-6AE2-7340-9EE1-6F4F020C78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24608" y="676694"/>
            <a:ext cx="10942784" cy="1145169"/>
          </a:xfrm>
        </p:spPr>
        <p:txBody>
          <a:bodyPr anchor="t" anchorCtr="0">
            <a:normAutofit/>
          </a:bodyPr>
          <a:lstStyle>
            <a:lvl1pPr>
              <a:defRPr sz="4533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624609" y="1948874"/>
            <a:ext cx="3535488" cy="365687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4335259" y="1948874"/>
            <a:ext cx="3532432" cy="365687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2"/>
          </p:nvPr>
        </p:nvSpPr>
        <p:spPr>
          <a:xfrm>
            <a:off x="8031904" y="1948874"/>
            <a:ext cx="3535488" cy="365687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04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066" y="678820"/>
            <a:ext cx="10969043" cy="810205"/>
          </a:xfrm>
        </p:spPr>
        <p:txBody>
          <a:bodyPr anchor="t" anchorCtr="0">
            <a:normAutofit/>
          </a:bodyPr>
          <a:lstStyle>
            <a:lvl1pPr>
              <a:defRPr sz="4533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067" y="1681163"/>
            <a:ext cx="5331296" cy="8239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400" b="0" i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3067" y="2638640"/>
            <a:ext cx="5331296" cy="2967103"/>
          </a:xfrm>
        </p:spPr>
        <p:txBody>
          <a:bodyPr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24299" y="1681163"/>
            <a:ext cx="5358928" cy="8239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400" b="0" i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24299" y="2638640"/>
            <a:ext cx="5358928" cy="2967103"/>
          </a:xfrm>
        </p:spPr>
        <p:txBody>
          <a:bodyPr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Presenter / Event or Location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0DF7-6AE2-7340-9EE1-6F4F020C7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395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Presenter / Event or Location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0DF7-6AE2-7340-9EE1-6F4F020C7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53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/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Presenter / Event or Location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0DF7-6AE2-7340-9EE1-6F4F020C7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72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A00DF7-6AE2-7340-9EE1-6F4F020C789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212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074" y="457200"/>
            <a:ext cx="4583404" cy="1600200"/>
          </a:xfrm>
        </p:spPr>
        <p:txBody>
          <a:bodyPr anchor="t" anchorCtr="0">
            <a:normAutofit/>
          </a:bodyPr>
          <a:lstStyle>
            <a:lvl1pPr>
              <a:defRPr sz="37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8407" y="457201"/>
            <a:ext cx="6101475" cy="540385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3074" y="2266387"/>
            <a:ext cx="4583404" cy="3602604"/>
          </a:xfrm>
        </p:spPr>
        <p:txBody>
          <a:bodyPr/>
          <a:lstStyle>
            <a:lvl1pPr marL="0" indent="0">
              <a:buNone/>
              <a:defRPr sz="2133" i="1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Name of Presenter / Event or Location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0DF7-6AE2-7340-9EE1-6F4F020C7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72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4608" y="676694"/>
            <a:ext cx="10942784" cy="114516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608" y="2050893"/>
            <a:ext cx="10942784" cy="35500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02227" y="6259783"/>
            <a:ext cx="6148919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067" baseline="0">
                <a:solidFill>
                  <a:schemeClr val="bg2">
                    <a:lumMod val="50000"/>
                  </a:schemeClr>
                </a:solidFill>
                <a:latin typeface="Work Sans" charset="0"/>
              </a:defRPr>
            </a:lvl1pPr>
          </a:lstStyle>
          <a:p>
            <a:r>
              <a:rPr lang="en-US"/>
              <a:t>Name of Presenter / Event or Location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51146" y="6259783"/>
            <a:ext cx="482021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067" baseline="0">
                <a:solidFill>
                  <a:schemeClr val="bg2">
                    <a:lumMod val="50000"/>
                  </a:schemeClr>
                </a:solidFill>
                <a:latin typeface="Work Sans" charset="0"/>
              </a:defRPr>
            </a:lvl1pPr>
          </a:lstStyle>
          <a:p>
            <a:fld id="{A4A00DF7-6AE2-7340-9EE1-6F4F020C789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302386" y="6104369"/>
            <a:ext cx="11630783" cy="0"/>
          </a:xfrm>
          <a:prstGeom prst="line">
            <a:avLst/>
          </a:prstGeom>
          <a:ln w="6350" cmpd="sng">
            <a:solidFill>
              <a:schemeClr val="bg2">
                <a:lumMod val="75000"/>
                <a:alpha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35" y="6154679"/>
            <a:ext cx="3623825" cy="630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779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4533" b="1" i="0" kern="1200" baseline="0">
          <a:solidFill>
            <a:schemeClr val="tx2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2667" kern="1200" baseline="0">
          <a:solidFill>
            <a:schemeClr val="tx2"/>
          </a:solidFill>
          <a:latin typeface="Lora" charset="0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 baseline="0">
          <a:solidFill>
            <a:schemeClr val="tx2"/>
          </a:solidFill>
          <a:latin typeface="Lora" charset="0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133" kern="1200" baseline="0">
          <a:solidFill>
            <a:schemeClr val="tx2"/>
          </a:solidFill>
          <a:latin typeface="Lora" charset="0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1867" kern="1200" baseline="0">
          <a:solidFill>
            <a:schemeClr val="tx2"/>
          </a:solidFill>
          <a:latin typeface="Lora" charset="0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1867" kern="1200" baseline="0">
          <a:solidFill>
            <a:schemeClr val="tx2"/>
          </a:solidFill>
          <a:latin typeface="Lora" charset="0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CB9E9EF-C781-AD49-0E09-064D356D80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9158074"/>
              </p:ext>
            </p:extLst>
          </p:nvPr>
        </p:nvGraphicFramePr>
        <p:xfrm>
          <a:off x="264695" y="986586"/>
          <a:ext cx="11730790" cy="50767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8887">
                  <a:extLst>
                    <a:ext uri="{9D8B030D-6E8A-4147-A177-3AD203B41FA5}">
                      <a16:colId xmlns:a16="http://schemas.microsoft.com/office/drawing/2014/main" val="1915587085"/>
                    </a:ext>
                  </a:extLst>
                </a:gridCol>
                <a:gridCol w="1379903">
                  <a:extLst>
                    <a:ext uri="{9D8B030D-6E8A-4147-A177-3AD203B41FA5}">
                      <a16:colId xmlns:a16="http://schemas.microsoft.com/office/drawing/2014/main" val="1597450147"/>
                    </a:ext>
                  </a:extLst>
                </a:gridCol>
                <a:gridCol w="1276734">
                  <a:extLst>
                    <a:ext uri="{9D8B030D-6E8A-4147-A177-3AD203B41FA5}">
                      <a16:colId xmlns:a16="http://schemas.microsoft.com/office/drawing/2014/main" val="3853904340"/>
                    </a:ext>
                  </a:extLst>
                </a:gridCol>
                <a:gridCol w="1354110">
                  <a:extLst>
                    <a:ext uri="{9D8B030D-6E8A-4147-A177-3AD203B41FA5}">
                      <a16:colId xmlns:a16="http://schemas.microsoft.com/office/drawing/2014/main" val="1121056182"/>
                    </a:ext>
                  </a:extLst>
                </a:gridCol>
                <a:gridCol w="1612036">
                  <a:extLst>
                    <a:ext uri="{9D8B030D-6E8A-4147-A177-3AD203B41FA5}">
                      <a16:colId xmlns:a16="http://schemas.microsoft.com/office/drawing/2014/main" val="3763015529"/>
                    </a:ext>
                  </a:extLst>
                </a:gridCol>
                <a:gridCol w="1663623">
                  <a:extLst>
                    <a:ext uri="{9D8B030D-6E8A-4147-A177-3AD203B41FA5}">
                      <a16:colId xmlns:a16="http://schemas.microsoft.com/office/drawing/2014/main" val="1185536123"/>
                    </a:ext>
                  </a:extLst>
                </a:gridCol>
                <a:gridCol w="1341215">
                  <a:extLst>
                    <a:ext uri="{9D8B030D-6E8A-4147-A177-3AD203B41FA5}">
                      <a16:colId xmlns:a16="http://schemas.microsoft.com/office/drawing/2014/main" val="1874707064"/>
                    </a:ext>
                  </a:extLst>
                </a:gridCol>
                <a:gridCol w="1734282">
                  <a:extLst>
                    <a:ext uri="{9D8B030D-6E8A-4147-A177-3AD203B41FA5}">
                      <a16:colId xmlns:a16="http://schemas.microsoft.com/office/drawing/2014/main" val="1966998696"/>
                    </a:ext>
                  </a:extLst>
                </a:gridCol>
              </a:tblGrid>
              <a:tr h="1143000"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Work Sans" pitchFamily="2" charset="77"/>
                        </a:rPr>
                        <a:t>Operation Name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Work Sans" pitchFamily="2" charset="77"/>
                        </a:rPr>
                        <a:t>Location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Work Sans" pitchFamily="2" charset="77"/>
                        </a:rPr>
                        <a:t>Farm Size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Work Sans" pitchFamily="2" charset="77"/>
                        </a:rPr>
                        <a:t>Average Annual Yield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Work Sans" pitchFamily="2" charset="77"/>
                        </a:rPr>
                        <a:t>Business Structure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Work Sans" pitchFamily="2" charset="77"/>
                        </a:rPr>
                        <a:t>Distribution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Work Sans" pitchFamily="2" charset="77"/>
                        </a:rPr>
                        <a:t>Primary Production Method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Work Sans" pitchFamily="2" charset="77"/>
                        </a:rPr>
                        <a:t>Additional Production Practices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6289902"/>
                  </a:ext>
                </a:extLst>
              </a:tr>
              <a:tr h="743551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New Roots Community Farm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The Bronx, New York City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½ acre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10,000 lbs.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Non-profit, part of International Rescue Committee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In-kind transfers, CSAs, farmers market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Soil-based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Raised beds, high tunnel, beekeeping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3529457"/>
                  </a:ext>
                </a:extLst>
              </a:tr>
              <a:tr h="538485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Bay Branch Farm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Cleveland, OH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½ acre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1,000 lbs. tomatoes; 1,500 bunches greens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$10k in flower sales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For profit market garden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>
                          <a:latin typeface="Lora" panose="02000503000000020004" pitchFamily="2" charset="77"/>
                        </a:rPr>
                        <a:t>Direct-to-consumer </a:t>
                      </a:r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(online), farmers markets, wholesale, </a:t>
                      </a:r>
                      <a:r>
                        <a:rPr lang="en-US" sz="1200" b="0" i="0">
                          <a:latin typeface="Lora" panose="02000503000000020004" pitchFamily="2" charset="77"/>
                        </a:rPr>
                        <a:t>U-pick flowers</a:t>
                      </a:r>
                      <a:endParaRPr lang="en-US" sz="1200" b="0" i="0" dirty="0">
                        <a:latin typeface="Lora" panose="02000503000000020004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Soil-based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High tunnels, low tunnels, SPIN farming, cut flowers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749106"/>
                  </a:ext>
                </a:extLst>
              </a:tr>
              <a:tr h="538485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Gary Comer Youth Center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Chicago, IL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1 ¾ acres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20,000 lbs.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Non-profit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In-kind transfers, donations, farmers market, sale to local restaurants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Soil-based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Classroom hydroponics, fruit trees, beekeeping, small poultry, rooftop farming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47903813"/>
                  </a:ext>
                </a:extLst>
              </a:tr>
              <a:tr h="538485">
                <a:tc>
                  <a:txBody>
                    <a:bodyPr/>
                    <a:lstStyle/>
                    <a:p>
                      <a:r>
                        <a:rPr lang="en-US" sz="1200" b="0" i="0" dirty="0" err="1">
                          <a:latin typeface="Lora" panose="02000503000000020004" pitchFamily="2" charset="77"/>
                        </a:rPr>
                        <a:t>Produce’d</a:t>
                      </a:r>
                      <a:endParaRPr lang="en-US" sz="1200" b="0" i="0" dirty="0">
                        <a:latin typeface="Lora" panose="02000503000000020004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Atlanta, GA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2,400 sq. feet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3,500 seedlings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For profit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Direct to consumer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Indoor hydroponics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Drip aeroponics, Dutch buckets</a:t>
                      </a:r>
                      <a:r>
                        <a:rPr lang="en-US" sz="1200" b="0" i="0">
                          <a:latin typeface="Lora" panose="02000503000000020004" pitchFamily="2" charset="77"/>
                        </a:rPr>
                        <a:t>, flood/drain</a:t>
                      </a:r>
                      <a:endParaRPr lang="en-US" sz="1200" b="0" i="0" dirty="0">
                        <a:latin typeface="Lora" panose="02000503000000020004" pitchFamily="2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0000940"/>
                  </a:ext>
                </a:extLst>
              </a:tr>
              <a:tr h="538485">
                <a:tc>
                  <a:txBody>
                    <a:bodyPr/>
                    <a:lstStyle/>
                    <a:p>
                      <a:r>
                        <a:rPr lang="en-US" sz="1200" b="0" i="0" dirty="0" err="1">
                          <a:latin typeface="Lora" panose="02000503000000020004" pitchFamily="2" charset="77"/>
                        </a:rPr>
                        <a:t>TigerMountain</a:t>
                      </a:r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 Foundation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Phoenix, AZ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highlight>
                            <a:srgbClr val="FFFF00"/>
                          </a:highlight>
                          <a:latin typeface="Lora" panose="02000503000000020004" pitchFamily="2" charset="77"/>
                        </a:rPr>
                        <a:t>XX</a:t>
                      </a:r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 lbs.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Non-profit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In-kind transfers, donation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Lora" panose="02000503000000020004" pitchFamily="2" charset="77"/>
                        </a:rPr>
                        <a:t>Soil-based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i="0">
                          <a:latin typeface="Lora" panose="02000503000000020004" pitchFamily="2" charset="77"/>
                        </a:rPr>
                        <a:t>TBD</a:t>
                      </a:r>
                      <a:endParaRPr lang="en-US" sz="1200" b="0" i="0" dirty="0">
                        <a:latin typeface="Lora" panose="02000503000000020004" pitchFamily="2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3083824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AA31E40-A0B1-6846-0401-D91FFBE3F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462" y="279648"/>
            <a:ext cx="11729246" cy="610685"/>
          </a:xfrm>
        </p:spPr>
        <p:txBody>
          <a:bodyPr>
            <a:normAutofit fontScale="90000"/>
          </a:bodyPr>
          <a:lstStyle/>
          <a:p>
            <a:r>
              <a:rPr lang="en-US" dirty="0"/>
              <a:t>Case Study Farm Overviews at a Glance</a:t>
            </a:r>
          </a:p>
        </p:txBody>
      </p:sp>
    </p:spTree>
    <p:extLst>
      <p:ext uri="{BB962C8B-B14F-4D97-AF65-F5344CB8AC3E}">
        <p14:creationId xmlns:p14="http://schemas.microsoft.com/office/powerpoint/2010/main" val="285146371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CE Colors">
      <a:dk1>
        <a:srgbClr val="002B49"/>
      </a:dk1>
      <a:lt1>
        <a:sysClr val="window" lastClr="FFFFFF"/>
      </a:lt1>
      <a:dk2>
        <a:srgbClr val="53565A"/>
      </a:dk2>
      <a:lt2>
        <a:srgbClr val="8C857B"/>
      </a:lt2>
      <a:accent1>
        <a:srgbClr val="A6192E"/>
      </a:accent1>
      <a:accent2>
        <a:srgbClr val="53565A"/>
      </a:accent2>
      <a:accent3>
        <a:srgbClr val="002B49"/>
      </a:accent3>
      <a:accent4>
        <a:srgbClr val="0085CA"/>
      </a:accent4>
      <a:accent5>
        <a:srgbClr val="ED8B00"/>
      </a:accent5>
      <a:accent6>
        <a:srgbClr val="64A700"/>
      </a:accent6>
      <a:hlink>
        <a:srgbClr val="A6192E"/>
      </a:hlink>
      <a:folHlink>
        <a:srgbClr val="002B49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634A1DF8-8D56-4AC5-985E-B574FE13EAD8}" vid="{348B899E-D224-4E94-BEE9-EEE6DA4F364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191</Words>
  <Application>Microsoft Macintosh PowerPoint</Application>
  <PresentationFormat>Widescreen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Lora</vt:lpstr>
      <vt:lpstr>Roboto</vt:lpstr>
      <vt:lpstr>Work Sans</vt:lpstr>
      <vt:lpstr>1_Office Theme</vt:lpstr>
      <vt:lpstr>Case Study Farm Overviews at a Glance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Kyle Patricia Karnuta</dc:creator>
  <cp:lastModifiedBy>Kyle Patricia Karnuta</cp:lastModifiedBy>
  <cp:revision>2</cp:revision>
  <dcterms:created xsi:type="dcterms:W3CDTF">2025-01-27T21:41:36Z</dcterms:created>
  <dcterms:modified xsi:type="dcterms:W3CDTF">2025-03-05T16:45:30Z</dcterms:modified>
</cp:coreProperties>
</file>