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668" r:id="rId2"/>
    <p:sldId id="639" r:id="rId3"/>
    <p:sldId id="674" r:id="rId4"/>
    <p:sldId id="672" r:id="rId5"/>
    <p:sldId id="566" r:id="rId6"/>
    <p:sldId id="563" r:id="rId7"/>
    <p:sldId id="665" r:id="rId8"/>
    <p:sldId id="667" r:id="rId9"/>
    <p:sldId id="673" r:id="rId10"/>
    <p:sldId id="675" r:id="rId11"/>
    <p:sldId id="575" r:id="rId12"/>
    <p:sldId id="577" r:id="rId13"/>
    <p:sldId id="614" r:id="rId14"/>
    <p:sldId id="615" r:id="rId15"/>
    <p:sldId id="616" r:id="rId16"/>
    <p:sldId id="591" r:id="rId17"/>
    <p:sldId id="676" r:id="rId18"/>
    <p:sldId id="624" r:id="rId19"/>
    <p:sldId id="662" r:id="rId20"/>
    <p:sldId id="661" r:id="rId21"/>
    <p:sldId id="660" r:id="rId22"/>
    <p:sldId id="659" r:id="rId23"/>
    <p:sldId id="658" r:id="rId24"/>
    <p:sldId id="657" r:id="rId25"/>
    <p:sldId id="601" r:id="rId26"/>
    <p:sldId id="603" r:id="rId27"/>
    <p:sldId id="602" r:id="rId28"/>
    <p:sldId id="604" r:id="rId29"/>
    <p:sldId id="625" r:id="rId30"/>
    <p:sldId id="608" r:id="rId31"/>
    <p:sldId id="677" r:id="rId32"/>
  </p:sldIdLst>
  <p:sldSz cx="9144000" cy="5143500" type="screen16x9"/>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31B1B"/>
    <a:srgbClr val="6EB53F"/>
    <a:srgbClr val="EF4035"/>
    <a:srgbClr val="006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48" autoAdjust="0"/>
    <p:restoredTop sz="95840" autoAdjust="0"/>
  </p:normalViewPr>
  <p:slideViewPr>
    <p:cSldViewPr snapToGrid="0" snapToObjects="1">
      <p:cViewPr varScale="1">
        <p:scale>
          <a:sx n="143" d="100"/>
          <a:sy n="143" d="100"/>
        </p:scale>
        <p:origin x="296" y="192"/>
      </p:cViewPr>
      <p:guideLst>
        <p:guide orient="horz" pos="2160"/>
        <p:guide pos="2880"/>
        <p:guide orient="horz" pos="1620"/>
      </p:guideLst>
    </p:cSldViewPr>
  </p:slideViewPr>
  <p:notesTextViewPr>
    <p:cViewPr>
      <p:scale>
        <a:sx n="1" d="1"/>
        <a:sy n="1" d="1"/>
      </p:scale>
      <p:origin x="0" y="0"/>
    </p:cViewPr>
  </p:notesTextViewPr>
  <p:notesViewPr>
    <p:cSldViewPr snapToGrid="0" snapToObjects="1">
      <p:cViewPr varScale="1">
        <p:scale>
          <a:sx n="88" d="100"/>
          <a:sy n="88" d="100"/>
        </p:scale>
        <p:origin x="201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Patricia Karnuta" userId="82361d48-8bea-4924-8944-c280714f0564" providerId="ADAL" clId="{D951D428-5AE5-554F-8B84-D30007F64B33}"/>
    <pc:docChg chg="custSel addSld delSld modSld">
      <pc:chgData name="Kyle Patricia Karnuta" userId="82361d48-8bea-4924-8944-c280714f0564" providerId="ADAL" clId="{D951D428-5AE5-554F-8B84-D30007F64B33}" dt="2025-03-19T14:55:26.020" v="76" actId="13244"/>
      <pc:docMkLst>
        <pc:docMk/>
      </pc:docMkLst>
      <pc:sldChg chg="del">
        <pc:chgData name="Kyle Patricia Karnuta" userId="82361d48-8bea-4924-8944-c280714f0564" providerId="ADAL" clId="{D951D428-5AE5-554F-8B84-D30007F64B33}" dt="2025-03-19T14:52:15.220" v="2" actId="2696"/>
        <pc:sldMkLst>
          <pc:docMk/>
          <pc:sldMk cId="724029020" sldId="609"/>
        </pc:sldMkLst>
      </pc:sldChg>
      <pc:sldChg chg="del">
        <pc:chgData name="Kyle Patricia Karnuta" userId="82361d48-8bea-4924-8944-c280714f0564" providerId="ADAL" clId="{D951D428-5AE5-554F-8B84-D30007F64B33}" dt="2025-03-19T14:52:15.220" v="2" actId="2696"/>
        <pc:sldMkLst>
          <pc:docMk/>
          <pc:sldMk cId="1744064419" sldId="627"/>
        </pc:sldMkLst>
      </pc:sldChg>
      <pc:sldChg chg="modSp mod">
        <pc:chgData name="Kyle Patricia Karnuta" userId="82361d48-8bea-4924-8944-c280714f0564" providerId="ADAL" clId="{D951D428-5AE5-554F-8B84-D30007F64B33}" dt="2025-03-19T14:51:07.534" v="1" actId="27636"/>
        <pc:sldMkLst>
          <pc:docMk/>
          <pc:sldMk cId="143994146" sldId="639"/>
        </pc:sldMkLst>
        <pc:spChg chg="mod">
          <ac:chgData name="Kyle Patricia Karnuta" userId="82361d48-8bea-4924-8944-c280714f0564" providerId="ADAL" clId="{D951D428-5AE5-554F-8B84-D30007F64B33}" dt="2025-03-19T14:51:07.534" v="1" actId="27636"/>
          <ac:spMkLst>
            <pc:docMk/>
            <pc:sldMk cId="143994146" sldId="639"/>
            <ac:spMk id="5" creationId="{E3214E65-9968-298E-AB3F-0BB29AF3E839}"/>
          </ac:spMkLst>
        </pc:spChg>
      </pc:sldChg>
      <pc:sldChg chg="modSp mod">
        <pc:chgData name="Kyle Patricia Karnuta" userId="82361d48-8bea-4924-8944-c280714f0564" providerId="ADAL" clId="{D951D428-5AE5-554F-8B84-D30007F64B33}" dt="2025-03-19T14:55:26.020" v="76" actId="13244"/>
        <pc:sldMkLst>
          <pc:docMk/>
          <pc:sldMk cId="1636614491" sldId="658"/>
        </pc:sldMkLst>
        <pc:spChg chg="ord">
          <ac:chgData name="Kyle Patricia Karnuta" userId="82361d48-8bea-4924-8944-c280714f0564" providerId="ADAL" clId="{D951D428-5AE5-554F-8B84-D30007F64B33}" dt="2025-03-19T14:55:26.020" v="76" actId="13244"/>
          <ac:spMkLst>
            <pc:docMk/>
            <pc:sldMk cId="1636614491" sldId="658"/>
            <ac:spMk id="7" creationId="{97520A3E-AD69-F740-8698-1CAC2248E315}"/>
          </ac:spMkLst>
        </pc:spChg>
      </pc:sldChg>
      <pc:sldChg chg="del">
        <pc:chgData name="Kyle Patricia Karnuta" userId="82361d48-8bea-4924-8944-c280714f0564" providerId="ADAL" clId="{D951D428-5AE5-554F-8B84-D30007F64B33}" dt="2025-03-19T14:52:15.220" v="2" actId="2696"/>
        <pc:sldMkLst>
          <pc:docMk/>
          <pc:sldMk cId="471235795" sldId="663"/>
        </pc:sldMkLst>
      </pc:sldChg>
      <pc:sldChg chg="modSp add mod">
        <pc:chgData name="Kyle Patricia Karnuta" userId="82361d48-8bea-4924-8944-c280714f0564" providerId="ADAL" clId="{D951D428-5AE5-554F-8B84-D30007F64B33}" dt="2025-03-19T14:53:20.076" v="43" actId="1076"/>
        <pc:sldMkLst>
          <pc:docMk/>
          <pc:sldMk cId="911411509" sldId="674"/>
        </pc:sldMkLst>
        <pc:spChg chg="mod">
          <ac:chgData name="Kyle Patricia Karnuta" userId="82361d48-8bea-4924-8944-c280714f0564" providerId="ADAL" clId="{D951D428-5AE5-554F-8B84-D30007F64B33}" dt="2025-03-19T14:53:20.076" v="43" actId="1076"/>
          <ac:spMkLst>
            <pc:docMk/>
            <pc:sldMk cId="911411509" sldId="674"/>
            <ac:spMk id="2" creationId="{5EE22E88-DF4A-2B3E-146B-1BD2CA8CA308}"/>
          </ac:spMkLst>
        </pc:spChg>
      </pc:sldChg>
      <pc:sldChg chg="add">
        <pc:chgData name="Kyle Patricia Karnuta" userId="82361d48-8bea-4924-8944-c280714f0564" providerId="ADAL" clId="{D951D428-5AE5-554F-8B84-D30007F64B33}" dt="2025-03-19T14:54:00.636" v="44"/>
        <pc:sldMkLst>
          <pc:docMk/>
          <pc:sldMk cId="1459250683" sldId="675"/>
        </pc:sldMkLst>
      </pc:sldChg>
      <pc:sldChg chg="add">
        <pc:chgData name="Kyle Patricia Karnuta" userId="82361d48-8bea-4924-8944-c280714f0564" providerId="ADAL" clId="{D951D428-5AE5-554F-8B84-D30007F64B33}" dt="2025-03-19T14:54:26.322" v="45"/>
        <pc:sldMkLst>
          <pc:docMk/>
          <pc:sldMk cId="4120759849" sldId="676"/>
        </pc:sldMkLst>
      </pc:sldChg>
      <pc:sldChg chg="modSp add mod">
        <pc:chgData name="Kyle Patricia Karnuta" userId="82361d48-8bea-4924-8944-c280714f0564" providerId="ADAL" clId="{D951D428-5AE5-554F-8B84-D30007F64B33}" dt="2025-03-19T14:54:43.444" v="75" actId="20577"/>
        <pc:sldMkLst>
          <pc:docMk/>
          <pc:sldMk cId="2038989994" sldId="677"/>
        </pc:sldMkLst>
        <pc:spChg chg="mod">
          <ac:chgData name="Kyle Patricia Karnuta" userId="82361d48-8bea-4924-8944-c280714f0564" providerId="ADAL" clId="{D951D428-5AE5-554F-8B84-D30007F64B33}" dt="2025-03-19T14:54:43.444" v="75" actId="20577"/>
          <ac:spMkLst>
            <pc:docMk/>
            <pc:sldMk cId="2038989994" sldId="677"/>
            <ac:spMk id="2" creationId="{9175CF0F-15F6-2F29-119C-5361E476EC1E}"/>
          </ac:spMkLst>
        </pc:spChg>
      </pc:sldChg>
    </pc:docChg>
  </pc:docChgLst>
  <pc:docChgLst>
    <pc:chgData name="Kyle Patricia Karnuta" userId="82361d48-8bea-4924-8944-c280714f0564" providerId="ADAL" clId="{F9BE7EB1-FAB6-FB47-BEB3-8A740F56600C}"/>
    <pc:docChg chg="addSld delSld modSld">
      <pc:chgData name="Kyle Patricia Karnuta" userId="82361d48-8bea-4924-8944-c280714f0564" providerId="ADAL" clId="{F9BE7EB1-FAB6-FB47-BEB3-8A740F56600C}" dt="2025-01-22T16:46:55.030" v="8" actId="207"/>
      <pc:docMkLst>
        <pc:docMk/>
      </pc:docMkLst>
      <pc:sldChg chg="del">
        <pc:chgData name="Kyle Patricia Karnuta" userId="82361d48-8bea-4924-8944-c280714f0564" providerId="ADAL" clId="{F9BE7EB1-FAB6-FB47-BEB3-8A740F56600C}" dt="2025-01-22T16:45:06.528" v="4" actId="2696"/>
        <pc:sldMkLst>
          <pc:docMk/>
          <pc:sldMk cId="4218722362" sldId="572"/>
        </pc:sldMkLst>
      </pc:sldChg>
      <pc:sldChg chg="modSp mod">
        <pc:chgData name="Kyle Patricia Karnuta" userId="82361d48-8bea-4924-8944-c280714f0564" providerId="ADAL" clId="{F9BE7EB1-FAB6-FB47-BEB3-8A740F56600C}" dt="2025-01-22T16:46:55.030" v="8" actId="207"/>
        <pc:sldMkLst>
          <pc:docMk/>
          <pc:sldMk cId="116791303" sldId="575"/>
        </pc:sldMkLst>
      </pc:sldChg>
      <pc:sldChg chg="modSp add mod">
        <pc:chgData name="Kyle Patricia Karnuta" userId="82361d48-8bea-4924-8944-c280714f0564" providerId="ADAL" clId="{F9BE7EB1-FAB6-FB47-BEB3-8A740F56600C}" dt="2025-01-22T16:40:27.079" v="2" actId="13244"/>
        <pc:sldMkLst>
          <pc:docMk/>
          <pc:sldMk cId="3958681894" sldId="672"/>
        </pc:sldMkLst>
      </pc:sldChg>
      <pc:sldChg chg="modSp add mod">
        <pc:chgData name="Kyle Patricia Karnuta" userId="82361d48-8bea-4924-8944-c280714f0564" providerId="ADAL" clId="{F9BE7EB1-FAB6-FB47-BEB3-8A740F56600C}" dt="2025-01-22T16:45:11.450" v="6" actId="13244"/>
        <pc:sldMkLst>
          <pc:docMk/>
          <pc:sldMk cId="3010025817" sldId="673"/>
        </pc:sldMkLst>
      </pc:sldChg>
    </pc:docChg>
  </pc:docChgLst>
  <pc:docChgLst>
    <pc:chgData name="Kyle Patricia Karnuta" userId="82361d48-8bea-4924-8944-c280714f0564" providerId="ADAL" clId="{2C982F22-EAC2-EA4B-871C-0FC72B82BD7E}"/>
    <pc:docChg chg="custSel delSld modSld">
      <pc:chgData name="Kyle Patricia Karnuta" userId="82361d48-8bea-4924-8944-c280714f0564" providerId="ADAL" clId="{2C982F22-EAC2-EA4B-871C-0FC72B82BD7E}" dt="2025-02-12T19:10:30.915" v="74" actId="27636"/>
      <pc:docMkLst>
        <pc:docMk/>
      </pc:docMkLst>
      <pc:sldChg chg="addSp delSp modSp mod">
        <pc:chgData name="Kyle Patricia Karnuta" userId="82361d48-8bea-4924-8944-c280714f0564" providerId="ADAL" clId="{2C982F22-EAC2-EA4B-871C-0FC72B82BD7E}" dt="2025-02-12T19:06:28.183" v="49"/>
        <pc:sldMkLst>
          <pc:docMk/>
          <pc:sldMk cId="1744064419" sldId="627"/>
        </pc:sldMkLst>
      </pc:sldChg>
      <pc:sldChg chg="del">
        <pc:chgData name="Kyle Patricia Karnuta" userId="82361d48-8bea-4924-8944-c280714f0564" providerId="ADAL" clId="{2C982F22-EAC2-EA4B-871C-0FC72B82BD7E}" dt="2025-02-12T19:06:05.353" v="1" actId="2696"/>
        <pc:sldMkLst>
          <pc:docMk/>
          <pc:sldMk cId="165250979" sldId="628"/>
        </pc:sldMkLst>
      </pc:sldChg>
      <pc:sldChg chg="del">
        <pc:chgData name="Kyle Patricia Karnuta" userId="82361d48-8bea-4924-8944-c280714f0564" providerId="ADAL" clId="{2C982F22-EAC2-EA4B-871C-0FC72B82BD7E}" dt="2025-02-12T19:05:46.114" v="0" actId="2696"/>
        <pc:sldMkLst>
          <pc:docMk/>
          <pc:sldMk cId="468473018" sldId="630"/>
        </pc:sldMkLst>
      </pc:sldChg>
      <pc:sldChg chg="del">
        <pc:chgData name="Kyle Patricia Karnuta" userId="82361d48-8bea-4924-8944-c280714f0564" providerId="ADAL" clId="{2C982F22-EAC2-EA4B-871C-0FC72B82BD7E}" dt="2025-02-12T19:05:46.114" v="0" actId="2696"/>
        <pc:sldMkLst>
          <pc:docMk/>
          <pc:sldMk cId="257575998" sldId="631"/>
        </pc:sldMkLst>
      </pc:sldChg>
      <pc:sldChg chg="del">
        <pc:chgData name="Kyle Patricia Karnuta" userId="82361d48-8bea-4924-8944-c280714f0564" providerId="ADAL" clId="{2C982F22-EAC2-EA4B-871C-0FC72B82BD7E}" dt="2025-02-12T19:05:46.114" v="0" actId="2696"/>
        <pc:sldMkLst>
          <pc:docMk/>
          <pc:sldMk cId="920504360" sldId="632"/>
        </pc:sldMkLst>
      </pc:sldChg>
      <pc:sldChg chg="del">
        <pc:chgData name="Kyle Patricia Karnuta" userId="82361d48-8bea-4924-8944-c280714f0564" providerId="ADAL" clId="{2C982F22-EAC2-EA4B-871C-0FC72B82BD7E}" dt="2025-02-12T19:05:46.114" v="0" actId="2696"/>
        <pc:sldMkLst>
          <pc:docMk/>
          <pc:sldMk cId="362054917" sldId="633"/>
        </pc:sldMkLst>
      </pc:sldChg>
      <pc:sldChg chg="del">
        <pc:chgData name="Kyle Patricia Karnuta" userId="82361d48-8bea-4924-8944-c280714f0564" providerId="ADAL" clId="{2C982F22-EAC2-EA4B-871C-0FC72B82BD7E}" dt="2025-02-12T19:05:46.114" v="0" actId="2696"/>
        <pc:sldMkLst>
          <pc:docMk/>
          <pc:sldMk cId="3092463980" sldId="634"/>
        </pc:sldMkLst>
      </pc:sldChg>
      <pc:sldChg chg="modSp mod">
        <pc:chgData name="Kyle Patricia Karnuta" userId="82361d48-8bea-4924-8944-c280714f0564" providerId="ADAL" clId="{2C982F22-EAC2-EA4B-871C-0FC72B82BD7E}" dt="2025-02-12T19:10:30.915" v="74" actId="27636"/>
        <pc:sldMkLst>
          <pc:docMk/>
          <pc:sldMk cId="143994146" sldId="639"/>
        </pc:sldMkLst>
        <pc:spChg chg="mod">
          <ac:chgData name="Kyle Patricia Karnuta" userId="82361d48-8bea-4924-8944-c280714f0564" providerId="ADAL" clId="{2C982F22-EAC2-EA4B-871C-0FC72B82BD7E}" dt="2025-02-12T19:10:30.915" v="74" actId="27636"/>
          <ac:spMkLst>
            <pc:docMk/>
            <pc:sldMk cId="143994146" sldId="639"/>
            <ac:spMk id="5" creationId="{E3214E65-9968-298E-AB3F-0BB29AF3E839}"/>
          </ac:spMkLst>
        </pc:spChg>
      </pc:sldChg>
      <pc:sldChg chg="modSp mod">
        <pc:chgData name="Kyle Patricia Karnuta" userId="82361d48-8bea-4924-8944-c280714f0564" providerId="ADAL" clId="{2C982F22-EAC2-EA4B-871C-0FC72B82BD7E}" dt="2025-02-12T19:06:13.701" v="25" actId="27636"/>
        <pc:sldMkLst>
          <pc:docMk/>
          <pc:sldMk cId="471235795" sldId="663"/>
        </pc:sldMkLst>
      </pc:sldChg>
    </pc:docChg>
  </pc:docChgLst>
  <pc:docChgLst>
    <pc:chgData name="Kyle Patricia Karnuta" userId="82361d48-8bea-4924-8944-c280714f0564" providerId="ADAL" clId="{74AD245A-60CC-ED4B-AC1C-DFF561E448A5}"/>
    <pc:docChg chg="delSld">
      <pc:chgData name="Kyle Patricia Karnuta" userId="82361d48-8bea-4924-8944-c280714f0564" providerId="ADAL" clId="{74AD245A-60CC-ED4B-AC1C-DFF561E448A5}" dt="2025-04-28T15:58:53.163" v="1" actId="2696"/>
      <pc:docMkLst>
        <pc:docMk/>
      </pc:docMkLst>
      <pc:sldChg chg="del">
        <pc:chgData name="Kyle Patricia Karnuta" userId="82361d48-8bea-4924-8944-c280714f0564" providerId="ADAL" clId="{74AD245A-60CC-ED4B-AC1C-DFF561E448A5}" dt="2025-04-28T15:58:51.795" v="0" actId="2696"/>
        <pc:sldMkLst>
          <pc:docMk/>
          <pc:sldMk cId="764875404" sldId="669"/>
        </pc:sldMkLst>
      </pc:sldChg>
      <pc:sldChg chg="del">
        <pc:chgData name="Kyle Patricia Karnuta" userId="82361d48-8bea-4924-8944-c280714f0564" providerId="ADAL" clId="{74AD245A-60CC-ED4B-AC1C-DFF561E448A5}" dt="2025-04-28T15:58:53.163" v="1" actId="2696"/>
        <pc:sldMkLst>
          <pc:docMk/>
          <pc:sldMk cId="1608498600" sldId="6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84F85-1D13-1342-8670-CC5706D0924A}" type="doc">
      <dgm:prSet loTypeId="urn:microsoft.com/office/officeart/2005/8/layout/cycle2" loCatId="" qsTypeId="urn:microsoft.com/office/officeart/2005/8/quickstyle/simple1" qsCatId="simple" csTypeId="urn:microsoft.com/office/officeart/2005/8/colors/colorful2" csCatId="colorful" phldr="1"/>
      <dgm:spPr/>
      <dgm:t>
        <a:bodyPr/>
        <a:lstStyle/>
        <a:p>
          <a:endParaRPr lang="en-US"/>
        </a:p>
      </dgm:t>
    </dgm:pt>
    <dgm:pt modelId="{A6044F87-AD3E-E945-BBE3-F34E9A0C6A31}">
      <dgm:prSet phldrT="[Text]"/>
      <dgm:spPr>
        <a:xfrm>
          <a:off x="3432968" y="215"/>
          <a:ext cx="1262062" cy="1262062"/>
        </a:xfrm>
        <a:prstGeom prst="ellipse">
          <a:avLst/>
        </a:prstGeom>
        <a:noFill/>
        <a:ln w="57150" cap="flat" cmpd="sng" algn="ctr">
          <a:solidFill>
            <a:srgbClr val="E97132"/>
          </a:solidFill>
          <a:prstDash val="solid"/>
          <a:miter lim="800000"/>
        </a:ln>
        <a:effectLst/>
      </dgm:spPr>
      <dgm:t>
        <a:bodyPr/>
        <a:lstStyle/>
        <a:p>
          <a:pPr>
            <a:buNone/>
          </a:pPr>
          <a:r>
            <a:rPr lang="en-US" dirty="0">
              <a:solidFill>
                <a:sysClr val="window" lastClr="FFFFFF"/>
              </a:solidFill>
              <a:latin typeface="Aptos" panose="02110004020202020204"/>
              <a:ea typeface="+mn-ea"/>
              <a:cs typeface="+mn-cs"/>
            </a:rPr>
            <a:t> </a:t>
          </a:r>
        </a:p>
      </dgm:t>
    </dgm:pt>
    <dgm:pt modelId="{AEBB9F8E-F13B-D74F-B4C4-0534CD43C7B8}" type="parTrans" cxnId="{AA191B18-5B64-3C4C-BB83-FC192C2990FC}">
      <dgm:prSet/>
      <dgm:spPr/>
      <dgm:t>
        <a:bodyPr/>
        <a:lstStyle/>
        <a:p>
          <a:endParaRPr lang="en-US"/>
        </a:p>
      </dgm:t>
    </dgm:pt>
    <dgm:pt modelId="{A80083BE-AFC8-C64A-B357-5FCE9AE934F8}" type="sibTrans" cxnId="{AA191B18-5B64-3C4C-BB83-FC192C2990FC}">
      <dgm:prSet/>
      <dgm:spPr>
        <a:xfrm rot="1542857">
          <a:off x="4741770" y="825730"/>
          <a:ext cx="336643" cy="425946"/>
        </a:xfrm>
        <a:prstGeom prst="rightArrow">
          <a:avLst>
            <a:gd name="adj1" fmla="val 60000"/>
            <a:gd name="adj2" fmla="val 50000"/>
          </a:avLst>
        </a:prstGeom>
        <a:solidFill>
          <a:srgbClr val="E97132">
            <a:hueOff val="0"/>
            <a:satOff val="0"/>
            <a:lumOff val="0"/>
            <a:alphaOff val="0"/>
          </a:srgbClr>
        </a:solidFill>
        <a:ln>
          <a:noFill/>
        </a:ln>
        <a:effectLst/>
      </dgm:spPr>
      <dgm:t>
        <a:bodyPr/>
        <a:lstStyle/>
        <a:p>
          <a:pPr>
            <a:buNone/>
          </a:pPr>
          <a:endParaRPr lang="en-US">
            <a:solidFill>
              <a:sysClr val="window" lastClr="FFFFFF"/>
            </a:solidFill>
            <a:latin typeface="Aptos" panose="02110004020202020204"/>
            <a:ea typeface="+mn-ea"/>
            <a:cs typeface="+mn-cs"/>
          </a:endParaRPr>
        </a:p>
      </dgm:t>
    </dgm:pt>
    <dgm:pt modelId="{16C8D60F-B8E3-CF41-81D7-A20C39DE19EC}">
      <dgm:prSet phldrT="[Text]"/>
      <dgm:spPr>
        <a:xfrm>
          <a:off x="5142322" y="823396"/>
          <a:ext cx="1262062" cy="1262062"/>
        </a:xfrm>
        <a:prstGeom prst="ellipse">
          <a:avLst/>
        </a:prstGeom>
        <a:noFill/>
        <a:ln w="57150" cap="flat" cmpd="sng" algn="ctr">
          <a:solidFill>
            <a:srgbClr val="E49D1E"/>
          </a:solidFill>
          <a:prstDash val="solid"/>
          <a:miter lim="800000"/>
        </a:ln>
        <a:effectLst/>
      </dgm:spPr>
      <dgm:t>
        <a:bodyPr/>
        <a:lstStyle/>
        <a:p>
          <a:pPr>
            <a:buNone/>
          </a:pPr>
          <a:r>
            <a:rPr lang="en-US" dirty="0">
              <a:solidFill>
                <a:sysClr val="window" lastClr="FFFFFF"/>
              </a:solidFill>
              <a:latin typeface="Aptos" panose="02110004020202020204"/>
              <a:ea typeface="+mn-ea"/>
              <a:cs typeface="+mn-cs"/>
            </a:rPr>
            <a:t> </a:t>
          </a:r>
        </a:p>
      </dgm:t>
    </dgm:pt>
    <dgm:pt modelId="{A57E0503-9ECE-B148-AC3F-3B179CDCB332}" type="parTrans" cxnId="{6531799B-7110-3047-9E81-995B3C532BF9}">
      <dgm:prSet/>
      <dgm:spPr/>
      <dgm:t>
        <a:bodyPr/>
        <a:lstStyle/>
        <a:p>
          <a:endParaRPr lang="en-US"/>
        </a:p>
      </dgm:t>
    </dgm:pt>
    <dgm:pt modelId="{E8177F63-E72C-3048-A040-AE7F644F204D}" type="sibTrans" cxnId="{6531799B-7110-3047-9E81-995B3C532BF9}">
      <dgm:prSet/>
      <dgm:spPr>
        <a:xfrm rot="4628571">
          <a:off x="5813999" y="2157001"/>
          <a:ext cx="336643" cy="425946"/>
        </a:xfrm>
        <a:prstGeom prst="rightArrow">
          <a:avLst>
            <a:gd name="adj1" fmla="val 60000"/>
            <a:gd name="adj2" fmla="val 50000"/>
          </a:avLst>
        </a:prstGeom>
        <a:solidFill>
          <a:srgbClr val="E97132">
            <a:hueOff val="1073935"/>
            <a:satOff val="-3082"/>
            <a:lumOff val="-4935"/>
            <a:alphaOff val="0"/>
          </a:srgbClr>
        </a:solidFill>
        <a:ln>
          <a:noFill/>
        </a:ln>
        <a:effectLst/>
      </dgm:spPr>
      <dgm:t>
        <a:bodyPr/>
        <a:lstStyle/>
        <a:p>
          <a:pPr>
            <a:buNone/>
          </a:pPr>
          <a:endParaRPr lang="en-US">
            <a:solidFill>
              <a:sysClr val="window" lastClr="FFFFFF"/>
            </a:solidFill>
            <a:latin typeface="Aptos" panose="02110004020202020204"/>
            <a:ea typeface="+mn-ea"/>
            <a:cs typeface="+mn-cs"/>
          </a:endParaRPr>
        </a:p>
      </dgm:t>
    </dgm:pt>
    <dgm:pt modelId="{E0AF2860-4D24-A74C-A401-5BEEF75587D3}">
      <dgm:prSet phldrT="[Text]"/>
      <dgm:spPr>
        <a:xfrm>
          <a:off x="5564497" y="2673067"/>
          <a:ext cx="1262062" cy="1262062"/>
        </a:xfrm>
        <a:prstGeom prst="ellipse">
          <a:avLst/>
        </a:prstGeom>
        <a:noFill/>
        <a:ln w="57150" cap="flat" cmpd="sng" algn="ctr">
          <a:solidFill>
            <a:srgbClr val="CCC11D"/>
          </a:solidFill>
          <a:prstDash val="solid"/>
          <a:miter lim="800000"/>
        </a:ln>
        <a:effectLst/>
      </dgm:spPr>
      <dgm:t>
        <a:bodyPr/>
        <a:lstStyle/>
        <a:p>
          <a:pPr>
            <a:buNone/>
          </a:pPr>
          <a:r>
            <a:rPr lang="en-US" dirty="0">
              <a:solidFill>
                <a:sysClr val="window" lastClr="FFFFFF"/>
              </a:solidFill>
              <a:latin typeface="Aptos" panose="02110004020202020204"/>
              <a:ea typeface="+mn-ea"/>
              <a:cs typeface="+mn-cs"/>
            </a:rPr>
            <a:t> </a:t>
          </a:r>
        </a:p>
      </dgm:t>
    </dgm:pt>
    <dgm:pt modelId="{ED9652CE-2C9B-DB4E-AFAB-AEF1220C6ECC}" type="parTrans" cxnId="{68F6DDC1-7A51-1945-9EFE-30DBD78D5460}">
      <dgm:prSet/>
      <dgm:spPr/>
      <dgm:t>
        <a:bodyPr/>
        <a:lstStyle/>
        <a:p>
          <a:endParaRPr lang="en-US"/>
        </a:p>
      </dgm:t>
    </dgm:pt>
    <dgm:pt modelId="{4003E810-E777-844D-ADE0-5A4F89E5555A}" type="sibTrans" cxnId="{68F6DDC1-7A51-1945-9EFE-30DBD78D5460}">
      <dgm:prSet/>
      <dgm:spPr>
        <a:xfrm rot="7714286">
          <a:off x="5441692" y="3825337"/>
          <a:ext cx="336643" cy="425946"/>
        </a:xfrm>
        <a:prstGeom prst="rightArrow">
          <a:avLst>
            <a:gd name="adj1" fmla="val 60000"/>
            <a:gd name="adj2" fmla="val 50000"/>
          </a:avLst>
        </a:prstGeom>
        <a:solidFill>
          <a:srgbClr val="E97132">
            <a:hueOff val="2147871"/>
            <a:satOff val="-6164"/>
            <a:lumOff val="-9870"/>
            <a:alphaOff val="0"/>
          </a:srgbClr>
        </a:solidFill>
        <a:ln>
          <a:noFill/>
        </a:ln>
        <a:effectLst/>
      </dgm:spPr>
      <dgm:t>
        <a:bodyPr/>
        <a:lstStyle/>
        <a:p>
          <a:pPr>
            <a:buNone/>
          </a:pPr>
          <a:endParaRPr lang="en-US">
            <a:solidFill>
              <a:sysClr val="window" lastClr="FFFFFF"/>
            </a:solidFill>
            <a:latin typeface="Aptos" panose="02110004020202020204"/>
            <a:ea typeface="+mn-ea"/>
            <a:cs typeface="+mn-cs"/>
          </a:endParaRPr>
        </a:p>
      </dgm:t>
    </dgm:pt>
    <dgm:pt modelId="{4F529E22-E50A-8A45-8811-4FCB3E4F6F28}">
      <dgm:prSet phldrT="[Text]"/>
      <dgm:spPr>
        <a:xfrm>
          <a:off x="4381588" y="4156389"/>
          <a:ext cx="1262062" cy="1262062"/>
        </a:xfrm>
        <a:prstGeom prst="ellipse">
          <a:avLst/>
        </a:prstGeom>
        <a:noFill/>
        <a:ln w="57150" cap="flat" cmpd="sng" algn="ctr">
          <a:solidFill>
            <a:srgbClr val="8EB21D"/>
          </a:solidFill>
          <a:prstDash val="solid"/>
          <a:miter lim="800000"/>
        </a:ln>
        <a:effectLst/>
      </dgm:spPr>
      <dgm:t>
        <a:bodyPr/>
        <a:lstStyle/>
        <a:p>
          <a:pPr>
            <a:buNone/>
          </a:pPr>
          <a:r>
            <a:rPr lang="en-US" dirty="0">
              <a:solidFill>
                <a:sysClr val="window" lastClr="FFFFFF"/>
              </a:solidFill>
              <a:latin typeface="Aptos" panose="02110004020202020204"/>
              <a:ea typeface="+mn-ea"/>
              <a:cs typeface="+mn-cs"/>
            </a:rPr>
            <a:t> </a:t>
          </a:r>
        </a:p>
      </dgm:t>
    </dgm:pt>
    <dgm:pt modelId="{8463CB6E-F502-D44A-9FAA-7C83BF129071}" type="parTrans" cxnId="{4E28A981-31F3-D94E-979B-C7AB464886FE}">
      <dgm:prSet/>
      <dgm:spPr/>
      <dgm:t>
        <a:bodyPr/>
        <a:lstStyle/>
        <a:p>
          <a:endParaRPr lang="en-US"/>
        </a:p>
      </dgm:t>
    </dgm:pt>
    <dgm:pt modelId="{5D57496A-5C56-0F4D-A4BB-18CF01D09436}" type="sibTrans" cxnId="{4E28A981-31F3-D94E-979B-C7AB464886FE}">
      <dgm:prSet/>
      <dgm:spPr>
        <a:xfrm rot="10800000">
          <a:off x="3905205" y="4574447"/>
          <a:ext cx="336643" cy="425946"/>
        </a:xfrm>
        <a:prstGeom prst="rightArrow">
          <a:avLst>
            <a:gd name="adj1" fmla="val 60000"/>
            <a:gd name="adj2" fmla="val 50000"/>
          </a:avLst>
        </a:prstGeom>
        <a:solidFill>
          <a:srgbClr val="E97132">
            <a:hueOff val="3221806"/>
            <a:satOff val="-9246"/>
            <a:lumOff val="-14805"/>
            <a:alphaOff val="0"/>
          </a:srgbClr>
        </a:solidFill>
        <a:ln>
          <a:noFill/>
        </a:ln>
        <a:effectLst/>
      </dgm:spPr>
      <dgm:t>
        <a:bodyPr/>
        <a:lstStyle/>
        <a:p>
          <a:pPr>
            <a:buNone/>
          </a:pPr>
          <a:endParaRPr lang="en-US">
            <a:solidFill>
              <a:sysClr val="window" lastClr="FFFFFF"/>
            </a:solidFill>
            <a:latin typeface="Aptos" panose="02110004020202020204"/>
            <a:ea typeface="+mn-ea"/>
            <a:cs typeface="+mn-cs"/>
          </a:endParaRPr>
        </a:p>
      </dgm:t>
    </dgm:pt>
    <dgm:pt modelId="{BD98CB9A-93B3-5142-9592-672700457BE7}">
      <dgm:prSet phldrT="[Text]"/>
      <dgm:spPr>
        <a:xfrm>
          <a:off x="2484349" y="4156389"/>
          <a:ext cx="1262062" cy="1262062"/>
        </a:xfrm>
        <a:prstGeom prst="ellipse">
          <a:avLst/>
        </a:prstGeom>
        <a:noFill/>
        <a:ln w="57150" cap="flat" cmpd="sng" algn="ctr">
          <a:solidFill>
            <a:srgbClr val="56991C"/>
          </a:solidFill>
          <a:prstDash val="solid"/>
          <a:miter lim="800000"/>
        </a:ln>
        <a:effectLst/>
      </dgm:spPr>
      <dgm:t>
        <a:bodyPr/>
        <a:lstStyle/>
        <a:p>
          <a:pPr>
            <a:buNone/>
          </a:pPr>
          <a:r>
            <a:rPr lang="en-US" dirty="0">
              <a:solidFill>
                <a:sysClr val="window" lastClr="FFFFFF"/>
              </a:solidFill>
              <a:latin typeface="Aptos" panose="02110004020202020204"/>
              <a:ea typeface="+mn-ea"/>
              <a:cs typeface="+mn-cs"/>
            </a:rPr>
            <a:t> </a:t>
          </a:r>
        </a:p>
      </dgm:t>
    </dgm:pt>
    <dgm:pt modelId="{95B1980F-3F57-9A42-B9F9-A22C8EB8D4D1}" type="parTrans" cxnId="{B599474C-793C-204F-BE72-62EB0F6FFE66}">
      <dgm:prSet/>
      <dgm:spPr/>
      <dgm:t>
        <a:bodyPr/>
        <a:lstStyle/>
        <a:p>
          <a:endParaRPr lang="en-US"/>
        </a:p>
      </dgm:t>
    </dgm:pt>
    <dgm:pt modelId="{140844AC-030F-2240-BC52-217A3C0B9E5F}" type="sibTrans" cxnId="{B599474C-793C-204F-BE72-62EB0F6FFE66}">
      <dgm:prSet/>
      <dgm:spPr>
        <a:xfrm rot="13885714">
          <a:off x="2361544" y="3840235"/>
          <a:ext cx="336643" cy="425946"/>
        </a:xfrm>
        <a:prstGeom prst="rightArrow">
          <a:avLst>
            <a:gd name="adj1" fmla="val 60000"/>
            <a:gd name="adj2" fmla="val 50000"/>
          </a:avLst>
        </a:prstGeom>
        <a:solidFill>
          <a:srgbClr val="E97132">
            <a:hueOff val="4295742"/>
            <a:satOff val="-12329"/>
            <a:lumOff val="-19739"/>
            <a:alphaOff val="0"/>
          </a:srgbClr>
        </a:solidFill>
        <a:ln>
          <a:noFill/>
        </a:ln>
        <a:effectLst/>
      </dgm:spPr>
      <dgm:t>
        <a:bodyPr/>
        <a:lstStyle/>
        <a:p>
          <a:pPr>
            <a:buNone/>
          </a:pPr>
          <a:endParaRPr lang="en-US">
            <a:solidFill>
              <a:sysClr val="window" lastClr="FFFFFF"/>
            </a:solidFill>
            <a:latin typeface="Aptos" panose="02110004020202020204"/>
            <a:ea typeface="+mn-ea"/>
            <a:cs typeface="+mn-cs"/>
          </a:endParaRPr>
        </a:p>
      </dgm:t>
    </dgm:pt>
    <dgm:pt modelId="{49625E86-15CB-0F40-A57C-596E947AB460}">
      <dgm:prSet/>
      <dgm:spPr>
        <a:xfrm>
          <a:off x="1301440" y="2673067"/>
          <a:ext cx="1262062" cy="1262062"/>
        </a:xfrm>
        <a:prstGeom prst="ellipse">
          <a:avLst/>
        </a:prstGeom>
        <a:noFill/>
        <a:ln w="57150" cap="flat" cmpd="sng" algn="ctr">
          <a:solidFill>
            <a:srgbClr val="2C821B"/>
          </a:solidFill>
          <a:prstDash val="solid"/>
          <a:miter lim="800000"/>
        </a:ln>
        <a:effectLst/>
      </dgm:spPr>
      <dgm:t>
        <a:bodyPr/>
        <a:lstStyle/>
        <a:p>
          <a:pPr>
            <a:buNone/>
          </a:pPr>
          <a:endParaRPr lang="en-US">
            <a:solidFill>
              <a:sysClr val="window" lastClr="FFFFFF"/>
            </a:solidFill>
            <a:latin typeface="Aptos" panose="02110004020202020204"/>
            <a:ea typeface="+mn-ea"/>
            <a:cs typeface="+mn-cs"/>
          </a:endParaRPr>
        </a:p>
      </dgm:t>
    </dgm:pt>
    <dgm:pt modelId="{C00F86A6-0D1D-5749-92DA-FAEC13481E40}" type="parTrans" cxnId="{D6438943-AB1A-434A-B8A9-84259EADF931}">
      <dgm:prSet/>
      <dgm:spPr/>
      <dgm:t>
        <a:bodyPr/>
        <a:lstStyle/>
        <a:p>
          <a:endParaRPr lang="en-US"/>
        </a:p>
      </dgm:t>
    </dgm:pt>
    <dgm:pt modelId="{8A0B86BF-EBD3-A24E-866D-81F4D7E212A2}" type="sibTrans" cxnId="{D6438943-AB1A-434A-B8A9-84259EADF931}">
      <dgm:prSet/>
      <dgm:spPr>
        <a:xfrm rot="16971429">
          <a:off x="1973117" y="2175579"/>
          <a:ext cx="336643" cy="425946"/>
        </a:xfrm>
        <a:prstGeom prst="rightArrow">
          <a:avLst>
            <a:gd name="adj1" fmla="val 60000"/>
            <a:gd name="adj2" fmla="val 50000"/>
          </a:avLst>
        </a:prstGeom>
        <a:solidFill>
          <a:srgbClr val="E97132">
            <a:hueOff val="5369677"/>
            <a:satOff val="-15411"/>
            <a:lumOff val="-24674"/>
            <a:alphaOff val="0"/>
          </a:srgbClr>
        </a:solidFill>
        <a:ln>
          <a:noFill/>
        </a:ln>
        <a:effectLst/>
      </dgm:spPr>
      <dgm:t>
        <a:bodyPr/>
        <a:lstStyle/>
        <a:p>
          <a:pPr>
            <a:buNone/>
          </a:pPr>
          <a:endParaRPr lang="en-US">
            <a:solidFill>
              <a:sysClr val="window" lastClr="FFFFFF"/>
            </a:solidFill>
            <a:latin typeface="Aptos" panose="02110004020202020204"/>
            <a:ea typeface="+mn-ea"/>
            <a:cs typeface="+mn-cs"/>
          </a:endParaRPr>
        </a:p>
      </dgm:t>
    </dgm:pt>
    <dgm:pt modelId="{F310B65B-777F-384C-9078-6428113E78B9}">
      <dgm:prSet/>
      <dgm:spPr>
        <a:xfrm>
          <a:off x="1723615" y="823396"/>
          <a:ext cx="1262062" cy="1262062"/>
        </a:xfrm>
        <a:prstGeom prst="ellipse">
          <a:avLst/>
        </a:prstGeom>
        <a:noFill/>
        <a:ln w="57150" cap="flat" cmpd="sng" algn="ctr">
          <a:solidFill>
            <a:srgbClr val="186A24"/>
          </a:solidFill>
          <a:prstDash val="solid"/>
          <a:miter lim="800000"/>
        </a:ln>
        <a:effectLst/>
      </dgm:spPr>
      <dgm:t>
        <a:bodyPr/>
        <a:lstStyle/>
        <a:p>
          <a:pPr>
            <a:buNone/>
          </a:pPr>
          <a:endParaRPr lang="en-US">
            <a:solidFill>
              <a:sysClr val="window" lastClr="FFFFFF"/>
            </a:solidFill>
            <a:latin typeface="Aptos" panose="02110004020202020204"/>
            <a:ea typeface="+mn-ea"/>
            <a:cs typeface="+mn-cs"/>
          </a:endParaRPr>
        </a:p>
      </dgm:t>
    </dgm:pt>
    <dgm:pt modelId="{D9C7416B-FEA9-7647-AA2E-6E525789EECE}" type="parTrans" cxnId="{B76DC36D-1F37-EB4E-8613-77690FDDFB3E}">
      <dgm:prSet/>
      <dgm:spPr/>
      <dgm:t>
        <a:bodyPr/>
        <a:lstStyle/>
        <a:p>
          <a:endParaRPr lang="en-US"/>
        </a:p>
      </dgm:t>
    </dgm:pt>
    <dgm:pt modelId="{9FFC38ED-74FD-3745-9DD9-470EB0422FD3}" type="sibTrans" cxnId="{B76DC36D-1F37-EB4E-8613-77690FDDFB3E}">
      <dgm:prSet/>
      <dgm:spPr>
        <a:xfrm rot="20057143">
          <a:off x="3032417" y="833998"/>
          <a:ext cx="336643" cy="425946"/>
        </a:xfrm>
        <a:prstGeom prst="rightArrow">
          <a:avLst>
            <a:gd name="adj1" fmla="val 60000"/>
            <a:gd name="adj2" fmla="val 50000"/>
          </a:avLst>
        </a:prstGeom>
        <a:solidFill>
          <a:srgbClr val="E97132">
            <a:hueOff val="6443612"/>
            <a:satOff val="-18493"/>
            <a:lumOff val="-29609"/>
            <a:alphaOff val="0"/>
          </a:srgbClr>
        </a:solidFill>
        <a:ln>
          <a:noFill/>
        </a:ln>
        <a:effectLst/>
      </dgm:spPr>
      <dgm:t>
        <a:bodyPr/>
        <a:lstStyle/>
        <a:p>
          <a:pPr>
            <a:buNone/>
          </a:pPr>
          <a:endParaRPr lang="en-US">
            <a:solidFill>
              <a:sysClr val="window" lastClr="FFFFFF"/>
            </a:solidFill>
            <a:latin typeface="Aptos" panose="02110004020202020204"/>
            <a:ea typeface="+mn-ea"/>
            <a:cs typeface="+mn-cs"/>
          </a:endParaRPr>
        </a:p>
      </dgm:t>
    </dgm:pt>
    <dgm:pt modelId="{79244799-C376-B04E-911C-6355F91940AA}" type="pres">
      <dgm:prSet presAssocID="{8A284F85-1D13-1342-8670-CC5706D0924A}" presName="cycle" presStyleCnt="0">
        <dgm:presLayoutVars>
          <dgm:dir/>
          <dgm:resizeHandles val="exact"/>
        </dgm:presLayoutVars>
      </dgm:prSet>
      <dgm:spPr/>
    </dgm:pt>
    <dgm:pt modelId="{19E386C1-6FC8-6045-9AC6-3354497D68D3}" type="pres">
      <dgm:prSet presAssocID="{A6044F87-AD3E-E945-BBE3-F34E9A0C6A31}" presName="node" presStyleLbl="node1" presStyleIdx="0" presStyleCnt="7">
        <dgm:presLayoutVars>
          <dgm:bulletEnabled val="1"/>
        </dgm:presLayoutVars>
      </dgm:prSet>
      <dgm:spPr/>
    </dgm:pt>
    <dgm:pt modelId="{EC00024A-AECF-DE4E-B36A-D0F34FFE00D2}" type="pres">
      <dgm:prSet presAssocID="{A80083BE-AFC8-C64A-B357-5FCE9AE934F8}" presName="sibTrans" presStyleLbl="sibTrans2D1" presStyleIdx="0" presStyleCnt="7"/>
      <dgm:spPr/>
    </dgm:pt>
    <dgm:pt modelId="{A06194DC-4EAD-5A4C-BB54-0D90A908F623}" type="pres">
      <dgm:prSet presAssocID="{A80083BE-AFC8-C64A-B357-5FCE9AE934F8}" presName="connectorText" presStyleLbl="sibTrans2D1" presStyleIdx="0" presStyleCnt="7"/>
      <dgm:spPr/>
    </dgm:pt>
    <dgm:pt modelId="{47565DBD-C5E5-9446-B205-29866F8F2F12}" type="pres">
      <dgm:prSet presAssocID="{16C8D60F-B8E3-CF41-81D7-A20C39DE19EC}" presName="node" presStyleLbl="node1" presStyleIdx="1" presStyleCnt="7">
        <dgm:presLayoutVars>
          <dgm:bulletEnabled val="1"/>
        </dgm:presLayoutVars>
      </dgm:prSet>
      <dgm:spPr/>
    </dgm:pt>
    <dgm:pt modelId="{78D16F71-1D7B-A140-AFA6-3D5B64D2B330}" type="pres">
      <dgm:prSet presAssocID="{E8177F63-E72C-3048-A040-AE7F644F204D}" presName="sibTrans" presStyleLbl="sibTrans2D1" presStyleIdx="1" presStyleCnt="7"/>
      <dgm:spPr/>
    </dgm:pt>
    <dgm:pt modelId="{7BDE0483-D630-F34A-8AB9-9C6CC7C0E4D7}" type="pres">
      <dgm:prSet presAssocID="{E8177F63-E72C-3048-A040-AE7F644F204D}" presName="connectorText" presStyleLbl="sibTrans2D1" presStyleIdx="1" presStyleCnt="7"/>
      <dgm:spPr/>
    </dgm:pt>
    <dgm:pt modelId="{340331C5-D17D-AA40-86B8-C48578E08F23}" type="pres">
      <dgm:prSet presAssocID="{E0AF2860-4D24-A74C-A401-5BEEF75587D3}" presName="node" presStyleLbl="node1" presStyleIdx="2" presStyleCnt="7">
        <dgm:presLayoutVars>
          <dgm:bulletEnabled val="1"/>
        </dgm:presLayoutVars>
      </dgm:prSet>
      <dgm:spPr/>
    </dgm:pt>
    <dgm:pt modelId="{8657F23C-7431-654F-9998-DB6A6F753BA3}" type="pres">
      <dgm:prSet presAssocID="{4003E810-E777-844D-ADE0-5A4F89E5555A}" presName="sibTrans" presStyleLbl="sibTrans2D1" presStyleIdx="2" presStyleCnt="7"/>
      <dgm:spPr/>
    </dgm:pt>
    <dgm:pt modelId="{520A2789-AB04-4442-8A89-17C23192FFA8}" type="pres">
      <dgm:prSet presAssocID="{4003E810-E777-844D-ADE0-5A4F89E5555A}" presName="connectorText" presStyleLbl="sibTrans2D1" presStyleIdx="2" presStyleCnt="7"/>
      <dgm:spPr/>
    </dgm:pt>
    <dgm:pt modelId="{C9990895-26A6-2948-B6AF-D4851A408A56}" type="pres">
      <dgm:prSet presAssocID="{4F529E22-E50A-8A45-8811-4FCB3E4F6F28}" presName="node" presStyleLbl="node1" presStyleIdx="3" presStyleCnt="7">
        <dgm:presLayoutVars>
          <dgm:bulletEnabled val="1"/>
        </dgm:presLayoutVars>
      </dgm:prSet>
      <dgm:spPr/>
    </dgm:pt>
    <dgm:pt modelId="{1D6A5990-0719-CD43-A63C-29F215005E17}" type="pres">
      <dgm:prSet presAssocID="{5D57496A-5C56-0F4D-A4BB-18CF01D09436}" presName="sibTrans" presStyleLbl="sibTrans2D1" presStyleIdx="3" presStyleCnt="7"/>
      <dgm:spPr/>
    </dgm:pt>
    <dgm:pt modelId="{4FA6D7E9-11C3-7F42-A1B6-178EA05AC4D6}" type="pres">
      <dgm:prSet presAssocID="{5D57496A-5C56-0F4D-A4BB-18CF01D09436}" presName="connectorText" presStyleLbl="sibTrans2D1" presStyleIdx="3" presStyleCnt="7"/>
      <dgm:spPr/>
    </dgm:pt>
    <dgm:pt modelId="{2F17185C-D8C7-9F42-9530-AC15FE7DB649}" type="pres">
      <dgm:prSet presAssocID="{BD98CB9A-93B3-5142-9592-672700457BE7}" presName="node" presStyleLbl="node1" presStyleIdx="4" presStyleCnt="7">
        <dgm:presLayoutVars>
          <dgm:bulletEnabled val="1"/>
        </dgm:presLayoutVars>
      </dgm:prSet>
      <dgm:spPr/>
    </dgm:pt>
    <dgm:pt modelId="{F317F96A-844D-CF46-BF69-8419D1B975DC}" type="pres">
      <dgm:prSet presAssocID="{140844AC-030F-2240-BC52-217A3C0B9E5F}" presName="sibTrans" presStyleLbl="sibTrans2D1" presStyleIdx="4" presStyleCnt="7"/>
      <dgm:spPr/>
    </dgm:pt>
    <dgm:pt modelId="{BB2DFB60-465D-0E40-BD55-938673CD31BD}" type="pres">
      <dgm:prSet presAssocID="{140844AC-030F-2240-BC52-217A3C0B9E5F}" presName="connectorText" presStyleLbl="sibTrans2D1" presStyleIdx="4" presStyleCnt="7"/>
      <dgm:spPr/>
    </dgm:pt>
    <dgm:pt modelId="{A6517816-2195-CB4A-8EE8-87425D279BEA}" type="pres">
      <dgm:prSet presAssocID="{49625E86-15CB-0F40-A57C-596E947AB460}" presName="node" presStyleLbl="node1" presStyleIdx="5" presStyleCnt="7">
        <dgm:presLayoutVars>
          <dgm:bulletEnabled val="1"/>
        </dgm:presLayoutVars>
      </dgm:prSet>
      <dgm:spPr/>
    </dgm:pt>
    <dgm:pt modelId="{D06A0C7B-276D-264F-A6C6-249E28E9BABE}" type="pres">
      <dgm:prSet presAssocID="{8A0B86BF-EBD3-A24E-866D-81F4D7E212A2}" presName="sibTrans" presStyleLbl="sibTrans2D1" presStyleIdx="5" presStyleCnt="7"/>
      <dgm:spPr/>
    </dgm:pt>
    <dgm:pt modelId="{370FB8C7-54D9-E346-8C9B-D88057BAD869}" type="pres">
      <dgm:prSet presAssocID="{8A0B86BF-EBD3-A24E-866D-81F4D7E212A2}" presName="connectorText" presStyleLbl="sibTrans2D1" presStyleIdx="5" presStyleCnt="7"/>
      <dgm:spPr/>
    </dgm:pt>
    <dgm:pt modelId="{04A25E01-79EA-014E-B788-B35BFAA136B3}" type="pres">
      <dgm:prSet presAssocID="{F310B65B-777F-384C-9078-6428113E78B9}" presName="node" presStyleLbl="node1" presStyleIdx="6" presStyleCnt="7">
        <dgm:presLayoutVars>
          <dgm:bulletEnabled val="1"/>
        </dgm:presLayoutVars>
      </dgm:prSet>
      <dgm:spPr/>
    </dgm:pt>
    <dgm:pt modelId="{DE6A6068-8030-4547-B7B3-963A1CEA9098}" type="pres">
      <dgm:prSet presAssocID="{9FFC38ED-74FD-3745-9DD9-470EB0422FD3}" presName="sibTrans" presStyleLbl="sibTrans2D1" presStyleIdx="6" presStyleCnt="7"/>
      <dgm:spPr/>
    </dgm:pt>
    <dgm:pt modelId="{9321E021-3F14-AB4A-81DF-9EC101DB4978}" type="pres">
      <dgm:prSet presAssocID="{9FFC38ED-74FD-3745-9DD9-470EB0422FD3}" presName="connectorText" presStyleLbl="sibTrans2D1" presStyleIdx="6" presStyleCnt="7"/>
      <dgm:spPr/>
    </dgm:pt>
  </dgm:ptLst>
  <dgm:cxnLst>
    <dgm:cxn modelId="{A5E1610C-C4D6-A848-8B99-E721D9A414E5}" type="presOf" srcId="{9FFC38ED-74FD-3745-9DD9-470EB0422FD3}" destId="{DE6A6068-8030-4547-B7B3-963A1CEA9098}" srcOrd="0" destOrd="0" presId="urn:microsoft.com/office/officeart/2005/8/layout/cycle2"/>
    <dgm:cxn modelId="{AA191B18-5B64-3C4C-BB83-FC192C2990FC}" srcId="{8A284F85-1D13-1342-8670-CC5706D0924A}" destId="{A6044F87-AD3E-E945-BBE3-F34E9A0C6A31}" srcOrd="0" destOrd="0" parTransId="{AEBB9F8E-F13B-D74F-B4C4-0534CD43C7B8}" sibTransId="{A80083BE-AFC8-C64A-B357-5FCE9AE934F8}"/>
    <dgm:cxn modelId="{030ED91E-6871-B44E-8985-9C0514F19D4D}" type="presOf" srcId="{4F529E22-E50A-8A45-8811-4FCB3E4F6F28}" destId="{C9990895-26A6-2948-B6AF-D4851A408A56}" srcOrd="0" destOrd="0" presId="urn:microsoft.com/office/officeart/2005/8/layout/cycle2"/>
    <dgm:cxn modelId="{5A83492F-E98E-B346-9438-3A38515E5072}" type="presOf" srcId="{4003E810-E777-844D-ADE0-5A4F89E5555A}" destId="{8657F23C-7431-654F-9998-DB6A6F753BA3}" srcOrd="0" destOrd="0" presId="urn:microsoft.com/office/officeart/2005/8/layout/cycle2"/>
    <dgm:cxn modelId="{561B8E35-4D74-D84F-8C37-BDA97FFC2C0F}" type="presOf" srcId="{8A0B86BF-EBD3-A24E-866D-81F4D7E212A2}" destId="{370FB8C7-54D9-E346-8C9B-D88057BAD869}" srcOrd="1" destOrd="0" presId="urn:microsoft.com/office/officeart/2005/8/layout/cycle2"/>
    <dgm:cxn modelId="{D6438943-AB1A-434A-B8A9-84259EADF931}" srcId="{8A284F85-1D13-1342-8670-CC5706D0924A}" destId="{49625E86-15CB-0F40-A57C-596E947AB460}" srcOrd="5" destOrd="0" parTransId="{C00F86A6-0D1D-5749-92DA-FAEC13481E40}" sibTransId="{8A0B86BF-EBD3-A24E-866D-81F4D7E212A2}"/>
    <dgm:cxn modelId="{7A9A4645-C490-2242-91DB-E8D64ABBC514}" type="presOf" srcId="{E0AF2860-4D24-A74C-A401-5BEEF75587D3}" destId="{340331C5-D17D-AA40-86B8-C48578E08F23}" srcOrd="0" destOrd="0" presId="urn:microsoft.com/office/officeart/2005/8/layout/cycle2"/>
    <dgm:cxn modelId="{0607BA4B-37A1-9C4C-B6F7-6F2704047CBF}" type="presOf" srcId="{4003E810-E777-844D-ADE0-5A4F89E5555A}" destId="{520A2789-AB04-4442-8A89-17C23192FFA8}" srcOrd="1" destOrd="0" presId="urn:microsoft.com/office/officeart/2005/8/layout/cycle2"/>
    <dgm:cxn modelId="{B599474C-793C-204F-BE72-62EB0F6FFE66}" srcId="{8A284F85-1D13-1342-8670-CC5706D0924A}" destId="{BD98CB9A-93B3-5142-9592-672700457BE7}" srcOrd="4" destOrd="0" parTransId="{95B1980F-3F57-9A42-B9F9-A22C8EB8D4D1}" sibTransId="{140844AC-030F-2240-BC52-217A3C0B9E5F}"/>
    <dgm:cxn modelId="{3F9E6B50-84C8-D248-ACE3-A967113C8F84}" type="presOf" srcId="{E8177F63-E72C-3048-A040-AE7F644F204D}" destId="{78D16F71-1D7B-A140-AFA6-3D5B64D2B330}" srcOrd="0" destOrd="0" presId="urn:microsoft.com/office/officeart/2005/8/layout/cycle2"/>
    <dgm:cxn modelId="{67C7FB54-328B-4147-BD03-46C20F5FD592}" type="presOf" srcId="{8A0B86BF-EBD3-A24E-866D-81F4D7E212A2}" destId="{D06A0C7B-276D-264F-A6C6-249E28E9BABE}" srcOrd="0" destOrd="0" presId="urn:microsoft.com/office/officeart/2005/8/layout/cycle2"/>
    <dgm:cxn modelId="{84015657-B19A-A846-81F5-F89265823A35}" type="presOf" srcId="{9FFC38ED-74FD-3745-9DD9-470EB0422FD3}" destId="{9321E021-3F14-AB4A-81DF-9EC101DB4978}" srcOrd="1" destOrd="0" presId="urn:microsoft.com/office/officeart/2005/8/layout/cycle2"/>
    <dgm:cxn modelId="{1EAECE5A-24A7-5144-9B08-359C002F070A}" type="presOf" srcId="{140844AC-030F-2240-BC52-217A3C0B9E5F}" destId="{BB2DFB60-465D-0E40-BD55-938673CD31BD}" srcOrd="1" destOrd="0" presId="urn:microsoft.com/office/officeart/2005/8/layout/cycle2"/>
    <dgm:cxn modelId="{6E0A1D5B-33DE-F34E-8745-F1897DB6A62A}" type="presOf" srcId="{49625E86-15CB-0F40-A57C-596E947AB460}" destId="{A6517816-2195-CB4A-8EE8-87425D279BEA}" srcOrd="0" destOrd="0" presId="urn:microsoft.com/office/officeart/2005/8/layout/cycle2"/>
    <dgm:cxn modelId="{B76DC36D-1F37-EB4E-8613-77690FDDFB3E}" srcId="{8A284F85-1D13-1342-8670-CC5706D0924A}" destId="{F310B65B-777F-384C-9078-6428113E78B9}" srcOrd="6" destOrd="0" parTransId="{D9C7416B-FEA9-7647-AA2E-6E525789EECE}" sibTransId="{9FFC38ED-74FD-3745-9DD9-470EB0422FD3}"/>
    <dgm:cxn modelId="{4E28A981-31F3-D94E-979B-C7AB464886FE}" srcId="{8A284F85-1D13-1342-8670-CC5706D0924A}" destId="{4F529E22-E50A-8A45-8811-4FCB3E4F6F28}" srcOrd="3" destOrd="0" parTransId="{8463CB6E-F502-D44A-9FAA-7C83BF129071}" sibTransId="{5D57496A-5C56-0F4D-A4BB-18CF01D09436}"/>
    <dgm:cxn modelId="{46475582-D1FD-9747-B326-074A64994632}" type="presOf" srcId="{E8177F63-E72C-3048-A040-AE7F644F204D}" destId="{7BDE0483-D630-F34A-8AB9-9C6CC7C0E4D7}" srcOrd="1" destOrd="0" presId="urn:microsoft.com/office/officeart/2005/8/layout/cycle2"/>
    <dgm:cxn modelId="{A45E1C84-B2F8-0E46-B4A5-7E0CB7659000}" type="presOf" srcId="{A80083BE-AFC8-C64A-B357-5FCE9AE934F8}" destId="{EC00024A-AECF-DE4E-B36A-D0F34FFE00D2}" srcOrd="0" destOrd="0" presId="urn:microsoft.com/office/officeart/2005/8/layout/cycle2"/>
    <dgm:cxn modelId="{8F1B578A-D854-E341-BBA9-4887C349A3A0}" type="presOf" srcId="{F310B65B-777F-384C-9078-6428113E78B9}" destId="{04A25E01-79EA-014E-B788-B35BFAA136B3}" srcOrd="0" destOrd="0" presId="urn:microsoft.com/office/officeart/2005/8/layout/cycle2"/>
    <dgm:cxn modelId="{7B4E5995-BA6A-9644-8DFD-CE896D553AFB}" type="presOf" srcId="{16C8D60F-B8E3-CF41-81D7-A20C39DE19EC}" destId="{47565DBD-C5E5-9446-B205-29866F8F2F12}" srcOrd="0" destOrd="0" presId="urn:microsoft.com/office/officeart/2005/8/layout/cycle2"/>
    <dgm:cxn modelId="{CE0F229B-7D61-9446-BC7C-B22D2B4EB29C}" type="presOf" srcId="{A80083BE-AFC8-C64A-B357-5FCE9AE934F8}" destId="{A06194DC-4EAD-5A4C-BB54-0D90A908F623}" srcOrd="1" destOrd="0" presId="urn:microsoft.com/office/officeart/2005/8/layout/cycle2"/>
    <dgm:cxn modelId="{6531799B-7110-3047-9E81-995B3C532BF9}" srcId="{8A284F85-1D13-1342-8670-CC5706D0924A}" destId="{16C8D60F-B8E3-CF41-81D7-A20C39DE19EC}" srcOrd="1" destOrd="0" parTransId="{A57E0503-9ECE-B148-AC3F-3B179CDCB332}" sibTransId="{E8177F63-E72C-3048-A040-AE7F644F204D}"/>
    <dgm:cxn modelId="{70EB09A3-AB31-4841-9429-771A5DC37C60}" type="presOf" srcId="{5D57496A-5C56-0F4D-A4BB-18CF01D09436}" destId="{4FA6D7E9-11C3-7F42-A1B6-178EA05AC4D6}" srcOrd="1" destOrd="0" presId="urn:microsoft.com/office/officeart/2005/8/layout/cycle2"/>
    <dgm:cxn modelId="{F75694BE-79F6-D542-8133-90E8CA132162}" type="presOf" srcId="{5D57496A-5C56-0F4D-A4BB-18CF01D09436}" destId="{1D6A5990-0719-CD43-A63C-29F215005E17}" srcOrd="0" destOrd="0" presId="urn:microsoft.com/office/officeart/2005/8/layout/cycle2"/>
    <dgm:cxn modelId="{68F6DDC1-7A51-1945-9EFE-30DBD78D5460}" srcId="{8A284F85-1D13-1342-8670-CC5706D0924A}" destId="{E0AF2860-4D24-A74C-A401-5BEEF75587D3}" srcOrd="2" destOrd="0" parTransId="{ED9652CE-2C9B-DB4E-AFAB-AEF1220C6ECC}" sibTransId="{4003E810-E777-844D-ADE0-5A4F89E5555A}"/>
    <dgm:cxn modelId="{ED9047CF-8F79-B346-B43C-CDEB6C0CF8B3}" type="presOf" srcId="{A6044F87-AD3E-E945-BBE3-F34E9A0C6A31}" destId="{19E386C1-6FC8-6045-9AC6-3354497D68D3}" srcOrd="0" destOrd="0" presId="urn:microsoft.com/office/officeart/2005/8/layout/cycle2"/>
    <dgm:cxn modelId="{60E1B0D9-BE7D-4545-BB57-434D3A8455A4}" type="presOf" srcId="{BD98CB9A-93B3-5142-9592-672700457BE7}" destId="{2F17185C-D8C7-9F42-9530-AC15FE7DB649}" srcOrd="0" destOrd="0" presId="urn:microsoft.com/office/officeart/2005/8/layout/cycle2"/>
    <dgm:cxn modelId="{F63170F2-9B52-D948-9613-0605FF099FB1}" type="presOf" srcId="{8A284F85-1D13-1342-8670-CC5706D0924A}" destId="{79244799-C376-B04E-911C-6355F91940AA}" srcOrd="0" destOrd="0" presId="urn:microsoft.com/office/officeart/2005/8/layout/cycle2"/>
    <dgm:cxn modelId="{DACC5AF7-2DD9-C543-965C-7EEF7CAFDB56}" type="presOf" srcId="{140844AC-030F-2240-BC52-217A3C0B9E5F}" destId="{F317F96A-844D-CF46-BF69-8419D1B975DC}" srcOrd="0" destOrd="0" presId="urn:microsoft.com/office/officeart/2005/8/layout/cycle2"/>
    <dgm:cxn modelId="{B0C37883-F3B6-C24A-B344-CE1D2C49E6EE}" type="presParOf" srcId="{79244799-C376-B04E-911C-6355F91940AA}" destId="{19E386C1-6FC8-6045-9AC6-3354497D68D3}" srcOrd="0" destOrd="0" presId="urn:microsoft.com/office/officeart/2005/8/layout/cycle2"/>
    <dgm:cxn modelId="{C85DA619-8D65-A046-B549-B8D815EBEFF0}" type="presParOf" srcId="{79244799-C376-B04E-911C-6355F91940AA}" destId="{EC00024A-AECF-DE4E-B36A-D0F34FFE00D2}" srcOrd="1" destOrd="0" presId="urn:microsoft.com/office/officeart/2005/8/layout/cycle2"/>
    <dgm:cxn modelId="{15FB25A3-AF4F-9B4D-928E-01503D61AC5A}" type="presParOf" srcId="{EC00024A-AECF-DE4E-B36A-D0F34FFE00D2}" destId="{A06194DC-4EAD-5A4C-BB54-0D90A908F623}" srcOrd="0" destOrd="0" presId="urn:microsoft.com/office/officeart/2005/8/layout/cycle2"/>
    <dgm:cxn modelId="{2A558477-F1D6-1B4E-825A-34D475E1312E}" type="presParOf" srcId="{79244799-C376-B04E-911C-6355F91940AA}" destId="{47565DBD-C5E5-9446-B205-29866F8F2F12}" srcOrd="2" destOrd="0" presId="urn:microsoft.com/office/officeart/2005/8/layout/cycle2"/>
    <dgm:cxn modelId="{D8D32072-690F-F346-8966-BAE1E380FBD7}" type="presParOf" srcId="{79244799-C376-B04E-911C-6355F91940AA}" destId="{78D16F71-1D7B-A140-AFA6-3D5B64D2B330}" srcOrd="3" destOrd="0" presId="urn:microsoft.com/office/officeart/2005/8/layout/cycle2"/>
    <dgm:cxn modelId="{AEDC3E2A-443D-9240-BF14-19E54BBD85A4}" type="presParOf" srcId="{78D16F71-1D7B-A140-AFA6-3D5B64D2B330}" destId="{7BDE0483-D630-F34A-8AB9-9C6CC7C0E4D7}" srcOrd="0" destOrd="0" presId="urn:microsoft.com/office/officeart/2005/8/layout/cycle2"/>
    <dgm:cxn modelId="{3C4C13BE-DFDF-4A42-BCF3-C9299AE2936F}" type="presParOf" srcId="{79244799-C376-B04E-911C-6355F91940AA}" destId="{340331C5-D17D-AA40-86B8-C48578E08F23}" srcOrd="4" destOrd="0" presId="urn:microsoft.com/office/officeart/2005/8/layout/cycle2"/>
    <dgm:cxn modelId="{9F606B03-4931-6F4B-867D-FC891360F560}" type="presParOf" srcId="{79244799-C376-B04E-911C-6355F91940AA}" destId="{8657F23C-7431-654F-9998-DB6A6F753BA3}" srcOrd="5" destOrd="0" presId="urn:microsoft.com/office/officeart/2005/8/layout/cycle2"/>
    <dgm:cxn modelId="{BE385BD1-35AD-5A41-842E-7ADE645531FE}" type="presParOf" srcId="{8657F23C-7431-654F-9998-DB6A6F753BA3}" destId="{520A2789-AB04-4442-8A89-17C23192FFA8}" srcOrd="0" destOrd="0" presId="urn:microsoft.com/office/officeart/2005/8/layout/cycle2"/>
    <dgm:cxn modelId="{62CE39E0-8C3E-AA48-8AD9-A48F7BAE850E}" type="presParOf" srcId="{79244799-C376-B04E-911C-6355F91940AA}" destId="{C9990895-26A6-2948-B6AF-D4851A408A56}" srcOrd="6" destOrd="0" presId="urn:microsoft.com/office/officeart/2005/8/layout/cycle2"/>
    <dgm:cxn modelId="{D49E3E92-10EC-2C4D-9FC8-CB6E6DC7BB45}" type="presParOf" srcId="{79244799-C376-B04E-911C-6355F91940AA}" destId="{1D6A5990-0719-CD43-A63C-29F215005E17}" srcOrd="7" destOrd="0" presId="urn:microsoft.com/office/officeart/2005/8/layout/cycle2"/>
    <dgm:cxn modelId="{EF26419D-8F7E-F542-8350-CF99A41807CD}" type="presParOf" srcId="{1D6A5990-0719-CD43-A63C-29F215005E17}" destId="{4FA6D7E9-11C3-7F42-A1B6-178EA05AC4D6}" srcOrd="0" destOrd="0" presId="urn:microsoft.com/office/officeart/2005/8/layout/cycle2"/>
    <dgm:cxn modelId="{27CFA3B4-FEB7-434F-BCB2-B2F0B5052D6B}" type="presParOf" srcId="{79244799-C376-B04E-911C-6355F91940AA}" destId="{2F17185C-D8C7-9F42-9530-AC15FE7DB649}" srcOrd="8" destOrd="0" presId="urn:microsoft.com/office/officeart/2005/8/layout/cycle2"/>
    <dgm:cxn modelId="{86E022E8-A6CD-F340-A870-558CE0DA07CD}" type="presParOf" srcId="{79244799-C376-B04E-911C-6355F91940AA}" destId="{F317F96A-844D-CF46-BF69-8419D1B975DC}" srcOrd="9" destOrd="0" presId="urn:microsoft.com/office/officeart/2005/8/layout/cycle2"/>
    <dgm:cxn modelId="{D19FF212-DD7D-D246-B978-05D78EF3150E}" type="presParOf" srcId="{F317F96A-844D-CF46-BF69-8419D1B975DC}" destId="{BB2DFB60-465D-0E40-BD55-938673CD31BD}" srcOrd="0" destOrd="0" presId="urn:microsoft.com/office/officeart/2005/8/layout/cycle2"/>
    <dgm:cxn modelId="{21C1A6C2-7C02-0049-BE95-BD3F9A2D602B}" type="presParOf" srcId="{79244799-C376-B04E-911C-6355F91940AA}" destId="{A6517816-2195-CB4A-8EE8-87425D279BEA}" srcOrd="10" destOrd="0" presId="urn:microsoft.com/office/officeart/2005/8/layout/cycle2"/>
    <dgm:cxn modelId="{EAE21F83-9FEE-6B44-BDC5-5FA6A1451165}" type="presParOf" srcId="{79244799-C376-B04E-911C-6355F91940AA}" destId="{D06A0C7B-276D-264F-A6C6-249E28E9BABE}" srcOrd="11" destOrd="0" presId="urn:microsoft.com/office/officeart/2005/8/layout/cycle2"/>
    <dgm:cxn modelId="{E352AAE9-304B-1447-8247-91FBE2D335DC}" type="presParOf" srcId="{D06A0C7B-276D-264F-A6C6-249E28E9BABE}" destId="{370FB8C7-54D9-E346-8C9B-D88057BAD869}" srcOrd="0" destOrd="0" presId="urn:microsoft.com/office/officeart/2005/8/layout/cycle2"/>
    <dgm:cxn modelId="{86B892E4-3510-E44E-8978-6E6E698815F0}" type="presParOf" srcId="{79244799-C376-B04E-911C-6355F91940AA}" destId="{04A25E01-79EA-014E-B788-B35BFAA136B3}" srcOrd="12" destOrd="0" presId="urn:microsoft.com/office/officeart/2005/8/layout/cycle2"/>
    <dgm:cxn modelId="{2DA4566B-4327-5149-A9C8-DB457727EB99}" type="presParOf" srcId="{79244799-C376-B04E-911C-6355F91940AA}" destId="{DE6A6068-8030-4547-B7B3-963A1CEA9098}" srcOrd="13" destOrd="0" presId="urn:microsoft.com/office/officeart/2005/8/layout/cycle2"/>
    <dgm:cxn modelId="{C9364767-91AD-684D-830D-4B1FBFB15AA6}" type="presParOf" srcId="{DE6A6068-8030-4547-B7B3-963A1CEA9098}" destId="{9321E021-3F14-AB4A-81DF-9EC101DB497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386C1-6FC8-6045-9AC6-3354497D68D3}">
      <dsp:nvSpPr>
        <dsp:cNvPr id="0" name=""/>
        <dsp:cNvSpPr/>
      </dsp:nvSpPr>
      <dsp:spPr>
        <a:xfrm>
          <a:off x="2574726" y="161"/>
          <a:ext cx="946546" cy="946546"/>
        </a:xfrm>
        <a:prstGeom prst="ellipse">
          <a:avLst/>
        </a:prstGeom>
        <a:noFill/>
        <a:ln w="57150" cap="flat" cmpd="sng" algn="ctr">
          <a:solidFill>
            <a:srgbClr val="E971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ysClr val="window" lastClr="FFFFFF"/>
              </a:solidFill>
              <a:latin typeface="Aptos" panose="02110004020202020204"/>
              <a:ea typeface="+mn-ea"/>
              <a:cs typeface="+mn-cs"/>
            </a:rPr>
            <a:t> </a:t>
          </a:r>
        </a:p>
      </dsp:txBody>
      <dsp:txXfrm>
        <a:off x="2713344" y="138779"/>
        <a:ext cx="669310" cy="669310"/>
      </dsp:txXfrm>
    </dsp:sp>
    <dsp:sp modelId="{EC00024A-AECF-DE4E-B36A-D0F34FFE00D2}">
      <dsp:nvSpPr>
        <dsp:cNvPr id="0" name=""/>
        <dsp:cNvSpPr/>
      </dsp:nvSpPr>
      <dsp:spPr>
        <a:xfrm rot="1542857">
          <a:off x="3556328" y="619297"/>
          <a:ext cx="252482" cy="319459"/>
        </a:xfrm>
        <a:prstGeom prst="rightArrow">
          <a:avLst>
            <a:gd name="adj1" fmla="val 60000"/>
            <a:gd name="adj2" fmla="val 50000"/>
          </a:avLst>
        </a:prstGeom>
        <a:solidFill>
          <a:srgbClr val="E9713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ysClr val="window" lastClr="FFFFFF"/>
            </a:solidFill>
            <a:latin typeface="Aptos" panose="02110004020202020204"/>
            <a:ea typeface="+mn-ea"/>
            <a:cs typeface="+mn-cs"/>
          </a:endParaRPr>
        </a:p>
      </dsp:txBody>
      <dsp:txXfrm>
        <a:off x="3560079" y="666757"/>
        <a:ext cx="176737" cy="191675"/>
      </dsp:txXfrm>
    </dsp:sp>
    <dsp:sp modelId="{47565DBD-C5E5-9446-B205-29866F8F2F12}">
      <dsp:nvSpPr>
        <dsp:cNvPr id="0" name=""/>
        <dsp:cNvSpPr/>
      </dsp:nvSpPr>
      <dsp:spPr>
        <a:xfrm>
          <a:off x="3856741" y="617547"/>
          <a:ext cx="946546" cy="946546"/>
        </a:xfrm>
        <a:prstGeom prst="ellipse">
          <a:avLst/>
        </a:prstGeom>
        <a:noFill/>
        <a:ln w="57150" cap="flat" cmpd="sng" algn="ctr">
          <a:solidFill>
            <a:srgbClr val="E49D1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ysClr val="window" lastClr="FFFFFF"/>
              </a:solidFill>
              <a:latin typeface="Aptos" panose="02110004020202020204"/>
              <a:ea typeface="+mn-ea"/>
              <a:cs typeface="+mn-cs"/>
            </a:rPr>
            <a:t> </a:t>
          </a:r>
        </a:p>
      </dsp:txBody>
      <dsp:txXfrm>
        <a:off x="3995359" y="756165"/>
        <a:ext cx="669310" cy="669310"/>
      </dsp:txXfrm>
    </dsp:sp>
    <dsp:sp modelId="{78D16F71-1D7B-A140-AFA6-3D5B64D2B330}">
      <dsp:nvSpPr>
        <dsp:cNvPr id="0" name=""/>
        <dsp:cNvSpPr/>
      </dsp:nvSpPr>
      <dsp:spPr>
        <a:xfrm rot="4628571">
          <a:off x="4360499" y="1617751"/>
          <a:ext cx="252482" cy="319459"/>
        </a:xfrm>
        <a:prstGeom prst="rightArrow">
          <a:avLst>
            <a:gd name="adj1" fmla="val 60000"/>
            <a:gd name="adj2" fmla="val 50000"/>
          </a:avLst>
        </a:prstGeom>
        <a:solidFill>
          <a:srgbClr val="E97132">
            <a:hueOff val="1073935"/>
            <a:satOff val="-3082"/>
            <a:lumOff val="-4935"/>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ysClr val="window" lastClr="FFFFFF"/>
            </a:solidFill>
            <a:latin typeface="Aptos" panose="02110004020202020204"/>
            <a:ea typeface="+mn-ea"/>
            <a:cs typeface="+mn-cs"/>
          </a:endParaRPr>
        </a:p>
      </dsp:txBody>
      <dsp:txXfrm>
        <a:off x="4389944" y="1644720"/>
        <a:ext cx="176737" cy="191675"/>
      </dsp:txXfrm>
    </dsp:sp>
    <dsp:sp modelId="{340331C5-D17D-AA40-86B8-C48578E08F23}">
      <dsp:nvSpPr>
        <dsp:cNvPr id="0" name=""/>
        <dsp:cNvSpPr/>
      </dsp:nvSpPr>
      <dsp:spPr>
        <a:xfrm>
          <a:off x="4173372" y="2004800"/>
          <a:ext cx="946546" cy="946546"/>
        </a:xfrm>
        <a:prstGeom prst="ellipse">
          <a:avLst/>
        </a:prstGeom>
        <a:noFill/>
        <a:ln w="57150" cap="flat" cmpd="sng" algn="ctr">
          <a:solidFill>
            <a:srgbClr val="CCC11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ysClr val="window" lastClr="FFFFFF"/>
              </a:solidFill>
              <a:latin typeface="Aptos" panose="02110004020202020204"/>
              <a:ea typeface="+mn-ea"/>
              <a:cs typeface="+mn-cs"/>
            </a:rPr>
            <a:t> </a:t>
          </a:r>
        </a:p>
      </dsp:txBody>
      <dsp:txXfrm>
        <a:off x="4311990" y="2143418"/>
        <a:ext cx="669310" cy="669310"/>
      </dsp:txXfrm>
    </dsp:sp>
    <dsp:sp modelId="{8657F23C-7431-654F-9998-DB6A6F753BA3}">
      <dsp:nvSpPr>
        <dsp:cNvPr id="0" name=""/>
        <dsp:cNvSpPr/>
      </dsp:nvSpPr>
      <dsp:spPr>
        <a:xfrm rot="7714286">
          <a:off x="4081269" y="2869003"/>
          <a:ext cx="252482" cy="319459"/>
        </a:xfrm>
        <a:prstGeom prst="rightArrow">
          <a:avLst>
            <a:gd name="adj1" fmla="val 60000"/>
            <a:gd name="adj2" fmla="val 50000"/>
          </a:avLst>
        </a:prstGeom>
        <a:solidFill>
          <a:srgbClr val="E97132">
            <a:hueOff val="2147871"/>
            <a:satOff val="-6164"/>
            <a:lumOff val="-987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ysClr val="window" lastClr="FFFFFF"/>
            </a:solidFill>
            <a:latin typeface="Aptos" panose="02110004020202020204"/>
            <a:ea typeface="+mn-ea"/>
            <a:cs typeface="+mn-cs"/>
          </a:endParaRPr>
        </a:p>
      </dsp:txBody>
      <dsp:txXfrm rot="10800000">
        <a:off x="4142755" y="2903285"/>
        <a:ext cx="176737" cy="191675"/>
      </dsp:txXfrm>
    </dsp:sp>
    <dsp:sp modelId="{C9990895-26A6-2948-B6AF-D4851A408A56}">
      <dsp:nvSpPr>
        <dsp:cNvPr id="0" name=""/>
        <dsp:cNvSpPr/>
      </dsp:nvSpPr>
      <dsp:spPr>
        <a:xfrm>
          <a:off x="3286191" y="3117291"/>
          <a:ext cx="946546" cy="946546"/>
        </a:xfrm>
        <a:prstGeom prst="ellipse">
          <a:avLst/>
        </a:prstGeom>
        <a:noFill/>
        <a:ln w="57150" cap="flat" cmpd="sng" algn="ctr">
          <a:solidFill>
            <a:srgbClr val="8EB21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ysClr val="window" lastClr="FFFFFF"/>
              </a:solidFill>
              <a:latin typeface="Aptos" panose="02110004020202020204"/>
              <a:ea typeface="+mn-ea"/>
              <a:cs typeface="+mn-cs"/>
            </a:rPr>
            <a:t> </a:t>
          </a:r>
        </a:p>
      </dsp:txBody>
      <dsp:txXfrm>
        <a:off x="3424809" y="3255909"/>
        <a:ext cx="669310" cy="669310"/>
      </dsp:txXfrm>
    </dsp:sp>
    <dsp:sp modelId="{1D6A5990-0719-CD43-A63C-29F215005E17}">
      <dsp:nvSpPr>
        <dsp:cNvPr id="0" name=""/>
        <dsp:cNvSpPr/>
      </dsp:nvSpPr>
      <dsp:spPr>
        <a:xfrm rot="10800000">
          <a:off x="2928904" y="3430835"/>
          <a:ext cx="252482" cy="319459"/>
        </a:xfrm>
        <a:prstGeom prst="rightArrow">
          <a:avLst>
            <a:gd name="adj1" fmla="val 60000"/>
            <a:gd name="adj2" fmla="val 50000"/>
          </a:avLst>
        </a:prstGeom>
        <a:solidFill>
          <a:srgbClr val="E97132">
            <a:hueOff val="3221806"/>
            <a:satOff val="-9246"/>
            <a:lumOff val="-14805"/>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ysClr val="window" lastClr="FFFFFF"/>
            </a:solidFill>
            <a:latin typeface="Aptos" panose="02110004020202020204"/>
            <a:ea typeface="+mn-ea"/>
            <a:cs typeface="+mn-cs"/>
          </a:endParaRPr>
        </a:p>
      </dsp:txBody>
      <dsp:txXfrm rot="10800000">
        <a:off x="3004649" y="3494727"/>
        <a:ext cx="176737" cy="191675"/>
      </dsp:txXfrm>
    </dsp:sp>
    <dsp:sp modelId="{2F17185C-D8C7-9F42-9530-AC15FE7DB649}">
      <dsp:nvSpPr>
        <dsp:cNvPr id="0" name=""/>
        <dsp:cNvSpPr/>
      </dsp:nvSpPr>
      <dsp:spPr>
        <a:xfrm>
          <a:off x="1863261" y="3117291"/>
          <a:ext cx="946546" cy="946546"/>
        </a:xfrm>
        <a:prstGeom prst="ellipse">
          <a:avLst/>
        </a:prstGeom>
        <a:noFill/>
        <a:ln w="57150" cap="flat" cmpd="sng" algn="ctr">
          <a:solidFill>
            <a:srgbClr val="56991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ysClr val="window" lastClr="FFFFFF"/>
              </a:solidFill>
              <a:latin typeface="Aptos" panose="02110004020202020204"/>
              <a:ea typeface="+mn-ea"/>
              <a:cs typeface="+mn-cs"/>
            </a:rPr>
            <a:t> </a:t>
          </a:r>
        </a:p>
      </dsp:txBody>
      <dsp:txXfrm>
        <a:off x="2001879" y="3255909"/>
        <a:ext cx="669310" cy="669310"/>
      </dsp:txXfrm>
    </dsp:sp>
    <dsp:sp modelId="{F317F96A-844D-CF46-BF69-8419D1B975DC}">
      <dsp:nvSpPr>
        <dsp:cNvPr id="0" name=""/>
        <dsp:cNvSpPr/>
      </dsp:nvSpPr>
      <dsp:spPr>
        <a:xfrm rot="13885714">
          <a:off x="1771158" y="2880176"/>
          <a:ext cx="252482" cy="319459"/>
        </a:xfrm>
        <a:prstGeom prst="rightArrow">
          <a:avLst>
            <a:gd name="adj1" fmla="val 60000"/>
            <a:gd name="adj2" fmla="val 50000"/>
          </a:avLst>
        </a:prstGeom>
        <a:solidFill>
          <a:srgbClr val="E97132">
            <a:hueOff val="4295742"/>
            <a:satOff val="-12329"/>
            <a:lumOff val="-19739"/>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ysClr val="window" lastClr="FFFFFF"/>
            </a:solidFill>
            <a:latin typeface="Aptos" panose="02110004020202020204"/>
            <a:ea typeface="+mn-ea"/>
            <a:cs typeface="+mn-cs"/>
          </a:endParaRPr>
        </a:p>
      </dsp:txBody>
      <dsp:txXfrm rot="10800000">
        <a:off x="1832644" y="2973678"/>
        <a:ext cx="176737" cy="191675"/>
      </dsp:txXfrm>
    </dsp:sp>
    <dsp:sp modelId="{A6517816-2195-CB4A-8EE8-87425D279BEA}">
      <dsp:nvSpPr>
        <dsp:cNvPr id="0" name=""/>
        <dsp:cNvSpPr/>
      </dsp:nvSpPr>
      <dsp:spPr>
        <a:xfrm>
          <a:off x="976080" y="2004800"/>
          <a:ext cx="946546" cy="946546"/>
        </a:xfrm>
        <a:prstGeom prst="ellipse">
          <a:avLst/>
        </a:prstGeom>
        <a:noFill/>
        <a:ln w="57150" cap="flat" cmpd="sng" algn="ctr">
          <a:solidFill>
            <a:srgbClr val="2C821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solidFill>
              <a:sysClr val="window" lastClr="FFFFFF"/>
            </a:solidFill>
            <a:latin typeface="Aptos" panose="02110004020202020204"/>
            <a:ea typeface="+mn-ea"/>
            <a:cs typeface="+mn-cs"/>
          </a:endParaRPr>
        </a:p>
      </dsp:txBody>
      <dsp:txXfrm>
        <a:off x="1114698" y="2143418"/>
        <a:ext cx="669310" cy="669310"/>
      </dsp:txXfrm>
    </dsp:sp>
    <dsp:sp modelId="{D06A0C7B-276D-264F-A6C6-249E28E9BABE}">
      <dsp:nvSpPr>
        <dsp:cNvPr id="0" name=""/>
        <dsp:cNvSpPr/>
      </dsp:nvSpPr>
      <dsp:spPr>
        <a:xfrm rot="16971429">
          <a:off x="1479837" y="1631684"/>
          <a:ext cx="252482" cy="319459"/>
        </a:xfrm>
        <a:prstGeom prst="rightArrow">
          <a:avLst>
            <a:gd name="adj1" fmla="val 60000"/>
            <a:gd name="adj2" fmla="val 50000"/>
          </a:avLst>
        </a:prstGeom>
        <a:solidFill>
          <a:srgbClr val="E97132">
            <a:hueOff val="5369677"/>
            <a:satOff val="-15411"/>
            <a:lumOff val="-24674"/>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ysClr val="window" lastClr="FFFFFF"/>
            </a:solidFill>
            <a:latin typeface="Aptos" panose="02110004020202020204"/>
            <a:ea typeface="+mn-ea"/>
            <a:cs typeface="+mn-cs"/>
          </a:endParaRPr>
        </a:p>
      </dsp:txBody>
      <dsp:txXfrm>
        <a:off x="1509282" y="1732499"/>
        <a:ext cx="176737" cy="191675"/>
      </dsp:txXfrm>
    </dsp:sp>
    <dsp:sp modelId="{04A25E01-79EA-014E-B788-B35BFAA136B3}">
      <dsp:nvSpPr>
        <dsp:cNvPr id="0" name=""/>
        <dsp:cNvSpPr/>
      </dsp:nvSpPr>
      <dsp:spPr>
        <a:xfrm>
          <a:off x="1292711" y="617547"/>
          <a:ext cx="946546" cy="946546"/>
        </a:xfrm>
        <a:prstGeom prst="ellipse">
          <a:avLst/>
        </a:prstGeom>
        <a:noFill/>
        <a:ln w="57150" cap="flat" cmpd="sng" algn="ctr">
          <a:solidFill>
            <a:srgbClr val="186A2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solidFill>
              <a:sysClr val="window" lastClr="FFFFFF"/>
            </a:solidFill>
            <a:latin typeface="Aptos" panose="02110004020202020204"/>
            <a:ea typeface="+mn-ea"/>
            <a:cs typeface="+mn-cs"/>
          </a:endParaRPr>
        </a:p>
      </dsp:txBody>
      <dsp:txXfrm>
        <a:off x="1431329" y="756165"/>
        <a:ext cx="669310" cy="669310"/>
      </dsp:txXfrm>
    </dsp:sp>
    <dsp:sp modelId="{DE6A6068-8030-4547-B7B3-963A1CEA9098}">
      <dsp:nvSpPr>
        <dsp:cNvPr id="0" name=""/>
        <dsp:cNvSpPr/>
      </dsp:nvSpPr>
      <dsp:spPr>
        <a:xfrm rot="20057143">
          <a:off x="2274313" y="625498"/>
          <a:ext cx="252482" cy="319459"/>
        </a:xfrm>
        <a:prstGeom prst="rightArrow">
          <a:avLst>
            <a:gd name="adj1" fmla="val 60000"/>
            <a:gd name="adj2" fmla="val 50000"/>
          </a:avLst>
        </a:prstGeom>
        <a:solidFill>
          <a:srgbClr val="E97132">
            <a:hueOff val="6443612"/>
            <a:satOff val="-18493"/>
            <a:lumOff val="-29609"/>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ysClr val="window" lastClr="FFFFFF"/>
            </a:solidFill>
            <a:latin typeface="Aptos" panose="02110004020202020204"/>
            <a:ea typeface="+mn-ea"/>
            <a:cs typeface="+mn-cs"/>
          </a:endParaRPr>
        </a:p>
      </dsp:txBody>
      <dsp:txXfrm>
        <a:off x="2278064" y="705822"/>
        <a:ext cx="176737" cy="1916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CA95F2-023A-1445-82DE-0268D465293F}" type="datetimeFigureOut">
              <a:rPr lang="en-US" smtClean="0"/>
              <a:t>4/28/25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D9DF5D-90FC-7D4A-B15B-EC85E56F616C}" type="slidenum">
              <a:rPr lang="en-US" smtClean="0"/>
              <a:t>‹#›</a:t>
            </a:fld>
            <a:endParaRPr lang="en-US"/>
          </a:p>
        </p:txBody>
      </p:sp>
    </p:spTree>
    <p:extLst>
      <p:ext uri="{BB962C8B-B14F-4D97-AF65-F5344CB8AC3E}">
        <p14:creationId xmlns:p14="http://schemas.microsoft.com/office/powerpoint/2010/main" val="1107266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FA199-D1D6-E34E-BE4F-0C9C560654EF}" type="datetimeFigureOut">
              <a:rPr lang="en-US" smtClean="0"/>
              <a:t>4/28/25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17B08-0BCD-354B-9358-AE5CAD05314A}" type="slidenum">
              <a:rPr lang="en-US" smtClean="0"/>
              <a:t>‹#›</a:t>
            </a:fld>
            <a:endParaRPr lang="en-US"/>
          </a:p>
        </p:txBody>
      </p:sp>
      <p:sp>
        <p:nvSpPr>
          <p:cNvPr id="8" name="Footer Placeholder 7"/>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608327393"/>
      </p:ext>
    </p:extLst>
  </p:cSld>
  <p:clrMap bg1="lt1" tx1="dk1" bg2="lt2" tx2="dk2" accent1="accent1" accent2="accent2" accent3="accent3" accent4="accent4" accent5="accent5" accent6="accent6" hlink="hlink" folHlink="folHlink"/>
  <p:hf hdr="0" ft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5446-5D57-374F-8EDE-D72641B676C9}" type="slidenum">
              <a:rPr lang="en-US" smtClean="0"/>
              <a:t>1</a:t>
            </a:fld>
            <a:endParaRPr lang="en-US"/>
          </a:p>
        </p:txBody>
      </p:sp>
    </p:spTree>
    <p:extLst>
      <p:ext uri="{BB962C8B-B14F-4D97-AF65-F5344CB8AC3E}">
        <p14:creationId xmlns:p14="http://schemas.microsoft.com/office/powerpoint/2010/main" val="24335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5446-5D57-374F-8EDE-D72641B676C9}" type="slidenum">
              <a:rPr lang="en-US" smtClean="0"/>
              <a:t>13</a:t>
            </a:fld>
            <a:endParaRPr lang="en-US"/>
          </a:p>
        </p:txBody>
      </p:sp>
    </p:spTree>
    <p:extLst>
      <p:ext uri="{BB962C8B-B14F-4D97-AF65-F5344CB8AC3E}">
        <p14:creationId xmlns:p14="http://schemas.microsoft.com/office/powerpoint/2010/main" val="654824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5446-5D57-374F-8EDE-D72641B676C9}" type="slidenum">
              <a:rPr lang="en-US" smtClean="0"/>
              <a:t>14</a:t>
            </a:fld>
            <a:endParaRPr lang="en-US"/>
          </a:p>
        </p:txBody>
      </p:sp>
    </p:spTree>
    <p:extLst>
      <p:ext uri="{BB962C8B-B14F-4D97-AF65-F5344CB8AC3E}">
        <p14:creationId xmlns:p14="http://schemas.microsoft.com/office/powerpoint/2010/main" val="553034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5446-5D57-374F-8EDE-D72641B676C9}" type="slidenum">
              <a:rPr lang="en-US" smtClean="0"/>
              <a:t>15</a:t>
            </a:fld>
            <a:endParaRPr lang="en-US"/>
          </a:p>
        </p:txBody>
      </p:sp>
    </p:spTree>
    <p:extLst>
      <p:ext uri="{BB962C8B-B14F-4D97-AF65-F5344CB8AC3E}">
        <p14:creationId xmlns:p14="http://schemas.microsoft.com/office/powerpoint/2010/main" val="3834599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5446-5D57-374F-8EDE-D72641B676C9}" type="slidenum">
              <a:rPr lang="en-US" smtClean="0"/>
              <a:t>16</a:t>
            </a:fld>
            <a:endParaRPr lang="en-US"/>
          </a:p>
        </p:txBody>
      </p:sp>
    </p:spTree>
    <p:extLst>
      <p:ext uri="{BB962C8B-B14F-4D97-AF65-F5344CB8AC3E}">
        <p14:creationId xmlns:p14="http://schemas.microsoft.com/office/powerpoint/2010/main" val="1345058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F5446-5D57-374F-8EDE-D72641B676C9}" type="slidenum">
              <a:rPr lang="en-US" smtClean="0"/>
              <a:t>18</a:t>
            </a:fld>
            <a:endParaRPr lang="en-US"/>
          </a:p>
        </p:txBody>
      </p:sp>
    </p:spTree>
    <p:extLst>
      <p:ext uri="{BB962C8B-B14F-4D97-AF65-F5344CB8AC3E}">
        <p14:creationId xmlns:p14="http://schemas.microsoft.com/office/powerpoint/2010/main" val="3912009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F5446-5D57-374F-8EDE-D72641B676C9}" type="slidenum">
              <a:rPr lang="en-US" smtClean="0"/>
              <a:t>19</a:t>
            </a:fld>
            <a:endParaRPr lang="en-US"/>
          </a:p>
        </p:txBody>
      </p:sp>
    </p:spTree>
    <p:extLst>
      <p:ext uri="{BB962C8B-B14F-4D97-AF65-F5344CB8AC3E}">
        <p14:creationId xmlns:p14="http://schemas.microsoft.com/office/powerpoint/2010/main" val="1782992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F5446-5D57-374F-8EDE-D72641B676C9}" type="slidenum">
              <a:rPr lang="en-US" smtClean="0"/>
              <a:t>20</a:t>
            </a:fld>
            <a:endParaRPr lang="en-US"/>
          </a:p>
        </p:txBody>
      </p:sp>
    </p:spTree>
    <p:extLst>
      <p:ext uri="{BB962C8B-B14F-4D97-AF65-F5344CB8AC3E}">
        <p14:creationId xmlns:p14="http://schemas.microsoft.com/office/powerpoint/2010/main" val="1314920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F5446-5D57-374F-8EDE-D72641B676C9}" type="slidenum">
              <a:rPr lang="en-US" smtClean="0"/>
              <a:t>21</a:t>
            </a:fld>
            <a:endParaRPr lang="en-US"/>
          </a:p>
        </p:txBody>
      </p:sp>
    </p:spTree>
    <p:extLst>
      <p:ext uri="{BB962C8B-B14F-4D97-AF65-F5344CB8AC3E}">
        <p14:creationId xmlns:p14="http://schemas.microsoft.com/office/powerpoint/2010/main" val="4205588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F5446-5D57-374F-8EDE-D72641B676C9}" type="slidenum">
              <a:rPr lang="en-US" smtClean="0"/>
              <a:t>22</a:t>
            </a:fld>
            <a:endParaRPr lang="en-US"/>
          </a:p>
        </p:txBody>
      </p:sp>
    </p:spTree>
    <p:extLst>
      <p:ext uri="{BB962C8B-B14F-4D97-AF65-F5344CB8AC3E}">
        <p14:creationId xmlns:p14="http://schemas.microsoft.com/office/powerpoint/2010/main" val="389013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F5446-5D57-374F-8EDE-D72641B676C9}" type="slidenum">
              <a:rPr lang="en-US" smtClean="0"/>
              <a:t>23</a:t>
            </a:fld>
            <a:endParaRPr lang="en-US"/>
          </a:p>
        </p:txBody>
      </p:sp>
    </p:spTree>
    <p:extLst>
      <p:ext uri="{BB962C8B-B14F-4D97-AF65-F5344CB8AC3E}">
        <p14:creationId xmlns:p14="http://schemas.microsoft.com/office/powerpoint/2010/main" val="189391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8EB32-BD7F-5F4E-8262-89CC7BEA2C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167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F5446-5D57-374F-8EDE-D72641B676C9}" type="slidenum">
              <a:rPr lang="en-US" smtClean="0"/>
              <a:t>24</a:t>
            </a:fld>
            <a:endParaRPr lang="en-US"/>
          </a:p>
        </p:txBody>
      </p:sp>
    </p:spTree>
    <p:extLst>
      <p:ext uri="{BB962C8B-B14F-4D97-AF65-F5344CB8AC3E}">
        <p14:creationId xmlns:p14="http://schemas.microsoft.com/office/powerpoint/2010/main" val="1789457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F5446-5D57-374F-8EDE-D72641B676C9}" type="slidenum">
              <a:rPr lang="en-US" smtClean="0"/>
              <a:t>25</a:t>
            </a:fld>
            <a:endParaRPr lang="en-US"/>
          </a:p>
        </p:txBody>
      </p:sp>
    </p:spTree>
    <p:extLst>
      <p:ext uri="{BB962C8B-B14F-4D97-AF65-F5344CB8AC3E}">
        <p14:creationId xmlns:p14="http://schemas.microsoft.com/office/powerpoint/2010/main" val="4153603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5446-5D57-374F-8EDE-D72641B676C9}" type="slidenum">
              <a:rPr lang="en-US" smtClean="0"/>
              <a:t>26</a:t>
            </a:fld>
            <a:endParaRPr lang="en-US"/>
          </a:p>
        </p:txBody>
      </p:sp>
    </p:spTree>
    <p:extLst>
      <p:ext uri="{BB962C8B-B14F-4D97-AF65-F5344CB8AC3E}">
        <p14:creationId xmlns:p14="http://schemas.microsoft.com/office/powerpoint/2010/main" val="1679113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DF5446-5D57-374F-8EDE-D72641B676C9}" type="slidenum">
              <a:rPr lang="en-US" smtClean="0"/>
              <a:t>27</a:t>
            </a:fld>
            <a:endParaRPr lang="en-US"/>
          </a:p>
        </p:txBody>
      </p:sp>
    </p:spTree>
    <p:extLst>
      <p:ext uri="{BB962C8B-B14F-4D97-AF65-F5344CB8AC3E}">
        <p14:creationId xmlns:p14="http://schemas.microsoft.com/office/powerpoint/2010/main" val="123724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5446-5D57-374F-8EDE-D72641B676C9}" type="slidenum">
              <a:rPr lang="en-US" smtClean="0"/>
              <a:t>28</a:t>
            </a:fld>
            <a:endParaRPr lang="en-US"/>
          </a:p>
        </p:txBody>
      </p:sp>
    </p:spTree>
    <p:extLst>
      <p:ext uri="{BB962C8B-B14F-4D97-AF65-F5344CB8AC3E}">
        <p14:creationId xmlns:p14="http://schemas.microsoft.com/office/powerpoint/2010/main" val="26591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5446-5D57-374F-8EDE-D72641B676C9}" type="slidenum">
              <a:rPr lang="en-US" smtClean="0"/>
              <a:t>29</a:t>
            </a:fld>
            <a:endParaRPr lang="en-US"/>
          </a:p>
        </p:txBody>
      </p:sp>
    </p:spTree>
    <p:extLst>
      <p:ext uri="{BB962C8B-B14F-4D97-AF65-F5344CB8AC3E}">
        <p14:creationId xmlns:p14="http://schemas.microsoft.com/office/powerpoint/2010/main" val="3992577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5446-5D57-374F-8EDE-D72641B676C9}" type="slidenum">
              <a:rPr lang="en-US" smtClean="0"/>
              <a:t>30</a:t>
            </a:fld>
            <a:endParaRPr lang="en-US"/>
          </a:p>
        </p:txBody>
      </p:sp>
    </p:spTree>
    <p:extLst>
      <p:ext uri="{BB962C8B-B14F-4D97-AF65-F5344CB8AC3E}">
        <p14:creationId xmlns:p14="http://schemas.microsoft.com/office/powerpoint/2010/main" val="3543984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6E8CE-8B2E-1D19-13EA-932938C47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1EF8D-5829-57D5-2728-9A95483FA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1D828-EBE9-CA76-1371-FB4544C8C6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4F0DD9-77D4-D602-55D4-44847F8FCEC5}"/>
              </a:ext>
            </a:extLst>
          </p:cNvPr>
          <p:cNvSpPr>
            <a:spLocks noGrp="1"/>
          </p:cNvSpPr>
          <p:nvPr>
            <p:ph type="sldNum" sz="quarter" idx="5"/>
          </p:nvPr>
        </p:nvSpPr>
        <p:spPr/>
        <p:txBody>
          <a:bodyPr/>
          <a:lstStyle/>
          <a:p>
            <a:fld id="{22DF5446-5D57-374F-8EDE-D72641B676C9}" type="slidenum">
              <a:rPr lang="en-US" smtClean="0"/>
              <a:t>4</a:t>
            </a:fld>
            <a:endParaRPr lang="en-US"/>
          </a:p>
        </p:txBody>
      </p:sp>
    </p:spTree>
    <p:extLst>
      <p:ext uri="{BB962C8B-B14F-4D97-AF65-F5344CB8AC3E}">
        <p14:creationId xmlns:p14="http://schemas.microsoft.com/office/powerpoint/2010/main" val="293262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8EB32-BD7F-5F4E-8262-89CC7BEA2C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43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5446-5D57-374F-8EDE-D72641B676C9}" type="slidenum">
              <a:rPr lang="en-US" smtClean="0"/>
              <a:t>7</a:t>
            </a:fld>
            <a:endParaRPr lang="en-US"/>
          </a:p>
        </p:txBody>
      </p:sp>
    </p:spTree>
    <p:extLst>
      <p:ext uri="{BB962C8B-B14F-4D97-AF65-F5344CB8AC3E}">
        <p14:creationId xmlns:p14="http://schemas.microsoft.com/office/powerpoint/2010/main" val="1604407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5446-5D57-374F-8EDE-D72641B676C9}" type="slidenum">
              <a:rPr lang="en-US" smtClean="0"/>
              <a:t>8</a:t>
            </a:fld>
            <a:endParaRPr lang="en-US"/>
          </a:p>
        </p:txBody>
      </p:sp>
    </p:spTree>
    <p:extLst>
      <p:ext uri="{BB962C8B-B14F-4D97-AF65-F5344CB8AC3E}">
        <p14:creationId xmlns:p14="http://schemas.microsoft.com/office/powerpoint/2010/main" val="180780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879CE-F186-21CC-F3BD-27CD1ECEC1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2576C-F1D5-4EA7-F952-D45A1BA1F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E760F-9F8B-8DA2-C52B-FD79F8938B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D90CFF-AE55-FD3A-A02D-8B2261EA209E}"/>
              </a:ext>
            </a:extLst>
          </p:cNvPr>
          <p:cNvSpPr>
            <a:spLocks noGrp="1"/>
          </p:cNvSpPr>
          <p:nvPr>
            <p:ph type="sldNum" sz="quarter" idx="5"/>
          </p:nvPr>
        </p:nvSpPr>
        <p:spPr/>
        <p:txBody>
          <a:bodyPr/>
          <a:lstStyle/>
          <a:p>
            <a:fld id="{22DF5446-5D57-374F-8EDE-D72641B676C9}" type="slidenum">
              <a:rPr lang="en-US" smtClean="0"/>
              <a:t>9</a:t>
            </a:fld>
            <a:endParaRPr lang="en-US"/>
          </a:p>
        </p:txBody>
      </p:sp>
    </p:spTree>
    <p:extLst>
      <p:ext uri="{BB962C8B-B14F-4D97-AF65-F5344CB8AC3E}">
        <p14:creationId xmlns:p14="http://schemas.microsoft.com/office/powerpoint/2010/main" val="3505898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5446-5D57-374F-8EDE-D72641B676C9}" type="slidenum">
              <a:rPr lang="en-US" smtClean="0"/>
              <a:t>11</a:t>
            </a:fld>
            <a:endParaRPr lang="en-US"/>
          </a:p>
        </p:txBody>
      </p:sp>
    </p:spTree>
    <p:extLst>
      <p:ext uri="{BB962C8B-B14F-4D97-AF65-F5344CB8AC3E}">
        <p14:creationId xmlns:p14="http://schemas.microsoft.com/office/powerpoint/2010/main" val="203686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texaslocalfood.org</a:t>
            </a:r>
            <a:r>
              <a:rPr lang="en-US" dirty="0"/>
              <a:t>/food-system/</a:t>
            </a:r>
          </a:p>
          <a:p>
            <a:endParaRPr lang="en-US" dirty="0"/>
          </a:p>
        </p:txBody>
      </p:sp>
      <p:sp>
        <p:nvSpPr>
          <p:cNvPr id="4" name="Slide Number Placeholder 3"/>
          <p:cNvSpPr>
            <a:spLocks noGrp="1"/>
          </p:cNvSpPr>
          <p:nvPr>
            <p:ph type="sldNum" sz="quarter" idx="5"/>
          </p:nvPr>
        </p:nvSpPr>
        <p:spPr/>
        <p:txBody>
          <a:bodyPr/>
          <a:lstStyle/>
          <a:p>
            <a:fld id="{22DF5446-5D57-374F-8EDE-D72641B676C9}" type="slidenum">
              <a:rPr lang="en-US" smtClean="0"/>
              <a:t>12</a:t>
            </a:fld>
            <a:endParaRPr lang="en-US"/>
          </a:p>
        </p:txBody>
      </p:sp>
    </p:spTree>
    <p:extLst>
      <p:ext uri="{BB962C8B-B14F-4D97-AF65-F5344CB8AC3E}">
        <p14:creationId xmlns:p14="http://schemas.microsoft.com/office/powerpoint/2010/main" val="331040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461" y="499711"/>
            <a:ext cx="7315874" cy="2132762"/>
          </a:xfrm>
        </p:spPr>
        <p:txBody>
          <a:bodyPr anchor="t" anchorCtr="0">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481242" y="2912375"/>
            <a:ext cx="6857902" cy="1030977"/>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Name of Presenter / Event or Location</a:t>
            </a:r>
            <a:endParaRPr lang="en-US" dirty="0"/>
          </a:p>
        </p:txBody>
      </p:sp>
      <p:sp>
        <p:nvSpPr>
          <p:cNvPr id="6" name="Slide Number Placeholder 5"/>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116304" y="-8355"/>
            <a:ext cx="5027695" cy="516021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A4A00DF7-6AE2-7340-9EE1-6F4F020C789C}" type="slidenum">
              <a:rPr lang="en-US" smtClean="0"/>
              <a:t>‹#›</a:t>
            </a:fld>
            <a:endParaRPr lang="en-US"/>
          </a:p>
        </p:txBody>
      </p:sp>
      <p:sp>
        <p:nvSpPr>
          <p:cNvPr id="8" name="Title 1"/>
          <p:cNvSpPr>
            <a:spLocks noGrp="1"/>
          </p:cNvSpPr>
          <p:nvPr>
            <p:ph type="title"/>
          </p:nvPr>
        </p:nvSpPr>
        <p:spPr>
          <a:xfrm>
            <a:off x="459805" y="342900"/>
            <a:ext cx="3437553" cy="1200150"/>
          </a:xfrm>
        </p:spPr>
        <p:txBody>
          <a:bodyPr anchor="t" anchorCtr="0">
            <a:normAutofit/>
          </a:bodyPr>
          <a:lstStyle>
            <a:lvl1pPr>
              <a:defRPr sz="2400"/>
            </a:lvl1pPr>
          </a:lstStyle>
          <a:p>
            <a:r>
              <a:rPr lang="en-US"/>
              <a:t>Click to edit Master title style</a:t>
            </a:r>
            <a:endParaRPr lang="en-US" dirty="0"/>
          </a:p>
        </p:txBody>
      </p:sp>
      <p:sp>
        <p:nvSpPr>
          <p:cNvPr id="9" name="Text Placeholder 3"/>
          <p:cNvSpPr>
            <a:spLocks noGrp="1"/>
          </p:cNvSpPr>
          <p:nvPr>
            <p:ph type="body" sz="half" idx="2"/>
          </p:nvPr>
        </p:nvSpPr>
        <p:spPr>
          <a:xfrm>
            <a:off x="459805" y="1699790"/>
            <a:ext cx="3437553" cy="270195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p:cNvCxnSpPr/>
          <p:nvPr userDrawn="1"/>
        </p:nvCxnSpPr>
        <p:spPr>
          <a:xfrm>
            <a:off x="226789" y="4578277"/>
            <a:ext cx="3670569" cy="0"/>
          </a:xfrm>
          <a:prstGeom prst="line">
            <a:avLst/>
          </a:prstGeom>
          <a:ln w="6350" cmpd="sng">
            <a:solidFill>
              <a:schemeClr val="bg1">
                <a:alpha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226789" y="4578277"/>
            <a:ext cx="3670569" cy="0"/>
          </a:xfrm>
          <a:prstGeom prst="line">
            <a:avLst/>
          </a:prstGeom>
          <a:ln w="6350" cmpd="sng">
            <a:solidFill>
              <a:schemeClr val="bg2">
                <a:lumMod val="75000"/>
                <a:alpha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468456" y="1464268"/>
            <a:ext cx="8207088" cy="274004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Name of Presenter / Event or Location</a:t>
            </a:r>
            <a:endParaRPr lang="en-US" dirty="0"/>
          </a:p>
        </p:txBody>
      </p:sp>
      <p:sp>
        <p:nvSpPr>
          <p:cNvPr id="6" name="Slide Number Placeholder 5"/>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defRPr sz="3400" baseline="0"/>
            </a:lvl1pPr>
          </a:lstStyle>
          <a:p>
            <a:r>
              <a:rPr lang="en-US"/>
              <a:t>Click to edit Master title style</a:t>
            </a:r>
            <a:endParaRPr lang="en-US" dirty="0"/>
          </a:p>
        </p:txBody>
      </p:sp>
      <p:sp>
        <p:nvSpPr>
          <p:cNvPr id="3" name="Content Placeholder 2"/>
          <p:cNvSpPr>
            <a:spLocks noGrp="1"/>
          </p:cNvSpPr>
          <p:nvPr>
            <p:ph sz="half" idx="1"/>
          </p:nvPr>
        </p:nvSpPr>
        <p:spPr>
          <a:xfrm>
            <a:off x="468456" y="1461655"/>
            <a:ext cx="4020068" cy="274265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5044" y="1461655"/>
            <a:ext cx="4000500" cy="274265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Name of Presenter / Event or Location</a:t>
            </a:r>
            <a:endParaRPr lang="en-US" dirty="0"/>
          </a:p>
        </p:txBody>
      </p:sp>
      <p:sp>
        <p:nvSpPr>
          <p:cNvPr id="7" name="Slide Number Placeholder 6"/>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Name of Presenter / Event or Location / Date</a:t>
            </a:r>
            <a:endParaRPr lang="en-US" dirty="0"/>
          </a:p>
        </p:txBody>
      </p:sp>
      <p:sp>
        <p:nvSpPr>
          <p:cNvPr id="4" name="Slide Number Placeholder 3"/>
          <p:cNvSpPr>
            <a:spLocks noGrp="1"/>
          </p:cNvSpPr>
          <p:nvPr>
            <p:ph type="sldNum" sz="quarter" idx="11"/>
          </p:nvPr>
        </p:nvSpPr>
        <p:spPr/>
        <p:txBody>
          <a:bodyPr/>
          <a:lstStyle/>
          <a:p>
            <a:fld id="{A4A00DF7-6AE2-7340-9EE1-6F4F020C789C}" type="slidenum">
              <a:rPr lang="en-US" smtClean="0"/>
              <a:pPr/>
              <a:t>‹#›</a:t>
            </a:fld>
            <a:endParaRPr lang="en-US" dirty="0"/>
          </a:p>
        </p:txBody>
      </p:sp>
      <p:sp>
        <p:nvSpPr>
          <p:cNvPr id="8" name="Title 1"/>
          <p:cNvSpPr>
            <a:spLocks noGrp="1"/>
          </p:cNvSpPr>
          <p:nvPr>
            <p:ph type="title"/>
          </p:nvPr>
        </p:nvSpPr>
        <p:spPr>
          <a:xfrm>
            <a:off x="468456" y="507520"/>
            <a:ext cx="8207088" cy="858877"/>
          </a:xfrm>
        </p:spPr>
        <p:txBody>
          <a:bodyPr anchor="t" anchorCtr="0">
            <a:normAutofit/>
          </a:bodyPr>
          <a:lstStyle>
            <a:lvl1pPr>
              <a:defRPr sz="3400" baseline="0"/>
            </a:lvl1pPr>
          </a:lstStyle>
          <a:p>
            <a:r>
              <a:rPr lang="en-US"/>
              <a:t>Click to edit Master title style</a:t>
            </a:r>
            <a:endParaRPr lang="en-US" dirty="0"/>
          </a:p>
        </p:txBody>
      </p:sp>
      <p:sp>
        <p:nvSpPr>
          <p:cNvPr id="9" name="Content Placeholder 2"/>
          <p:cNvSpPr>
            <a:spLocks noGrp="1"/>
          </p:cNvSpPr>
          <p:nvPr>
            <p:ph sz="half" idx="1"/>
          </p:nvPr>
        </p:nvSpPr>
        <p:spPr>
          <a:xfrm>
            <a:off x="468457" y="1461655"/>
            <a:ext cx="2651616" cy="2742653"/>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3251444" y="1461655"/>
            <a:ext cx="2649324" cy="2742653"/>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2"/>
          </p:nvPr>
        </p:nvSpPr>
        <p:spPr>
          <a:xfrm>
            <a:off x="6023928" y="1461655"/>
            <a:ext cx="2651616" cy="2742653"/>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09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9800" y="509115"/>
            <a:ext cx="8226782" cy="607654"/>
          </a:xfrm>
        </p:spPr>
        <p:txBody>
          <a:bodyPr anchor="t" anchorCtr="0">
            <a:normAutofit/>
          </a:bodyPr>
          <a:lstStyle>
            <a:lvl1pPr>
              <a:defRPr sz="3400" baseline="0"/>
            </a:lvl1pPr>
          </a:lstStyle>
          <a:p>
            <a:r>
              <a:rPr lang="en-US"/>
              <a:t>Click to edit Master title style</a:t>
            </a:r>
            <a:endParaRPr lang="en-US" dirty="0"/>
          </a:p>
        </p:txBody>
      </p:sp>
      <p:sp>
        <p:nvSpPr>
          <p:cNvPr id="3" name="Text Placeholder 2"/>
          <p:cNvSpPr>
            <a:spLocks noGrp="1"/>
          </p:cNvSpPr>
          <p:nvPr>
            <p:ph type="body" idx="1"/>
          </p:nvPr>
        </p:nvSpPr>
        <p:spPr>
          <a:xfrm>
            <a:off x="459800" y="1260872"/>
            <a:ext cx="3998472" cy="617934"/>
          </a:xfrm>
        </p:spPr>
        <p:txBody>
          <a:bodyPr anchor="t" anchorCtr="0">
            <a:normAutofit/>
          </a:bodyPr>
          <a:lstStyle>
            <a:lvl1pPr marL="0" indent="0">
              <a:buNone/>
              <a:defRPr sz="18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9800" y="1978980"/>
            <a:ext cx="3998472" cy="222532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8224" y="1260872"/>
            <a:ext cx="4019196" cy="617934"/>
          </a:xfrm>
        </p:spPr>
        <p:txBody>
          <a:bodyPr anchor="t" anchorCtr="0">
            <a:normAutofit/>
          </a:bodyPr>
          <a:lstStyle>
            <a:lvl1pPr marL="0" indent="0">
              <a:buNone/>
              <a:defRPr sz="18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8224" y="1978980"/>
            <a:ext cx="4019196" cy="222532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Name of Presenter / Event or Location</a:t>
            </a:r>
          </a:p>
        </p:txBody>
      </p:sp>
      <p:sp>
        <p:nvSpPr>
          <p:cNvPr id="9" name="Slide Number Placeholder 8"/>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Name of Presenter / Event or Location</a:t>
            </a:r>
            <a:endParaRPr lang="en-US" dirty="0"/>
          </a:p>
        </p:txBody>
      </p:sp>
      <p:sp>
        <p:nvSpPr>
          <p:cNvPr id="5" name="Slide Number Placeholder 4"/>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Foot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Name of Presenter / Event or Location</a:t>
            </a:r>
          </a:p>
        </p:txBody>
      </p:sp>
      <p:sp>
        <p:nvSpPr>
          <p:cNvPr id="4" name="Slide Number Placeholder 3"/>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4A00DF7-6AE2-7340-9EE1-6F4F020C789C}" type="slidenum">
              <a:rPr lang="en-US" smtClean="0"/>
              <a:pPr/>
              <a:t>‹#›</a:t>
            </a:fld>
            <a:endParaRPr lang="en-US" dirty="0"/>
          </a:p>
        </p:txBody>
      </p:sp>
    </p:spTree>
    <p:extLst>
      <p:ext uri="{BB962C8B-B14F-4D97-AF65-F5344CB8AC3E}">
        <p14:creationId xmlns:p14="http://schemas.microsoft.com/office/powerpoint/2010/main" val="18451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9805" y="342900"/>
            <a:ext cx="3437553" cy="1200150"/>
          </a:xfrm>
        </p:spPr>
        <p:txBody>
          <a:bodyPr anchor="t" anchorCtr="0">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4116305" y="342901"/>
            <a:ext cx="4576106" cy="4052888"/>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9805" y="1699790"/>
            <a:ext cx="3437553" cy="270195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Name of Presenter / Event or Location</a:t>
            </a:r>
          </a:p>
        </p:txBody>
      </p:sp>
      <p:sp>
        <p:nvSpPr>
          <p:cNvPr id="7" name="Slide Number Placeholder 6"/>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456" y="507520"/>
            <a:ext cx="8207088" cy="858877"/>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68456" y="1538170"/>
            <a:ext cx="8207088" cy="26625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976670" y="4694837"/>
            <a:ext cx="4611689" cy="273844"/>
          </a:xfrm>
          <a:prstGeom prst="rect">
            <a:avLst/>
          </a:prstGeom>
        </p:spPr>
        <p:txBody>
          <a:bodyPr vert="horz" lIns="91440" tIns="45720" rIns="91440" bIns="45720" rtlCol="0" anchor="t" anchorCtr="0"/>
          <a:lstStyle>
            <a:lvl1pPr algn="r">
              <a:defRPr sz="800" baseline="0">
                <a:solidFill>
                  <a:schemeClr val="bg2">
                    <a:lumMod val="50000"/>
                  </a:schemeClr>
                </a:solidFill>
                <a:latin typeface="Work Sans" charset="0"/>
              </a:defRPr>
            </a:lvl1pPr>
          </a:lstStyle>
          <a:p>
            <a:r>
              <a:rPr lang="en-US"/>
              <a:t>Name of Presenter / Event or Location / Date</a:t>
            </a:r>
            <a:endParaRPr lang="en-US" dirty="0"/>
          </a:p>
        </p:txBody>
      </p:sp>
      <p:sp>
        <p:nvSpPr>
          <p:cNvPr id="6" name="Slide Number Placeholder 5"/>
          <p:cNvSpPr>
            <a:spLocks noGrp="1"/>
          </p:cNvSpPr>
          <p:nvPr>
            <p:ph type="sldNum" sz="quarter" idx="4"/>
          </p:nvPr>
        </p:nvSpPr>
        <p:spPr>
          <a:xfrm>
            <a:off x="8588359" y="4694837"/>
            <a:ext cx="361516" cy="273844"/>
          </a:xfrm>
          <a:prstGeom prst="rect">
            <a:avLst/>
          </a:prstGeom>
        </p:spPr>
        <p:txBody>
          <a:bodyPr vert="horz" lIns="91440" tIns="45720" rIns="91440" bIns="45720" rtlCol="0" anchor="t" anchorCtr="0"/>
          <a:lstStyle>
            <a:lvl1pPr algn="r">
              <a:defRPr sz="800" baseline="0">
                <a:solidFill>
                  <a:schemeClr val="bg2">
                    <a:lumMod val="50000"/>
                  </a:schemeClr>
                </a:solidFill>
                <a:latin typeface="Work Sans" charset="0"/>
              </a:defRPr>
            </a:lvl1pPr>
          </a:lstStyle>
          <a:p>
            <a:fld id="{A4A00DF7-6AE2-7340-9EE1-6F4F020C789C}" type="slidenum">
              <a:rPr lang="en-US" smtClean="0"/>
              <a:pPr/>
              <a:t>‹#›</a:t>
            </a:fld>
            <a:endParaRPr lang="en-US" dirty="0"/>
          </a:p>
        </p:txBody>
      </p:sp>
      <p:cxnSp>
        <p:nvCxnSpPr>
          <p:cNvPr id="8" name="Straight Connector 7"/>
          <p:cNvCxnSpPr/>
          <p:nvPr userDrawn="1"/>
        </p:nvCxnSpPr>
        <p:spPr>
          <a:xfrm>
            <a:off x="226789" y="4578277"/>
            <a:ext cx="8723087" cy="0"/>
          </a:xfrm>
          <a:prstGeom prst="line">
            <a:avLst/>
          </a:prstGeom>
          <a:ln w="6350" cmpd="sng">
            <a:solidFill>
              <a:schemeClr val="bg2">
                <a:lumMod val="75000"/>
                <a:alpha val="75000"/>
              </a:schemeClr>
            </a:solidFill>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63301" y="4616009"/>
            <a:ext cx="2717869" cy="472673"/>
          </a:xfrm>
          <a:prstGeom prst="rect">
            <a:avLst/>
          </a:prstGeom>
        </p:spPr>
      </p:pic>
    </p:spTree>
    <p:extLst>
      <p:ext uri="{BB962C8B-B14F-4D97-AF65-F5344CB8AC3E}">
        <p14:creationId xmlns:p14="http://schemas.microsoft.com/office/powerpoint/2010/main" val="248129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1" r:id="rId4"/>
    <p:sldLayoutId id="2147483665" r:id="rId5"/>
    <p:sldLayoutId id="2147483666" r:id="rId6"/>
    <p:sldLayoutId id="2147483667" r:id="rId7"/>
    <p:sldLayoutId id="2147483670" r:id="rId8"/>
    <p:sldLayoutId id="2147483668" r:id="rId9"/>
    <p:sldLayoutId id="2147483669" r:id="rId10"/>
  </p:sldLayoutIdLst>
  <p:hf hdr="0"/>
  <p:txStyles>
    <p:titleStyle>
      <a:lvl1pPr algn="l" defTabSz="914400" rtl="0" eaLnBrk="1" latinLnBrk="0" hangingPunct="1">
        <a:lnSpc>
          <a:spcPct val="90000"/>
        </a:lnSpc>
        <a:spcBef>
          <a:spcPct val="0"/>
        </a:spcBef>
        <a:buNone/>
        <a:defRPr sz="3400" b="1" i="0" kern="1200" baseline="0">
          <a:solidFill>
            <a:schemeClr val="tx2"/>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tx2"/>
          </a:solidFill>
          <a:latin typeface="Lora"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Lora"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2"/>
          </a:solidFill>
          <a:latin typeface="Lora"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2"/>
          </a:solidFill>
          <a:latin typeface="Lora"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2"/>
          </a:solidFill>
          <a:latin typeface="Lora"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diagramData" Target="../diagrams/data1.xml"/><Relationship Id="rId21" Type="http://schemas.openxmlformats.org/officeDocument/2006/relationships/image" Target="../media/image24.svg"/><Relationship Id="rId7" Type="http://schemas.microsoft.com/office/2007/relationships/diagramDrawing" Target="../diagrams/drawing1.xml"/><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svg"/><Relationship Id="rId5" Type="http://schemas.openxmlformats.org/officeDocument/2006/relationships/diagramQuickStyle" Target="../diagrams/quickStyle1.xml"/><Relationship Id="rId15" Type="http://schemas.openxmlformats.org/officeDocument/2006/relationships/image" Target="../media/image18.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diagramLayout" Target="../diagrams/layout1.xml"/><Relationship Id="rId9" Type="http://schemas.openxmlformats.org/officeDocument/2006/relationships/image" Target="../media/image12.sv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4F996F-329B-17DB-CF71-164495378C3C}"/>
              </a:ext>
            </a:extLst>
          </p:cNvPr>
          <p:cNvSpPr>
            <a:spLocks noGrp="1"/>
          </p:cNvSpPr>
          <p:nvPr>
            <p:ph type="title"/>
          </p:nvPr>
        </p:nvSpPr>
        <p:spPr>
          <a:xfrm>
            <a:off x="84667" y="863121"/>
            <a:ext cx="8983133" cy="858877"/>
          </a:xfrm>
        </p:spPr>
        <p:txBody>
          <a:bodyPr>
            <a:noAutofit/>
          </a:bodyPr>
          <a:lstStyle/>
          <a:p>
            <a:pPr algn="ctr"/>
            <a:r>
              <a:rPr lang="en-US" sz="6000" dirty="0">
                <a:latin typeface="Work Sans" pitchFamily="2" charset="77"/>
              </a:rPr>
              <a:t>Course 2: Food System Fundamentals</a:t>
            </a:r>
          </a:p>
        </p:txBody>
      </p:sp>
    </p:spTree>
    <p:extLst>
      <p:ext uri="{BB962C8B-B14F-4D97-AF65-F5344CB8AC3E}">
        <p14:creationId xmlns:p14="http://schemas.microsoft.com/office/powerpoint/2010/main" val="829045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739C3-7566-4E2C-6630-3A32F384A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22E88-DF4A-2B3E-146B-1BD2CA8CA308}"/>
              </a:ext>
            </a:extLst>
          </p:cNvPr>
          <p:cNvSpPr>
            <a:spLocks noGrp="1"/>
          </p:cNvSpPr>
          <p:nvPr>
            <p:ph type="title"/>
          </p:nvPr>
        </p:nvSpPr>
        <p:spPr>
          <a:xfrm>
            <a:off x="1" y="1258513"/>
            <a:ext cx="9143999" cy="1450137"/>
          </a:xfrm>
        </p:spPr>
        <p:txBody>
          <a:bodyPr>
            <a:noAutofit/>
          </a:bodyPr>
          <a:lstStyle/>
          <a:p>
            <a:pPr algn="ctr"/>
            <a:r>
              <a:rPr lang="en-US" sz="6600" dirty="0">
                <a:latin typeface="Work Sans" pitchFamily="2" charset="77"/>
              </a:rPr>
              <a:t>Food systems</a:t>
            </a:r>
          </a:p>
        </p:txBody>
      </p:sp>
    </p:spTree>
    <p:extLst>
      <p:ext uri="{BB962C8B-B14F-4D97-AF65-F5344CB8AC3E}">
        <p14:creationId xmlns:p14="http://schemas.microsoft.com/office/powerpoint/2010/main" val="145925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3024CF-2A5F-8CBD-3B58-5E5BB54B58DC}"/>
              </a:ext>
            </a:extLst>
          </p:cNvPr>
          <p:cNvSpPr txBox="1"/>
          <p:nvPr/>
        </p:nvSpPr>
        <p:spPr>
          <a:xfrm>
            <a:off x="6720694" y="4635980"/>
            <a:ext cx="2331087" cy="253916"/>
          </a:xfrm>
          <a:prstGeom prst="rect">
            <a:avLst/>
          </a:prstGeom>
          <a:noFill/>
        </p:spPr>
        <p:txBody>
          <a:bodyPr wrap="none" rtlCol="0">
            <a:spAutoFit/>
          </a:bodyPr>
          <a:lstStyle/>
          <a:p>
            <a:pPr defTabSz="685800">
              <a:defRPr/>
            </a:pPr>
            <a:r>
              <a:rPr lang="en-US" sz="1050" i="1" dirty="0">
                <a:solidFill>
                  <a:srgbClr val="000000"/>
                </a:solidFill>
                <a:latin typeface="Lora" panose="02000503000000020004" pitchFamily="2" charset="77"/>
              </a:rPr>
              <a:t>Source: Giarratano &amp; </a:t>
            </a:r>
            <a:r>
              <a:rPr lang="en-US" sz="1050" i="1" dirty="0" err="1">
                <a:solidFill>
                  <a:srgbClr val="000000"/>
                </a:solidFill>
                <a:latin typeface="Lora" panose="02000503000000020004" pitchFamily="2" charset="77"/>
              </a:rPr>
              <a:t>Biasillo</a:t>
            </a:r>
            <a:r>
              <a:rPr lang="en-US" sz="1050" i="1" dirty="0">
                <a:solidFill>
                  <a:srgbClr val="000000"/>
                </a:solidFill>
                <a:latin typeface="Lora" panose="02000503000000020004" pitchFamily="2" charset="77"/>
              </a:rPr>
              <a:t>, 2024</a:t>
            </a:r>
          </a:p>
        </p:txBody>
      </p:sp>
      <p:sp>
        <p:nvSpPr>
          <p:cNvPr id="3" name="Content Placeholder 2">
            <a:extLst>
              <a:ext uri="{FF2B5EF4-FFF2-40B4-BE49-F238E27FC236}">
                <a16:creationId xmlns:a16="http://schemas.microsoft.com/office/drawing/2014/main" id="{E16BFE1B-1819-6DBC-24DD-74899C5C7FE9}"/>
              </a:ext>
            </a:extLst>
          </p:cNvPr>
          <p:cNvSpPr>
            <a:spLocks noGrp="1"/>
          </p:cNvSpPr>
          <p:nvPr>
            <p:ph idx="1"/>
          </p:nvPr>
        </p:nvSpPr>
        <p:spPr>
          <a:xfrm>
            <a:off x="468456" y="1609344"/>
            <a:ext cx="8207088" cy="2594964"/>
          </a:xfrm>
        </p:spPr>
        <p:txBody>
          <a:bodyPr>
            <a:normAutofit/>
          </a:bodyPr>
          <a:lstStyle/>
          <a:p>
            <a:pPr marL="0" indent="0">
              <a:buNone/>
            </a:pPr>
            <a:r>
              <a:rPr lang="en-US" sz="3300" i="1" dirty="0"/>
              <a:t>a food system consists of all processes and infrastructure involved in feeding a population </a:t>
            </a:r>
          </a:p>
        </p:txBody>
      </p:sp>
      <p:sp>
        <p:nvSpPr>
          <p:cNvPr id="2" name="Title 1">
            <a:extLst>
              <a:ext uri="{FF2B5EF4-FFF2-40B4-BE49-F238E27FC236}">
                <a16:creationId xmlns:a16="http://schemas.microsoft.com/office/drawing/2014/main" id="{F91B82B5-ABB1-1757-E45F-FF3886071A0F}"/>
              </a:ext>
            </a:extLst>
          </p:cNvPr>
          <p:cNvSpPr>
            <a:spLocks noGrp="1"/>
          </p:cNvSpPr>
          <p:nvPr>
            <p:ph type="title"/>
          </p:nvPr>
        </p:nvSpPr>
        <p:spPr/>
        <p:txBody>
          <a:bodyPr>
            <a:normAutofit fontScale="90000"/>
          </a:bodyPr>
          <a:lstStyle/>
          <a:p>
            <a:r>
              <a:rPr lang="en-US" sz="6000" dirty="0">
                <a:latin typeface="Work Sans" pitchFamily="2" charset="77"/>
              </a:rPr>
              <a:t>Food systems</a:t>
            </a:r>
          </a:p>
        </p:txBody>
      </p:sp>
    </p:spTree>
    <p:extLst>
      <p:ext uri="{BB962C8B-B14F-4D97-AF65-F5344CB8AC3E}">
        <p14:creationId xmlns:p14="http://schemas.microsoft.com/office/powerpoint/2010/main" val="11679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304795-6567-35BB-E141-CB9DC5A3D279}"/>
              </a:ext>
            </a:extLst>
          </p:cNvPr>
          <p:cNvSpPr txBox="1"/>
          <p:nvPr/>
        </p:nvSpPr>
        <p:spPr>
          <a:xfrm>
            <a:off x="3051147" y="4677006"/>
            <a:ext cx="5214889" cy="253916"/>
          </a:xfrm>
          <a:prstGeom prst="rect">
            <a:avLst/>
          </a:prstGeom>
          <a:noFill/>
        </p:spPr>
        <p:txBody>
          <a:bodyPr wrap="none" rtlCol="0">
            <a:spAutoFit/>
          </a:bodyPr>
          <a:lstStyle/>
          <a:p>
            <a:pPr>
              <a:defRPr/>
            </a:pPr>
            <a:r>
              <a:rPr lang="en-US" sz="1050" i="1" dirty="0">
                <a:solidFill>
                  <a:prstClr val="black"/>
                </a:solidFill>
                <a:latin typeface="Lora" panose="02000503000000020004" pitchFamily="2" charset="77"/>
              </a:rPr>
              <a:t>Source: </a:t>
            </a:r>
            <a:r>
              <a:rPr lang="en-US" sz="1050" i="1" dirty="0">
                <a:solidFill>
                  <a:prstClr val="black"/>
                </a:solidFill>
                <a:latin typeface="Lora" panose="02000503000000020004" pitchFamily="2" charset="77"/>
                <a:ea typeface="Source Sans Pro" panose="020B0503030403020204" pitchFamily="34" charset="0"/>
              </a:rPr>
              <a:t>Based on Food System Elements diagram from Texas Center for Local Food</a:t>
            </a:r>
          </a:p>
        </p:txBody>
      </p:sp>
      <p:graphicFrame>
        <p:nvGraphicFramePr>
          <p:cNvPr id="21" name="Diagram 20" descr="A diagram of 7 circles connected by arrows. The first circle has a picture of a pumpkin and is labeled &quot;food production.&quot; The second circle features a box image and is labeled &quot;food processing.&quot; The third circle features a box truck and is labeled &quot;aggregation and distribution.&quot; The fourth circle features a sales tag and is labeled &quot;marketing.&quot; The fifth circle features a shopping bag full of food and is labeled &quot;markets and purchasing.&quot; The sixth circle features a plate and cutlery and is labeled &quot;preparation and consumption.&quot; The seventh circle features a recycling icon and is labeled &quot;resource and waste recovery.&quot;">
            <a:extLst>
              <a:ext uri="{FF2B5EF4-FFF2-40B4-BE49-F238E27FC236}">
                <a16:creationId xmlns:a16="http://schemas.microsoft.com/office/drawing/2014/main" id="{0773900A-5FBA-4798-C204-E09D0526B1F2}"/>
              </a:ext>
            </a:extLst>
          </p:cNvPr>
          <p:cNvGraphicFramePr/>
          <p:nvPr/>
        </p:nvGraphicFramePr>
        <p:xfrm>
          <a:off x="1524000" y="1931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 name="Graphic 27">
            <a:extLst>
              <a:ext uri="{FF2B5EF4-FFF2-40B4-BE49-F238E27FC236}">
                <a16:creationId xmlns:a16="http://schemas.microsoft.com/office/drawing/2014/main" id="{D02FA32C-F3F1-21B0-7E0A-1E017B4C85E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43219" y="939269"/>
            <a:ext cx="685800" cy="685800"/>
          </a:xfrm>
          <a:prstGeom prst="rect">
            <a:avLst/>
          </a:prstGeom>
        </p:spPr>
      </p:pic>
      <p:sp>
        <p:nvSpPr>
          <p:cNvPr id="35" name="TextBox 34">
            <a:extLst>
              <a:ext uri="{FF2B5EF4-FFF2-40B4-BE49-F238E27FC236}">
                <a16:creationId xmlns:a16="http://schemas.microsoft.com/office/drawing/2014/main" id="{DFA6A763-D4EC-0723-CE0B-3E5BA3C37455}"/>
              </a:ext>
              <a:ext uri="{C183D7F6-B498-43B3-948B-1728B52AA6E4}">
                <adec:decorative xmlns:adec="http://schemas.microsoft.com/office/drawing/2017/decorative" val="1"/>
              </a:ext>
            </a:extLst>
          </p:cNvPr>
          <p:cNvSpPr txBox="1"/>
          <p:nvPr/>
        </p:nvSpPr>
        <p:spPr>
          <a:xfrm>
            <a:off x="1213625" y="984719"/>
            <a:ext cx="1511953" cy="507831"/>
          </a:xfrm>
          <a:prstGeom prst="rect">
            <a:avLst/>
          </a:prstGeom>
          <a:noFill/>
        </p:spPr>
        <p:txBody>
          <a:bodyPr wrap="none" rtlCol="0">
            <a:spAutoFit/>
          </a:bodyPr>
          <a:lstStyle/>
          <a:p>
            <a:pPr algn="r"/>
            <a:r>
              <a:rPr lang="en-US" sz="1350" b="1" dirty="0">
                <a:solidFill>
                  <a:prstClr val="black"/>
                </a:solidFill>
                <a:latin typeface="Work Sans" pitchFamily="2" charset="77"/>
                <a:ea typeface="Source Sans Pro" panose="020F0502020204030204" pitchFamily="34" charset="0"/>
              </a:rPr>
              <a:t>Resource &amp;</a:t>
            </a:r>
          </a:p>
          <a:p>
            <a:pPr algn="r"/>
            <a:r>
              <a:rPr lang="en-US" sz="1350" b="1" dirty="0">
                <a:solidFill>
                  <a:prstClr val="black"/>
                </a:solidFill>
                <a:latin typeface="Work Sans" pitchFamily="2" charset="77"/>
                <a:ea typeface="Source Sans Pro" panose="020F0502020204030204" pitchFamily="34" charset="0"/>
              </a:rPr>
              <a:t>waste recovery</a:t>
            </a:r>
          </a:p>
        </p:txBody>
      </p:sp>
      <p:pic>
        <p:nvPicPr>
          <p:cNvPr id="27" name="Graphic 26">
            <a:extLst>
              <a:ext uri="{FF2B5EF4-FFF2-40B4-BE49-F238E27FC236}">
                <a16:creationId xmlns:a16="http://schemas.microsoft.com/office/drawing/2014/main" id="{E5F105CE-4217-96A7-76AB-1FB6D0E5B707}"/>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40284" y="2329413"/>
            <a:ext cx="685800" cy="685800"/>
          </a:xfrm>
          <a:prstGeom prst="rect">
            <a:avLst/>
          </a:prstGeom>
        </p:spPr>
      </p:pic>
      <p:sp>
        <p:nvSpPr>
          <p:cNvPr id="34" name="TextBox 33">
            <a:extLst>
              <a:ext uri="{FF2B5EF4-FFF2-40B4-BE49-F238E27FC236}">
                <a16:creationId xmlns:a16="http://schemas.microsoft.com/office/drawing/2014/main" id="{0C9CF527-AEA9-D1A5-EB91-26F51AFE2389}"/>
              </a:ext>
              <a:ext uri="{C183D7F6-B498-43B3-948B-1728B52AA6E4}">
                <adec:decorative xmlns:adec="http://schemas.microsoft.com/office/drawing/2017/decorative" val="1"/>
              </a:ext>
            </a:extLst>
          </p:cNvPr>
          <p:cNvSpPr txBox="1"/>
          <p:nvPr/>
        </p:nvSpPr>
        <p:spPr>
          <a:xfrm>
            <a:off x="1064467" y="2436137"/>
            <a:ext cx="1358064" cy="507831"/>
          </a:xfrm>
          <a:prstGeom prst="rect">
            <a:avLst/>
          </a:prstGeom>
          <a:noFill/>
        </p:spPr>
        <p:txBody>
          <a:bodyPr wrap="none" rtlCol="0">
            <a:spAutoFit/>
          </a:bodyPr>
          <a:lstStyle/>
          <a:p>
            <a:pPr algn="r"/>
            <a:r>
              <a:rPr lang="en-US" sz="1350" b="1" dirty="0">
                <a:solidFill>
                  <a:prstClr val="black"/>
                </a:solidFill>
                <a:latin typeface="Work Sans" pitchFamily="2" charset="77"/>
                <a:ea typeface="Source Sans Pro" panose="020F0502020204030204" pitchFamily="34" charset="0"/>
              </a:rPr>
              <a:t>Preparation &amp;</a:t>
            </a:r>
          </a:p>
          <a:p>
            <a:pPr algn="r"/>
            <a:r>
              <a:rPr lang="en-US" sz="1350" b="1" dirty="0">
                <a:solidFill>
                  <a:prstClr val="black"/>
                </a:solidFill>
                <a:latin typeface="Work Sans" pitchFamily="2" charset="77"/>
                <a:ea typeface="Source Sans Pro" panose="020F0502020204030204" pitchFamily="34" charset="0"/>
              </a:rPr>
              <a:t>consumption</a:t>
            </a:r>
          </a:p>
        </p:txBody>
      </p:sp>
      <p:pic>
        <p:nvPicPr>
          <p:cNvPr id="24" name="Graphic 23">
            <a:extLst>
              <a:ext uri="{FF2B5EF4-FFF2-40B4-BE49-F238E27FC236}">
                <a16:creationId xmlns:a16="http://schemas.microsoft.com/office/drawing/2014/main" id="{BEA36285-FA83-DFE7-C446-F73F36225294}"/>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2586" y="3446733"/>
            <a:ext cx="685800" cy="685800"/>
          </a:xfrm>
          <a:prstGeom prst="rect">
            <a:avLst/>
          </a:prstGeom>
        </p:spPr>
      </p:pic>
      <p:sp>
        <p:nvSpPr>
          <p:cNvPr id="33" name="TextBox 32">
            <a:extLst>
              <a:ext uri="{FF2B5EF4-FFF2-40B4-BE49-F238E27FC236}">
                <a16:creationId xmlns:a16="http://schemas.microsoft.com/office/drawing/2014/main" id="{9BC4ECB4-5520-C0D4-6AE5-C0779F84FF9F}"/>
              </a:ext>
              <a:ext uri="{C183D7F6-B498-43B3-948B-1728B52AA6E4}">
                <adec:decorative xmlns:adec="http://schemas.microsoft.com/office/drawing/2017/decorative" val="1"/>
              </a:ext>
            </a:extLst>
          </p:cNvPr>
          <p:cNvSpPr txBox="1"/>
          <p:nvPr/>
        </p:nvSpPr>
        <p:spPr>
          <a:xfrm>
            <a:off x="2155681" y="3647785"/>
            <a:ext cx="1130438" cy="507831"/>
          </a:xfrm>
          <a:prstGeom prst="rect">
            <a:avLst/>
          </a:prstGeom>
          <a:noFill/>
        </p:spPr>
        <p:txBody>
          <a:bodyPr wrap="none" rtlCol="0">
            <a:spAutoFit/>
          </a:bodyPr>
          <a:lstStyle/>
          <a:p>
            <a:pPr algn="r"/>
            <a:r>
              <a:rPr lang="en-US" sz="1350" b="1" dirty="0">
                <a:solidFill>
                  <a:prstClr val="black"/>
                </a:solidFill>
                <a:latin typeface="Work Sans" pitchFamily="2" charset="77"/>
                <a:ea typeface="Source Sans Pro" panose="020F0502020204030204" pitchFamily="34" charset="0"/>
              </a:rPr>
              <a:t>Markets &amp; </a:t>
            </a:r>
          </a:p>
          <a:p>
            <a:pPr algn="r"/>
            <a:r>
              <a:rPr lang="en-US" sz="1350" b="1" dirty="0">
                <a:solidFill>
                  <a:prstClr val="black"/>
                </a:solidFill>
                <a:latin typeface="Work Sans" pitchFamily="2" charset="77"/>
                <a:ea typeface="Source Sans Pro" panose="020F0502020204030204" pitchFamily="34" charset="0"/>
              </a:rPr>
              <a:t>purchasing</a:t>
            </a:r>
          </a:p>
        </p:txBody>
      </p:sp>
      <p:pic>
        <p:nvPicPr>
          <p:cNvPr id="25" name="Graphic 24">
            <a:extLst>
              <a:ext uri="{FF2B5EF4-FFF2-40B4-BE49-F238E27FC236}">
                <a16:creationId xmlns:a16="http://schemas.microsoft.com/office/drawing/2014/main" id="{9E9196F1-C731-7F5A-C4A1-421D0244C30F}"/>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925615" y="3446733"/>
            <a:ext cx="685800" cy="685800"/>
          </a:xfrm>
          <a:prstGeom prst="rect">
            <a:avLst/>
          </a:prstGeom>
        </p:spPr>
      </p:pic>
      <p:sp>
        <p:nvSpPr>
          <p:cNvPr id="32" name="TextBox 31">
            <a:extLst>
              <a:ext uri="{FF2B5EF4-FFF2-40B4-BE49-F238E27FC236}">
                <a16:creationId xmlns:a16="http://schemas.microsoft.com/office/drawing/2014/main" id="{8725882A-5F9A-B113-07EC-5882DA20002A}"/>
              </a:ext>
              <a:ext uri="{C183D7F6-B498-43B3-948B-1728B52AA6E4}">
                <adec:decorative xmlns:adec="http://schemas.microsoft.com/office/drawing/2017/decorative" val="1"/>
              </a:ext>
            </a:extLst>
          </p:cNvPr>
          <p:cNvSpPr txBox="1"/>
          <p:nvPr/>
        </p:nvSpPr>
        <p:spPr>
          <a:xfrm>
            <a:off x="5825733" y="3751659"/>
            <a:ext cx="1055097" cy="300082"/>
          </a:xfrm>
          <a:prstGeom prst="rect">
            <a:avLst/>
          </a:prstGeom>
          <a:noFill/>
        </p:spPr>
        <p:txBody>
          <a:bodyPr wrap="none" rtlCol="0">
            <a:spAutoFit/>
          </a:bodyPr>
          <a:lstStyle/>
          <a:p>
            <a:r>
              <a:rPr lang="en-US" sz="1350" b="1" dirty="0">
                <a:solidFill>
                  <a:prstClr val="black"/>
                </a:solidFill>
                <a:latin typeface="Work Sans" pitchFamily="2" charset="77"/>
                <a:ea typeface="Source Sans Pro" panose="020F0502020204030204" pitchFamily="34" charset="0"/>
              </a:rPr>
              <a:t>Marketing</a:t>
            </a:r>
          </a:p>
        </p:txBody>
      </p:sp>
      <p:pic>
        <p:nvPicPr>
          <p:cNvPr id="22" name="Graphic 21">
            <a:extLst>
              <a:ext uri="{FF2B5EF4-FFF2-40B4-BE49-F238E27FC236}">
                <a16:creationId xmlns:a16="http://schemas.microsoft.com/office/drawing/2014/main" id="{247B6419-0C91-9F3C-B9B4-262F5B768172}"/>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25733" y="2343022"/>
            <a:ext cx="685800" cy="685800"/>
          </a:xfrm>
          <a:prstGeom prst="rect">
            <a:avLst/>
          </a:prstGeom>
        </p:spPr>
      </p:pic>
      <p:sp>
        <p:nvSpPr>
          <p:cNvPr id="31" name="TextBox 30">
            <a:extLst>
              <a:ext uri="{FF2B5EF4-FFF2-40B4-BE49-F238E27FC236}">
                <a16:creationId xmlns:a16="http://schemas.microsoft.com/office/drawing/2014/main" id="{AD1741BE-CAB1-2498-6992-7482320D933B}"/>
              </a:ext>
              <a:ext uri="{C183D7F6-B498-43B3-948B-1728B52AA6E4}">
                <adec:decorative xmlns:adec="http://schemas.microsoft.com/office/drawing/2017/decorative" val="1"/>
              </a:ext>
            </a:extLst>
          </p:cNvPr>
          <p:cNvSpPr txBox="1"/>
          <p:nvPr/>
        </p:nvSpPr>
        <p:spPr>
          <a:xfrm>
            <a:off x="6729286" y="2436137"/>
            <a:ext cx="1418978" cy="507831"/>
          </a:xfrm>
          <a:prstGeom prst="rect">
            <a:avLst/>
          </a:prstGeom>
          <a:noFill/>
        </p:spPr>
        <p:txBody>
          <a:bodyPr wrap="none" rtlCol="0">
            <a:spAutoFit/>
          </a:bodyPr>
          <a:lstStyle/>
          <a:p>
            <a:r>
              <a:rPr lang="en-US" sz="1350" b="1" dirty="0">
                <a:solidFill>
                  <a:prstClr val="black"/>
                </a:solidFill>
                <a:latin typeface="Work Sans" pitchFamily="2" charset="77"/>
                <a:ea typeface="Source Sans Pro" panose="020F0502020204030204" pitchFamily="34" charset="0"/>
              </a:rPr>
              <a:t>Aggregation &amp; </a:t>
            </a:r>
          </a:p>
          <a:p>
            <a:r>
              <a:rPr lang="en-US" sz="1350" b="1" dirty="0">
                <a:solidFill>
                  <a:prstClr val="black"/>
                </a:solidFill>
                <a:latin typeface="Work Sans" pitchFamily="2" charset="77"/>
                <a:ea typeface="Source Sans Pro" panose="020F0502020204030204" pitchFamily="34" charset="0"/>
              </a:rPr>
              <a:t>distribution </a:t>
            </a:r>
          </a:p>
        </p:txBody>
      </p:sp>
      <p:pic>
        <p:nvPicPr>
          <p:cNvPr id="23" name="Graphic 22">
            <a:extLst>
              <a:ext uri="{FF2B5EF4-FFF2-40B4-BE49-F238E27FC236}">
                <a16:creationId xmlns:a16="http://schemas.microsoft.com/office/drawing/2014/main" id="{087CB238-ADEA-CA9B-A2E2-D01F9E2DF059}"/>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482833" y="925186"/>
            <a:ext cx="685800" cy="685800"/>
          </a:xfrm>
          <a:prstGeom prst="rect">
            <a:avLst/>
          </a:prstGeom>
        </p:spPr>
      </p:pic>
      <p:sp>
        <p:nvSpPr>
          <p:cNvPr id="30" name="TextBox 29">
            <a:extLst>
              <a:ext uri="{FF2B5EF4-FFF2-40B4-BE49-F238E27FC236}">
                <a16:creationId xmlns:a16="http://schemas.microsoft.com/office/drawing/2014/main" id="{78504249-9573-308E-3293-601A285B3ECA}"/>
              </a:ext>
              <a:ext uri="{C183D7F6-B498-43B3-948B-1728B52AA6E4}">
                <adec:decorative xmlns:adec="http://schemas.microsoft.com/office/drawing/2017/decorative" val="1"/>
              </a:ext>
            </a:extLst>
          </p:cNvPr>
          <p:cNvSpPr txBox="1"/>
          <p:nvPr/>
        </p:nvSpPr>
        <p:spPr>
          <a:xfrm>
            <a:off x="6386274" y="1088593"/>
            <a:ext cx="1585690" cy="300082"/>
          </a:xfrm>
          <a:prstGeom prst="rect">
            <a:avLst/>
          </a:prstGeom>
          <a:noFill/>
        </p:spPr>
        <p:txBody>
          <a:bodyPr wrap="none" rtlCol="0">
            <a:spAutoFit/>
          </a:bodyPr>
          <a:lstStyle/>
          <a:p>
            <a:r>
              <a:rPr lang="en-US" sz="1350" b="1" dirty="0">
                <a:solidFill>
                  <a:prstClr val="black"/>
                </a:solidFill>
                <a:latin typeface="Work Sans" pitchFamily="2" charset="77"/>
                <a:ea typeface="Source Sans Pro" panose="020F0502020204030204" pitchFamily="34" charset="0"/>
              </a:rPr>
              <a:t>Food processing</a:t>
            </a:r>
          </a:p>
        </p:txBody>
      </p:sp>
      <p:pic>
        <p:nvPicPr>
          <p:cNvPr id="26" name="Graphic 25">
            <a:extLst>
              <a:ext uri="{FF2B5EF4-FFF2-40B4-BE49-F238E27FC236}">
                <a16:creationId xmlns:a16="http://schemas.microsoft.com/office/drawing/2014/main" id="{D481A045-0537-55DF-5F20-D318FEE2E79A}"/>
              </a:ext>
              <a:ext uri="{C183D7F6-B498-43B3-948B-1728B52AA6E4}">
                <adec:decorative xmlns:adec="http://schemas.microsoft.com/office/drawing/2017/decorative" val="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239815" y="317768"/>
            <a:ext cx="685800" cy="685800"/>
          </a:xfrm>
          <a:prstGeom prst="rect">
            <a:avLst/>
          </a:prstGeom>
        </p:spPr>
      </p:pic>
      <p:sp>
        <p:nvSpPr>
          <p:cNvPr id="29" name="TextBox 28">
            <a:extLst>
              <a:ext uri="{FF2B5EF4-FFF2-40B4-BE49-F238E27FC236}">
                <a16:creationId xmlns:a16="http://schemas.microsoft.com/office/drawing/2014/main" id="{A2B7B521-8916-2D13-81EC-2C5896743989}"/>
              </a:ext>
              <a:ext uri="{C183D7F6-B498-43B3-948B-1728B52AA6E4}">
                <adec:decorative xmlns:adec="http://schemas.microsoft.com/office/drawing/2017/decorative" val="1"/>
              </a:ext>
            </a:extLst>
          </p:cNvPr>
          <p:cNvSpPr txBox="1"/>
          <p:nvPr/>
        </p:nvSpPr>
        <p:spPr>
          <a:xfrm>
            <a:off x="5048357" y="255295"/>
            <a:ext cx="1596912" cy="300082"/>
          </a:xfrm>
          <a:prstGeom prst="rect">
            <a:avLst/>
          </a:prstGeom>
          <a:noFill/>
        </p:spPr>
        <p:txBody>
          <a:bodyPr wrap="none" rtlCol="0">
            <a:spAutoFit/>
          </a:bodyPr>
          <a:lstStyle/>
          <a:p>
            <a:r>
              <a:rPr lang="en-US" sz="1350" b="1" dirty="0">
                <a:solidFill>
                  <a:prstClr val="black"/>
                </a:solidFill>
                <a:latin typeface="Work Sans" pitchFamily="2" charset="77"/>
                <a:ea typeface="Source Sans Pro" panose="020F0502020204030204" pitchFamily="34" charset="0"/>
              </a:rPr>
              <a:t>Food production</a:t>
            </a:r>
          </a:p>
        </p:txBody>
      </p:sp>
      <p:sp>
        <p:nvSpPr>
          <p:cNvPr id="3" name="Title 2">
            <a:extLst>
              <a:ext uri="{FF2B5EF4-FFF2-40B4-BE49-F238E27FC236}">
                <a16:creationId xmlns:a16="http://schemas.microsoft.com/office/drawing/2014/main" id="{8986ECBF-4589-A124-5395-D0F203972644}"/>
              </a:ext>
            </a:extLst>
          </p:cNvPr>
          <p:cNvSpPr>
            <a:spLocks noGrp="1"/>
          </p:cNvSpPr>
          <p:nvPr>
            <p:ph type="title"/>
          </p:nvPr>
        </p:nvSpPr>
        <p:spPr>
          <a:xfrm>
            <a:off x="453980" y="-1022503"/>
            <a:ext cx="8207088" cy="858877"/>
          </a:xfrm>
        </p:spPr>
        <p:txBody>
          <a:bodyPr/>
          <a:lstStyle/>
          <a:p>
            <a:r>
              <a:rPr lang="en-US" dirty="0"/>
              <a:t>Example</a:t>
            </a:r>
            <a:r>
              <a:rPr lang="en-US" baseline="0" dirty="0"/>
              <a:t> of a simplified food system</a:t>
            </a:r>
            <a:endParaRPr lang="en-US" dirty="0"/>
          </a:p>
        </p:txBody>
      </p:sp>
    </p:spTree>
    <p:extLst>
      <p:ext uri="{BB962C8B-B14F-4D97-AF65-F5344CB8AC3E}">
        <p14:creationId xmlns:p14="http://schemas.microsoft.com/office/powerpoint/2010/main" val="108606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food production phase of the simplified food system is connected by an arrow to another diagram of a system represented by seven blank circles connected by arrows.">
            <a:extLst>
              <a:ext uri="{FF2B5EF4-FFF2-40B4-BE49-F238E27FC236}">
                <a16:creationId xmlns:a16="http://schemas.microsoft.com/office/drawing/2014/main" id="{953A33CF-CD7F-34FB-82BC-2EAD53FBD4E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25145" y="102394"/>
            <a:ext cx="8893711" cy="4268981"/>
          </a:xfrm>
          <a:prstGeom prst="rect">
            <a:avLst/>
          </a:prstGeom>
        </p:spPr>
      </p:pic>
      <p:sp>
        <p:nvSpPr>
          <p:cNvPr id="3" name="Title 2">
            <a:extLst>
              <a:ext uri="{FF2B5EF4-FFF2-40B4-BE49-F238E27FC236}">
                <a16:creationId xmlns:a16="http://schemas.microsoft.com/office/drawing/2014/main" id="{24852851-FE79-C3F8-6D56-BA2DFF63C390}"/>
              </a:ext>
            </a:extLst>
          </p:cNvPr>
          <p:cNvSpPr>
            <a:spLocks noGrp="1"/>
          </p:cNvSpPr>
          <p:nvPr>
            <p:ph type="title"/>
          </p:nvPr>
        </p:nvSpPr>
        <p:spPr>
          <a:xfrm>
            <a:off x="468455" y="-1231050"/>
            <a:ext cx="8207088" cy="858877"/>
          </a:xfrm>
        </p:spPr>
        <p:txBody>
          <a:bodyPr>
            <a:normAutofit/>
          </a:bodyPr>
          <a:lstStyle/>
          <a:p>
            <a:r>
              <a:rPr lang="en-US" dirty="0"/>
              <a:t>Food systems are systems of systems</a:t>
            </a:r>
          </a:p>
        </p:txBody>
      </p:sp>
    </p:spTree>
    <p:extLst>
      <p:ext uri="{BB962C8B-B14F-4D97-AF65-F5344CB8AC3E}">
        <p14:creationId xmlns:p14="http://schemas.microsoft.com/office/powerpoint/2010/main" val="2027119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26B5725-F422-B66A-F439-59AE3CEBCDB6}"/>
              </a:ext>
            </a:extLst>
          </p:cNvPr>
          <p:cNvSpPr txBox="1"/>
          <p:nvPr/>
        </p:nvSpPr>
        <p:spPr>
          <a:xfrm>
            <a:off x="3755947" y="4657449"/>
            <a:ext cx="4711546" cy="253916"/>
          </a:xfrm>
          <a:prstGeom prst="rect">
            <a:avLst/>
          </a:prstGeom>
          <a:noFill/>
        </p:spPr>
        <p:txBody>
          <a:bodyPr wrap="none" rtlCol="0">
            <a:spAutoFit/>
          </a:bodyPr>
          <a:lstStyle/>
          <a:p>
            <a:pPr algn="r" defTabSz="685800">
              <a:defRPr/>
            </a:pPr>
            <a:r>
              <a:rPr lang="en-US" sz="1050" i="1" dirty="0">
                <a:solidFill>
                  <a:prstClr val="black"/>
                </a:solidFill>
                <a:latin typeface="Lora" panose="02000503000000020004" pitchFamily="2" charset="77"/>
                <a:ea typeface="Source Sans Pro" panose="020B0503030403020204" pitchFamily="34" charset="0"/>
              </a:rPr>
              <a:t>Source: based on Cornell University’s </a:t>
            </a:r>
            <a:r>
              <a:rPr lang="en-US" sz="1050" i="1" dirty="0">
                <a:solidFill>
                  <a:prstClr val="black"/>
                </a:solidFill>
                <a:latin typeface="Lora" panose="02000503000000020004" pitchFamily="2" charset="77"/>
              </a:rPr>
              <a:t>PTRCCE101 Food Systems – Module 1</a:t>
            </a:r>
            <a:endParaRPr lang="en-US" sz="1050" i="1" dirty="0">
              <a:solidFill>
                <a:prstClr val="black"/>
              </a:solidFill>
              <a:latin typeface="Lora" panose="02000503000000020004" pitchFamily="2" charset="77"/>
              <a:ea typeface="Source Sans Pro" panose="020B0503030403020204" pitchFamily="34" charset="0"/>
            </a:endParaRPr>
          </a:p>
        </p:txBody>
      </p:sp>
      <p:pic>
        <p:nvPicPr>
          <p:cNvPr id="6" name="Picture 5" descr="The diagram of the simplified food system lies within a larger system. In the larger system, a green arrow labeled “inputs” points to the simplified food system to symbolize the simplified food system being influenced by system inputs. A yellow arrow labeled “outcomes” is generated by the simplified food system, indicating that the system creates outcomes. Inputs and outcomes are also connected to each other with arrows.">
            <a:extLst>
              <a:ext uri="{FF2B5EF4-FFF2-40B4-BE49-F238E27FC236}">
                <a16:creationId xmlns:a16="http://schemas.microsoft.com/office/drawing/2014/main" id="{D49E0207-D38C-CE0B-0E1B-81AA0DB78F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644" y="142876"/>
            <a:ext cx="8578712" cy="4322435"/>
          </a:xfrm>
          <a:prstGeom prst="rect">
            <a:avLst/>
          </a:prstGeom>
        </p:spPr>
      </p:pic>
      <p:sp>
        <p:nvSpPr>
          <p:cNvPr id="2" name="Title 1">
            <a:extLst>
              <a:ext uri="{FF2B5EF4-FFF2-40B4-BE49-F238E27FC236}">
                <a16:creationId xmlns:a16="http://schemas.microsoft.com/office/drawing/2014/main" id="{579712B8-791A-B331-2109-C3A6FFD2A440}"/>
              </a:ext>
            </a:extLst>
          </p:cNvPr>
          <p:cNvSpPr>
            <a:spLocks noGrp="1"/>
          </p:cNvSpPr>
          <p:nvPr>
            <p:ph type="title"/>
          </p:nvPr>
        </p:nvSpPr>
        <p:spPr>
          <a:xfrm>
            <a:off x="468455" y="-945529"/>
            <a:ext cx="8207088" cy="858877"/>
          </a:xfrm>
        </p:spPr>
        <p:txBody>
          <a:bodyPr>
            <a:normAutofit fontScale="90000"/>
          </a:bodyPr>
          <a:lstStyle/>
          <a:p>
            <a:r>
              <a:rPr lang="en-US" dirty="0"/>
              <a:t>Food systems are systems</a:t>
            </a:r>
            <a:r>
              <a:rPr lang="en-US" baseline="0" dirty="0"/>
              <a:t> within systems</a:t>
            </a:r>
            <a:endParaRPr lang="en-US" dirty="0"/>
          </a:p>
        </p:txBody>
      </p:sp>
    </p:spTree>
    <p:extLst>
      <p:ext uri="{BB962C8B-B14F-4D97-AF65-F5344CB8AC3E}">
        <p14:creationId xmlns:p14="http://schemas.microsoft.com/office/powerpoint/2010/main" val="214156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s the same, larger food system as on the previous slide, with descriptions of the system inputs added under the green inputs arrow, and descriptions of outcomes added under the yellow outcomes arrow. System inputs include research, policy, development and capital, social behaviors, and environmental health. Outcomes include pollution, waste, public health, and non-communicable disease.">
            <a:extLst>
              <a:ext uri="{FF2B5EF4-FFF2-40B4-BE49-F238E27FC236}">
                <a16:creationId xmlns:a16="http://schemas.microsoft.com/office/drawing/2014/main" id="{3FE45389-AF79-4322-3A27-FF5E66354F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338" r="2030"/>
          <a:stretch/>
        </p:blipFill>
        <p:spPr>
          <a:xfrm>
            <a:off x="100013" y="28576"/>
            <a:ext cx="8949875" cy="4492730"/>
          </a:xfrm>
          <a:prstGeom prst="rect">
            <a:avLst/>
          </a:prstGeom>
        </p:spPr>
      </p:pic>
      <p:sp>
        <p:nvSpPr>
          <p:cNvPr id="5" name="Title 4">
            <a:extLst>
              <a:ext uri="{FF2B5EF4-FFF2-40B4-BE49-F238E27FC236}">
                <a16:creationId xmlns:a16="http://schemas.microsoft.com/office/drawing/2014/main" id="{DBD8958B-E361-7D85-0A1C-E0DC2755BE46}"/>
              </a:ext>
            </a:extLst>
          </p:cNvPr>
          <p:cNvSpPr>
            <a:spLocks noGrp="1"/>
          </p:cNvSpPr>
          <p:nvPr>
            <p:ph type="title"/>
          </p:nvPr>
        </p:nvSpPr>
        <p:spPr>
          <a:xfrm>
            <a:off x="468456" y="-1003834"/>
            <a:ext cx="8207088" cy="858877"/>
          </a:xfrm>
        </p:spPr>
        <p:txBody>
          <a:bodyPr>
            <a:normAutofit fontScale="90000"/>
          </a:bodyPr>
          <a:lstStyle/>
          <a:p>
            <a:r>
              <a:rPr lang="en-US" dirty="0"/>
              <a:t>Food systems are informed by inputs and generate</a:t>
            </a:r>
            <a:r>
              <a:rPr lang="en-US" baseline="0" dirty="0"/>
              <a:t> outcomes</a:t>
            </a:r>
            <a:endParaRPr lang="en-US" dirty="0"/>
          </a:p>
        </p:txBody>
      </p:sp>
    </p:spTree>
    <p:extLst>
      <p:ext uri="{BB962C8B-B14F-4D97-AF65-F5344CB8AC3E}">
        <p14:creationId xmlns:p14="http://schemas.microsoft.com/office/powerpoint/2010/main" val="2082747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USDA logo">
            <a:extLst>
              <a:ext uri="{FF2B5EF4-FFF2-40B4-BE49-F238E27FC236}">
                <a16:creationId xmlns:a16="http://schemas.microsoft.com/office/drawing/2014/main" id="{50DE5263-2BDB-29E4-3F59-4DF5187016B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19538" y="-70168"/>
            <a:ext cx="4704924" cy="47049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BBD5B9-486D-4193-8886-9663E61439FE}"/>
              </a:ext>
            </a:extLst>
          </p:cNvPr>
          <p:cNvSpPr>
            <a:spLocks noGrp="1"/>
          </p:cNvSpPr>
          <p:nvPr>
            <p:ph type="title"/>
          </p:nvPr>
        </p:nvSpPr>
        <p:spPr>
          <a:xfrm>
            <a:off x="468456" y="-1103313"/>
            <a:ext cx="8207088" cy="858877"/>
          </a:xfrm>
        </p:spPr>
        <p:txBody>
          <a:bodyPr/>
          <a:lstStyle/>
          <a:p>
            <a:r>
              <a:rPr lang="en-US" dirty="0"/>
              <a:t>USDA</a:t>
            </a:r>
          </a:p>
        </p:txBody>
      </p:sp>
    </p:spTree>
    <p:extLst>
      <p:ext uri="{BB962C8B-B14F-4D97-AF65-F5344CB8AC3E}">
        <p14:creationId xmlns:p14="http://schemas.microsoft.com/office/powerpoint/2010/main" val="3582692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F21D2-95D5-4FDE-2616-7C91A0DC8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5CF0F-15F6-2F29-119C-5361E476EC1E}"/>
              </a:ext>
            </a:extLst>
          </p:cNvPr>
          <p:cNvSpPr>
            <a:spLocks noGrp="1"/>
          </p:cNvSpPr>
          <p:nvPr>
            <p:ph type="title"/>
          </p:nvPr>
        </p:nvSpPr>
        <p:spPr>
          <a:xfrm>
            <a:off x="1" y="1258513"/>
            <a:ext cx="9143999" cy="1450137"/>
          </a:xfrm>
        </p:spPr>
        <p:txBody>
          <a:bodyPr>
            <a:noAutofit/>
          </a:bodyPr>
          <a:lstStyle/>
          <a:p>
            <a:pPr algn="ctr"/>
            <a:r>
              <a:rPr lang="en-US" sz="6600" dirty="0">
                <a:latin typeface="Work Sans" pitchFamily="2" charset="77"/>
              </a:rPr>
              <a:t>Urban food systems</a:t>
            </a:r>
          </a:p>
        </p:txBody>
      </p:sp>
    </p:spTree>
    <p:extLst>
      <p:ext uri="{BB962C8B-B14F-4D97-AF65-F5344CB8AC3E}">
        <p14:creationId xmlns:p14="http://schemas.microsoft.com/office/powerpoint/2010/main" val="412075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armer holds potatoes in a field">
            <a:extLst>
              <a:ext uri="{FF2B5EF4-FFF2-40B4-BE49-F238E27FC236}">
                <a16:creationId xmlns:a16="http://schemas.microsoft.com/office/drawing/2014/main" id="{DB2C11A4-EA14-A485-F980-A989695D40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8419" y="317768"/>
            <a:ext cx="2710699" cy="4064064"/>
          </a:xfrm>
          <a:prstGeom prst="rect">
            <a:avLst/>
          </a:prstGeom>
        </p:spPr>
      </p:pic>
      <p:pic>
        <p:nvPicPr>
          <p:cNvPr id="8" name="Picture 7" descr="The simplified food system diagram, showing only the food production stage.">
            <a:extLst>
              <a:ext uri="{FF2B5EF4-FFF2-40B4-BE49-F238E27FC236}">
                <a16:creationId xmlns:a16="http://schemas.microsoft.com/office/drawing/2014/main" id="{E8758EA7-39C3-9F43-2B15-636B0235F15A}"/>
              </a:ext>
            </a:extLst>
          </p:cNvPr>
          <p:cNvPicPr>
            <a:picLocks noChangeAspect="1"/>
          </p:cNvPicPr>
          <p:nvPr/>
        </p:nvPicPr>
        <p:blipFill>
          <a:blip r:embed="rId4"/>
          <a:stretch>
            <a:fillRect/>
          </a:stretch>
        </p:blipFill>
        <p:spPr>
          <a:xfrm>
            <a:off x="1013152" y="113924"/>
            <a:ext cx="4613208" cy="4267908"/>
          </a:xfrm>
          <a:prstGeom prst="rect">
            <a:avLst/>
          </a:prstGeom>
        </p:spPr>
      </p:pic>
      <p:sp>
        <p:nvSpPr>
          <p:cNvPr id="5" name="Title 4">
            <a:extLst>
              <a:ext uri="{FF2B5EF4-FFF2-40B4-BE49-F238E27FC236}">
                <a16:creationId xmlns:a16="http://schemas.microsoft.com/office/drawing/2014/main" id="{EB58B86D-CFAA-76BC-170F-89528231E40F}"/>
              </a:ext>
            </a:extLst>
          </p:cNvPr>
          <p:cNvSpPr>
            <a:spLocks noGrp="1"/>
          </p:cNvSpPr>
          <p:nvPr>
            <p:ph type="title"/>
          </p:nvPr>
        </p:nvSpPr>
        <p:spPr>
          <a:xfrm>
            <a:off x="495302" y="-1032857"/>
            <a:ext cx="8207088" cy="858877"/>
          </a:xfrm>
        </p:spPr>
        <p:txBody>
          <a:bodyPr/>
          <a:lstStyle/>
          <a:p>
            <a:r>
              <a:rPr lang="en-US" dirty="0"/>
              <a:t>Urban food systems: food production</a:t>
            </a:r>
          </a:p>
        </p:txBody>
      </p:sp>
    </p:spTree>
    <p:extLst>
      <p:ext uri="{BB962C8B-B14F-4D97-AF65-F5344CB8AC3E}">
        <p14:creationId xmlns:p14="http://schemas.microsoft.com/office/powerpoint/2010/main" val="1778184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loading onions into a machine">
            <a:extLst>
              <a:ext uri="{FF2B5EF4-FFF2-40B4-BE49-F238E27FC236}">
                <a16:creationId xmlns:a16="http://schemas.microsoft.com/office/drawing/2014/main" id="{A2A66EF3-1628-0B56-CA58-93EB78F9FC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6330" y="1527947"/>
            <a:ext cx="3129883" cy="2087607"/>
          </a:xfrm>
          <a:prstGeom prst="rect">
            <a:avLst/>
          </a:prstGeom>
        </p:spPr>
      </p:pic>
      <p:pic>
        <p:nvPicPr>
          <p:cNvPr id="8" name="Picture 7" descr="The simplified food system diagram, showing the food production and food processing stages.">
            <a:extLst>
              <a:ext uri="{FF2B5EF4-FFF2-40B4-BE49-F238E27FC236}">
                <a16:creationId xmlns:a16="http://schemas.microsoft.com/office/drawing/2014/main" id="{0A21C9D2-6C9B-FB31-1720-B4BAB40A55EB}"/>
              </a:ext>
            </a:extLst>
          </p:cNvPr>
          <p:cNvPicPr>
            <a:picLocks noChangeAspect="1"/>
          </p:cNvPicPr>
          <p:nvPr/>
        </p:nvPicPr>
        <p:blipFill>
          <a:blip r:embed="rId4"/>
          <a:stretch>
            <a:fillRect/>
          </a:stretch>
        </p:blipFill>
        <p:spPr>
          <a:xfrm>
            <a:off x="1226825" y="234469"/>
            <a:ext cx="4343550" cy="4262362"/>
          </a:xfrm>
          <a:prstGeom prst="rect">
            <a:avLst/>
          </a:prstGeom>
        </p:spPr>
      </p:pic>
      <p:sp>
        <p:nvSpPr>
          <p:cNvPr id="3" name="Title 2">
            <a:extLst>
              <a:ext uri="{FF2B5EF4-FFF2-40B4-BE49-F238E27FC236}">
                <a16:creationId xmlns:a16="http://schemas.microsoft.com/office/drawing/2014/main" id="{078F635B-7C9E-AF14-E5CD-9AA71689922A}"/>
              </a:ext>
            </a:extLst>
          </p:cNvPr>
          <p:cNvSpPr>
            <a:spLocks noGrp="1"/>
          </p:cNvSpPr>
          <p:nvPr>
            <p:ph type="title"/>
          </p:nvPr>
        </p:nvSpPr>
        <p:spPr>
          <a:xfrm>
            <a:off x="484912" y="-978906"/>
            <a:ext cx="8207088" cy="858877"/>
          </a:xfrm>
        </p:spPr>
        <p:txBody>
          <a:bodyPr/>
          <a:lstStyle/>
          <a:p>
            <a:r>
              <a:rPr lang="en-US" sz="3398" dirty="0">
                <a:solidFill>
                  <a:srgbClr val="262626"/>
                </a:solidFill>
                <a:latin typeface="Work Sans" pitchFamily="2" charset="77"/>
                <a:ea typeface="+mj-ea"/>
                <a:cs typeface="+mj-cs"/>
              </a:rPr>
              <a:t>Urban food systems: food processing</a:t>
            </a:r>
            <a:r>
              <a:rPr lang="en-US" dirty="0"/>
              <a:t> </a:t>
            </a:r>
          </a:p>
        </p:txBody>
      </p:sp>
    </p:spTree>
    <p:extLst>
      <p:ext uri="{BB962C8B-B14F-4D97-AF65-F5344CB8AC3E}">
        <p14:creationId xmlns:p14="http://schemas.microsoft.com/office/powerpoint/2010/main" val="183796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214E65-9968-298E-AB3F-0BB29AF3E839}"/>
              </a:ext>
            </a:extLst>
          </p:cNvPr>
          <p:cNvSpPr>
            <a:spLocks noGrp="1"/>
          </p:cNvSpPr>
          <p:nvPr>
            <p:ph idx="1"/>
          </p:nvPr>
        </p:nvSpPr>
        <p:spPr/>
        <p:txBody>
          <a:bodyPr>
            <a:normAutofit/>
          </a:bodyPr>
          <a:lstStyle/>
          <a:p>
            <a:pPr>
              <a:lnSpc>
                <a:spcPct val="120000"/>
              </a:lnSpc>
              <a:spcBef>
                <a:spcPts val="0"/>
              </a:spcBef>
            </a:pPr>
            <a:r>
              <a:rPr lang="en-US" sz="3300" kern="0" dirty="0">
                <a:latin typeface="Lora" panose="02000503000000020004" pitchFamily="2" charset="77"/>
                <a:ea typeface="Times New Roman" panose="02020603050405020304" pitchFamily="18" charset="0"/>
                <a:cs typeface="Calibri" panose="020F0502020204030204" pitchFamily="34" charset="0"/>
              </a:rPr>
              <a:t>Illustrate the relationship between systems and wicked problems</a:t>
            </a:r>
          </a:p>
          <a:p>
            <a:pPr>
              <a:lnSpc>
                <a:spcPct val="120000"/>
              </a:lnSpc>
              <a:spcBef>
                <a:spcPts val="0"/>
              </a:spcBef>
            </a:pPr>
            <a:r>
              <a:rPr lang="en-US" sz="3300" kern="0" dirty="0">
                <a:latin typeface="Lora" panose="02000503000000020004" pitchFamily="2" charset="77"/>
                <a:ea typeface="Times New Roman" panose="02020603050405020304" pitchFamily="18" charset="0"/>
                <a:cs typeface="Calibri" panose="020F0502020204030204" pitchFamily="34" charset="0"/>
              </a:rPr>
              <a:t>Apply systems thinking to food systems</a:t>
            </a:r>
          </a:p>
          <a:p>
            <a:pPr>
              <a:lnSpc>
                <a:spcPct val="120000"/>
              </a:lnSpc>
              <a:spcBef>
                <a:spcPts val="0"/>
              </a:spcBef>
            </a:pPr>
            <a:r>
              <a:rPr lang="en-US" sz="3300" kern="0" dirty="0">
                <a:latin typeface="Lora" panose="02000503000000020004" pitchFamily="2" charset="77"/>
                <a:ea typeface="Times New Roman" panose="02020603050405020304" pitchFamily="18" charset="0"/>
                <a:cs typeface="Calibri" panose="020F0502020204030204" pitchFamily="34" charset="0"/>
              </a:rPr>
              <a:t>Analyze food systems</a:t>
            </a:r>
          </a:p>
        </p:txBody>
      </p:sp>
      <p:sp>
        <p:nvSpPr>
          <p:cNvPr id="6" name="Title 5">
            <a:extLst>
              <a:ext uri="{FF2B5EF4-FFF2-40B4-BE49-F238E27FC236}">
                <a16:creationId xmlns:a16="http://schemas.microsoft.com/office/drawing/2014/main" id="{ABE17131-FE6E-1AC0-0142-1C91E819BD7C}"/>
              </a:ext>
            </a:extLst>
          </p:cNvPr>
          <p:cNvSpPr>
            <a:spLocks noGrp="1"/>
          </p:cNvSpPr>
          <p:nvPr>
            <p:ph type="title"/>
          </p:nvPr>
        </p:nvSpPr>
        <p:spPr/>
        <p:txBody>
          <a:bodyPr>
            <a:normAutofit/>
          </a:bodyPr>
          <a:lstStyle/>
          <a:p>
            <a:r>
              <a:rPr lang="en-US" sz="4500" dirty="0">
                <a:latin typeface="Work Sans" pitchFamily="2" charset="77"/>
              </a:rPr>
              <a:t>Course 2 learning objectives</a:t>
            </a:r>
          </a:p>
        </p:txBody>
      </p:sp>
    </p:spTree>
    <p:extLst>
      <p:ext uri="{BB962C8B-B14F-4D97-AF65-F5344CB8AC3E}">
        <p14:creationId xmlns:p14="http://schemas.microsoft.com/office/powerpoint/2010/main" val="143994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mall food distribution truck parked outside a retailer">
            <a:extLst>
              <a:ext uri="{FF2B5EF4-FFF2-40B4-BE49-F238E27FC236}">
                <a16:creationId xmlns:a16="http://schemas.microsoft.com/office/drawing/2014/main" id="{B77F89BD-A9A0-9976-439F-B0979E807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68671" y="1629925"/>
            <a:ext cx="3181205" cy="2101215"/>
          </a:xfrm>
          <a:prstGeom prst="rect">
            <a:avLst/>
          </a:prstGeom>
        </p:spPr>
      </p:pic>
      <p:pic>
        <p:nvPicPr>
          <p:cNvPr id="7" name="Picture 6" descr="The simplified food system diagram, showing the food production, food processing, and aggregation and distribution stages.">
            <a:extLst>
              <a:ext uri="{FF2B5EF4-FFF2-40B4-BE49-F238E27FC236}">
                <a16:creationId xmlns:a16="http://schemas.microsoft.com/office/drawing/2014/main" id="{53425EE8-CF76-2F80-1B7E-CBE93C3C0C41}"/>
              </a:ext>
            </a:extLst>
          </p:cNvPr>
          <p:cNvPicPr>
            <a:picLocks noChangeAspect="1"/>
          </p:cNvPicPr>
          <p:nvPr/>
        </p:nvPicPr>
        <p:blipFill>
          <a:blip r:embed="rId4"/>
          <a:stretch>
            <a:fillRect/>
          </a:stretch>
        </p:blipFill>
        <p:spPr>
          <a:xfrm>
            <a:off x="1040734" y="221403"/>
            <a:ext cx="4669193" cy="4347662"/>
          </a:xfrm>
          <a:prstGeom prst="rect">
            <a:avLst/>
          </a:prstGeom>
        </p:spPr>
      </p:pic>
      <p:sp>
        <p:nvSpPr>
          <p:cNvPr id="5" name="Title 4">
            <a:extLst>
              <a:ext uri="{FF2B5EF4-FFF2-40B4-BE49-F238E27FC236}">
                <a16:creationId xmlns:a16="http://schemas.microsoft.com/office/drawing/2014/main" id="{7C3769FD-509B-2AAE-82A6-ED0AE60F43BC}"/>
              </a:ext>
            </a:extLst>
          </p:cNvPr>
          <p:cNvSpPr>
            <a:spLocks noGrp="1"/>
          </p:cNvSpPr>
          <p:nvPr>
            <p:ph type="title"/>
          </p:nvPr>
        </p:nvSpPr>
        <p:spPr>
          <a:xfrm>
            <a:off x="495302" y="-1058619"/>
            <a:ext cx="8207088" cy="858877"/>
          </a:xfrm>
        </p:spPr>
        <p:txBody>
          <a:bodyPr>
            <a:normAutofit fontScale="90000"/>
          </a:bodyPr>
          <a:lstStyle/>
          <a:p>
            <a:r>
              <a:rPr lang="en-US" sz="3398" dirty="0">
                <a:solidFill>
                  <a:srgbClr val="262626"/>
                </a:solidFill>
                <a:latin typeface="Work Sans" pitchFamily="2" charset="77"/>
                <a:ea typeface="+mj-ea"/>
                <a:cs typeface="+mj-cs"/>
              </a:rPr>
              <a:t>Urban food systems: aggregation and distribution</a:t>
            </a:r>
            <a:endParaRPr lang="en-US" dirty="0"/>
          </a:p>
        </p:txBody>
      </p:sp>
    </p:spTree>
    <p:extLst>
      <p:ext uri="{BB962C8B-B14F-4D97-AF65-F5344CB8AC3E}">
        <p14:creationId xmlns:p14="http://schemas.microsoft.com/office/powerpoint/2010/main" val="47957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xes of apples on display in a grocery store">
            <a:extLst>
              <a:ext uri="{FF2B5EF4-FFF2-40B4-BE49-F238E27FC236}">
                <a16:creationId xmlns:a16="http://schemas.microsoft.com/office/drawing/2014/main" id="{07B176CE-BE7D-A111-7439-DDB9A606F1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30750" y="1345947"/>
            <a:ext cx="3158791" cy="2078125"/>
          </a:xfrm>
          <a:prstGeom prst="rect">
            <a:avLst/>
          </a:prstGeom>
        </p:spPr>
      </p:pic>
      <p:pic>
        <p:nvPicPr>
          <p:cNvPr id="9" name="Picture 8" descr="The simplified food system diagram, showing the food production, food processing, aggregation and distribution, and marketing stages.">
            <a:extLst>
              <a:ext uri="{FF2B5EF4-FFF2-40B4-BE49-F238E27FC236}">
                <a16:creationId xmlns:a16="http://schemas.microsoft.com/office/drawing/2014/main" id="{BB5D83F0-3FC8-D5F5-4BE3-DC2C54CC82B5}"/>
              </a:ext>
            </a:extLst>
          </p:cNvPr>
          <p:cNvPicPr>
            <a:picLocks noChangeAspect="1"/>
          </p:cNvPicPr>
          <p:nvPr/>
        </p:nvPicPr>
        <p:blipFill>
          <a:blip r:embed="rId4"/>
          <a:stretch>
            <a:fillRect/>
          </a:stretch>
        </p:blipFill>
        <p:spPr>
          <a:xfrm>
            <a:off x="809950" y="302095"/>
            <a:ext cx="4920800" cy="4165827"/>
          </a:xfrm>
          <a:prstGeom prst="rect">
            <a:avLst/>
          </a:prstGeom>
        </p:spPr>
      </p:pic>
      <p:sp>
        <p:nvSpPr>
          <p:cNvPr id="7" name="Title 6">
            <a:extLst>
              <a:ext uri="{FF2B5EF4-FFF2-40B4-BE49-F238E27FC236}">
                <a16:creationId xmlns:a16="http://schemas.microsoft.com/office/drawing/2014/main" id="{7C28929F-D06E-DB6C-8FFE-8F2B4A86B65F}"/>
              </a:ext>
            </a:extLst>
          </p:cNvPr>
          <p:cNvSpPr>
            <a:spLocks noGrp="1"/>
          </p:cNvSpPr>
          <p:nvPr>
            <p:ph type="title"/>
          </p:nvPr>
        </p:nvSpPr>
        <p:spPr>
          <a:xfrm>
            <a:off x="364877" y="-959127"/>
            <a:ext cx="8207088" cy="858877"/>
          </a:xfrm>
        </p:spPr>
        <p:txBody>
          <a:bodyPr/>
          <a:lstStyle/>
          <a:p>
            <a:r>
              <a:rPr lang="en-US" sz="3398" dirty="0">
                <a:solidFill>
                  <a:srgbClr val="262626"/>
                </a:solidFill>
                <a:latin typeface="Work Sans" pitchFamily="2" charset="77"/>
                <a:ea typeface="+mj-ea"/>
                <a:cs typeface="+mj-cs"/>
              </a:rPr>
              <a:t>Urban food systems: marketing</a:t>
            </a:r>
            <a:endParaRPr lang="en-US" dirty="0"/>
          </a:p>
        </p:txBody>
      </p:sp>
    </p:spTree>
    <p:extLst>
      <p:ext uri="{BB962C8B-B14F-4D97-AF65-F5344CB8AC3E}">
        <p14:creationId xmlns:p14="http://schemas.microsoft.com/office/powerpoint/2010/main" val="31923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up of a hand holding a SNAP/EBT card">
            <a:extLst>
              <a:ext uri="{FF2B5EF4-FFF2-40B4-BE49-F238E27FC236}">
                <a16:creationId xmlns:a16="http://schemas.microsoft.com/office/drawing/2014/main" id="{462FB550-F6DB-6562-1E1B-EB4B8887FF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2475" y="1570354"/>
            <a:ext cx="3147247" cy="2002793"/>
          </a:xfrm>
          <a:prstGeom prst="rect">
            <a:avLst/>
          </a:prstGeom>
        </p:spPr>
      </p:pic>
      <p:pic>
        <p:nvPicPr>
          <p:cNvPr id="9" name="Picture 8" descr="The simplified food system diagram, showing the food production, food processing, aggregation and distribution, marketing, and markets and purchasing stages.">
            <a:extLst>
              <a:ext uri="{FF2B5EF4-FFF2-40B4-BE49-F238E27FC236}">
                <a16:creationId xmlns:a16="http://schemas.microsoft.com/office/drawing/2014/main" id="{D50D38D8-8BF2-9D99-2EFF-81598E9BBB0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65922" y="184382"/>
            <a:ext cx="5052527" cy="4279004"/>
          </a:xfrm>
          <a:prstGeom prst="rect">
            <a:avLst/>
          </a:prstGeom>
        </p:spPr>
      </p:pic>
      <p:sp>
        <p:nvSpPr>
          <p:cNvPr id="7" name="Title 6">
            <a:extLst>
              <a:ext uri="{FF2B5EF4-FFF2-40B4-BE49-F238E27FC236}">
                <a16:creationId xmlns:a16="http://schemas.microsoft.com/office/drawing/2014/main" id="{A851E995-E0AF-EB01-0C06-EB28EDA206FB}"/>
              </a:ext>
            </a:extLst>
          </p:cNvPr>
          <p:cNvSpPr>
            <a:spLocks noGrp="1"/>
          </p:cNvSpPr>
          <p:nvPr>
            <p:ph type="title"/>
          </p:nvPr>
        </p:nvSpPr>
        <p:spPr>
          <a:xfrm>
            <a:off x="452633" y="-1038339"/>
            <a:ext cx="8207088" cy="858877"/>
          </a:xfrm>
        </p:spPr>
        <p:txBody>
          <a:bodyPr>
            <a:normAutofit fontScale="90000"/>
          </a:bodyPr>
          <a:lstStyle/>
          <a:p>
            <a:r>
              <a:rPr lang="en-US" sz="3398" dirty="0">
                <a:solidFill>
                  <a:srgbClr val="262626"/>
                </a:solidFill>
                <a:latin typeface="Work Sans" pitchFamily="2" charset="77"/>
                <a:ea typeface="+mj-ea"/>
                <a:cs typeface="+mj-cs"/>
              </a:rPr>
              <a:t>Urban food systems: markets and purchasing</a:t>
            </a:r>
            <a:endParaRPr lang="en-US" dirty="0"/>
          </a:p>
        </p:txBody>
      </p:sp>
    </p:spTree>
    <p:extLst>
      <p:ext uri="{BB962C8B-B14F-4D97-AF65-F5344CB8AC3E}">
        <p14:creationId xmlns:p14="http://schemas.microsoft.com/office/powerpoint/2010/main" val="1470506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making tacos in a food service setting">
            <a:extLst>
              <a:ext uri="{FF2B5EF4-FFF2-40B4-BE49-F238E27FC236}">
                <a16:creationId xmlns:a16="http://schemas.microsoft.com/office/drawing/2014/main" id="{DC4DDC3E-DC0C-66F3-F7B3-AB850BB714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4"/>
          <a:stretch/>
        </p:blipFill>
        <p:spPr>
          <a:xfrm>
            <a:off x="5808306" y="1587383"/>
            <a:ext cx="3139306" cy="1968735"/>
          </a:xfrm>
          <a:prstGeom prst="rect">
            <a:avLst/>
          </a:prstGeom>
        </p:spPr>
      </p:pic>
      <p:pic>
        <p:nvPicPr>
          <p:cNvPr id="9" name="Picture 8" descr="The simplified food system diagram, showing the food production, food processing, aggregation and distribution, marketing, markets and purchasing, and preparation and consumption stages.">
            <a:extLst>
              <a:ext uri="{FF2B5EF4-FFF2-40B4-BE49-F238E27FC236}">
                <a16:creationId xmlns:a16="http://schemas.microsoft.com/office/drawing/2014/main" id="{77977942-E821-4A39-10F3-6519599330A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58417" y="236259"/>
            <a:ext cx="5549890" cy="4248979"/>
          </a:xfrm>
          <a:prstGeom prst="rect">
            <a:avLst/>
          </a:prstGeom>
        </p:spPr>
      </p:pic>
      <p:sp>
        <p:nvSpPr>
          <p:cNvPr id="7" name="Title 6">
            <a:extLst>
              <a:ext uri="{FF2B5EF4-FFF2-40B4-BE49-F238E27FC236}">
                <a16:creationId xmlns:a16="http://schemas.microsoft.com/office/drawing/2014/main" id="{97520A3E-AD69-F740-8698-1CAC2248E315}"/>
              </a:ext>
            </a:extLst>
          </p:cNvPr>
          <p:cNvSpPr>
            <a:spLocks noGrp="1"/>
          </p:cNvSpPr>
          <p:nvPr>
            <p:ph type="title"/>
          </p:nvPr>
        </p:nvSpPr>
        <p:spPr>
          <a:xfrm>
            <a:off x="504639" y="-1167467"/>
            <a:ext cx="8207088" cy="858877"/>
          </a:xfrm>
        </p:spPr>
        <p:txBody>
          <a:bodyPr>
            <a:normAutofit fontScale="90000"/>
          </a:bodyPr>
          <a:lstStyle/>
          <a:p>
            <a:r>
              <a:rPr lang="en-US" sz="3398" dirty="0">
                <a:solidFill>
                  <a:srgbClr val="262626"/>
                </a:solidFill>
                <a:latin typeface="Work Sans" pitchFamily="2" charset="77"/>
                <a:ea typeface="+mj-ea"/>
                <a:cs typeface="+mj-cs"/>
              </a:rPr>
              <a:t>Urban food systems: preparation and consumption</a:t>
            </a:r>
            <a:endParaRPr lang="en-US" dirty="0"/>
          </a:p>
        </p:txBody>
      </p:sp>
    </p:spTree>
    <p:extLst>
      <p:ext uri="{BB962C8B-B14F-4D97-AF65-F5344CB8AC3E}">
        <p14:creationId xmlns:p14="http://schemas.microsoft.com/office/powerpoint/2010/main" val="1636614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ulldozer moves compots on a farm">
            <a:extLst>
              <a:ext uri="{FF2B5EF4-FFF2-40B4-BE49-F238E27FC236}">
                <a16:creationId xmlns:a16="http://schemas.microsoft.com/office/drawing/2014/main" id="{325B4C04-4E0A-DD7B-E851-9D8E249D83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266" y="1265476"/>
            <a:ext cx="3321020" cy="2211851"/>
          </a:xfrm>
          <a:prstGeom prst="rect">
            <a:avLst/>
          </a:prstGeom>
        </p:spPr>
      </p:pic>
      <p:pic>
        <p:nvPicPr>
          <p:cNvPr id="8" name="Picture 7" descr="The simplified food system diagram, showing all stages including food production, food processing, aggregation and distribution, marketing, markets and purchasing, preparation and consumption, and resource and waste recovery.">
            <a:extLst>
              <a:ext uri="{FF2B5EF4-FFF2-40B4-BE49-F238E27FC236}">
                <a16:creationId xmlns:a16="http://schemas.microsoft.com/office/drawing/2014/main" id="{167D89DE-8EF8-EEE2-A0B0-BBFD4009D66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7993" y="0"/>
            <a:ext cx="5920274" cy="4488873"/>
          </a:xfrm>
          <a:prstGeom prst="rect">
            <a:avLst/>
          </a:prstGeom>
        </p:spPr>
      </p:pic>
      <p:sp>
        <p:nvSpPr>
          <p:cNvPr id="5" name="Title 4">
            <a:extLst>
              <a:ext uri="{FF2B5EF4-FFF2-40B4-BE49-F238E27FC236}">
                <a16:creationId xmlns:a16="http://schemas.microsoft.com/office/drawing/2014/main" id="{B4F7D479-C9EA-2AA3-B1B8-93F38CAD584B}"/>
              </a:ext>
            </a:extLst>
          </p:cNvPr>
          <p:cNvSpPr>
            <a:spLocks noGrp="1"/>
          </p:cNvSpPr>
          <p:nvPr>
            <p:ph type="title"/>
          </p:nvPr>
        </p:nvSpPr>
        <p:spPr>
          <a:xfrm>
            <a:off x="468456" y="-1054403"/>
            <a:ext cx="8207088" cy="858877"/>
          </a:xfrm>
        </p:spPr>
        <p:txBody>
          <a:bodyPr>
            <a:normAutofit fontScale="90000"/>
          </a:bodyPr>
          <a:lstStyle/>
          <a:p>
            <a:r>
              <a:rPr lang="en-US" sz="3398" dirty="0">
                <a:solidFill>
                  <a:srgbClr val="262626"/>
                </a:solidFill>
                <a:latin typeface="Work Sans" pitchFamily="2" charset="77"/>
                <a:ea typeface="+mj-ea"/>
                <a:cs typeface="+mj-cs"/>
              </a:rPr>
              <a:t>Urban food systems: resource and waste recovery</a:t>
            </a:r>
            <a:endParaRPr lang="en-US" dirty="0"/>
          </a:p>
        </p:txBody>
      </p:sp>
    </p:spTree>
    <p:extLst>
      <p:ext uri="{BB962C8B-B14F-4D97-AF65-F5344CB8AC3E}">
        <p14:creationId xmlns:p14="http://schemas.microsoft.com/office/powerpoint/2010/main" val="4269360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7 circles connected by arrows. The first circle has a picture of a pumpkin and is labeled &quot;food production.&quot; The second circle features a box image and is labeled &quot;food processing.&quot; The third circle features a box truck and is labeled &quot;aggregation and distribution.&quot; The fourth circle features a sales tag and is labeled &quot;marketing.&quot; The fifth circle features a shopping bag full of food and is labeled &quot;markets and purchasing.&quot; The sixth circle features a plate and cutlery and is labeled &quot;preparation and consumption.&quot; The seventh circle features a recycling icon and is labeled &quot;resource and waste recovery.&quot; Now, a series of eight arrows lies in the middle of the diagram connecting all circles to each other in new and complex ways.">
            <a:extLst>
              <a:ext uri="{FF2B5EF4-FFF2-40B4-BE49-F238E27FC236}">
                <a16:creationId xmlns:a16="http://schemas.microsoft.com/office/drawing/2014/main" id="{DB73295D-9135-965F-5D2C-8062D72FFFF2}"/>
              </a:ext>
            </a:extLst>
          </p:cNvPr>
          <p:cNvPicPr>
            <a:picLocks noChangeAspect="1"/>
          </p:cNvPicPr>
          <p:nvPr/>
        </p:nvPicPr>
        <p:blipFill>
          <a:blip r:embed="rId3"/>
          <a:stretch>
            <a:fillRect/>
          </a:stretch>
        </p:blipFill>
        <p:spPr>
          <a:xfrm>
            <a:off x="138345" y="0"/>
            <a:ext cx="8865698" cy="4496682"/>
          </a:xfrm>
          <a:prstGeom prst="rect">
            <a:avLst/>
          </a:prstGeom>
        </p:spPr>
      </p:pic>
      <p:sp>
        <p:nvSpPr>
          <p:cNvPr id="6" name="Title 5">
            <a:extLst>
              <a:ext uri="{FF2B5EF4-FFF2-40B4-BE49-F238E27FC236}">
                <a16:creationId xmlns:a16="http://schemas.microsoft.com/office/drawing/2014/main" id="{C2045CE1-1121-6E8C-C6F1-0197FC8B3292}"/>
              </a:ext>
            </a:extLst>
          </p:cNvPr>
          <p:cNvSpPr>
            <a:spLocks noGrp="1"/>
          </p:cNvSpPr>
          <p:nvPr>
            <p:ph type="title"/>
          </p:nvPr>
        </p:nvSpPr>
        <p:spPr>
          <a:xfrm>
            <a:off x="468456" y="-1246892"/>
            <a:ext cx="8207088" cy="858877"/>
          </a:xfrm>
        </p:spPr>
        <p:txBody>
          <a:bodyPr/>
          <a:lstStyle/>
          <a:p>
            <a:r>
              <a:rPr lang="en-US" dirty="0"/>
              <a:t>Food systems are complex</a:t>
            </a:r>
          </a:p>
        </p:txBody>
      </p:sp>
    </p:spTree>
    <p:extLst>
      <p:ext uri="{BB962C8B-B14F-4D97-AF65-F5344CB8AC3E}">
        <p14:creationId xmlns:p14="http://schemas.microsoft.com/office/powerpoint/2010/main" val="4023313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at a farmers market advertises honey for sale">
            <a:extLst>
              <a:ext uri="{FF2B5EF4-FFF2-40B4-BE49-F238E27FC236}">
                <a16:creationId xmlns:a16="http://schemas.microsoft.com/office/drawing/2014/main" id="{E1C5261D-4762-783C-A6AE-F71DD8329A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4299" y="1073008"/>
            <a:ext cx="4213994" cy="2812841"/>
          </a:xfrm>
          <a:prstGeom prst="rect">
            <a:avLst/>
          </a:prstGeom>
        </p:spPr>
      </p:pic>
      <p:pic>
        <p:nvPicPr>
          <p:cNvPr id="7" name="Picture 6" descr="A youth tends to an urban farm bed at Grow Dat Youth Farm">
            <a:extLst>
              <a:ext uri="{FF2B5EF4-FFF2-40B4-BE49-F238E27FC236}">
                <a16:creationId xmlns:a16="http://schemas.microsoft.com/office/drawing/2014/main" id="{B47A143A-C2FB-11C5-FD66-E48119D0E2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708" y="1073009"/>
            <a:ext cx="4213995" cy="2802306"/>
          </a:xfrm>
          <a:prstGeom prst="rect">
            <a:avLst/>
          </a:prstGeom>
        </p:spPr>
      </p:pic>
      <p:sp>
        <p:nvSpPr>
          <p:cNvPr id="2" name="Title 1">
            <a:extLst>
              <a:ext uri="{FF2B5EF4-FFF2-40B4-BE49-F238E27FC236}">
                <a16:creationId xmlns:a16="http://schemas.microsoft.com/office/drawing/2014/main" id="{8904BFD9-965C-D443-9D4C-F847BE7DC61B}"/>
              </a:ext>
            </a:extLst>
          </p:cNvPr>
          <p:cNvSpPr>
            <a:spLocks noGrp="1"/>
          </p:cNvSpPr>
          <p:nvPr>
            <p:ph type="title"/>
          </p:nvPr>
        </p:nvSpPr>
        <p:spPr>
          <a:xfrm>
            <a:off x="416159" y="-946343"/>
            <a:ext cx="8207088" cy="858877"/>
          </a:xfrm>
        </p:spPr>
        <p:txBody>
          <a:bodyPr>
            <a:normAutofit fontScale="90000"/>
          </a:bodyPr>
          <a:lstStyle/>
          <a:p>
            <a:r>
              <a:rPr lang="en-US" dirty="0"/>
              <a:t>Some farm</a:t>
            </a:r>
            <a:r>
              <a:rPr lang="en-US" baseline="0" dirty="0"/>
              <a:t> products are grown in urban areas</a:t>
            </a:r>
            <a:endParaRPr lang="en-US" dirty="0"/>
          </a:p>
        </p:txBody>
      </p:sp>
    </p:spTree>
    <p:extLst>
      <p:ext uri="{BB962C8B-B14F-4D97-AF65-F5344CB8AC3E}">
        <p14:creationId xmlns:p14="http://schemas.microsoft.com/office/powerpoint/2010/main" val="3742407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of youth tending to an urban farm bed at “Grow Dat Youth Farm” sits at the center of the simplified food systems diagram. The simplified food systems diagram includes food production, food processing, aggregation and distribution, marketing, markets and purchasing, preparation and consumption, and resources and waste recovery.">
            <a:extLst>
              <a:ext uri="{FF2B5EF4-FFF2-40B4-BE49-F238E27FC236}">
                <a16:creationId xmlns:a16="http://schemas.microsoft.com/office/drawing/2014/main" id="{E94C9BC8-1335-7536-FDEA-285286CC32B5}"/>
              </a:ext>
            </a:extLst>
          </p:cNvPr>
          <p:cNvPicPr>
            <a:picLocks noChangeAspect="1"/>
          </p:cNvPicPr>
          <p:nvPr/>
        </p:nvPicPr>
        <p:blipFill>
          <a:blip r:embed="rId3"/>
          <a:stretch>
            <a:fillRect/>
          </a:stretch>
        </p:blipFill>
        <p:spPr>
          <a:xfrm>
            <a:off x="689229" y="0"/>
            <a:ext cx="7765543" cy="4557721"/>
          </a:xfrm>
          <a:prstGeom prst="rect">
            <a:avLst/>
          </a:prstGeom>
        </p:spPr>
      </p:pic>
      <p:sp>
        <p:nvSpPr>
          <p:cNvPr id="2" name="Title 1">
            <a:extLst>
              <a:ext uri="{FF2B5EF4-FFF2-40B4-BE49-F238E27FC236}">
                <a16:creationId xmlns:a16="http://schemas.microsoft.com/office/drawing/2014/main" id="{09916B01-2623-6C9A-393F-071BF03C0A57}"/>
              </a:ext>
            </a:extLst>
          </p:cNvPr>
          <p:cNvSpPr>
            <a:spLocks noGrp="1"/>
          </p:cNvSpPr>
          <p:nvPr>
            <p:ph type="title"/>
          </p:nvPr>
        </p:nvSpPr>
        <p:spPr>
          <a:xfrm>
            <a:off x="562029" y="-1229466"/>
            <a:ext cx="8207088" cy="858877"/>
          </a:xfrm>
        </p:spPr>
        <p:txBody>
          <a:bodyPr>
            <a:normAutofit/>
          </a:bodyPr>
          <a:lstStyle/>
          <a:p>
            <a:r>
              <a:rPr lang="en-US" dirty="0"/>
              <a:t>Example of a fully-urban food system</a:t>
            </a:r>
          </a:p>
        </p:txBody>
      </p:sp>
    </p:spTree>
    <p:extLst>
      <p:ext uri="{BB962C8B-B14F-4D97-AF65-F5344CB8AC3E}">
        <p14:creationId xmlns:p14="http://schemas.microsoft.com/office/powerpoint/2010/main" val="3240334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BA824E-9482-BB2D-0DC7-3C2DFB3E97D7}"/>
              </a:ext>
            </a:extLst>
          </p:cNvPr>
          <p:cNvSpPr txBox="1"/>
          <p:nvPr/>
        </p:nvSpPr>
        <p:spPr>
          <a:xfrm>
            <a:off x="7146297" y="4657449"/>
            <a:ext cx="1321196" cy="253916"/>
          </a:xfrm>
          <a:prstGeom prst="rect">
            <a:avLst/>
          </a:prstGeom>
          <a:noFill/>
        </p:spPr>
        <p:txBody>
          <a:bodyPr wrap="none" rtlCol="0">
            <a:spAutoFit/>
          </a:bodyPr>
          <a:lstStyle/>
          <a:p>
            <a:pPr algn="r" defTabSz="685800">
              <a:defRPr/>
            </a:pPr>
            <a:r>
              <a:rPr lang="en-US" sz="1050" i="1" dirty="0">
                <a:solidFill>
                  <a:prstClr val="black"/>
                </a:solidFill>
                <a:latin typeface="Lora" panose="02000503000000020004" pitchFamily="2" charset="77"/>
                <a:ea typeface="Source Sans Pro" panose="020B0503030403020204" pitchFamily="34" charset="0"/>
              </a:rPr>
              <a:t>Source: USDA, n.d.</a:t>
            </a:r>
          </a:p>
        </p:txBody>
      </p:sp>
      <p:sp>
        <p:nvSpPr>
          <p:cNvPr id="3" name="Content Placeholder 2">
            <a:extLst>
              <a:ext uri="{FF2B5EF4-FFF2-40B4-BE49-F238E27FC236}">
                <a16:creationId xmlns:a16="http://schemas.microsoft.com/office/drawing/2014/main" id="{E16BFE1B-1819-6DBC-24DD-74899C5C7FE9}"/>
              </a:ext>
            </a:extLst>
          </p:cNvPr>
          <p:cNvSpPr>
            <a:spLocks noGrp="1"/>
          </p:cNvSpPr>
          <p:nvPr>
            <p:ph idx="1"/>
          </p:nvPr>
        </p:nvSpPr>
        <p:spPr>
          <a:xfrm>
            <a:off x="468456" y="2267712"/>
            <a:ext cx="8207088" cy="1936596"/>
          </a:xfrm>
        </p:spPr>
        <p:txBody>
          <a:bodyPr>
            <a:normAutofit/>
          </a:bodyPr>
          <a:lstStyle/>
          <a:p>
            <a:pPr marL="0" indent="0">
              <a:buNone/>
            </a:pPr>
            <a:r>
              <a:rPr lang="en-US" sz="2700" i="1" dirty="0"/>
              <a:t>place-specific clusters of agricultural producers of all kinds – farmers, ranchers, fishers – along with consumers and institutions engaged in producing, processing, distributing, and selling foods</a:t>
            </a:r>
          </a:p>
        </p:txBody>
      </p:sp>
      <p:sp>
        <p:nvSpPr>
          <p:cNvPr id="2" name="Title 1">
            <a:extLst>
              <a:ext uri="{FF2B5EF4-FFF2-40B4-BE49-F238E27FC236}">
                <a16:creationId xmlns:a16="http://schemas.microsoft.com/office/drawing/2014/main" id="{F91B82B5-ABB1-1757-E45F-FF3886071A0F}"/>
              </a:ext>
            </a:extLst>
          </p:cNvPr>
          <p:cNvSpPr>
            <a:spLocks noGrp="1"/>
          </p:cNvSpPr>
          <p:nvPr>
            <p:ph type="title"/>
          </p:nvPr>
        </p:nvSpPr>
        <p:spPr/>
        <p:txBody>
          <a:bodyPr>
            <a:normAutofit fontScale="90000"/>
          </a:bodyPr>
          <a:lstStyle/>
          <a:p>
            <a:r>
              <a:rPr lang="en-US" sz="6000" dirty="0">
                <a:latin typeface="Work Sans" pitchFamily="2" charset="77"/>
              </a:rPr>
              <a:t>Local and regional food systems</a:t>
            </a:r>
          </a:p>
        </p:txBody>
      </p:sp>
    </p:spTree>
    <p:extLst>
      <p:ext uri="{BB962C8B-B14F-4D97-AF65-F5344CB8AC3E}">
        <p14:creationId xmlns:p14="http://schemas.microsoft.com/office/powerpoint/2010/main" val="1300519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 simplified food system is a diagram of 7 circles connected by arrows. The first circle has a picture of a pumpkin representing &quot;food production.&quot; The second circle features a box image representing &quot;food processing.&quot; The third circle features a box truck representing &quot;aggregation and distribution.&quot; The fourth circle features a sales tag representing &quot;marketing.&quot; The fifth circle features a shopping bag full of food representing &quot;markets and purchasing.&quot; The sixth circle features a plate and cutlery representing &quot;preparation and consumption.&quot; The seventh circle features a recycling icon representing &quot;resource and waste recovery.&quot; Eight arrows lie in the middle of the diagram connecting all circles to each other in new and complex ways. Each of the circles of the simplified food system is now also connected by an arrow to additional, simplified food systems diagrams of seven circles connected by arrows. The whole image indicates that each of the stages of the food system comprise additional systems.">
            <a:extLst>
              <a:ext uri="{FF2B5EF4-FFF2-40B4-BE49-F238E27FC236}">
                <a16:creationId xmlns:a16="http://schemas.microsoft.com/office/drawing/2014/main" id="{17353FE3-915F-2F46-8290-4679116F9539}"/>
              </a:ext>
            </a:extLst>
          </p:cNvPr>
          <p:cNvPicPr>
            <a:picLocks noChangeAspect="1"/>
          </p:cNvPicPr>
          <p:nvPr/>
        </p:nvPicPr>
        <p:blipFill>
          <a:blip r:embed="rId3"/>
          <a:stretch>
            <a:fillRect/>
          </a:stretch>
        </p:blipFill>
        <p:spPr>
          <a:xfrm>
            <a:off x="0" y="1"/>
            <a:ext cx="9144000" cy="4579154"/>
          </a:xfrm>
          <a:prstGeom prst="rect">
            <a:avLst/>
          </a:prstGeom>
        </p:spPr>
      </p:pic>
      <p:sp>
        <p:nvSpPr>
          <p:cNvPr id="2" name="Title 1">
            <a:extLst>
              <a:ext uri="{FF2B5EF4-FFF2-40B4-BE49-F238E27FC236}">
                <a16:creationId xmlns:a16="http://schemas.microsoft.com/office/drawing/2014/main" id="{D8EDC05E-25B6-F03F-0D18-983103CFC2FC}"/>
              </a:ext>
            </a:extLst>
          </p:cNvPr>
          <p:cNvSpPr>
            <a:spLocks noGrp="1"/>
          </p:cNvSpPr>
          <p:nvPr>
            <p:ph type="title"/>
          </p:nvPr>
        </p:nvSpPr>
        <p:spPr>
          <a:xfrm>
            <a:off x="562029" y="-975722"/>
            <a:ext cx="8207088" cy="858877"/>
          </a:xfrm>
        </p:spPr>
        <p:txBody>
          <a:bodyPr>
            <a:normAutofit fontScale="90000"/>
          </a:bodyPr>
          <a:lstStyle/>
          <a:p>
            <a:r>
              <a:rPr lang="en-US" dirty="0"/>
              <a:t>More resilient food systems are more complex</a:t>
            </a:r>
          </a:p>
        </p:txBody>
      </p:sp>
    </p:spTree>
    <p:extLst>
      <p:ext uri="{BB962C8B-B14F-4D97-AF65-F5344CB8AC3E}">
        <p14:creationId xmlns:p14="http://schemas.microsoft.com/office/powerpoint/2010/main" val="294750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739C3-7566-4E2C-6630-3A32F384A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22E88-DF4A-2B3E-146B-1BD2CA8CA308}"/>
              </a:ext>
            </a:extLst>
          </p:cNvPr>
          <p:cNvSpPr>
            <a:spLocks noGrp="1"/>
          </p:cNvSpPr>
          <p:nvPr>
            <p:ph type="title"/>
          </p:nvPr>
        </p:nvSpPr>
        <p:spPr>
          <a:xfrm>
            <a:off x="1" y="1258513"/>
            <a:ext cx="9143999" cy="1450137"/>
          </a:xfrm>
        </p:spPr>
        <p:txBody>
          <a:bodyPr>
            <a:noAutofit/>
          </a:bodyPr>
          <a:lstStyle/>
          <a:p>
            <a:pPr algn="ctr"/>
            <a:r>
              <a:rPr lang="en-US" sz="6600" dirty="0">
                <a:latin typeface="Work Sans" pitchFamily="2" charset="77"/>
              </a:rPr>
              <a:t>Introduction to systems thinking</a:t>
            </a:r>
          </a:p>
        </p:txBody>
      </p:sp>
    </p:spTree>
    <p:extLst>
      <p:ext uri="{BB962C8B-B14F-4D97-AF65-F5344CB8AC3E}">
        <p14:creationId xmlns:p14="http://schemas.microsoft.com/office/powerpoint/2010/main" val="911411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ople walk around a farmers market where farmers are interacting with customers at their stalls.">
            <a:extLst>
              <a:ext uri="{FF2B5EF4-FFF2-40B4-BE49-F238E27FC236}">
                <a16:creationId xmlns:a16="http://schemas.microsoft.com/office/drawing/2014/main" id="{0C677C5A-A9D3-E64C-3C2C-FCECD6AFA7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7294" y="42862"/>
            <a:ext cx="6729413" cy="4481894"/>
          </a:xfrm>
          <a:prstGeom prst="rect">
            <a:avLst/>
          </a:prstGeom>
        </p:spPr>
      </p:pic>
      <p:sp>
        <p:nvSpPr>
          <p:cNvPr id="2" name="Title 1">
            <a:extLst>
              <a:ext uri="{FF2B5EF4-FFF2-40B4-BE49-F238E27FC236}">
                <a16:creationId xmlns:a16="http://schemas.microsoft.com/office/drawing/2014/main" id="{0EB9FFF0-A5D7-103B-A139-863EE2E7F4B1}"/>
              </a:ext>
            </a:extLst>
          </p:cNvPr>
          <p:cNvSpPr>
            <a:spLocks noGrp="1"/>
          </p:cNvSpPr>
          <p:nvPr>
            <p:ph type="title"/>
          </p:nvPr>
        </p:nvSpPr>
        <p:spPr>
          <a:xfrm>
            <a:off x="468456" y="-1007619"/>
            <a:ext cx="8207088" cy="858877"/>
          </a:xfrm>
        </p:spPr>
        <p:txBody>
          <a:bodyPr>
            <a:normAutofit fontScale="90000"/>
          </a:bodyPr>
          <a:lstStyle/>
          <a:p>
            <a:r>
              <a:rPr lang="en-US" dirty="0"/>
              <a:t>Consumers turned to farmers markets during the COVID-19 pandemic</a:t>
            </a:r>
          </a:p>
        </p:txBody>
      </p:sp>
    </p:spTree>
    <p:extLst>
      <p:ext uri="{BB962C8B-B14F-4D97-AF65-F5344CB8AC3E}">
        <p14:creationId xmlns:p14="http://schemas.microsoft.com/office/powerpoint/2010/main" val="3234108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F21D2-95D5-4FDE-2616-7C91A0DC8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5CF0F-15F6-2F29-119C-5361E476EC1E}"/>
              </a:ext>
            </a:extLst>
          </p:cNvPr>
          <p:cNvSpPr>
            <a:spLocks noGrp="1"/>
          </p:cNvSpPr>
          <p:nvPr>
            <p:ph type="title"/>
          </p:nvPr>
        </p:nvSpPr>
        <p:spPr>
          <a:xfrm>
            <a:off x="1" y="1258513"/>
            <a:ext cx="9143999" cy="1450137"/>
          </a:xfrm>
        </p:spPr>
        <p:txBody>
          <a:bodyPr>
            <a:noAutofit/>
          </a:bodyPr>
          <a:lstStyle/>
          <a:p>
            <a:pPr algn="ctr"/>
            <a:r>
              <a:rPr lang="en-US" sz="6600" dirty="0">
                <a:latin typeface="Work Sans" pitchFamily="2" charset="77"/>
              </a:rPr>
              <a:t>Course 2 recap and next steps</a:t>
            </a:r>
          </a:p>
        </p:txBody>
      </p:sp>
    </p:spTree>
    <p:extLst>
      <p:ext uri="{BB962C8B-B14F-4D97-AF65-F5344CB8AC3E}">
        <p14:creationId xmlns:p14="http://schemas.microsoft.com/office/powerpoint/2010/main" val="2038989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27655-1737-AD6B-4BBA-B88E444C550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4157ACF-D419-3E1A-A1A7-73267A7B1407}"/>
              </a:ext>
            </a:extLst>
          </p:cNvPr>
          <p:cNvSpPr txBox="1"/>
          <p:nvPr/>
        </p:nvSpPr>
        <p:spPr>
          <a:xfrm>
            <a:off x="6936473" y="4635980"/>
            <a:ext cx="2037737" cy="253916"/>
          </a:xfrm>
          <a:prstGeom prst="rect">
            <a:avLst/>
          </a:prstGeom>
          <a:noFill/>
        </p:spPr>
        <p:txBody>
          <a:bodyPr wrap="none" rtlCol="0">
            <a:spAutoFit/>
          </a:bodyPr>
          <a:lstStyle/>
          <a:p>
            <a:pPr defTabSz="685800">
              <a:defRPr/>
            </a:pPr>
            <a:r>
              <a:rPr lang="en-US" sz="1050" i="1" dirty="0">
                <a:solidFill>
                  <a:srgbClr val="000000"/>
                </a:solidFill>
                <a:latin typeface="Lora" panose="02000503000000020004" pitchFamily="2" charset="77"/>
              </a:rPr>
              <a:t>Source: </a:t>
            </a:r>
            <a:r>
              <a:rPr lang="en-US" sz="1050" i="1" dirty="0" err="1">
                <a:solidFill>
                  <a:srgbClr val="000000"/>
                </a:solidFill>
                <a:latin typeface="Lora" panose="02000503000000020004" pitchFamily="2" charset="77"/>
              </a:rPr>
              <a:t>Cabrea</a:t>
            </a:r>
            <a:r>
              <a:rPr lang="en-US" sz="1050" i="1" dirty="0">
                <a:solidFill>
                  <a:srgbClr val="000000"/>
                </a:solidFill>
                <a:latin typeface="Lora" panose="02000503000000020004" pitchFamily="2" charset="77"/>
              </a:rPr>
              <a:t> &amp; </a:t>
            </a:r>
            <a:r>
              <a:rPr lang="en-US" sz="1050" i="1" dirty="0" err="1">
                <a:solidFill>
                  <a:srgbClr val="000000"/>
                </a:solidFill>
                <a:latin typeface="Lora" panose="02000503000000020004" pitchFamily="2" charset="77"/>
              </a:rPr>
              <a:t>Cabrea</a:t>
            </a:r>
            <a:r>
              <a:rPr lang="en-US" sz="1050" i="1" dirty="0">
                <a:solidFill>
                  <a:srgbClr val="000000"/>
                </a:solidFill>
                <a:latin typeface="Lora" panose="02000503000000020004" pitchFamily="2" charset="77"/>
              </a:rPr>
              <a:t>, 2015</a:t>
            </a:r>
          </a:p>
        </p:txBody>
      </p:sp>
      <p:sp>
        <p:nvSpPr>
          <p:cNvPr id="3" name="Content Placeholder 2">
            <a:extLst>
              <a:ext uri="{FF2B5EF4-FFF2-40B4-BE49-F238E27FC236}">
                <a16:creationId xmlns:a16="http://schemas.microsoft.com/office/drawing/2014/main" id="{4E1F7700-B394-495E-5D1C-3DB04CB883A4}"/>
              </a:ext>
            </a:extLst>
          </p:cNvPr>
          <p:cNvSpPr>
            <a:spLocks noGrp="1"/>
          </p:cNvSpPr>
          <p:nvPr>
            <p:ph idx="1"/>
          </p:nvPr>
        </p:nvSpPr>
        <p:spPr>
          <a:xfrm>
            <a:off x="468456" y="1609344"/>
            <a:ext cx="8207088" cy="2594964"/>
          </a:xfrm>
        </p:spPr>
        <p:txBody>
          <a:bodyPr>
            <a:normAutofit/>
          </a:bodyPr>
          <a:lstStyle/>
          <a:p>
            <a:pPr marL="0" indent="0">
              <a:buNone/>
            </a:pPr>
            <a:r>
              <a:rPr lang="en-US" sz="3300" i="1" dirty="0"/>
              <a:t>comprise multiple networks of interacting variables</a:t>
            </a:r>
          </a:p>
        </p:txBody>
      </p:sp>
      <p:sp>
        <p:nvSpPr>
          <p:cNvPr id="2" name="Title 1">
            <a:extLst>
              <a:ext uri="{FF2B5EF4-FFF2-40B4-BE49-F238E27FC236}">
                <a16:creationId xmlns:a16="http://schemas.microsoft.com/office/drawing/2014/main" id="{888E8C0B-DF20-EBA5-2A7C-3283C627D99F}"/>
              </a:ext>
            </a:extLst>
          </p:cNvPr>
          <p:cNvSpPr>
            <a:spLocks noGrp="1"/>
          </p:cNvSpPr>
          <p:nvPr>
            <p:ph type="title"/>
          </p:nvPr>
        </p:nvSpPr>
        <p:spPr/>
        <p:txBody>
          <a:bodyPr>
            <a:normAutofit fontScale="90000"/>
          </a:bodyPr>
          <a:lstStyle/>
          <a:p>
            <a:r>
              <a:rPr lang="en-US" sz="6000" dirty="0">
                <a:latin typeface="Work Sans" pitchFamily="2" charset="77"/>
              </a:rPr>
              <a:t>Systems</a:t>
            </a:r>
          </a:p>
        </p:txBody>
      </p:sp>
    </p:spTree>
    <p:extLst>
      <p:ext uri="{BB962C8B-B14F-4D97-AF65-F5344CB8AC3E}">
        <p14:creationId xmlns:p14="http://schemas.microsoft.com/office/powerpoint/2010/main" val="395868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82B5-ABB1-1757-E45F-FF3886071A0F}"/>
              </a:ext>
            </a:extLst>
          </p:cNvPr>
          <p:cNvSpPr>
            <a:spLocks noGrp="1"/>
          </p:cNvSpPr>
          <p:nvPr>
            <p:ph type="title"/>
          </p:nvPr>
        </p:nvSpPr>
        <p:spPr>
          <a:xfrm>
            <a:off x="1" y="1715713"/>
            <a:ext cx="9143999" cy="1450137"/>
          </a:xfrm>
        </p:spPr>
        <p:txBody>
          <a:bodyPr>
            <a:normAutofit/>
          </a:bodyPr>
          <a:lstStyle/>
          <a:p>
            <a:pPr algn="ctr"/>
            <a:r>
              <a:rPr lang="en-US" sz="6000" dirty="0">
                <a:latin typeface="Work Sans" pitchFamily="2" charset="77"/>
              </a:rPr>
              <a:t>Systems thinking</a:t>
            </a:r>
          </a:p>
        </p:txBody>
      </p:sp>
    </p:spTree>
    <p:extLst>
      <p:ext uri="{BB962C8B-B14F-4D97-AF65-F5344CB8AC3E}">
        <p14:creationId xmlns:p14="http://schemas.microsoft.com/office/powerpoint/2010/main" val="18467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hool of fish swim together underwater">
            <a:extLst>
              <a:ext uri="{FF2B5EF4-FFF2-40B4-BE49-F238E27FC236}">
                <a16:creationId xmlns:a16="http://schemas.microsoft.com/office/drawing/2014/main" id="{CC33A3C0-CF82-B6E1-DD45-EBA4E0396A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2720" y="122465"/>
            <a:ext cx="6438560" cy="4292373"/>
          </a:xfrm>
          <a:prstGeom prst="rect">
            <a:avLst/>
          </a:prstGeom>
        </p:spPr>
      </p:pic>
      <p:sp>
        <p:nvSpPr>
          <p:cNvPr id="2" name="Title 1">
            <a:extLst>
              <a:ext uri="{FF2B5EF4-FFF2-40B4-BE49-F238E27FC236}">
                <a16:creationId xmlns:a16="http://schemas.microsoft.com/office/drawing/2014/main" id="{F882AA42-14A4-CF4D-6BC0-E01C5C29BDAD}"/>
              </a:ext>
            </a:extLst>
          </p:cNvPr>
          <p:cNvSpPr>
            <a:spLocks noGrp="1"/>
          </p:cNvSpPr>
          <p:nvPr>
            <p:ph type="title"/>
          </p:nvPr>
        </p:nvSpPr>
        <p:spPr>
          <a:xfrm>
            <a:off x="468456" y="-1012361"/>
            <a:ext cx="8207088" cy="858877"/>
          </a:xfrm>
        </p:spPr>
        <p:txBody>
          <a:bodyPr/>
          <a:lstStyle/>
          <a:p>
            <a:r>
              <a:rPr lang="en-US" dirty="0"/>
              <a:t>Introduction to systems </a:t>
            </a:r>
          </a:p>
        </p:txBody>
      </p:sp>
    </p:spTree>
    <p:extLst>
      <p:ext uri="{BB962C8B-B14F-4D97-AF65-F5344CB8AC3E}">
        <p14:creationId xmlns:p14="http://schemas.microsoft.com/office/powerpoint/2010/main" val="285916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ABF30-0F1C-E93E-CACE-6AE7F0F7B7C5}"/>
            </a:ext>
          </a:extLst>
        </p:cNvPr>
        <p:cNvGrpSpPr/>
        <p:nvPr/>
      </p:nvGrpSpPr>
      <p:grpSpPr>
        <a:xfrm>
          <a:off x="0" y="0"/>
          <a:ext cx="0" cy="0"/>
          <a:chOff x="0" y="0"/>
          <a:chExt cx="0" cy="0"/>
        </a:xfrm>
      </p:grpSpPr>
      <p:grpSp>
        <p:nvGrpSpPr>
          <p:cNvPr id="20" name="Group 19" descr="This diagram represents a successful extension system in which university researchers, extension educators, and farmers collaborate by engaging in two-way communication networks. ">
            <a:extLst>
              <a:ext uri="{FF2B5EF4-FFF2-40B4-BE49-F238E27FC236}">
                <a16:creationId xmlns:a16="http://schemas.microsoft.com/office/drawing/2014/main" id="{4CBB82F5-912B-68F4-5090-D478A1A52F9B}"/>
              </a:ext>
            </a:extLst>
          </p:cNvPr>
          <p:cNvGrpSpPr/>
          <p:nvPr/>
        </p:nvGrpSpPr>
        <p:grpSpPr>
          <a:xfrm>
            <a:off x="324805" y="507492"/>
            <a:ext cx="8156073" cy="3941064"/>
            <a:chOff x="433073" y="676656"/>
            <a:chExt cx="10874763" cy="5254752"/>
          </a:xfrm>
        </p:grpSpPr>
        <p:cxnSp>
          <p:nvCxnSpPr>
            <p:cNvPr id="13" name="Straight Arrow Connector 12" descr="An arrow connects the land grant researcher and the farmer, representing their relationship in which feedback is given and received between both agents.">
              <a:extLst>
                <a:ext uri="{FF2B5EF4-FFF2-40B4-BE49-F238E27FC236}">
                  <a16:creationId xmlns:a16="http://schemas.microsoft.com/office/drawing/2014/main" id="{735A73E3-8F19-92D5-4346-84CF0D0AEB94}"/>
                </a:ext>
              </a:extLst>
            </p:cNvPr>
            <p:cNvCxnSpPr>
              <a:cxnSpLocks/>
            </p:cNvCxnSpPr>
            <p:nvPr/>
          </p:nvCxnSpPr>
          <p:spPr>
            <a:xfrm>
              <a:off x="2956098" y="1946029"/>
              <a:ext cx="6042360" cy="0"/>
            </a:xfrm>
            <a:prstGeom prst="straightConnector1">
              <a:avLst/>
            </a:prstGeom>
            <a:ln w="57150">
              <a:prstDash val="lgDash"/>
              <a:headEnd type="triangle"/>
              <a:tailEnd type="triangle"/>
            </a:ln>
          </p:spPr>
          <p:style>
            <a:lnRef idx="2">
              <a:schemeClr val="accent6"/>
            </a:lnRef>
            <a:fillRef idx="0">
              <a:schemeClr val="accent6"/>
            </a:fillRef>
            <a:effectRef idx="1">
              <a:schemeClr val="accent6"/>
            </a:effectRef>
            <a:fontRef idx="minor">
              <a:schemeClr val="tx1"/>
            </a:fontRef>
          </p:style>
        </p:cxnSp>
        <p:sp>
          <p:nvSpPr>
            <p:cNvPr id="15" name="TextBox 14">
              <a:extLst>
                <a:ext uri="{FF2B5EF4-FFF2-40B4-BE49-F238E27FC236}">
                  <a16:creationId xmlns:a16="http://schemas.microsoft.com/office/drawing/2014/main" id="{BECA0778-6ED5-D70E-621D-F662DA084D26}"/>
                </a:ext>
                <a:ext uri="{C183D7F6-B498-43B3-948B-1728B52AA6E4}">
                  <adec:decorative xmlns:adec="http://schemas.microsoft.com/office/drawing/2017/decorative" val="0"/>
                </a:ext>
              </a:extLst>
            </p:cNvPr>
            <p:cNvSpPr txBox="1"/>
            <p:nvPr/>
          </p:nvSpPr>
          <p:spPr>
            <a:xfrm>
              <a:off x="5198010" y="2067187"/>
              <a:ext cx="1603345" cy="492443"/>
            </a:xfrm>
            <a:prstGeom prst="rect">
              <a:avLst/>
            </a:prstGeom>
            <a:noFill/>
          </p:spPr>
          <p:txBody>
            <a:bodyPr wrap="none" rtlCol="0">
              <a:spAutoFit/>
            </a:bodyPr>
            <a:lstStyle/>
            <a:p>
              <a:r>
                <a:rPr lang="en-US" b="1" dirty="0">
                  <a:solidFill>
                    <a:srgbClr val="71AD47"/>
                  </a:solidFill>
                  <a:latin typeface="Lora" panose="02000503000000020004" pitchFamily="2" charset="77"/>
                </a:rPr>
                <a:t>Feedback</a:t>
              </a:r>
            </a:p>
          </p:txBody>
        </p:sp>
        <p:cxnSp>
          <p:nvCxnSpPr>
            <p:cNvPr id="9" name="Straight Arrow Connector 8" descr="An arrow represents the relationship between the land grant researcher and the farmer, in which the researcher publishes research that the farmer can access.">
              <a:extLst>
                <a:ext uri="{FF2B5EF4-FFF2-40B4-BE49-F238E27FC236}">
                  <a16:creationId xmlns:a16="http://schemas.microsoft.com/office/drawing/2014/main" id="{DA844872-4EE1-F586-9374-CC6ED232C3C9}"/>
                </a:ext>
              </a:extLst>
            </p:cNvPr>
            <p:cNvCxnSpPr>
              <a:cxnSpLocks/>
            </p:cNvCxnSpPr>
            <p:nvPr/>
          </p:nvCxnSpPr>
          <p:spPr>
            <a:xfrm>
              <a:off x="2938240" y="1587246"/>
              <a:ext cx="606021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39AC2410-0DDB-C490-575D-2A79E943D797}"/>
                </a:ext>
                <a:ext uri="{C183D7F6-B498-43B3-948B-1728B52AA6E4}">
                  <adec:decorative xmlns:adec="http://schemas.microsoft.com/office/drawing/2017/decorative" val="0"/>
                </a:ext>
              </a:extLst>
            </p:cNvPr>
            <p:cNvSpPr txBox="1"/>
            <p:nvPr/>
          </p:nvSpPr>
          <p:spPr>
            <a:xfrm>
              <a:off x="4495038" y="995716"/>
              <a:ext cx="3022111" cy="492443"/>
            </a:xfrm>
            <a:prstGeom prst="rect">
              <a:avLst/>
            </a:prstGeom>
            <a:noFill/>
          </p:spPr>
          <p:txBody>
            <a:bodyPr wrap="none" rtlCol="0">
              <a:spAutoFit/>
            </a:bodyPr>
            <a:lstStyle/>
            <a:p>
              <a:r>
                <a:rPr lang="en-US" b="1" dirty="0">
                  <a:latin typeface="Lora" panose="02000503000000020004" pitchFamily="2" charset="77"/>
                </a:rPr>
                <a:t>Publishes research</a:t>
              </a:r>
            </a:p>
          </p:txBody>
        </p:sp>
        <p:cxnSp>
          <p:nvCxnSpPr>
            <p:cNvPr id="8" name="Straight Arrow Connector 7" descr="An arrow connects the extension educator and the farmer, representing their relationship in which feedback is given and received between both agents.">
              <a:extLst>
                <a:ext uri="{FF2B5EF4-FFF2-40B4-BE49-F238E27FC236}">
                  <a16:creationId xmlns:a16="http://schemas.microsoft.com/office/drawing/2014/main" id="{EA149580-C2AB-1064-686F-19DBF2754EBF}"/>
                </a:ext>
              </a:extLst>
            </p:cNvPr>
            <p:cNvCxnSpPr>
              <a:cxnSpLocks/>
            </p:cNvCxnSpPr>
            <p:nvPr/>
          </p:nvCxnSpPr>
          <p:spPr>
            <a:xfrm flipV="1">
              <a:off x="6876252" y="3774784"/>
              <a:ext cx="2551670" cy="1440941"/>
            </a:xfrm>
            <a:prstGeom prst="straightConnector1">
              <a:avLst/>
            </a:prstGeom>
            <a:ln w="57150">
              <a:prstDash val="lgDash"/>
              <a:headEnd type="triangle"/>
              <a:tailEnd type="triangle"/>
            </a:ln>
          </p:spPr>
          <p:style>
            <a:lnRef idx="2">
              <a:schemeClr val="accent6"/>
            </a:lnRef>
            <a:fillRef idx="0">
              <a:schemeClr val="accent6"/>
            </a:fillRef>
            <a:effectRef idx="1">
              <a:schemeClr val="accent6"/>
            </a:effectRef>
            <a:fontRef idx="minor">
              <a:schemeClr val="tx1"/>
            </a:fontRef>
          </p:style>
        </p:cxnSp>
        <p:sp>
          <p:nvSpPr>
            <p:cNvPr id="17" name="TextBox 16">
              <a:extLst>
                <a:ext uri="{FF2B5EF4-FFF2-40B4-BE49-F238E27FC236}">
                  <a16:creationId xmlns:a16="http://schemas.microsoft.com/office/drawing/2014/main" id="{FAD1E56D-7227-B25B-70AC-A8B774AB21AB}"/>
                </a:ext>
                <a:ext uri="{C183D7F6-B498-43B3-948B-1728B52AA6E4}">
                  <adec:decorative xmlns:adec="http://schemas.microsoft.com/office/drawing/2017/decorative" val="0"/>
                </a:ext>
              </a:extLst>
            </p:cNvPr>
            <p:cNvSpPr txBox="1"/>
            <p:nvPr/>
          </p:nvSpPr>
          <p:spPr>
            <a:xfrm>
              <a:off x="7827289" y="4731367"/>
              <a:ext cx="1603345" cy="492443"/>
            </a:xfrm>
            <a:prstGeom prst="rect">
              <a:avLst/>
            </a:prstGeom>
            <a:noFill/>
          </p:spPr>
          <p:txBody>
            <a:bodyPr wrap="none" rtlCol="0">
              <a:spAutoFit/>
            </a:bodyPr>
            <a:lstStyle/>
            <a:p>
              <a:r>
                <a:rPr lang="en-US" b="1" dirty="0">
                  <a:solidFill>
                    <a:srgbClr val="71AD47"/>
                  </a:solidFill>
                  <a:latin typeface="Lora" panose="02000503000000020004" pitchFamily="2" charset="77"/>
                </a:rPr>
                <a:t>Feedback</a:t>
              </a:r>
            </a:p>
          </p:txBody>
        </p:sp>
        <p:cxnSp>
          <p:nvCxnSpPr>
            <p:cNvPr id="24" name="Straight Arrow Connector 23" descr="An arrow between the extension educator and the farmer represents their collaborative, reciprocal relationship">
              <a:extLst>
                <a:ext uri="{FF2B5EF4-FFF2-40B4-BE49-F238E27FC236}">
                  <a16:creationId xmlns:a16="http://schemas.microsoft.com/office/drawing/2014/main" id="{AFEFA4D1-62CC-6F84-AD4A-652571653278}"/>
                </a:ext>
              </a:extLst>
            </p:cNvPr>
            <p:cNvCxnSpPr>
              <a:cxnSpLocks/>
            </p:cNvCxnSpPr>
            <p:nvPr/>
          </p:nvCxnSpPr>
          <p:spPr>
            <a:xfrm flipV="1">
              <a:off x="6547904" y="2938272"/>
              <a:ext cx="2551670" cy="1440941"/>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82144447-41FC-DFEE-863A-118031297C08}"/>
                </a:ext>
                <a:ext uri="{C183D7F6-B498-43B3-948B-1728B52AA6E4}">
                  <adec:decorative xmlns:adec="http://schemas.microsoft.com/office/drawing/2017/decorative" val="0"/>
                </a:ext>
              </a:extLst>
            </p:cNvPr>
            <p:cNvSpPr txBox="1"/>
            <p:nvPr/>
          </p:nvSpPr>
          <p:spPr>
            <a:xfrm>
              <a:off x="6586446" y="2665325"/>
              <a:ext cx="1933179" cy="492443"/>
            </a:xfrm>
            <a:prstGeom prst="rect">
              <a:avLst/>
            </a:prstGeom>
            <a:noFill/>
          </p:spPr>
          <p:txBody>
            <a:bodyPr wrap="none" rtlCol="0">
              <a:spAutoFit/>
            </a:bodyPr>
            <a:lstStyle/>
            <a:p>
              <a:r>
                <a:rPr lang="en-US" b="1" dirty="0">
                  <a:latin typeface="Lora" panose="02000503000000020004" pitchFamily="2" charset="77"/>
                </a:rPr>
                <a:t>Collaborate</a:t>
              </a:r>
            </a:p>
          </p:txBody>
        </p:sp>
        <p:cxnSp>
          <p:nvCxnSpPr>
            <p:cNvPr id="11" name="Straight Arrow Connector 10" descr="An arrow represents the relationship bewteen the extension educator and the farmer, in which the educator creates programs for farmers">
              <a:extLst>
                <a:ext uri="{FF2B5EF4-FFF2-40B4-BE49-F238E27FC236}">
                  <a16:creationId xmlns:a16="http://schemas.microsoft.com/office/drawing/2014/main" id="{003AA0ED-B72B-0B6B-E180-94E4BB1F48F8}"/>
                </a:ext>
              </a:extLst>
            </p:cNvPr>
            <p:cNvCxnSpPr>
              <a:cxnSpLocks/>
            </p:cNvCxnSpPr>
            <p:nvPr/>
          </p:nvCxnSpPr>
          <p:spPr>
            <a:xfrm flipV="1">
              <a:off x="6756654" y="2938272"/>
              <a:ext cx="3372612" cy="191262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7C8351F-C713-9B78-C102-DB5DD6187D51}"/>
                </a:ext>
                <a:ext uri="{C183D7F6-B498-43B3-948B-1728B52AA6E4}">
                  <adec:decorative xmlns:adec="http://schemas.microsoft.com/office/drawing/2017/decorative" val="0"/>
                </a:ext>
              </a:extLst>
            </p:cNvPr>
            <p:cNvSpPr txBox="1"/>
            <p:nvPr/>
          </p:nvSpPr>
          <p:spPr>
            <a:xfrm>
              <a:off x="9644217" y="3243244"/>
              <a:ext cx="1663619" cy="861775"/>
            </a:xfrm>
            <a:prstGeom prst="rect">
              <a:avLst/>
            </a:prstGeom>
            <a:noFill/>
          </p:spPr>
          <p:txBody>
            <a:bodyPr wrap="none" rtlCol="0">
              <a:spAutoFit/>
            </a:bodyPr>
            <a:lstStyle/>
            <a:p>
              <a:r>
                <a:rPr lang="en-US" b="1" dirty="0">
                  <a:latin typeface="Lora" panose="02000503000000020004" pitchFamily="2" charset="77"/>
                </a:rPr>
                <a:t>Creates </a:t>
              </a:r>
            </a:p>
            <a:p>
              <a:r>
                <a:rPr lang="en-US" b="1" dirty="0">
                  <a:latin typeface="Lora" panose="02000503000000020004" pitchFamily="2" charset="77"/>
                </a:rPr>
                <a:t>programs</a:t>
              </a:r>
            </a:p>
          </p:txBody>
        </p:sp>
        <p:cxnSp>
          <p:nvCxnSpPr>
            <p:cNvPr id="10" name="Straight Arrow Connector 9" descr="An arrow connects the land grant researcher and the extension educator, representing their relationship in which feedback is given and received between both agents.">
              <a:extLst>
                <a:ext uri="{FF2B5EF4-FFF2-40B4-BE49-F238E27FC236}">
                  <a16:creationId xmlns:a16="http://schemas.microsoft.com/office/drawing/2014/main" id="{B9975C98-1BF8-906C-FE9E-F708C9D6FD1A}"/>
                </a:ext>
              </a:extLst>
            </p:cNvPr>
            <p:cNvCxnSpPr>
              <a:cxnSpLocks/>
            </p:cNvCxnSpPr>
            <p:nvPr/>
          </p:nvCxnSpPr>
          <p:spPr>
            <a:xfrm>
              <a:off x="2268720" y="3505579"/>
              <a:ext cx="2052314" cy="1657497"/>
            </a:xfrm>
            <a:prstGeom prst="straightConnector1">
              <a:avLst/>
            </a:prstGeom>
            <a:ln w="57150">
              <a:prstDash val="lgDash"/>
              <a:headEnd type="triangle"/>
              <a:tailEnd type="triangle"/>
            </a:ln>
          </p:spPr>
          <p:style>
            <a:lnRef idx="2">
              <a:schemeClr val="accent6"/>
            </a:lnRef>
            <a:fillRef idx="0">
              <a:schemeClr val="accent6"/>
            </a:fillRef>
            <a:effectRef idx="1">
              <a:schemeClr val="accent6"/>
            </a:effectRef>
            <a:fontRef idx="minor">
              <a:schemeClr val="tx1"/>
            </a:fontRef>
          </p:style>
        </p:cxnSp>
        <p:sp>
          <p:nvSpPr>
            <p:cNvPr id="14" name="TextBox 13">
              <a:extLst>
                <a:ext uri="{FF2B5EF4-FFF2-40B4-BE49-F238E27FC236}">
                  <a16:creationId xmlns:a16="http://schemas.microsoft.com/office/drawing/2014/main" id="{71136B52-D65F-73EC-DE4F-3B816B124968}"/>
                </a:ext>
                <a:ext uri="{C183D7F6-B498-43B3-948B-1728B52AA6E4}">
                  <adec:decorative xmlns:adec="http://schemas.microsoft.com/office/drawing/2017/decorative" val="0"/>
                </a:ext>
              </a:extLst>
            </p:cNvPr>
            <p:cNvSpPr txBox="1"/>
            <p:nvPr/>
          </p:nvSpPr>
          <p:spPr>
            <a:xfrm>
              <a:off x="2094716" y="4731367"/>
              <a:ext cx="1603345" cy="492443"/>
            </a:xfrm>
            <a:prstGeom prst="rect">
              <a:avLst/>
            </a:prstGeom>
            <a:noFill/>
          </p:spPr>
          <p:txBody>
            <a:bodyPr wrap="none" rtlCol="0">
              <a:spAutoFit/>
            </a:bodyPr>
            <a:lstStyle/>
            <a:p>
              <a:r>
                <a:rPr lang="en-US" b="1" dirty="0">
                  <a:solidFill>
                    <a:srgbClr val="71AD47"/>
                  </a:solidFill>
                  <a:latin typeface="Lora" panose="02000503000000020004" pitchFamily="2" charset="77"/>
                </a:rPr>
                <a:t>Feedback</a:t>
              </a:r>
            </a:p>
          </p:txBody>
        </p:sp>
        <p:cxnSp>
          <p:nvCxnSpPr>
            <p:cNvPr id="2" name="Straight Arrow Connector 1" descr="An arrow from the extension educator to the land grant researcher represents their relationship, in which the educator can share the results of field research back to the researcher.">
              <a:extLst>
                <a:ext uri="{FF2B5EF4-FFF2-40B4-BE49-F238E27FC236}">
                  <a16:creationId xmlns:a16="http://schemas.microsoft.com/office/drawing/2014/main" id="{0ED0C5AF-CF2B-0762-1FD0-7D6238D357BC}"/>
                </a:ext>
              </a:extLst>
            </p:cNvPr>
            <p:cNvCxnSpPr>
              <a:cxnSpLocks/>
            </p:cNvCxnSpPr>
            <p:nvPr/>
          </p:nvCxnSpPr>
          <p:spPr>
            <a:xfrm flipH="1" flipV="1">
              <a:off x="2641508" y="2803751"/>
              <a:ext cx="2164810" cy="169150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DD449BE-1EFA-4DB2-728A-CCB0F16C6F00}"/>
                </a:ext>
                <a:ext uri="{C183D7F6-B498-43B3-948B-1728B52AA6E4}">
                  <adec:decorative xmlns:adec="http://schemas.microsoft.com/office/drawing/2017/decorative" val="0"/>
                </a:ext>
              </a:extLst>
            </p:cNvPr>
            <p:cNvSpPr txBox="1"/>
            <p:nvPr/>
          </p:nvSpPr>
          <p:spPr>
            <a:xfrm>
              <a:off x="3073323" y="2665327"/>
              <a:ext cx="2603533" cy="492443"/>
            </a:xfrm>
            <a:prstGeom prst="rect">
              <a:avLst/>
            </a:prstGeom>
            <a:noFill/>
          </p:spPr>
          <p:txBody>
            <a:bodyPr wrap="none" rtlCol="0">
              <a:spAutoFit/>
            </a:bodyPr>
            <a:lstStyle/>
            <a:p>
              <a:r>
                <a:rPr lang="en-US" b="1" dirty="0">
                  <a:latin typeface="Lora" panose="02000503000000020004" pitchFamily="2" charset="77"/>
                </a:rPr>
                <a:t>Shares research</a:t>
              </a:r>
            </a:p>
          </p:txBody>
        </p:sp>
        <p:cxnSp>
          <p:nvCxnSpPr>
            <p:cNvPr id="12" name="Straight Arrow Connector 11" descr="An arrow represents the relationship between the land grant researcher and the extension educator, in which the researcher shares research with the educator.">
              <a:extLst>
                <a:ext uri="{FF2B5EF4-FFF2-40B4-BE49-F238E27FC236}">
                  <a16:creationId xmlns:a16="http://schemas.microsoft.com/office/drawing/2014/main" id="{7A11C2A6-7910-0C8E-C080-5ECEA1AA0883}"/>
                </a:ext>
              </a:extLst>
            </p:cNvPr>
            <p:cNvCxnSpPr>
              <a:cxnSpLocks/>
            </p:cNvCxnSpPr>
            <p:nvPr/>
          </p:nvCxnSpPr>
          <p:spPr>
            <a:xfrm>
              <a:off x="2095119" y="2931415"/>
              <a:ext cx="2617873" cy="207680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28B11C59-46F8-8BFA-4CB4-F78836D88E39}"/>
                </a:ext>
                <a:ext uri="{C183D7F6-B498-43B3-948B-1728B52AA6E4}">
                  <adec:decorative xmlns:adec="http://schemas.microsoft.com/office/drawing/2017/decorative" val="0"/>
                </a:ext>
              </a:extLst>
            </p:cNvPr>
            <p:cNvSpPr txBox="1"/>
            <p:nvPr/>
          </p:nvSpPr>
          <p:spPr>
            <a:xfrm>
              <a:off x="433073" y="2948007"/>
              <a:ext cx="1528111" cy="861775"/>
            </a:xfrm>
            <a:prstGeom prst="rect">
              <a:avLst/>
            </a:prstGeom>
            <a:noFill/>
          </p:spPr>
          <p:txBody>
            <a:bodyPr wrap="none" rtlCol="0">
              <a:spAutoFit/>
            </a:bodyPr>
            <a:lstStyle/>
            <a:p>
              <a:pPr algn="r"/>
              <a:r>
                <a:rPr lang="en-US" b="1" dirty="0">
                  <a:latin typeface="Lora" panose="02000503000000020004" pitchFamily="2" charset="77"/>
                </a:rPr>
                <a:t>Shares </a:t>
              </a:r>
            </a:p>
            <a:p>
              <a:pPr algn="r"/>
              <a:r>
                <a:rPr lang="en-US" b="1" dirty="0">
                  <a:latin typeface="Lora" panose="02000503000000020004" pitchFamily="2" charset="77"/>
                </a:rPr>
                <a:t>research</a:t>
              </a:r>
            </a:p>
          </p:txBody>
        </p:sp>
        <p:pic>
          <p:nvPicPr>
            <p:cNvPr id="5" name="Graphic 4" descr="An icon representing a farmer">
              <a:extLst>
                <a:ext uri="{FF2B5EF4-FFF2-40B4-BE49-F238E27FC236}">
                  <a16:creationId xmlns:a16="http://schemas.microsoft.com/office/drawing/2014/main" id="{1FA954E2-BD28-E9EB-0CE8-B34F1DB0F1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8458" y="676656"/>
              <a:ext cx="2261616" cy="2261616"/>
            </a:xfrm>
            <a:prstGeom prst="rect">
              <a:avLst/>
            </a:prstGeom>
          </p:spPr>
        </p:pic>
        <p:pic>
          <p:nvPicPr>
            <p:cNvPr id="7" name="Graphic 6" descr="An icon representing an Extension Educator">
              <a:extLst>
                <a:ext uri="{FF2B5EF4-FFF2-40B4-BE49-F238E27FC236}">
                  <a16:creationId xmlns:a16="http://schemas.microsoft.com/office/drawing/2014/main" id="{198311E2-E79B-ABD8-5118-70AE3A015F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95038" y="3669792"/>
              <a:ext cx="2261616" cy="2261616"/>
            </a:xfrm>
            <a:prstGeom prst="rect">
              <a:avLst/>
            </a:prstGeom>
          </p:spPr>
        </p:pic>
        <p:pic>
          <p:nvPicPr>
            <p:cNvPr id="3" name="Graphic 2" descr="A scientist, representing a land grant researcher">
              <a:extLst>
                <a:ext uri="{FF2B5EF4-FFF2-40B4-BE49-F238E27FC236}">
                  <a16:creationId xmlns:a16="http://schemas.microsoft.com/office/drawing/2014/main" id="{814BBF42-68A6-387C-B027-F4A9059F8D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9922" y="676656"/>
              <a:ext cx="2261616" cy="2261616"/>
            </a:xfrm>
            <a:prstGeom prst="rect">
              <a:avLst/>
            </a:prstGeom>
          </p:spPr>
        </p:pic>
      </p:grpSp>
      <p:sp>
        <p:nvSpPr>
          <p:cNvPr id="18" name="Title 17">
            <a:extLst>
              <a:ext uri="{FF2B5EF4-FFF2-40B4-BE49-F238E27FC236}">
                <a16:creationId xmlns:a16="http://schemas.microsoft.com/office/drawing/2014/main" id="{ACA4AA14-FB24-91CF-79FF-62CA2CFC77CB}"/>
              </a:ext>
            </a:extLst>
          </p:cNvPr>
          <p:cNvSpPr>
            <a:spLocks noGrp="1"/>
          </p:cNvSpPr>
          <p:nvPr>
            <p:ph type="title"/>
          </p:nvPr>
        </p:nvSpPr>
        <p:spPr>
          <a:xfrm>
            <a:off x="562029" y="-1102469"/>
            <a:ext cx="8207088" cy="858877"/>
          </a:xfrm>
        </p:spPr>
        <p:txBody>
          <a:bodyPr/>
          <a:lstStyle/>
          <a:p>
            <a:r>
              <a:rPr lang="en-US" dirty="0"/>
              <a:t>Extension as a</a:t>
            </a:r>
            <a:r>
              <a:rPr lang="en-US" baseline="0" dirty="0"/>
              <a:t> system example</a:t>
            </a:r>
            <a:endParaRPr lang="en-US" dirty="0"/>
          </a:p>
        </p:txBody>
      </p:sp>
    </p:spTree>
    <p:extLst>
      <p:ext uri="{BB962C8B-B14F-4D97-AF65-F5344CB8AC3E}">
        <p14:creationId xmlns:p14="http://schemas.microsoft.com/office/powerpoint/2010/main" val="138686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3CB99-99E0-99E2-E3E6-8AE93D6E16FD}"/>
            </a:ext>
          </a:extLst>
        </p:cNvPr>
        <p:cNvGrpSpPr/>
        <p:nvPr/>
      </p:nvGrpSpPr>
      <p:grpSpPr>
        <a:xfrm>
          <a:off x="0" y="0"/>
          <a:ext cx="0" cy="0"/>
          <a:chOff x="0" y="0"/>
          <a:chExt cx="0" cy="0"/>
        </a:xfrm>
      </p:grpSpPr>
      <p:pic>
        <p:nvPicPr>
          <p:cNvPr id="22" name="Picture 21" descr="This diagram represents that first,  successful extension system in which university researchers, extension educators, and farmers collaborate by engaging in two-way communication networks. ">
            <a:extLst>
              <a:ext uri="{FF2B5EF4-FFF2-40B4-BE49-F238E27FC236}">
                <a16:creationId xmlns:a16="http://schemas.microsoft.com/office/drawing/2014/main" id="{FF3F618C-7F98-0890-475E-548EB91754A4}"/>
              </a:ext>
            </a:extLst>
          </p:cNvPr>
          <p:cNvPicPr>
            <a:picLocks noChangeAspect="1"/>
          </p:cNvPicPr>
          <p:nvPr/>
        </p:nvPicPr>
        <p:blipFill>
          <a:blip r:embed="rId3"/>
          <a:stretch>
            <a:fillRect/>
          </a:stretch>
        </p:blipFill>
        <p:spPr>
          <a:xfrm>
            <a:off x="0" y="-28112"/>
            <a:ext cx="9051263" cy="4476668"/>
          </a:xfrm>
          <a:prstGeom prst="rect">
            <a:avLst/>
          </a:prstGeom>
        </p:spPr>
      </p:pic>
      <p:pic>
        <p:nvPicPr>
          <p:cNvPr id="23" name="Picture 22" descr="A spotted lanternfly, representing a new pest pressure">
            <a:extLst>
              <a:ext uri="{FF2B5EF4-FFF2-40B4-BE49-F238E27FC236}">
                <a16:creationId xmlns:a16="http://schemas.microsoft.com/office/drawing/2014/main" id="{5D0B5D5B-4679-C760-4C0C-47892E2F4DDC}"/>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67332" y="3202801"/>
            <a:ext cx="1696212" cy="1245755"/>
          </a:xfrm>
          <a:prstGeom prst="rect">
            <a:avLst/>
          </a:prstGeom>
        </p:spPr>
      </p:pic>
      <p:sp>
        <p:nvSpPr>
          <p:cNvPr id="20" name="Title 19">
            <a:extLst>
              <a:ext uri="{FF2B5EF4-FFF2-40B4-BE49-F238E27FC236}">
                <a16:creationId xmlns:a16="http://schemas.microsoft.com/office/drawing/2014/main" id="{5D9844C9-FD4F-907D-F679-12A1DFB843D2}"/>
              </a:ext>
            </a:extLst>
          </p:cNvPr>
          <p:cNvSpPr>
            <a:spLocks noGrp="1"/>
          </p:cNvSpPr>
          <p:nvPr>
            <p:ph type="title"/>
          </p:nvPr>
        </p:nvSpPr>
        <p:spPr>
          <a:xfrm>
            <a:off x="468456" y="-1234785"/>
            <a:ext cx="8207088" cy="858877"/>
          </a:xfrm>
        </p:spPr>
        <p:txBody>
          <a:bodyPr>
            <a:normAutofit fontScale="90000"/>
          </a:bodyPr>
          <a:lstStyle/>
          <a:p>
            <a:r>
              <a:rPr lang="en-US" dirty="0"/>
              <a:t>Introducing a</a:t>
            </a:r>
            <a:r>
              <a:rPr lang="en-US" baseline="0" dirty="0"/>
              <a:t> pest to the first Extension system</a:t>
            </a:r>
            <a:endParaRPr lang="en-US" dirty="0"/>
          </a:p>
        </p:txBody>
      </p:sp>
    </p:spTree>
    <p:extLst>
      <p:ext uri="{BB962C8B-B14F-4D97-AF65-F5344CB8AC3E}">
        <p14:creationId xmlns:p14="http://schemas.microsoft.com/office/powerpoint/2010/main" val="205474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52DBD-0D9C-C03E-20D3-C22537B6FB2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0F2EFDC-2A52-BDC4-A50A-A5CA4371F0AA}"/>
              </a:ext>
            </a:extLst>
          </p:cNvPr>
          <p:cNvSpPr txBox="1"/>
          <p:nvPr/>
        </p:nvSpPr>
        <p:spPr>
          <a:xfrm>
            <a:off x="6649602" y="4635980"/>
            <a:ext cx="2098651" cy="253916"/>
          </a:xfrm>
          <a:prstGeom prst="rect">
            <a:avLst/>
          </a:prstGeom>
          <a:noFill/>
        </p:spPr>
        <p:txBody>
          <a:bodyPr wrap="none" rtlCol="0">
            <a:spAutoFit/>
          </a:bodyPr>
          <a:lstStyle/>
          <a:p>
            <a:pPr defTabSz="685800">
              <a:defRPr/>
            </a:pPr>
            <a:r>
              <a:rPr lang="en-US" sz="1050" i="1" dirty="0">
                <a:solidFill>
                  <a:srgbClr val="000000"/>
                </a:solidFill>
                <a:latin typeface="Lora" panose="02000503000000020004" pitchFamily="2" charset="77"/>
              </a:rPr>
              <a:t>Source: </a:t>
            </a:r>
            <a:r>
              <a:rPr lang="en-US" sz="1050" i="1" dirty="0" err="1">
                <a:solidFill>
                  <a:srgbClr val="000000"/>
                </a:solidFill>
                <a:latin typeface="Lora" panose="02000503000000020004" pitchFamily="2" charset="77"/>
              </a:rPr>
              <a:t>Cabrea</a:t>
            </a:r>
            <a:r>
              <a:rPr lang="en-US" sz="1050" i="1" dirty="0">
                <a:solidFill>
                  <a:srgbClr val="000000"/>
                </a:solidFill>
                <a:latin typeface="Lora" panose="02000503000000020004" pitchFamily="2" charset="77"/>
              </a:rPr>
              <a:t> &amp; Cabrera, 2015</a:t>
            </a:r>
          </a:p>
        </p:txBody>
      </p:sp>
      <p:sp>
        <p:nvSpPr>
          <p:cNvPr id="3" name="Content Placeholder 2">
            <a:extLst>
              <a:ext uri="{FF2B5EF4-FFF2-40B4-BE49-F238E27FC236}">
                <a16:creationId xmlns:a16="http://schemas.microsoft.com/office/drawing/2014/main" id="{B2DBA593-A4B8-A9B6-B4A4-F70AFF7627BF}"/>
              </a:ext>
            </a:extLst>
          </p:cNvPr>
          <p:cNvSpPr>
            <a:spLocks noGrp="1"/>
          </p:cNvSpPr>
          <p:nvPr>
            <p:ph idx="1"/>
          </p:nvPr>
        </p:nvSpPr>
        <p:spPr>
          <a:xfrm>
            <a:off x="468456" y="1609344"/>
            <a:ext cx="8207088" cy="2594964"/>
          </a:xfrm>
        </p:spPr>
        <p:txBody>
          <a:bodyPr>
            <a:normAutofit/>
          </a:bodyPr>
          <a:lstStyle/>
          <a:p>
            <a:pPr marL="0" indent="0">
              <a:buNone/>
            </a:pPr>
            <a:r>
              <a:rPr lang="en-US" sz="3300" i="1" dirty="0"/>
              <a:t>issues that seem to be the most urgent, the most important, but also the most difficult to solve</a:t>
            </a:r>
          </a:p>
        </p:txBody>
      </p:sp>
      <p:sp>
        <p:nvSpPr>
          <p:cNvPr id="2" name="Title 1">
            <a:extLst>
              <a:ext uri="{FF2B5EF4-FFF2-40B4-BE49-F238E27FC236}">
                <a16:creationId xmlns:a16="http://schemas.microsoft.com/office/drawing/2014/main" id="{36920830-C419-B62D-CBA8-562E63ED388D}"/>
              </a:ext>
            </a:extLst>
          </p:cNvPr>
          <p:cNvSpPr>
            <a:spLocks noGrp="1"/>
          </p:cNvSpPr>
          <p:nvPr>
            <p:ph type="title"/>
          </p:nvPr>
        </p:nvSpPr>
        <p:spPr/>
        <p:txBody>
          <a:bodyPr>
            <a:normAutofit fontScale="90000"/>
          </a:bodyPr>
          <a:lstStyle/>
          <a:p>
            <a:r>
              <a:rPr lang="en-US" sz="6000" dirty="0">
                <a:latin typeface="Work Sans" pitchFamily="2" charset="77"/>
              </a:rPr>
              <a:t>Wicked problems</a:t>
            </a:r>
          </a:p>
        </p:txBody>
      </p:sp>
    </p:spTree>
    <p:extLst>
      <p:ext uri="{BB962C8B-B14F-4D97-AF65-F5344CB8AC3E}">
        <p14:creationId xmlns:p14="http://schemas.microsoft.com/office/powerpoint/2010/main" val="3010025817"/>
      </p:ext>
    </p:extLst>
  </p:cSld>
  <p:clrMapOvr>
    <a:masterClrMapping/>
  </p:clrMapOvr>
</p:sld>
</file>

<file path=ppt/theme/theme1.xml><?xml version="1.0" encoding="utf-8"?>
<a:theme xmlns:a="http://schemas.openxmlformats.org/drawingml/2006/main" name="Office Theme">
  <a:themeElements>
    <a:clrScheme name="CCE Colors">
      <a:dk1>
        <a:srgbClr val="002B49"/>
      </a:dk1>
      <a:lt1>
        <a:sysClr val="window" lastClr="FFFFFF"/>
      </a:lt1>
      <a:dk2>
        <a:srgbClr val="53565A"/>
      </a:dk2>
      <a:lt2>
        <a:srgbClr val="8C857B"/>
      </a:lt2>
      <a:accent1>
        <a:srgbClr val="A6192E"/>
      </a:accent1>
      <a:accent2>
        <a:srgbClr val="53565A"/>
      </a:accent2>
      <a:accent3>
        <a:srgbClr val="002B49"/>
      </a:accent3>
      <a:accent4>
        <a:srgbClr val="0085CA"/>
      </a:accent4>
      <a:accent5>
        <a:srgbClr val="ED8B00"/>
      </a:accent5>
      <a:accent6>
        <a:srgbClr val="64A700"/>
      </a:accent6>
      <a:hlink>
        <a:srgbClr val="A6192E"/>
      </a:hlink>
      <a:folHlink>
        <a:srgbClr val="002B49"/>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34A1DF8-8D56-4AC5-985E-B574FE13EAD8}" vid="{348B899E-D224-4E94-BEE9-EEE6DA4F36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TotalTime>
  <Words>373</Words>
  <Application>Microsoft Macintosh PowerPoint</Application>
  <PresentationFormat>On-screen Show (16:9)</PresentationFormat>
  <Paragraphs>97</Paragraphs>
  <Slides>31</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Arial</vt:lpstr>
      <vt:lpstr>Calibri</vt:lpstr>
      <vt:lpstr>Lora</vt:lpstr>
      <vt:lpstr>Roboto</vt:lpstr>
      <vt:lpstr>Work Sans</vt:lpstr>
      <vt:lpstr>Office Theme</vt:lpstr>
      <vt:lpstr>Course 2: Food System Fundamentals</vt:lpstr>
      <vt:lpstr>Course 2 learning objectives</vt:lpstr>
      <vt:lpstr>Introduction to systems thinking</vt:lpstr>
      <vt:lpstr>Systems</vt:lpstr>
      <vt:lpstr>Systems thinking</vt:lpstr>
      <vt:lpstr>Introduction to systems </vt:lpstr>
      <vt:lpstr>Extension as a system example</vt:lpstr>
      <vt:lpstr>Introducing a pest to the first Extension system</vt:lpstr>
      <vt:lpstr>Wicked problems</vt:lpstr>
      <vt:lpstr>Food systems</vt:lpstr>
      <vt:lpstr>Food systems</vt:lpstr>
      <vt:lpstr>Example of a simplified food system</vt:lpstr>
      <vt:lpstr>Food systems are systems of systems</vt:lpstr>
      <vt:lpstr>Food systems are systems within systems</vt:lpstr>
      <vt:lpstr>Food systems are informed by inputs and generate outcomes</vt:lpstr>
      <vt:lpstr>USDA</vt:lpstr>
      <vt:lpstr>Urban food systems</vt:lpstr>
      <vt:lpstr>Urban food systems: food production</vt:lpstr>
      <vt:lpstr>Urban food systems: food processing </vt:lpstr>
      <vt:lpstr>Urban food systems: aggregation and distribution</vt:lpstr>
      <vt:lpstr>Urban food systems: marketing</vt:lpstr>
      <vt:lpstr>Urban food systems: markets and purchasing</vt:lpstr>
      <vt:lpstr>Urban food systems: preparation and consumption</vt:lpstr>
      <vt:lpstr>Urban food systems: resource and waste recovery</vt:lpstr>
      <vt:lpstr>Food systems are complex</vt:lpstr>
      <vt:lpstr>Some farm products are grown in urban areas</vt:lpstr>
      <vt:lpstr>Example of a fully-urban food system</vt:lpstr>
      <vt:lpstr>Local and regional food systems</vt:lpstr>
      <vt:lpstr>More resilient food systems are more complex</vt:lpstr>
      <vt:lpstr>Consumers turned to farmers markets during the COVID-19 pandemic</vt:lpstr>
      <vt:lpstr>Course 2 recap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Kyle Patricia Karnuta</dc:creator>
  <cp:lastModifiedBy>Kyle Patricia Karnuta</cp:lastModifiedBy>
  <cp:revision>2</cp:revision>
  <dcterms:created xsi:type="dcterms:W3CDTF">2024-12-23T21:44:43Z</dcterms:created>
  <dcterms:modified xsi:type="dcterms:W3CDTF">2025-04-28T15:59:01Z</dcterms:modified>
</cp:coreProperties>
</file>