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3"/>
  </p:notesMasterIdLst>
  <p:sldIdLst>
    <p:sldId id="762" r:id="rId2"/>
    <p:sldId id="827" r:id="rId3"/>
    <p:sldId id="809" r:id="rId4"/>
    <p:sldId id="814" r:id="rId5"/>
    <p:sldId id="813" r:id="rId6"/>
    <p:sldId id="815" r:id="rId7"/>
    <p:sldId id="825" r:id="rId8"/>
    <p:sldId id="822" r:id="rId9"/>
    <p:sldId id="828" r:id="rId10"/>
    <p:sldId id="824" r:id="rId11"/>
    <p:sldId id="8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6 Video: Recapping Program 1" id="{CFD1FED7-BD0B-7E47-A46C-A8738B9BFE69}">
          <p14:sldIdLst>
            <p14:sldId id="762"/>
            <p14:sldId id="827"/>
            <p14:sldId id="809"/>
            <p14:sldId id="814"/>
            <p14:sldId id="813"/>
            <p14:sldId id="815"/>
            <p14:sldId id="825"/>
            <p14:sldId id="822"/>
          </p14:sldIdLst>
        </p14:section>
        <p14:section name="Course 6 Video: Wrapping Up Program 1" id="{45400989-4677-1E42-82C1-C2236447F3F2}">
          <p14:sldIdLst>
            <p14:sldId id="828"/>
            <p14:sldId id="824"/>
            <p14:sldId id="8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2F089-8122-9B46-B1D3-9A7C0584EF1A}" v="1" dt="2025-04-17T18:27:31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89692"/>
  </p:normalViewPr>
  <p:slideViewPr>
    <p:cSldViewPr snapToGrid="0">
      <p:cViewPr varScale="1">
        <p:scale>
          <a:sx n="100" d="100"/>
          <a:sy n="100" d="100"/>
        </p:scale>
        <p:origin x="133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Patricia Karnuta" userId="82361d48-8bea-4924-8944-c280714f0564" providerId="ADAL" clId="{C3257662-217D-4447-8F97-2F6D827B321F}"/>
    <pc:docChg chg="addSld delSld modSld modSection">
      <pc:chgData name="Kyle Patricia Karnuta" userId="82361d48-8bea-4924-8944-c280714f0564" providerId="ADAL" clId="{C3257662-217D-4447-8F97-2F6D827B321F}" dt="2025-03-19T15:56:59.976" v="35" actId="20577"/>
      <pc:docMkLst>
        <pc:docMk/>
      </pc:docMkLst>
      <pc:sldChg chg="del">
        <pc:chgData name="Kyle Patricia Karnuta" userId="82361d48-8bea-4924-8944-c280714f0564" providerId="ADAL" clId="{C3257662-217D-4447-8F97-2F6D827B321F}" dt="2025-03-11T20:07:51.584" v="1" actId="2696"/>
        <pc:sldMkLst>
          <pc:docMk/>
          <pc:sldMk cId="216350179" sldId="803"/>
        </pc:sldMkLst>
      </pc:sldChg>
      <pc:sldChg chg="add del">
        <pc:chgData name="Kyle Patricia Karnuta" userId="82361d48-8bea-4924-8944-c280714f0564" providerId="ADAL" clId="{C3257662-217D-4447-8F97-2F6D827B321F}" dt="2025-03-11T20:08:09.084" v="4"/>
        <pc:sldMkLst>
          <pc:docMk/>
          <pc:sldMk cId="785649277" sldId="813"/>
        </pc:sldMkLst>
      </pc:sldChg>
      <pc:sldChg chg="modSp mod">
        <pc:chgData name="Kyle Patricia Karnuta" userId="82361d48-8bea-4924-8944-c280714f0564" providerId="ADAL" clId="{C3257662-217D-4447-8F97-2F6D827B321F}" dt="2025-03-19T15:56:59.976" v="35" actId="20577"/>
        <pc:sldMkLst>
          <pc:docMk/>
          <pc:sldMk cId="3554024630" sldId="826"/>
        </pc:sldMkLst>
        <pc:spChg chg="mod">
          <ac:chgData name="Kyle Patricia Karnuta" userId="82361d48-8bea-4924-8944-c280714f0564" providerId="ADAL" clId="{C3257662-217D-4447-8F97-2F6D827B321F}" dt="2025-03-19T15:56:59.976" v="35" actId="20577"/>
          <ac:spMkLst>
            <pc:docMk/>
            <pc:sldMk cId="3554024630" sldId="826"/>
            <ac:spMk id="10" creationId="{EC4F81F5-501E-69F6-C88B-AEEC16292A2B}"/>
          </ac:spMkLst>
        </pc:spChg>
      </pc:sldChg>
      <pc:sldChg chg="add mod modShow">
        <pc:chgData name="Kyle Patricia Karnuta" userId="82361d48-8bea-4924-8944-c280714f0564" providerId="ADAL" clId="{C3257662-217D-4447-8F97-2F6D827B321F}" dt="2025-03-11T20:07:54.095" v="2" actId="729"/>
        <pc:sldMkLst>
          <pc:docMk/>
          <pc:sldMk cId="664100872" sldId="827"/>
        </pc:sldMkLst>
      </pc:sldChg>
    </pc:docChg>
  </pc:docChgLst>
  <pc:docChgLst>
    <pc:chgData name="Kyle Patricia Karnuta" userId="82361d48-8bea-4924-8944-c280714f0564" providerId="ADAL" clId="{E2B2F089-8122-9B46-B1D3-9A7C0584EF1A}"/>
    <pc:docChg chg="undo redo custSel addSld modSld sldOrd">
      <pc:chgData name="Kyle Patricia Karnuta" userId="82361d48-8bea-4924-8944-c280714f0564" providerId="ADAL" clId="{E2B2F089-8122-9B46-B1D3-9A7C0584EF1A}" dt="2025-04-23T17:04:43.994" v="110" actId="20577"/>
      <pc:docMkLst>
        <pc:docMk/>
      </pc:docMkLst>
      <pc:sldChg chg="modSp mod">
        <pc:chgData name="Kyle Patricia Karnuta" userId="82361d48-8bea-4924-8944-c280714f0564" providerId="ADAL" clId="{E2B2F089-8122-9B46-B1D3-9A7C0584EF1A}" dt="2025-04-23T17:04:43.994" v="110" actId="20577"/>
        <pc:sldMkLst>
          <pc:docMk/>
          <pc:sldMk cId="3554024630" sldId="826"/>
        </pc:sldMkLst>
        <pc:spChg chg="mod">
          <ac:chgData name="Kyle Patricia Karnuta" userId="82361d48-8bea-4924-8944-c280714f0564" providerId="ADAL" clId="{E2B2F089-8122-9B46-B1D3-9A7C0584EF1A}" dt="2025-04-23T17:04:43.994" v="110" actId="20577"/>
          <ac:spMkLst>
            <pc:docMk/>
            <pc:sldMk cId="3554024630" sldId="826"/>
            <ac:spMk id="10" creationId="{EC4F81F5-501E-69F6-C88B-AEEC16292A2B}"/>
          </ac:spMkLst>
        </pc:spChg>
      </pc:sldChg>
      <pc:sldChg chg="modSp mod">
        <pc:chgData name="Kyle Patricia Karnuta" userId="82361d48-8bea-4924-8944-c280714f0564" providerId="ADAL" clId="{E2B2F089-8122-9B46-B1D3-9A7C0584EF1A}" dt="2025-04-23T17:02:34.616" v="45" actId="20577"/>
        <pc:sldMkLst>
          <pc:docMk/>
          <pc:sldMk cId="664100872" sldId="827"/>
        </pc:sldMkLst>
        <pc:spChg chg="mod">
          <ac:chgData name="Kyle Patricia Karnuta" userId="82361d48-8bea-4924-8944-c280714f0564" providerId="ADAL" clId="{E2B2F089-8122-9B46-B1D3-9A7C0584EF1A}" dt="2025-04-23T17:02:34.616" v="45" actId="20577"/>
          <ac:spMkLst>
            <pc:docMk/>
            <pc:sldMk cId="664100872" sldId="827"/>
            <ac:spMk id="4" creationId="{92AF39A9-AFB0-F08D-A644-ACF320AB8F0C}"/>
          </ac:spMkLst>
        </pc:spChg>
      </pc:sldChg>
      <pc:sldChg chg="modSp add mod ord">
        <pc:chgData name="Kyle Patricia Karnuta" userId="82361d48-8bea-4924-8944-c280714f0564" providerId="ADAL" clId="{E2B2F089-8122-9B46-B1D3-9A7C0584EF1A}" dt="2025-04-17T18:27:46.499" v="27" actId="27636"/>
        <pc:sldMkLst>
          <pc:docMk/>
          <pc:sldMk cId="1834072755" sldId="828"/>
        </pc:sldMkLst>
        <pc:spChg chg="mod">
          <ac:chgData name="Kyle Patricia Karnuta" userId="82361d48-8bea-4924-8944-c280714f0564" providerId="ADAL" clId="{E2B2F089-8122-9B46-B1D3-9A7C0584EF1A}" dt="2025-04-17T18:27:46.499" v="27" actId="27636"/>
          <ac:spMkLst>
            <pc:docMk/>
            <pc:sldMk cId="1834072755" sldId="828"/>
            <ac:spMk id="5" creationId="{F05A992B-F959-A9E8-A3AB-65B6CD40D9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7743-7FCC-BE41-8D41-19C626F2A61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85D4-1CAC-7646-B84B-44A0B446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E3BAA-61D5-4F4B-93CC-6545E38CC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7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4068A-D376-7965-8CBB-921E69C5C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D87FD-0B8A-4551-3845-2BA506A42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AE3FC-2C2F-28A8-32AA-16CAF2D1E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E4D9E-AFF7-2565-1791-CF4BF36EF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8EB32-BD7F-5F4E-8262-89CC7BEA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5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001A0-9964-6EC8-50E9-E2E1BBE3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6FD6B-557C-3566-83E2-9D0139895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C538A-D58E-22BA-566E-055B1597A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095A6-6D94-B0A2-EEEF-BE2D36222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8EB32-BD7F-5F4E-8262-89CC7BEA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39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D88B2-14C0-7BD0-F837-F9D8CDC7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193A9-89AF-AC24-2D7A-75C18D230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CFC91-26D0-516B-2317-EDCB313F5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F3A4-117A-FA79-15B4-0534ED92B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E3BAA-61D5-4F4B-93CC-6545E38CC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3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F10C3-8A80-888A-86C9-4629E522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F0021-D7BB-4186-C327-6AD961300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4A0C0-55D8-1440-DC43-C78692DFD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46C5D-EAC7-EAD6-22D1-EB5151CBF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8EB32-BD7F-5F4E-8262-89CC7BEA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615" y="666281"/>
            <a:ext cx="9754499" cy="2843683"/>
          </a:xfrm>
        </p:spPr>
        <p:txBody>
          <a:bodyPr anchor="t" anchorCtr="0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656" y="3883167"/>
            <a:ext cx="9143869" cy="1374636"/>
          </a:xfrm>
        </p:spPr>
        <p:txBody>
          <a:bodyPr>
            <a:normAutofit/>
          </a:bodyPr>
          <a:lstStyle>
            <a:lvl1pPr marL="0" indent="0" algn="l">
              <a:buNone/>
              <a:defRPr sz="2667" i="1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8406" y="-11140"/>
            <a:ext cx="6703593" cy="688028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3074" y="457200"/>
            <a:ext cx="4583404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074" y="2266387"/>
            <a:ext cx="4583404" cy="3602604"/>
          </a:xfrm>
        </p:spPr>
        <p:txBody>
          <a:bodyPr/>
          <a:lstStyle>
            <a:lvl1pPr marL="0" indent="0">
              <a:buNone/>
              <a:defRPr sz="2133" i="1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2386" y="6104369"/>
            <a:ext cx="4894092" cy="0"/>
          </a:xfrm>
          <a:prstGeom prst="line">
            <a:avLst/>
          </a:prstGeom>
          <a:ln w="635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2386" y="6104369"/>
            <a:ext cx="4894092" cy="0"/>
          </a:xfrm>
          <a:prstGeom prst="line">
            <a:avLst/>
          </a:prstGeom>
          <a:ln w="6350" cmpd="sng">
            <a:solidFill>
              <a:schemeClr val="bg2">
                <a:lumMod val="75000"/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08" y="1952357"/>
            <a:ext cx="10942784" cy="3653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53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608" y="1948874"/>
            <a:ext cx="5360091" cy="3656871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392" y="1948874"/>
            <a:ext cx="5334000" cy="3656871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7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4608" y="676694"/>
            <a:ext cx="10942784" cy="1145169"/>
          </a:xfrm>
        </p:spPr>
        <p:txBody>
          <a:bodyPr anchor="t" anchorCtr="0">
            <a:normAutofit/>
          </a:bodyPr>
          <a:lstStyle>
            <a:lvl1pPr>
              <a:defRPr sz="453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4609" y="1948874"/>
            <a:ext cx="3535488" cy="36568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35259" y="1948874"/>
            <a:ext cx="3532432" cy="36568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8031904" y="1948874"/>
            <a:ext cx="3535488" cy="36568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6" y="678820"/>
            <a:ext cx="10969043" cy="810205"/>
          </a:xfrm>
        </p:spPr>
        <p:txBody>
          <a:bodyPr anchor="t" anchorCtr="0">
            <a:normAutofit/>
          </a:bodyPr>
          <a:lstStyle>
            <a:lvl1pPr>
              <a:defRPr sz="453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067" y="1681163"/>
            <a:ext cx="5331296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0" i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067" y="2638640"/>
            <a:ext cx="5331296" cy="296710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299" y="1681163"/>
            <a:ext cx="5358928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0" i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299" y="2638640"/>
            <a:ext cx="5358928" cy="296710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1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Presenter / Event or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74" y="457200"/>
            <a:ext cx="4583404" cy="1600200"/>
          </a:xfrm>
        </p:spPr>
        <p:txBody>
          <a:bodyPr anchor="t" anchorCtr="0"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407" y="457201"/>
            <a:ext cx="6101475" cy="54038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074" y="2266387"/>
            <a:ext cx="4583404" cy="3602604"/>
          </a:xfrm>
        </p:spPr>
        <p:txBody>
          <a:bodyPr/>
          <a:lstStyle>
            <a:lvl1pPr marL="0" indent="0">
              <a:buNone/>
              <a:defRPr sz="2133" i="1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Presenter / Event or Location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608" y="676694"/>
            <a:ext cx="10942784" cy="11451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608" y="2050893"/>
            <a:ext cx="10942784" cy="355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227" y="6259783"/>
            <a:ext cx="6148919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67" baseline="0">
                <a:solidFill>
                  <a:schemeClr val="bg2">
                    <a:lumMod val="50000"/>
                  </a:schemeClr>
                </a:solidFill>
                <a:latin typeface="Work Sans" charset="0"/>
              </a:defRPr>
            </a:lvl1pPr>
          </a:lstStyle>
          <a:p>
            <a:r>
              <a:rPr lang="en-US"/>
              <a:t>Name of Presenter / Event or Location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1146" y="6259783"/>
            <a:ext cx="48202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67" baseline="0">
                <a:solidFill>
                  <a:schemeClr val="bg2">
                    <a:lumMod val="50000"/>
                  </a:schemeClr>
                </a:solidFill>
                <a:latin typeface="Work Sans" charset="0"/>
              </a:defRPr>
            </a:lvl1pPr>
          </a:lstStyle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2386" y="6104369"/>
            <a:ext cx="11630783" cy="0"/>
          </a:xfrm>
          <a:prstGeom prst="line">
            <a:avLst/>
          </a:prstGeom>
          <a:ln w="6350" cmpd="sng">
            <a:solidFill>
              <a:schemeClr val="bg2">
                <a:lumMod val="75000"/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35" y="6154679"/>
            <a:ext cx="3623825" cy="6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6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533" b="1" i="0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 baseline="0">
          <a:solidFill>
            <a:schemeClr val="tx2"/>
          </a:solidFill>
          <a:latin typeface="Lora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Lora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 baseline="0">
          <a:solidFill>
            <a:schemeClr val="tx2"/>
          </a:solidFill>
          <a:latin typeface="Lora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 baseline="0">
          <a:solidFill>
            <a:schemeClr val="tx2"/>
          </a:solidFill>
          <a:latin typeface="Lora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 baseline="0">
          <a:solidFill>
            <a:schemeClr val="tx2"/>
          </a:solidFill>
          <a:latin typeface="Lora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8EB7D-A5D4-DB68-7889-005C68DC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616" y="666282"/>
            <a:ext cx="11052723" cy="50299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Work Sans" pitchFamily="2" charset="77"/>
              </a:rPr>
              <a:t>Course 6: </a:t>
            </a:r>
            <a:br>
              <a:rPr lang="en-US" dirty="0">
                <a:latin typeface="Work Sans" pitchFamily="2" charset="77"/>
              </a:rPr>
            </a:br>
            <a:r>
              <a:rPr lang="en-US" dirty="0">
                <a:latin typeface="Work Sans" pitchFamily="2" charset="77"/>
              </a:rPr>
              <a:t>Food System Resilience</a:t>
            </a:r>
          </a:p>
        </p:txBody>
      </p:sp>
    </p:spTree>
    <p:extLst>
      <p:ext uri="{BB962C8B-B14F-4D97-AF65-F5344CB8AC3E}">
        <p14:creationId xmlns:p14="http://schemas.microsoft.com/office/powerpoint/2010/main" val="270756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DE011-D883-5D74-58D9-C1B4B34FD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08EC-8CA3-8CF2-4D2E-CF1C50BF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08" y="1648919"/>
            <a:ext cx="10942784" cy="4317166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Program 1 vocabulary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 for urban grower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kern="100" dirty="0"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Action Plan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Program 1 toolkit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kern="100" dirty="0"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Zoom session with urban grower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Enroll in Program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8BDA5C-11DE-E830-452A-0A7C45B0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Work Sans" pitchFamily="2" charset="77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62948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4F81F5-501E-69F6-C88B-AEEC1629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08" y="1547447"/>
            <a:ext cx="10942784" cy="4586967"/>
          </a:xfrm>
        </p:spPr>
        <p:txBody>
          <a:bodyPr numCol="2"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/>
              <a:t>Program 1: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/>
              <a:t>Introduction to Urban Agriculture</a:t>
            </a:r>
          </a:p>
          <a:p>
            <a:pPr>
              <a:lnSpc>
                <a:spcPct val="120000"/>
              </a:lnSpc>
            </a:pPr>
            <a:r>
              <a:rPr lang="en-US" dirty="0"/>
              <a:t>Course 1: Introduction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Course 2: Food System Fundamentals</a:t>
            </a:r>
          </a:p>
          <a:p>
            <a:pPr>
              <a:lnSpc>
                <a:spcPct val="120000"/>
              </a:lnSpc>
            </a:pPr>
            <a:r>
              <a:rPr lang="en-US" dirty="0"/>
              <a:t>Course 3: Recognizing Urban Agriculture</a:t>
            </a:r>
          </a:p>
          <a:p>
            <a:pPr>
              <a:lnSpc>
                <a:spcPct val="120000"/>
              </a:lnSpc>
            </a:pPr>
            <a:r>
              <a:rPr lang="en-US" dirty="0"/>
              <a:t>Course 4: Urban Agriculture Benefits</a:t>
            </a:r>
          </a:p>
          <a:p>
            <a:pPr>
              <a:lnSpc>
                <a:spcPct val="120000"/>
              </a:lnSpc>
            </a:pPr>
            <a:r>
              <a:rPr lang="en-US" dirty="0"/>
              <a:t>Course 5: Innovative Production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Course 6: Food System Resilience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Live Zoom session</a:t>
            </a:r>
            <a:endParaRPr lang="en-US" sz="36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/>
              <a:t>Program 2: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/>
              <a:t>Urban Agriculture Application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Course 7: Creating Conditions for Success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Course 8: Digging Deeper: Land Access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Course 9: Stakeholder Engagement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Course 10: USDA Application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B98DEB-E65B-A3A8-CBFD-7A30FA7A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Work Sans" pitchFamily="2" charset="77"/>
              </a:rPr>
              <a:t>National Urban Agriculture Training</a:t>
            </a:r>
          </a:p>
        </p:txBody>
      </p:sp>
    </p:spTree>
    <p:extLst>
      <p:ext uri="{BB962C8B-B14F-4D97-AF65-F5344CB8AC3E}">
        <p14:creationId xmlns:p14="http://schemas.microsoft.com/office/powerpoint/2010/main" val="355402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C72BF-5FEB-0915-5BBC-21AF5D04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F39A9-AFB0-F08D-A644-ACF320AB8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kern="0" dirty="0">
                <a:effectLst/>
                <a:latin typeface="Lora" panose="0200050300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You will:</a:t>
            </a:r>
          </a:p>
          <a:p>
            <a:r>
              <a:rPr lang="en-US" sz="4400" kern="0" dirty="0">
                <a:effectLst/>
                <a:latin typeface="Lora" panose="0200050300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Examine the training content in the context of food system resilience</a:t>
            </a:r>
            <a:endParaRPr lang="en-US" sz="4400" kern="100" dirty="0">
              <a:effectLst/>
              <a:latin typeface="Lora" panose="0200050300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400" kern="0" dirty="0">
                <a:effectLst/>
                <a:latin typeface="Lora" panose="0200050300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Evaluate urban agriculture’s contribution to more resilient food systems</a:t>
            </a:r>
            <a:endParaRPr lang="en-US" sz="4400" kern="100" dirty="0">
              <a:effectLst/>
              <a:latin typeface="Lora" panose="0200050300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7F09B-3E2E-B3AA-1FFE-9ED80545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Work Sans" pitchFamily="2" charset="77"/>
              </a:rPr>
              <a:t>Course 6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66410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BB4019-7354-8C86-8DD6-B0B65D899351}"/>
              </a:ext>
            </a:extLst>
          </p:cNvPr>
          <p:cNvSpPr txBox="1"/>
          <p:nvPr/>
        </p:nvSpPr>
        <p:spPr>
          <a:xfrm>
            <a:off x="7544509" y="6299531"/>
            <a:ext cx="4647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Lora" panose="02000503000000020004" pitchFamily="2" charset="77"/>
              </a:rPr>
              <a:t>Source: USDA, Economic Research Service, 2023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1A290D-0017-BBC9-8112-74E241350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074" y="2266387"/>
            <a:ext cx="4583404" cy="3602604"/>
          </a:xfrm>
        </p:spPr>
        <p:txBody>
          <a:bodyPr>
            <a:normAutofit/>
          </a:bodyPr>
          <a:lstStyle/>
          <a:p>
            <a:r>
              <a:rPr lang="en-US" sz="2800" dirty="0"/>
              <a:t>68% reported experiencing hunger but not eating because they could not afford enough food.</a:t>
            </a:r>
          </a:p>
        </p:txBody>
      </p:sp>
      <p:pic>
        <p:nvPicPr>
          <p:cNvPr id="5" name="Content Placeholder 4" descr="Percentage of U.S. households reporting indicators of food insecurity, by food security status, 2023. Worried food would run out: less than 10% food secure, more than 80% low food security, more than 90% very low food security. Food bought did not last: less than 10% food secure, more than 80% low food security, more than 90% very low food security. Could not afford a balanced meal: less than 10% food secure, more than 80% low food security, more than 90% very low food security. Cut size of meal or skipped meal: more than 30% low food security, more than 90% very low food security. Cut or skipped meal in 3 plus months: more than 20% low food security, more than 80% very low food security. Ate less than felt should: less than 5% food secure, 40% low food security, more than 90% very low food security. Hungry but did not eat: more than 10% low food security, more than 60% very low food security. Lost weight: less than 10% low food security, 50% very low food security. Did not eat whole day: less than 5% low food security, 30% very low food security. Did not eat whole day in 3 plus months: more than 20% very low food security">
            <a:extLst>
              <a:ext uri="{FF2B5EF4-FFF2-40B4-BE49-F238E27FC236}">
                <a16:creationId xmlns:a16="http://schemas.microsoft.com/office/drawing/2014/main" id="{282B4F59-75D6-128D-D683-BA2B80029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407" y="665149"/>
            <a:ext cx="6101475" cy="4987955"/>
          </a:xfr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0A6ECA-4770-62DE-A4DE-55ED8455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74" y="665149"/>
            <a:ext cx="4583404" cy="1143000"/>
          </a:xfrm>
        </p:spPr>
        <p:txBody>
          <a:bodyPr/>
          <a:lstStyle/>
          <a:p>
            <a:r>
              <a:rPr lang="en-US" dirty="0"/>
              <a:t>Food insecurity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31128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C4F6-E8CA-F04E-9028-3446DA310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7C36B5C-0A0B-5328-4DD1-906598DB46AB}"/>
              </a:ext>
            </a:extLst>
          </p:cNvPr>
          <p:cNvSpPr txBox="1"/>
          <p:nvPr/>
        </p:nvSpPr>
        <p:spPr>
          <a:xfrm>
            <a:off x="8024597" y="6292192"/>
            <a:ext cx="4086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Lora" panose="02000503000000020004" pitchFamily="2" charset="77"/>
              </a:rPr>
              <a:t>Source: USDA, Food and Nutrition Service</a:t>
            </a:r>
          </a:p>
        </p:txBody>
      </p:sp>
      <p:pic>
        <p:nvPicPr>
          <p:cNvPr id="4" name="Picture 3" descr="600,000 Americans die each year due to diet-related diseases: obesity, diabetes, and heart disease">
            <a:extLst>
              <a:ext uri="{FF2B5EF4-FFF2-40B4-BE49-F238E27FC236}">
                <a16:creationId xmlns:a16="http://schemas.microsoft.com/office/drawing/2014/main" id="{443F0563-7F8C-19E3-03BD-78625023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35" y="1691911"/>
            <a:ext cx="8830729" cy="4232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96BBA-85A1-298B-C78D-34A23A40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74" y="457200"/>
            <a:ext cx="11076006" cy="1600200"/>
          </a:xfrm>
        </p:spPr>
        <p:txBody>
          <a:bodyPr>
            <a:normAutofit/>
          </a:bodyPr>
          <a:lstStyle/>
          <a:p>
            <a:r>
              <a:rPr lang="en-US" sz="4400" dirty="0"/>
              <a:t>Poor nutrition is a leading cause of illness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9604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37644-9D2D-F661-C4D3-C56587FB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2DD542-91B0-E156-F54A-FA41C4D21B47}"/>
              </a:ext>
            </a:extLst>
          </p:cNvPr>
          <p:cNvSpPr txBox="1"/>
          <p:nvPr/>
        </p:nvSpPr>
        <p:spPr>
          <a:xfrm>
            <a:off x="7191785" y="6317592"/>
            <a:ext cx="5000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Lora" panose="02000503000000020004" pitchFamily="2" charset="77"/>
              </a:rPr>
              <a:t>Source: RJ Anderson, Cornell Cooperative Extension</a:t>
            </a:r>
          </a:p>
        </p:txBody>
      </p:sp>
      <p:pic>
        <p:nvPicPr>
          <p:cNvPr id="7" name="Picture 6" descr="The financial district of a city skyline on the water">
            <a:extLst>
              <a:ext uri="{FF2B5EF4-FFF2-40B4-BE49-F238E27FC236}">
                <a16:creationId xmlns:a16="http://schemas.microsoft.com/office/drawing/2014/main" id="{0A1A3527-BF09-DDD3-BD24-FE45EA20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23" b="12416"/>
          <a:stretch/>
        </p:blipFill>
        <p:spPr>
          <a:xfrm>
            <a:off x="158750" y="50801"/>
            <a:ext cx="11874500" cy="5981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2B9B2-2D3C-304F-881B-4C4DFABD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35" y="-1686236"/>
            <a:ext cx="11076006" cy="1600200"/>
          </a:xfrm>
        </p:spPr>
        <p:txBody>
          <a:bodyPr>
            <a:normAutofit/>
          </a:bodyPr>
          <a:lstStyle/>
          <a:p>
            <a:r>
              <a:rPr lang="en-US" sz="4400" dirty="0"/>
              <a:t>Urbanization and supply chain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78564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FCE4-B429-8FDF-467F-2E8C571C0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erial view of Side Yard Farm and Kitchen. The farm has a high tunnel as well as other structures, low tunnels, and crops growing in rows as well as space for events. ">
            <a:extLst>
              <a:ext uri="{FF2B5EF4-FFF2-40B4-BE49-F238E27FC236}">
                <a16:creationId xmlns:a16="http://schemas.microsoft.com/office/drawing/2014/main" id="{11893830-D912-2379-53A6-9F6B725B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071" y="179880"/>
            <a:ext cx="8385858" cy="57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0DC9C-956C-1DA5-D5AC-670A6F77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35" y="-1686236"/>
            <a:ext cx="11076006" cy="1600200"/>
          </a:xfrm>
        </p:spPr>
        <p:txBody>
          <a:bodyPr>
            <a:normAutofit/>
          </a:bodyPr>
          <a:lstStyle/>
          <a:p>
            <a:r>
              <a:rPr lang="en-US" sz="4400" dirty="0"/>
              <a:t>Urban agriculture is necessary for resilient local food systems</a:t>
            </a:r>
          </a:p>
        </p:txBody>
      </p:sp>
    </p:spTree>
    <p:extLst>
      <p:ext uri="{BB962C8B-B14F-4D97-AF65-F5344CB8AC3E}">
        <p14:creationId xmlns:p14="http://schemas.microsoft.com/office/powerpoint/2010/main" val="262202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24D9-5948-2C8B-C087-84536E96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8C4EE-D7D9-0C73-1D02-11991D76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08" y="1648919"/>
            <a:ext cx="10942784" cy="4317166"/>
          </a:xfrm>
        </p:spPr>
        <p:txBody>
          <a:bodyPr>
            <a:normAutofit lnSpcReduction="10000"/>
          </a:bodyPr>
          <a:lstStyle/>
          <a:p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Diversification</a:t>
            </a:r>
          </a:p>
          <a:p>
            <a:r>
              <a:rPr lang="en-US" sz="4400" kern="100" dirty="0"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Ecosystem services</a:t>
            </a:r>
          </a:p>
          <a:p>
            <a:r>
              <a:rPr lang="en-US" sz="4400" kern="100" dirty="0"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Community development</a:t>
            </a:r>
          </a:p>
          <a:p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</a:p>
          <a:p>
            <a:r>
              <a:rPr lang="en-US" sz="4400" kern="100" dirty="0">
                <a:effectLst/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Proximity</a:t>
            </a:r>
          </a:p>
          <a:p>
            <a:r>
              <a:rPr lang="en-US" sz="4400" kern="100" dirty="0">
                <a:latin typeface="Lora" panose="0200050300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Innovation</a:t>
            </a:r>
            <a:endParaRPr lang="en-US" sz="4400" kern="100" dirty="0">
              <a:effectLst/>
              <a:latin typeface="Lora" panose="0200050300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319EB5-1439-1E54-1A7A-B5F5008E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Work Sans" pitchFamily="2" charset="77"/>
              </a:rPr>
              <a:t>Resilient urban food systems</a:t>
            </a:r>
          </a:p>
        </p:txBody>
      </p:sp>
    </p:spTree>
    <p:extLst>
      <p:ext uri="{BB962C8B-B14F-4D97-AF65-F5344CB8AC3E}">
        <p14:creationId xmlns:p14="http://schemas.microsoft.com/office/powerpoint/2010/main" val="165539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DA logo">
            <a:extLst>
              <a:ext uri="{FF2B5EF4-FFF2-40B4-BE49-F238E27FC236}">
                <a16:creationId xmlns:a16="http://schemas.microsoft.com/office/drawing/2014/main" id="{05FC429A-C6E7-A8D8-8D30-7F38F775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53A29-16E0-A9A6-3CB8-00E01F55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7" y="-1272027"/>
            <a:ext cx="10942784" cy="1145169"/>
          </a:xfrm>
        </p:spPr>
        <p:txBody>
          <a:bodyPr>
            <a:normAutofit fontScale="90000"/>
          </a:bodyPr>
          <a:lstStyle/>
          <a:p>
            <a:r>
              <a:rPr lang="en-US" dirty="0"/>
              <a:t>Scaling urban agriculture: USDA programs</a:t>
            </a:r>
          </a:p>
        </p:txBody>
      </p:sp>
    </p:spTree>
    <p:extLst>
      <p:ext uri="{BB962C8B-B14F-4D97-AF65-F5344CB8AC3E}">
        <p14:creationId xmlns:p14="http://schemas.microsoft.com/office/powerpoint/2010/main" val="14846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EF82-E008-BA9C-08EE-80F0B5995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5A992B-F959-A9E8-A3AB-65B6CD40D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616" y="2375209"/>
            <a:ext cx="11052723" cy="15388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Work Sans" pitchFamily="2" charset="77"/>
              </a:rPr>
              <a:t>Wrapping Up Program 1</a:t>
            </a:r>
          </a:p>
        </p:txBody>
      </p:sp>
    </p:spTree>
    <p:extLst>
      <p:ext uri="{BB962C8B-B14F-4D97-AF65-F5344CB8AC3E}">
        <p14:creationId xmlns:p14="http://schemas.microsoft.com/office/powerpoint/2010/main" val="183407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E Colors">
      <a:dk1>
        <a:srgbClr val="002B49"/>
      </a:dk1>
      <a:lt1>
        <a:sysClr val="window" lastClr="FFFFFF"/>
      </a:lt1>
      <a:dk2>
        <a:srgbClr val="53565A"/>
      </a:dk2>
      <a:lt2>
        <a:srgbClr val="8C857B"/>
      </a:lt2>
      <a:accent1>
        <a:srgbClr val="A6192E"/>
      </a:accent1>
      <a:accent2>
        <a:srgbClr val="53565A"/>
      </a:accent2>
      <a:accent3>
        <a:srgbClr val="002B49"/>
      </a:accent3>
      <a:accent4>
        <a:srgbClr val="0085CA"/>
      </a:accent4>
      <a:accent5>
        <a:srgbClr val="ED8B00"/>
      </a:accent5>
      <a:accent6>
        <a:srgbClr val="64A700"/>
      </a:accent6>
      <a:hlink>
        <a:srgbClr val="A6192E"/>
      </a:hlink>
      <a:folHlink>
        <a:srgbClr val="002B4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34A1DF8-8D56-4AC5-985E-B574FE13EAD8}" vid="{348B899E-D224-4E94-BEE9-EEE6DA4F36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7798</TotalTime>
  <Words>236</Words>
  <Application>Microsoft Macintosh PowerPoint</Application>
  <PresentationFormat>Widescreen</PresentationFormat>
  <Paragraphs>51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Lora</vt:lpstr>
      <vt:lpstr>Roboto</vt:lpstr>
      <vt:lpstr>Work Sans</vt:lpstr>
      <vt:lpstr>Office Theme</vt:lpstr>
      <vt:lpstr>Course 6:  Food System Resilience</vt:lpstr>
      <vt:lpstr>Course 6 learning objectives</vt:lpstr>
      <vt:lpstr>Food insecurity in the United States</vt:lpstr>
      <vt:lpstr>Poor nutrition is a leading cause of illness in the United States</vt:lpstr>
      <vt:lpstr>Urbanization and supply chain vulnerabilities</vt:lpstr>
      <vt:lpstr>Urban agriculture is necessary for resilient local food systems</vt:lpstr>
      <vt:lpstr>Resilient urban food systems</vt:lpstr>
      <vt:lpstr>Scaling urban agriculture: USDA programs</vt:lpstr>
      <vt:lpstr>Wrapping Up Program 1</vt:lpstr>
      <vt:lpstr>Next steps</vt:lpstr>
      <vt:lpstr>National Urban Agriculture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Patricia Karnuta</dc:creator>
  <cp:lastModifiedBy>Kyle Patricia Karnuta</cp:lastModifiedBy>
  <cp:revision>8</cp:revision>
  <dcterms:created xsi:type="dcterms:W3CDTF">2024-12-05T21:03:06Z</dcterms:created>
  <dcterms:modified xsi:type="dcterms:W3CDTF">2025-04-23T17:04:53Z</dcterms:modified>
</cp:coreProperties>
</file>