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20"/>
  </p:notesMasterIdLst>
  <p:sldIdLst>
    <p:sldId id="313" r:id="rId3"/>
    <p:sldId id="309" r:id="rId4"/>
    <p:sldId id="270" r:id="rId5"/>
    <p:sldId id="271" r:id="rId6"/>
    <p:sldId id="272" r:id="rId7"/>
    <p:sldId id="329" r:id="rId8"/>
    <p:sldId id="276" r:id="rId9"/>
    <p:sldId id="278" r:id="rId10"/>
    <p:sldId id="279" r:id="rId11"/>
    <p:sldId id="280" r:id="rId12"/>
    <p:sldId id="281" r:id="rId13"/>
    <p:sldId id="284" r:id="rId14"/>
    <p:sldId id="283" r:id="rId15"/>
    <p:sldId id="286" r:id="rId16"/>
    <p:sldId id="328" r:id="rId17"/>
    <p:sldId id="288" r:id="rId18"/>
    <p:sldId id="31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ureen Hollocker" initials="MH" lastIdx="1" clrIdx="0">
    <p:extLst>
      <p:ext uri="{19B8F6BF-5375-455C-9EA6-DF929625EA0E}">
        <p15:presenceInfo xmlns:p15="http://schemas.microsoft.com/office/powerpoint/2012/main" userId="dbcbf251f03d3e5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68234" autoAdjust="0"/>
  </p:normalViewPr>
  <p:slideViewPr>
    <p:cSldViewPr snapToGrid="0">
      <p:cViewPr varScale="1">
        <p:scale>
          <a:sx n="65" d="100"/>
          <a:sy n="65" d="100"/>
        </p:scale>
        <p:origin x="135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5A5C5-1111-4D2A-B806-C49379B05908}"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80FBC6-EF0A-4082-8094-145C97AB187F}" type="slidenum">
              <a:rPr lang="en-US" smtClean="0"/>
              <a:t>‹#›</a:t>
            </a:fld>
            <a:endParaRPr lang="en-US"/>
          </a:p>
        </p:txBody>
      </p:sp>
    </p:spTree>
    <p:extLst>
      <p:ext uri="{BB962C8B-B14F-4D97-AF65-F5344CB8AC3E}">
        <p14:creationId xmlns:p14="http://schemas.microsoft.com/office/powerpoint/2010/main" val="3388064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ctfalliance.org/protective-factor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3AA4-D54D-434C-A115-C2EABA84EC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123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Introducing the Pathway to Improved Outcomes for Children and Families</a:t>
            </a:r>
          </a:p>
          <a:p>
            <a:endParaRPr lang="en-US" dirty="0"/>
          </a:p>
          <a:p>
            <a:pPr marL="0" indent="0">
              <a:buFont typeface="Arial" panose="020B0604020202020204" pitchFamily="34" charset="0"/>
              <a:buNone/>
            </a:pPr>
            <a:r>
              <a:rPr lang="en-US" dirty="0"/>
              <a:t>This is a good opportunity to remind the participants of the three goals of the framework and introduce the five Protective Factors.  </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 protective factor is a characteristic that makes a parent, child or family more likely to thrive and less likely to experience a negative outcome. A protective factor is like the flip side of a risk factor. You can also think of protective factors as what help children and families thrive despite whatever risk factors they might face.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Program Practice, Worker Practice and Core Functions.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3AA4-D54D-434C-A115-C2EABA84EC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151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altLang="en-US" dirty="0">
                <a:hlinkClick r:id="rId3"/>
              </a:rPr>
              <a:t>ctfalliance.org/protective-factors </a:t>
            </a:r>
            <a:endParaRPr lang="en-US" altLang="en-US" dirty="0"/>
          </a:p>
          <a:p>
            <a:endParaRPr lang="en-US" dirty="0"/>
          </a:p>
          <a:p>
            <a:r>
              <a:rPr lang="en-US" dirty="0"/>
              <a:t>The five Strengthening Families protective factors were chosen on the basis of extensive research about children and families. They are not the only protective factors that keep families strong. They were selected because they can be built through interaction with the people and systems that families encounter in their day-to-day lives. In Strengthening Families, all families are included, because all families need some support in building the following protective factors:</a:t>
            </a:r>
          </a:p>
          <a:p>
            <a:pPr marL="171450" indent="-171450">
              <a:buFont typeface="Arial" panose="020B0604020202020204" pitchFamily="34" charset="0"/>
              <a:buChar char="•"/>
            </a:pPr>
            <a:r>
              <a:rPr lang="en-US" dirty="0"/>
              <a:t>Parental resilience – The ability to recover from difficult life experiences, and often to be strengthened by and even transformed by those experiences.</a:t>
            </a:r>
          </a:p>
          <a:p>
            <a:pPr marL="171450" indent="-171450">
              <a:buFont typeface="Arial" panose="020B0604020202020204" pitchFamily="34" charset="0"/>
              <a:buChar char="•"/>
            </a:pPr>
            <a:r>
              <a:rPr lang="en-US" dirty="0"/>
              <a:t>Social connections – Positive relationships that provide emotional, informational, instrumental and spiritual support.</a:t>
            </a:r>
          </a:p>
          <a:p>
            <a:pPr marL="171450" indent="-171450">
              <a:buFont typeface="Arial" panose="020B0604020202020204" pitchFamily="34" charset="0"/>
              <a:buChar char="•"/>
            </a:pPr>
            <a:r>
              <a:rPr lang="en-US" dirty="0"/>
              <a:t>Knowledge of parenting and child development – Understanding child development and parenting strategies that support physical, cognitive, language, social and emotional development.</a:t>
            </a:r>
          </a:p>
          <a:p>
            <a:pPr marL="171450" indent="-171450">
              <a:buFont typeface="Arial" panose="020B0604020202020204" pitchFamily="34" charset="0"/>
              <a:buChar char="•"/>
            </a:pPr>
            <a:r>
              <a:rPr lang="en-US" dirty="0"/>
              <a:t>Concrete support in times of need – Access to concrete support and services that address a family’s needs and help minimize stress caused by challenges.</a:t>
            </a:r>
          </a:p>
          <a:p>
            <a:pPr marL="171450" indent="-171450">
              <a:buFont typeface="Arial" panose="020B0604020202020204" pitchFamily="34" charset="0"/>
              <a:buChar char="•"/>
            </a:pPr>
            <a:r>
              <a:rPr lang="en-US" dirty="0"/>
              <a:t>Social and emotional competence of children – Family and child interactions that help children develop the ability to communicate clearly, recognize and regulate their emotions and establish and maintain relationships.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3AA4-D54D-434C-A115-C2EABA84EC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457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Strengthening Families protective factors were chosen on the basis of extensive research about children and families. They are not the only protective factors that keep families strong. They were selected because they can be built through interaction with the people and systems that families encounter in their day-to-day lives.</a:t>
            </a:r>
          </a:p>
          <a:p>
            <a:endParaRPr lang="en-US" dirty="0"/>
          </a:p>
          <a:p>
            <a:r>
              <a:rPr lang="en-US" dirty="0"/>
              <a:t>Strategies and Everyday Actions that help build Protective Factors</a:t>
            </a:r>
          </a:p>
          <a:p>
            <a:endParaRPr lang="en-US" dirty="0"/>
          </a:p>
          <a:p>
            <a:r>
              <a:rPr lang="en-US" dirty="0"/>
              <a:t>The word strategy is defined as “a well thought out plan.” The Strengthening Families approach is a prime example of a well thought out plan. The originators at CSSP asked the question: “How do we build these protective factors into our work and into the families we serve?” Their solution is explained in the logic model they created. In addition, CSSP has identified “everyday actions” that help build these protective factors. </a:t>
            </a:r>
          </a:p>
          <a:p>
            <a:endParaRPr lang="en-US" dirty="0"/>
          </a:p>
          <a:p>
            <a:r>
              <a:rPr lang="en-US" dirty="0"/>
              <a:t>How do we build these protective factors into our work and support the families we work with every day to intentionally build them? It is likely that you are already implementing many of these strategies and everyday actions in your current work. Perhaps you simply need to be more intentional as you plan and prioritize your time and other resources.</a:t>
            </a:r>
          </a:p>
          <a:p>
            <a:endParaRPr lang="en-US" dirty="0"/>
          </a:p>
          <a:p>
            <a:r>
              <a:rPr lang="en-US" dirty="0"/>
              <a:t>Small but Significant Changes</a:t>
            </a:r>
          </a:p>
          <a:p>
            <a:endParaRPr lang="en-US" dirty="0"/>
          </a:p>
          <a:p>
            <a:r>
              <a:rPr lang="en-US" dirty="0"/>
              <a:t>3 Results</a:t>
            </a:r>
          </a:p>
          <a:p>
            <a:r>
              <a:rPr lang="en-US" dirty="0"/>
              <a:t>5 Protective Factors</a:t>
            </a:r>
          </a:p>
          <a:p>
            <a:r>
              <a:rPr lang="en-US" dirty="0"/>
              <a:t>7 Strategies</a:t>
            </a:r>
          </a:p>
          <a:p>
            <a:r>
              <a:rPr lang="en-US" dirty="0"/>
              <a:t>MANY Everyday Actions</a:t>
            </a:r>
          </a:p>
          <a:p>
            <a:endParaRPr lang="en-US" dirty="0"/>
          </a:p>
          <a:p>
            <a:r>
              <a:rPr lang="en-US" dirty="0"/>
              <a:t>The Protective Factors Framework is not like most approaches to child abuse and neglect prevention. Often, programs target specific families to participate because of the risk factors they face. In Strengthening Families, all families are included, because all families need some support in building protective factors. Those families who need intensive support are more likely to be identified and to accept help (such as referrals to other programs and services) when we begin by being open and reaching out to all families.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3AA4-D54D-434C-A115-C2EABA84EC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506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The Protective Factors in Our Work</a:t>
            </a:r>
          </a:p>
          <a:p>
            <a:endParaRPr lang="en-US" dirty="0"/>
          </a:p>
          <a:p>
            <a:r>
              <a:rPr lang="en-US" dirty="0"/>
              <a:t>Time: 30 minutes </a:t>
            </a:r>
          </a:p>
          <a:p>
            <a:r>
              <a:rPr lang="en-US" dirty="0"/>
              <a:t>Materials: chart paper, markers, small packets of sticky notes (enough for all your participants)</a:t>
            </a:r>
          </a:p>
          <a:p>
            <a:endParaRPr lang="en-US" dirty="0"/>
          </a:p>
          <a:p>
            <a:r>
              <a:rPr lang="en-US" dirty="0"/>
              <a:t>Face-to-face:  Place the seven strategies around the room on poster-size static paper – one strategy per sheet. All the participants have a pack of sticky notes. Instructions are to place sticky note under each strategy, giving an example of something the participant is doing to promote that strategy. Each of the seven sheets should have as many post-it notes on it as there are participants</a:t>
            </a:r>
          </a:p>
          <a:p>
            <a:endParaRPr lang="en-US" dirty="0"/>
          </a:p>
          <a:p>
            <a:r>
              <a:rPr lang="en-US" dirty="0"/>
              <a:t>Virtual:  Provide the “Seven Strategies” handout, which can be downloaded from the INT Toolbox section of the Trainer Support Site.  Each participant will write down one example for each strategy.  If you have time, ask for volunteers to share an example for each strategy.</a:t>
            </a:r>
          </a:p>
          <a:p>
            <a:endParaRPr lang="en-US" baseline="0" dirty="0"/>
          </a:p>
          <a:p>
            <a:r>
              <a:rPr lang="en-US" baseline="0" dirty="0"/>
              <a:t>Rationale:  This exercise makes the strategies personal. People realize that we are not asking them to do something unfamiliar or that they must learn. These strategies are things most of us are doing already but perhaps now need to be done with greater intentionality so that they become everyday actions.</a:t>
            </a:r>
          </a:p>
          <a:p>
            <a:endParaRPr lang="en-US" baseline="0" dirty="0"/>
          </a:p>
          <a:p>
            <a:r>
              <a:rPr lang="en-US" baseline="0" dirty="0"/>
              <a:t>You are already doing this work!  The Protective Factors Framework is not a curriculum or a program – it is an approach!</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3AA4-D54D-434C-A115-C2EABA84EC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29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challenges in using a strength-based approach to families is that it forces us to come face-to-face with our own perspectives about families.  Sometimes, our own experiences and values may keep us from recognizing and appreciating genuine strengths in families that are different than our own.</a:t>
            </a:r>
          </a:p>
          <a:p>
            <a:endParaRPr lang="en-US" dirty="0"/>
          </a:p>
          <a:p>
            <a:r>
              <a:rPr lang="en-US" dirty="0"/>
              <a:t>Here is a very general example of what that might look like:  If your background and experiences have caused you to have reservations about childbearing outside of marriage or even divorce – it may be difficult for you to see the strengths in families headed by single parents.  Unless you recognize that bias and find a way to set it aside, you will likely struggle to work with single parents without judgement and in a genuinely positive way.  Parents will very likely pick up on your disapproval, whether they understand the reason behind it or not.</a:t>
            </a:r>
          </a:p>
          <a:p>
            <a:endParaRPr lang="en-US" dirty="0"/>
          </a:p>
          <a:p>
            <a:r>
              <a:rPr lang="en-US" dirty="0"/>
              <a:t>One helpful strategy for identifying family strengths is to look at the family from the child’s point of view. Is the child experiencing nurturing, comfort, and love? Are the child’s needs being met? Is the child getting guidance to grow and learn in a positive way? Often, the answers to these questions will help you recognize whether your concerns about a family are warranted – or whether they could be based on biases that have little to do with how well a family can raise and protect children.</a:t>
            </a:r>
          </a:p>
          <a:p>
            <a:endParaRPr lang="en-US" dirty="0"/>
          </a:p>
          <a:p>
            <a:r>
              <a:rPr lang="en-US" dirty="0"/>
              <a:t>A great quote from one the participants from a previous training is “NAME it, CLAIM it, BUT MOST IMPORTANTLY TAME IT!”  This means recognize your bias, there is likely a name for it, claim it – understand it and where it comes from.  TAME IT – consciously change your lens when looking at this family – what is the child’s point of view.  Tame it also means beyond changing your lens – change your conversation – what we say about families to other people and other families is contagious.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3AA4-D54D-434C-A115-C2EABA84EC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958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Culture and Family Strengths</a:t>
            </a:r>
          </a:p>
          <a:p>
            <a:endParaRPr lang="en-US" dirty="0"/>
          </a:p>
          <a:p>
            <a:r>
              <a:rPr lang="en-US" dirty="0"/>
              <a:t>Discuss the difference between surface culture and deep culture.</a:t>
            </a:r>
          </a:p>
          <a:p>
            <a:endParaRPr lang="en-US" dirty="0"/>
          </a:p>
          <a:p>
            <a:r>
              <a:rPr lang="en-US" dirty="0"/>
              <a:t>Working across cultures can sometimes make it difficult to appreciate another family’s strengths. We are often not even aware of the way culture influences our beliefs about children and their care. Our goals and expectations for our children come, in large part, from our culture’s beliefs, values, and assumptions. This includes how we express love and nurturing as well as how we maintain discipline and set limits for children. Our parenting practices guide children into developing the qualities and behaviors that are valued in our culture. </a:t>
            </a:r>
          </a:p>
          <a:p>
            <a:endParaRPr lang="en-US" dirty="0"/>
          </a:p>
          <a:p>
            <a:r>
              <a:rPr lang="en-US" dirty="0"/>
              <a:t>We interpret behavior and interactions based in part on our own culture. When a family’s culture is similar to ours, these interpretations may be accurate. When a family’s culture is different from ours, we may interpret a message or behavior differently than the family intended. </a:t>
            </a:r>
          </a:p>
          <a:p>
            <a:endParaRPr lang="en-US" dirty="0"/>
          </a:p>
          <a:p>
            <a:r>
              <a:rPr lang="en-US" dirty="0"/>
              <a:t>Example: Independence vs. Interdependence</a:t>
            </a:r>
          </a:p>
          <a:p>
            <a:r>
              <a:rPr lang="en-US" dirty="0"/>
              <a:t>For example, the majority culture in the United States values independence and self-sufficiency very highly, and many parents encourage their children to increase their independence as soon as they are able. We can see this in the push for young toddlers to feed themselves, for example, and in parents’ encouragement of independent exploration and rejection of “clingy” behavior. However, many other cultures value interdependence. Parents in these cultures may discourage toddlers’ attempts at self-feeding and encourage more physical closeness and dependence in their young children. </a:t>
            </a:r>
          </a:p>
          <a:p>
            <a:endParaRPr lang="en-US" dirty="0"/>
          </a:p>
          <a:p>
            <a:r>
              <a:rPr lang="en-US" dirty="0"/>
              <a:t>Depending on your own perspective and cultural backgrounds, one of these sets of behaviors may seem different and even “wrong” to you at first encounter. You may feel that some parents are stifling their children’s development – if your culture values independence above interdependence. If you’re coming from a value of interdependence, you may feel that some parents are pushing their children away and forcing them to grow up too quickly. It is important to remember that each approach reflects parents’ love of their children and their attempts to nurture the values they hold dear. </a:t>
            </a:r>
          </a:p>
          <a:p>
            <a:endParaRPr lang="en-US" dirty="0"/>
          </a:p>
          <a:p>
            <a:r>
              <a:rPr lang="en-US" dirty="0"/>
              <a:t>Focus on Intent</a:t>
            </a:r>
          </a:p>
          <a:p>
            <a:r>
              <a:rPr lang="en-US" dirty="0"/>
              <a:t>When it comes to strength-based work with families, it is critical to take a family’s culture into account as you observe their family situation and interactions. By being aware of the influence your own culture has on your reactions, and trying to see the intent behind another person’s decisions and actions, you may be more able to identify a family’s strengths and work with them in a positive way.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3AA4-D54D-434C-A115-C2EABA84EC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585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Circles of My Multicultural Self</a:t>
            </a:r>
          </a:p>
          <a:p>
            <a:r>
              <a:rPr lang="en-US" dirty="0"/>
              <a:t>Time: 30 minutes </a:t>
            </a:r>
          </a:p>
          <a:p>
            <a:r>
              <a:rPr lang="en-US" dirty="0"/>
              <a:t>Materials: The “Circles of My Multicultural Self” handout in participant packet, and for download at the Trainer Support Site. </a:t>
            </a:r>
          </a:p>
          <a:p>
            <a:endParaRPr lang="en-US" dirty="0"/>
          </a:p>
          <a:p>
            <a:r>
              <a:rPr lang="en-US" dirty="0"/>
              <a:t>This activity highlights the multiple dimensions of who we are. It addresses the relationships between our desires to self-define our identities and how society seems to label us regardless of how we define ourselves. </a:t>
            </a:r>
          </a:p>
          <a:p>
            <a:endParaRPr lang="en-US" dirty="0"/>
          </a:p>
          <a:p>
            <a:r>
              <a:rPr lang="en-US" dirty="0"/>
              <a:t>Each participant receives a handout with the circle diagram on it. They are asked to place their name in the center circle. Then, to write an important aspect of their identity in each of the satellite circles – an identifier or descriptor they feel is important in defining who they are. </a:t>
            </a:r>
          </a:p>
          <a:p>
            <a:endParaRPr lang="en-US" dirty="0"/>
          </a:p>
          <a:p>
            <a:r>
              <a:rPr lang="en-US" dirty="0"/>
              <a:t>Once they complete the circles, they are asked to do the following with an elbow partner:</a:t>
            </a:r>
          </a:p>
          <a:p>
            <a:endParaRPr lang="en-US" dirty="0"/>
          </a:p>
          <a:p>
            <a:r>
              <a:rPr lang="en-US" dirty="0"/>
              <a:t>Share a story about a time you were especially proud to identify with one of the descriptors you used above.</a:t>
            </a:r>
          </a:p>
          <a:p>
            <a:endParaRPr lang="en-US" dirty="0"/>
          </a:p>
          <a:p>
            <a:r>
              <a:rPr lang="en-US" dirty="0"/>
              <a:t>Share a story about a time it was especially painful to be identified with one of your identifiers or descriptors.</a:t>
            </a:r>
          </a:p>
          <a:p>
            <a:endParaRPr lang="en-US" dirty="0"/>
          </a:p>
          <a:p>
            <a:r>
              <a:rPr lang="en-US" dirty="0"/>
              <a:t>Next, name a stereotype associated with one of the groups with which you identify that is not consistent with who you are. </a:t>
            </a:r>
          </a:p>
          <a:p>
            <a:endParaRPr lang="en-US" dirty="0"/>
          </a:p>
          <a:p>
            <a:r>
              <a:rPr lang="en-US" dirty="0"/>
              <a:t>Fill in the following sentence:</a:t>
            </a:r>
          </a:p>
          <a:p>
            <a:r>
              <a:rPr lang="en-US" dirty="0"/>
              <a:t>I am (a/an) _____________________ but I am </a:t>
            </a:r>
          </a:p>
          <a:p>
            <a:r>
              <a:rPr lang="en-US" dirty="0"/>
              <a:t>NOT (a/an) _____________________.</a:t>
            </a:r>
          </a:p>
          <a:p>
            <a:endParaRPr lang="en-US" dirty="0"/>
          </a:p>
          <a:p>
            <a:r>
              <a:rPr lang="en-US" dirty="0"/>
              <a:t>(So if one of my identifiers was “Dreamer” and I thought a stereotype was that all Dreamers are unrealistic, my sentence would be: “I am a dreamer, but I am NOT unrealistic.”)</a:t>
            </a:r>
          </a:p>
          <a:p>
            <a:endParaRPr lang="en-US" dirty="0"/>
          </a:p>
          <a:p>
            <a:r>
              <a:rPr lang="en-US" dirty="0"/>
              <a:t>Virtual:  Instead of an elbow partner, put participants randomly in breakout rooms of two.</a:t>
            </a:r>
          </a:p>
          <a:p>
            <a:endParaRPr lang="en-US" dirty="0"/>
          </a:p>
          <a:p>
            <a:r>
              <a:rPr lang="en-US" dirty="0"/>
              <a:t>Rationale:  This exercise is very effective in encouraging participants to think about the stereotypes people have and to make a conscious effort to think more deeply about how we can eventually eliminate them.</a:t>
            </a:r>
          </a:p>
          <a:p>
            <a:endParaRPr lang="en-US" dirty="0"/>
          </a:p>
          <a:p>
            <a:r>
              <a:rPr lang="en-US" dirty="0"/>
              <a:t>Trainer’s Tip:  As with most activities, it can be especially effective if you model the “Circles of My Multicultural Self” exercise. If you are willing to share your own experiences, participants are more likely to feel open to share their own. It is crucial, especially for the final part of the activity when participants are sharing their stereotypes, to allow for silences. People will be hesitant to share initially, but once the ball starts rolling, the activity carries a lot of energy. Allow time at the end for participants to talk more about whatever stereotype they shared.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3AA4-D54D-434C-A115-C2EABA84EC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588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Adult Capabilities to Improve Child Outcomes – A Theory of Change</a:t>
            </a:r>
          </a:p>
          <a:p>
            <a:endParaRPr lang="en-US" dirty="0"/>
          </a:p>
          <a:p>
            <a:r>
              <a:rPr lang="en-US" dirty="0"/>
              <a:t>Center on the Developing Child at Harvard University</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3AA4-D54D-434C-A115-C2EABA84EC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386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 brief agenda for the entire training session.  We recommend that you do not include times on the agenda, as doing so creates anxiety with the participants.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3AA4-D54D-434C-A115-C2EABA84EC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525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the three goals of Strengthening Families Protective Factors Framework and the four goals of the Introduction Course.</a:t>
            </a:r>
          </a:p>
          <a:p>
            <a:endParaRPr lang="en-US" dirty="0"/>
          </a:p>
          <a:p>
            <a:r>
              <a:rPr lang="en-US" dirty="0"/>
              <a:t>This is a good time to share that the Strengthening Families™ Protective Factors Framework is not another program to add to an agency’s to-do list. It doesn’t come with detailed instructions for implementation, either. Rather, it is a different approach to working with families that can be interpreted and applied in a variety of settings. In most cases, Strengthening Families is implemented through a series of “small but significant changes” to daily practice, rather than large-scale program modifications.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3AA4-D54D-434C-A115-C2EABA84EC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914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or most of you may be training early childhood professionals and staff.  However, the Protective Factors Framework and this training is designed to be used with ANYONE who works with children and families – in any field.  This training offers a mix of examples of from early care and education settings, child welfare settings, and family interactions.  Consider providing your participants the “Using the Protective Factors in Different Fields” handout available in the participant packet.  </a:t>
            </a:r>
          </a:p>
          <a:p>
            <a:endParaRPr lang="en-US" dirty="0"/>
          </a:p>
          <a:p>
            <a:r>
              <a:rPr lang="en-US" dirty="0"/>
              <a:t>Point out to participants that no matter where their work with children and families falls within the spectrum of various systems, it is important to view the building of protective factors in a holistic manner. Understanding concrete ways you can support the building of protective factors in your own field may be illuminated by the challenges experienced in other fields as well. </a:t>
            </a:r>
          </a:p>
          <a:p>
            <a:endParaRPr lang="en-US" dirty="0"/>
          </a:p>
          <a:p>
            <a:r>
              <a:rPr lang="en-US" dirty="0"/>
              <a:t>The Center for the Study of Social Policy (CSSP) has developed materials to help programs and states initiate discussions with new stakeholders around how Strengthening Families relates to their work. The idea is to bring the message to new groups of professionals who interact with children and families on a regular basis:  Business, Educators &amp; Primary Health Partners.  These handouts are available through the Center for the Study of Social Policy (CSSP) website.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3AA4-D54D-434C-A115-C2EABA84EC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882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“The Human Walking Program”</a:t>
            </a:r>
          </a:p>
          <a:p>
            <a:r>
              <a:rPr lang="en-US" dirty="0"/>
              <a:t>Time: 5 minutes </a:t>
            </a:r>
          </a:p>
          <a:p>
            <a:r>
              <a:rPr lang="en-US" dirty="0"/>
              <a:t>Materials: Play the YouTube video, “The Human Walking Program”</a:t>
            </a:r>
          </a:p>
          <a:p>
            <a:endParaRPr lang="en-US" dirty="0"/>
          </a:p>
          <a:p>
            <a:r>
              <a:rPr lang="en-US" dirty="0"/>
              <a:t>At the top of the slide you see the phrase “Using a Different Lens” </a:t>
            </a:r>
          </a:p>
          <a:p>
            <a:endParaRPr lang="en-US" dirty="0"/>
          </a:p>
          <a:p>
            <a:r>
              <a:rPr lang="en-US" dirty="0"/>
              <a:t>Synopsis:  The Lost Dogs Home – Human Walking Program:  An adoption campaign where the dogs did the rescuing</a:t>
            </a:r>
          </a:p>
          <a:p>
            <a:endParaRPr lang="en-US" dirty="0"/>
          </a:p>
          <a:p>
            <a:r>
              <a:rPr lang="en-US" dirty="0"/>
              <a:t>In one Australian city, their version of the Humane Society – The Lost Dog’s Home – developed a campaign that encouraged city workers to get out from behind their desks and be “rescued” by their four-legged friends, the adoptable dogs from the local shelter. In this way, workers can get out of their offices, benefit from a short walk and make a new best friend. The hope was that the two-legged participants would become so enamored of the experience that they would eventually decide to adopt their companion. In this framing of the message to give shelter dogs a new home, it is the dogs that are doing the rescuing. This helped change the way that people viewed shelter dogs. Over 5,000 office workers were “rescued” and every single dog was adopted.</a:t>
            </a:r>
          </a:p>
          <a:p>
            <a:endParaRPr lang="en-US" dirty="0"/>
          </a:p>
          <a:p>
            <a:r>
              <a:rPr lang="en-US" dirty="0"/>
              <a:t>Rationale:  This story should start participants thinking about how we can make simple changes that become significant.</a:t>
            </a:r>
          </a:p>
          <a:p>
            <a:endParaRPr lang="en-US" dirty="0"/>
          </a:p>
          <a:p>
            <a:r>
              <a:rPr lang="en-US" dirty="0"/>
              <a:t>Discussion: </a:t>
            </a:r>
          </a:p>
          <a:p>
            <a:endParaRPr lang="en-US" dirty="0"/>
          </a:p>
          <a:p>
            <a:r>
              <a:rPr lang="en-US" dirty="0"/>
              <a:t>What is your reaction to this video and what do you think it has to do with “Using a Different Lens?”</a:t>
            </a:r>
          </a:p>
          <a:p>
            <a:endParaRPr lang="en-US" dirty="0"/>
          </a:p>
          <a:p>
            <a:r>
              <a:rPr lang="en-US" dirty="0"/>
              <a:t>This video shows:</a:t>
            </a:r>
          </a:p>
          <a:p>
            <a:pPr marL="171450" indent="-171450">
              <a:buFont typeface="Arial" panose="020B0604020202020204" pitchFamily="34" charset="0"/>
              <a:buChar char="•"/>
            </a:pPr>
            <a:r>
              <a:rPr lang="en-US" dirty="0"/>
              <a:t>Turning a need into a strength</a:t>
            </a:r>
          </a:p>
          <a:p>
            <a:pPr marL="171450" indent="-171450">
              <a:buFont typeface="Arial" panose="020B0604020202020204" pitchFamily="34" charset="0"/>
              <a:buChar char="•"/>
            </a:pPr>
            <a:r>
              <a:rPr lang="en-US" dirty="0"/>
              <a:t>Turning a burden into a benefit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They re-framed it and re-named it!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3AA4-D54D-434C-A115-C2EABA84EC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204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on Strength-Based Theory</a:t>
            </a:r>
          </a:p>
          <a:p>
            <a:endParaRPr lang="en-US" dirty="0"/>
          </a:p>
          <a:p>
            <a:r>
              <a:rPr lang="en-US" dirty="0"/>
              <a:t>The lens we want you to look at families through is a Strength-Based Lens.  </a:t>
            </a:r>
          </a:p>
          <a:p>
            <a:endParaRPr lang="en-US" dirty="0"/>
          </a:p>
          <a:p>
            <a:r>
              <a:rPr lang="en-US" dirty="0"/>
              <a:t>*CLICK* We want you to focus on what is STRONG in families, and not what’s WRONG with families.</a:t>
            </a:r>
          </a:p>
          <a:p>
            <a:endParaRPr lang="en-US" dirty="0"/>
          </a:p>
          <a:p>
            <a:r>
              <a:rPr lang="en-US" dirty="0"/>
              <a:t>Occasionally, you will get some push-back from participants that say – “I have to focus on what is wrong with my families – that is my job!”  </a:t>
            </a:r>
          </a:p>
          <a:p>
            <a:endParaRPr lang="en-US" dirty="0"/>
          </a:p>
          <a:p>
            <a:r>
              <a:rPr lang="en-US" dirty="0"/>
              <a:t>Strength-Based Theory does not mean that we ignore weaknesses and problems.  </a:t>
            </a:r>
          </a:p>
          <a:p>
            <a:endParaRPr lang="en-US" dirty="0"/>
          </a:p>
          <a:p>
            <a:r>
              <a:rPr lang="en-US" dirty="0"/>
              <a:t>Finding solutions to problems and addressing the risk factors in families is certainly important!  It prevents failure and helps families SURVIVE.</a:t>
            </a:r>
          </a:p>
          <a:p>
            <a:endParaRPr lang="en-US" dirty="0"/>
          </a:p>
          <a:p>
            <a:r>
              <a:rPr lang="en-US" dirty="0"/>
              <a:t>HOWEVER, if we always singularly focus on FIXING – families will always be in survival mode.</a:t>
            </a:r>
          </a:p>
          <a:p>
            <a:endParaRPr lang="en-US" dirty="0"/>
          </a:p>
          <a:p>
            <a:r>
              <a:rPr lang="en-US" dirty="0"/>
              <a:t>*CLICK* If we want families to THRIVE – We must concentrate on what families are doing well and build on that.  We must LOOK AT FAMILIES THROUGH A DIFFERENT LENS and focus on what is STRONG so that they can THRIVE!</a:t>
            </a:r>
          </a:p>
          <a:p>
            <a:endParaRPr lang="en-US" dirty="0"/>
          </a:p>
          <a:p>
            <a:r>
              <a:rPr lang="en-US" dirty="0"/>
              <a:t>This work is not linear – meaning we must help families SURVIVE before we help them THRIVE.  The Strengthening Families Protective Factors Framework outlines strategies that help us address risk factors while all the time building PROTECTIVE FACTORS.</a:t>
            </a:r>
          </a:p>
          <a:p>
            <a:endParaRPr lang="en-US" dirty="0"/>
          </a:p>
          <a:p>
            <a:r>
              <a:rPr lang="en-US" dirty="0"/>
              <a:t>“What will happen when we think about what is RIGHT with people rather than fixating on what is WRONG with them?” This quote is from Donald O. Clifton.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3AA4-D54D-434C-A115-C2EABA84EC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893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3AA4-D54D-434C-A115-C2EABA84EC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855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Changing Our Focus</a:t>
            </a:r>
          </a:p>
          <a:p>
            <a:r>
              <a:rPr lang="en-US" dirty="0"/>
              <a:t>Time: 10 minutes </a:t>
            </a:r>
          </a:p>
          <a:p>
            <a:r>
              <a:rPr lang="en-US" dirty="0"/>
              <a:t>Materials: The “Risk/Protective Factors Sketch” handout in the participant packet available for download at the Trainer Support Site link. Pencils to circle items.</a:t>
            </a:r>
          </a:p>
          <a:p>
            <a:endParaRPr lang="en-US" dirty="0"/>
          </a:p>
          <a:p>
            <a:r>
              <a:rPr lang="en-US" dirty="0"/>
              <a:t>Give participants a copy of the risk/protective factors sketch. Spend some time asking them to circle the risk factors they see and talk about them as a group. Once that discussion has taken place, remind them about “looking at families through a different lens” and ask them to talk about what is good in the picture. </a:t>
            </a:r>
          </a:p>
          <a:p>
            <a:endParaRPr lang="en-US" dirty="0"/>
          </a:p>
          <a:p>
            <a:r>
              <a:rPr lang="en-US" dirty="0"/>
              <a:t>Rationale:  This activity is intended to show – rather clearly – how much we focus on risk factors and how much different it feels to look for positives. It is also a segue into the next topic where we define some of those “good things” they see as protective factors.</a:t>
            </a:r>
          </a:p>
          <a:p>
            <a:endParaRPr lang="en-US" dirty="0"/>
          </a:p>
          <a:p>
            <a:r>
              <a:rPr lang="en-US" dirty="0"/>
              <a:t>You may adapt this activity as long as you reach the same rationale.</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3AA4-D54D-434C-A115-C2EABA84EC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064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“Resilient Typewriter Artist”</a:t>
            </a:r>
          </a:p>
          <a:p>
            <a:r>
              <a:rPr lang="en-US" dirty="0"/>
              <a:t>Time:  5 Minutes</a:t>
            </a:r>
          </a:p>
          <a:p>
            <a:r>
              <a:rPr lang="en-US" dirty="0"/>
              <a:t>Materials:  Play the video, “Resilient Typewriter Artist” </a:t>
            </a:r>
          </a:p>
          <a:p>
            <a:endParaRPr lang="en-US" dirty="0"/>
          </a:p>
          <a:p>
            <a:r>
              <a:rPr lang="en-US" dirty="0"/>
              <a:t>Synopsis:  Paul Smith creates intricate works of art with only 10 keys on a manual typewriter, although he is severely limited by his physical disorder – cerebral palsy.  Paul and those around him focus on what he can do, as opposed to what he cannot do.  Many people respond when they see Paul’s art – “I could never do that!”  To that, Paul responds, “What can you do?”</a:t>
            </a:r>
          </a:p>
          <a:p>
            <a:endParaRPr lang="en-US" dirty="0"/>
          </a:p>
          <a:p>
            <a:r>
              <a:rPr lang="en-US" dirty="0"/>
              <a:t>Rationale:  This video prompts participants to consider “what is strong, not what is wrong.”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33AA4-D54D-434C-A115-C2EABA84EC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530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tex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14B10B59-9F48-9847-A554-7572782334FD}"/>
              </a:ext>
            </a:extLst>
          </p:cNvPr>
          <p:cNvSpPr>
            <a:spLocks noGrp="1"/>
          </p:cNvSpPr>
          <p:nvPr>
            <p:ph idx="1" hasCustomPrompt="1"/>
          </p:nvPr>
        </p:nvSpPr>
        <p:spPr bwMode="auto">
          <a:xfrm>
            <a:off x="2106202" y="1551397"/>
            <a:ext cx="9626886" cy="49213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0990" indent="-380990">
              <a:buFont typeface="Arial" panose="020B0604020202020204" pitchFamily="34" charset="0"/>
              <a:buChar char="•"/>
              <a:defRPr sz="3733">
                <a:solidFill>
                  <a:srgbClr val="002060"/>
                </a:solidFill>
              </a:defRPr>
            </a:lvl1pPr>
            <a:lvl2pPr marL="990575" indent="-380990">
              <a:buFont typeface="Arial" panose="020B0604020202020204" pitchFamily="34" charset="0"/>
              <a:buChar char="•"/>
              <a:defRPr sz="3200">
                <a:solidFill>
                  <a:srgbClr val="002060"/>
                </a:solidFill>
              </a:defRPr>
            </a:lvl2pPr>
            <a:lvl3pPr marL="1600160" indent="-380990">
              <a:buFont typeface="Arial" panose="020B0604020202020204" pitchFamily="34" charset="0"/>
              <a:buChar char="•"/>
              <a:defRPr sz="2667">
                <a:solidFill>
                  <a:srgbClr val="002060"/>
                </a:solidFill>
              </a:defRPr>
            </a:lvl3pPr>
            <a:lvl4pPr marL="2209745" indent="-380990">
              <a:buFont typeface="Arial" panose="020B0604020202020204" pitchFamily="34" charset="0"/>
              <a:buChar char="•"/>
              <a:defRPr sz="2400">
                <a:solidFill>
                  <a:srgbClr val="002060"/>
                </a:solidFill>
              </a:defRPr>
            </a:lvl4pPr>
            <a:lvl5pPr marL="2819330" indent="-380990">
              <a:buFont typeface="Arial" panose="020B0604020202020204" pitchFamily="34" charset="0"/>
              <a:buChar char="•"/>
              <a:defRPr sz="2133">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8578D2E8-6903-9949-9356-82158C35FA91}"/>
              </a:ext>
            </a:extLst>
          </p:cNvPr>
          <p:cNvSpPr>
            <a:spLocks noGrp="1"/>
          </p:cNvSpPr>
          <p:nvPr>
            <p:ph type="title"/>
          </p:nvPr>
        </p:nvSpPr>
        <p:spPr>
          <a:xfrm>
            <a:off x="2106202" y="279399"/>
            <a:ext cx="9626886" cy="1056241"/>
          </a:xfrm>
        </p:spPr>
        <p:txBody>
          <a:bodyPr/>
          <a:lstStyle>
            <a:lvl1pPr>
              <a:defRPr>
                <a:solidFill>
                  <a:srgbClr val="00A1AD"/>
                </a:solidFill>
              </a:defRPr>
            </a:lvl1pPr>
          </a:lstStyle>
          <a:p>
            <a:r>
              <a:rPr lang="en-US" dirty="0"/>
              <a:t>Click to edit Master title style</a:t>
            </a:r>
          </a:p>
        </p:txBody>
      </p:sp>
    </p:spTree>
    <p:extLst>
      <p:ext uri="{BB962C8B-B14F-4D97-AF65-F5344CB8AC3E}">
        <p14:creationId xmlns:p14="http://schemas.microsoft.com/office/powerpoint/2010/main" val="105706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532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6058" y="1498599"/>
            <a:ext cx="9754742" cy="1039117"/>
          </a:xfrm>
        </p:spPr>
        <p:txBody>
          <a:bodyPr/>
          <a:lstStyle/>
          <a:p>
            <a:r>
              <a:rPr lang="en-US" dirty="0"/>
              <a:t>Click to edit Master title style</a:t>
            </a:r>
          </a:p>
        </p:txBody>
      </p:sp>
      <p:sp>
        <p:nvSpPr>
          <p:cNvPr id="3" name="Subtitle 2"/>
          <p:cNvSpPr>
            <a:spLocks noGrp="1"/>
          </p:cNvSpPr>
          <p:nvPr>
            <p:ph type="subTitle" idx="1"/>
          </p:nvPr>
        </p:nvSpPr>
        <p:spPr>
          <a:xfrm>
            <a:off x="1726058" y="2921000"/>
            <a:ext cx="9667982" cy="959573"/>
          </a:xfrm>
        </p:spPr>
        <p:txBody>
          <a:bodyPr/>
          <a:lstStyle>
            <a:lvl1pPr marL="0" indent="0" algn="ctr">
              <a:buNone/>
              <a:defRPr>
                <a:solidFill>
                  <a:srgbClr val="00206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9056922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E75B0F-249C-D948-981D-7D1298A219C8}"/>
              </a:ext>
            </a:extLst>
          </p:cNvPr>
          <p:cNvSpPr>
            <a:spLocks noGrp="1"/>
          </p:cNvSpPr>
          <p:nvPr>
            <p:ph type="subTitle" idx="1"/>
          </p:nvPr>
        </p:nvSpPr>
        <p:spPr>
          <a:xfrm>
            <a:off x="1527425" y="2406524"/>
            <a:ext cx="10205662" cy="863797"/>
          </a:xfrm>
        </p:spPr>
        <p:txBody>
          <a:bodyPr/>
          <a:lstStyle>
            <a:lvl1pPr marL="0" indent="0" algn="ctr">
              <a:buNone/>
              <a:defRPr sz="3200" i="0">
                <a:solidFill>
                  <a:srgbClr val="7030A0"/>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10" name="Title 9">
            <a:extLst>
              <a:ext uri="{FF2B5EF4-FFF2-40B4-BE49-F238E27FC236}">
                <a16:creationId xmlns:a16="http://schemas.microsoft.com/office/drawing/2014/main" id="{D15B543C-F5B4-AD47-9405-FEFBD1B60DDF}"/>
              </a:ext>
            </a:extLst>
          </p:cNvPr>
          <p:cNvSpPr>
            <a:spLocks noGrp="1"/>
          </p:cNvSpPr>
          <p:nvPr>
            <p:ph type="title"/>
          </p:nvPr>
        </p:nvSpPr>
        <p:spPr>
          <a:xfrm>
            <a:off x="1527426" y="1280769"/>
            <a:ext cx="10205662" cy="863797"/>
          </a:xfrm>
        </p:spPr>
        <p:txBody>
          <a:bodyPr/>
          <a:lstStyle>
            <a:lvl1pPr>
              <a:defRPr sz="4000"/>
            </a:lvl1pPr>
          </a:lstStyle>
          <a:p>
            <a:r>
              <a:rPr lang="en-US" dirty="0"/>
              <a:t>Click to edit Master title style</a:t>
            </a:r>
          </a:p>
        </p:txBody>
      </p:sp>
      <p:sp>
        <p:nvSpPr>
          <p:cNvPr id="12" name="Content Placeholder 11">
            <a:extLst>
              <a:ext uri="{FF2B5EF4-FFF2-40B4-BE49-F238E27FC236}">
                <a16:creationId xmlns:a16="http://schemas.microsoft.com/office/drawing/2014/main" id="{1E090287-4A4B-F448-983A-E3ACBAEE794C}"/>
              </a:ext>
            </a:extLst>
          </p:cNvPr>
          <p:cNvSpPr>
            <a:spLocks noGrp="1"/>
          </p:cNvSpPr>
          <p:nvPr>
            <p:ph sz="quarter" idx="10"/>
          </p:nvPr>
        </p:nvSpPr>
        <p:spPr>
          <a:xfrm>
            <a:off x="1527425" y="3595835"/>
            <a:ext cx="10205662" cy="2235200"/>
          </a:xfrm>
        </p:spPr>
        <p:txBody>
          <a:bodyPr/>
          <a:lstStyle>
            <a:lvl1pPr marL="0" indent="0" algn="ctr">
              <a:buFontTx/>
              <a:buNone/>
              <a:defRPr/>
            </a:lvl1pPr>
          </a:lstStyle>
          <a:p>
            <a:pPr lvl="0"/>
            <a:r>
              <a:rPr lang="en-US" dirty="0"/>
              <a:t>Click to edit Master text styles</a:t>
            </a:r>
          </a:p>
        </p:txBody>
      </p:sp>
    </p:spTree>
    <p:extLst>
      <p:ext uri="{BB962C8B-B14F-4D97-AF65-F5344CB8AC3E}">
        <p14:creationId xmlns:p14="http://schemas.microsoft.com/office/powerpoint/2010/main" val="4291381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89101" y="377575"/>
            <a:ext cx="10090666" cy="1149384"/>
          </a:xfrm>
        </p:spPr>
        <p:txBody>
          <a:bodyPr/>
          <a:lstStyle>
            <a:lvl1pPr>
              <a:defRPr/>
            </a:lvl1pPr>
          </a:lstStyle>
          <a:p>
            <a:r>
              <a:rPr lang="en-US" dirty="0"/>
              <a:t>Click to edit Master title style</a:t>
            </a:r>
          </a:p>
        </p:txBody>
      </p:sp>
      <p:sp>
        <p:nvSpPr>
          <p:cNvPr id="4" name="Content Placeholder 3"/>
          <p:cNvSpPr>
            <a:spLocks noGrp="1"/>
          </p:cNvSpPr>
          <p:nvPr>
            <p:ph sz="half" idx="2"/>
          </p:nvPr>
        </p:nvSpPr>
        <p:spPr>
          <a:xfrm>
            <a:off x="1589101" y="1905001"/>
            <a:ext cx="4829453" cy="41529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782540" y="1905001"/>
            <a:ext cx="4897227" cy="41529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8199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053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tex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14B10B59-9F48-9847-A554-7572782334FD}"/>
              </a:ext>
            </a:extLst>
          </p:cNvPr>
          <p:cNvSpPr>
            <a:spLocks noGrp="1"/>
          </p:cNvSpPr>
          <p:nvPr>
            <p:ph idx="1" hasCustomPrompt="1"/>
          </p:nvPr>
        </p:nvSpPr>
        <p:spPr bwMode="auto">
          <a:xfrm>
            <a:off x="1535836" y="1551397"/>
            <a:ext cx="10197252" cy="44120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0990" indent="-380990">
              <a:buFont typeface="Arial" panose="020B0604020202020204" pitchFamily="34" charset="0"/>
              <a:buChar char="•"/>
              <a:defRPr sz="3733">
                <a:solidFill>
                  <a:srgbClr val="002060"/>
                </a:solidFill>
              </a:defRPr>
            </a:lvl1pPr>
            <a:lvl2pPr marL="990575" indent="-380990">
              <a:buFont typeface="Arial" panose="020B0604020202020204" pitchFamily="34" charset="0"/>
              <a:buChar char="•"/>
              <a:defRPr sz="3200">
                <a:solidFill>
                  <a:srgbClr val="002060"/>
                </a:solidFill>
              </a:defRPr>
            </a:lvl2pPr>
            <a:lvl3pPr marL="1600160" indent="-380990">
              <a:buFont typeface="Arial" panose="020B0604020202020204" pitchFamily="34" charset="0"/>
              <a:buChar char="•"/>
              <a:defRPr sz="2667">
                <a:solidFill>
                  <a:srgbClr val="002060"/>
                </a:solidFill>
              </a:defRPr>
            </a:lvl3pPr>
            <a:lvl4pPr marL="2209745" indent="-380990">
              <a:buFont typeface="Arial" panose="020B0604020202020204" pitchFamily="34" charset="0"/>
              <a:buChar char="•"/>
              <a:defRPr sz="2400">
                <a:solidFill>
                  <a:srgbClr val="002060"/>
                </a:solidFill>
              </a:defRPr>
            </a:lvl4pPr>
            <a:lvl5pPr marL="2819330" indent="-380990">
              <a:buFont typeface="Arial" panose="020B0604020202020204" pitchFamily="34" charset="0"/>
              <a:buChar char="•"/>
              <a:defRPr sz="2133">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8578D2E8-6903-9949-9356-82158C35FA91}"/>
              </a:ext>
            </a:extLst>
          </p:cNvPr>
          <p:cNvSpPr>
            <a:spLocks noGrp="1"/>
          </p:cNvSpPr>
          <p:nvPr>
            <p:ph type="title"/>
          </p:nvPr>
        </p:nvSpPr>
        <p:spPr>
          <a:xfrm>
            <a:off x="1535836" y="279399"/>
            <a:ext cx="10197251" cy="1056241"/>
          </a:xfrm>
          <a:prstGeom prst="rect">
            <a:avLst/>
          </a:prstGeom>
        </p:spPr>
        <p:txBody>
          <a:bodyPr/>
          <a:lstStyle>
            <a:lvl1pPr>
              <a:defRPr>
                <a:solidFill>
                  <a:srgbClr val="00A1AD"/>
                </a:solidFill>
              </a:defRPr>
            </a:lvl1pPr>
          </a:lstStyle>
          <a:p>
            <a:r>
              <a:rPr lang="en-US" dirty="0"/>
              <a:t>Click to edit Master title style</a:t>
            </a:r>
          </a:p>
        </p:txBody>
      </p:sp>
    </p:spTree>
    <p:extLst>
      <p:ext uri="{BB962C8B-B14F-4D97-AF65-F5344CB8AC3E}">
        <p14:creationId xmlns:p14="http://schemas.microsoft.com/office/powerpoint/2010/main" val="1656771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68249" y="1447299"/>
            <a:ext cx="9754742" cy="1039117"/>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68249" y="2949213"/>
            <a:ext cx="9667982" cy="959573"/>
          </a:xfrm>
        </p:spPr>
        <p:txBody>
          <a:bodyPr/>
          <a:lstStyle>
            <a:lvl1pPr marL="0" indent="0" algn="ctr">
              <a:buNone/>
              <a:defRPr>
                <a:solidFill>
                  <a:srgbClr val="00206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1308360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E75B0F-249C-D948-981D-7D1298A219C8}"/>
              </a:ext>
            </a:extLst>
          </p:cNvPr>
          <p:cNvSpPr>
            <a:spLocks noGrp="1"/>
          </p:cNvSpPr>
          <p:nvPr>
            <p:ph type="subTitle" idx="1"/>
          </p:nvPr>
        </p:nvSpPr>
        <p:spPr>
          <a:xfrm>
            <a:off x="1518081" y="2118289"/>
            <a:ext cx="9680750" cy="863797"/>
          </a:xfrm>
        </p:spPr>
        <p:txBody>
          <a:bodyPr/>
          <a:lstStyle>
            <a:lvl1pPr marL="0" indent="0" algn="ctr">
              <a:buNone/>
              <a:defRPr sz="3200" i="0">
                <a:solidFill>
                  <a:srgbClr val="7030A0"/>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10" name="Title 9">
            <a:extLst>
              <a:ext uri="{FF2B5EF4-FFF2-40B4-BE49-F238E27FC236}">
                <a16:creationId xmlns:a16="http://schemas.microsoft.com/office/drawing/2014/main" id="{D15B543C-F5B4-AD47-9405-FEFBD1B60DDF}"/>
              </a:ext>
            </a:extLst>
          </p:cNvPr>
          <p:cNvSpPr>
            <a:spLocks noGrp="1"/>
          </p:cNvSpPr>
          <p:nvPr>
            <p:ph type="title"/>
          </p:nvPr>
        </p:nvSpPr>
        <p:spPr>
          <a:xfrm>
            <a:off x="1518081" y="1026965"/>
            <a:ext cx="9680749" cy="863797"/>
          </a:xfrm>
          <a:prstGeom prst="rect">
            <a:avLst/>
          </a:prstGeom>
        </p:spPr>
        <p:txBody>
          <a:bodyPr/>
          <a:lstStyle>
            <a:lvl1pPr>
              <a:defRPr sz="4000"/>
            </a:lvl1pPr>
          </a:lstStyle>
          <a:p>
            <a:r>
              <a:rPr lang="en-US" dirty="0"/>
              <a:t>Click to edit Master title style</a:t>
            </a:r>
          </a:p>
        </p:txBody>
      </p:sp>
      <p:sp>
        <p:nvSpPr>
          <p:cNvPr id="12" name="Content Placeholder 11">
            <a:extLst>
              <a:ext uri="{FF2B5EF4-FFF2-40B4-BE49-F238E27FC236}">
                <a16:creationId xmlns:a16="http://schemas.microsoft.com/office/drawing/2014/main" id="{1E090287-4A4B-F448-983A-E3ACBAEE794C}"/>
              </a:ext>
            </a:extLst>
          </p:cNvPr>
          <p:cNvSpPr>
            <a:spLocks noGrp="1"/>
          </p:cNvSpPr>
          <p:nvPr>
            <p:ph sz="quarter" idx="10"/>
          </p:nvPr>
        </p:nvSpPr>
        <p:spPr>
          <a:xfrm>
            <a:off x="1518081" y="3317540"/>
            <a:ext cx="9680750" cy="2235200"/>
          </a:xfrm>
        </p:spPr>
        <p:txBody>
          <a:bodyPr/>
          <a:lstStyle>
            <a:lvl1pPr marL="0" indent="0" algn="ctr">
              <a:buFontTx/>
              <a:buNone/>
              <a:defRPr/>
            </a:lvl1pPr>
          </a:lstStyle>
          <a:p>
            <a:pPr lvl="0"/>
            <a:r>
              <a:rPr lang="en-US" dirty="0"/>
              <a:t>Click to edit Master text styles</a:t>
            </a:r>
          </a:p>
        </p:txBody>
      </p:sp>
    </p:spTree>
    <p:extLst>
      <p:ext uri="{BB962C8B-B14F-4D97-AF65-F5344CB8AC3E}">
        <p14:creationId xmlns:p14="http://schemas.microsoft.com/office/powerpoint/2010/main" val="539525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24614" y="377575"/>
            <a:ext cx="10055153" cy="656095"/>
          </a:xfrm>
          <a:prstGeom prst="rect">
            <a:avLst/>
          </a:prstGeom>
        </p:spPr>
        <p:txBody>
          <a:bodyPr/>
          <a:lstStyle>
            <a:lvl1pPr>
              <a:defRPr/>
            </a:lvl1pPr>
          </a:lstStyle>
          <a:p>
            <a:r>
              <a:rPr lang="en-US" dirty="0"/>
              <a:t>Click to edit Master title style</a:t>
            </a:r>
          </a:p>
        </p:txBody>
      </p:sp>
      <p:sp>
        <p:nvSpPr>
          <p:cNvPr id="4" name="Content Placeholder 3"/>
          <p:cNvSpPr>
            <a:spLocks noGrp="1"/>
          </p:cNvSpPr>
          <p:nvPr>
            <p:ph sz="half" idx="2"/>
          </p:nvPr>
        </p:nvSpPr>
        <p:spPr>
          <a:xfrm>
            <a:off x="1624613" y="1411357"/>
            <a:ext cx="4634143" cy="464654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667130" y="1411357"/>
            <a:ext cx="5012638" cy="464654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187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054832" y="279400"/>
            <a:ext cx="9527568" cy="8309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2054832" y="1193799"/>
            <a:ext cx="9527569" cy="51852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592ED4AA-D77C-2A45-862E-E680DA1B611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00235" y="6169910"/>
            <a:ext cx="1828984" cy="566114"/>
          </a:xfrm>
          <a:prstGeom prst="rect">
            <a:avLst/>
          </a:prstGeom>
        </p:spPr>
      </p:pic>
    </p:spTree>
    <p:extLst>
      <p:ext uri="{BB962C8B-B14F-4D97-AF65-F5344CB8AC3E}">
        <p14:creationId xmlns:p14="http://schemas.microsoft.com/office/powerpoint/2010/main" val="2922419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xStyles>
    <p:titleStyle>
      <a:lvl1pPr algn="ctr" defTabSz="609585" rtl="0" fontAlgn="base">
        <a:spcBef>
          <a:spcPct val="0"/>
        </a:spcBef>
        <a:spcAft>
          <a:spcPct val="0"/>
        </a:spcAft>
        <a:defRPr sz="4000" b="0" i="0" kern="1200" spc="-133">
          <a:solidFill>
            <a:srgbClr val="00A1AD"/>
          </a:solidFill>
          <a:latin typeface="+mj-lt"/>
          <a:ea typeface="+mj-ea"/>
          <a:cs typeface="Times New Roman Bd"/>
        </a:defRPr>
      </a:lvl1pPr>
      <a:lvl2pPr algn="ctr" defTabSz="609585" rtl="0" fontAlgn="base">
        <a:spcBef>
          <a:spcPct val="0"/>
        </a:spcBef>
        <a:spcAft>
          <a:spcPct val="0"/>
        </a:spcAft>
        <a:defRPr sz="5867">
          <a:solidFill>
            <a:srgbClr val="542A00"/>
          </a:solidFill>
          <a:latin typeface="Arial" charset="0"/>
        </a:defRPr>
      </a:lvl2pPr>
      <a:lvl3pPr algn="ctr" defTabSz="609585" rtl="0" fontAlgn="base">
        <a:spcBef>
          <a:spcPct val="0"/>
        </a:spcBef>
        <a:spcAft>
          <a:spcPct val="0"/>
        </a:spcAft>
        <a:defRPr sz="5867">
          <a:solidFill>
            <a:srgbClr val="542A00"/>
          </a:solidFill>
          <a:latin typeface="Arial" charset="0"/>
        </a:defRPr>
      </a:lvl3pPr>
      <a:lvl4pPr algn="ctr" defTabSz="609585" rtl="0" fontAlgn="base">
        <a:spcBef>
          <a:spcPct val="0"/>
        </a:spcBef>
        <a:spcAft>
          <a:spcPct val="0"/>
        </a:spcAft>
        <a:defRPr sz="5867">
          <a:solidFill>
            <a:srgbClr val="542A00"/>
          </a:solidFill>
          <a:latin typeface="Arial" charset="0"/>
        </a:defRPr>
      </a:lvl4pPr>
      <a:lvl5pPr algn="ctr" defTabSz="609585" rtl="0" fontAlgn="base">
        <a:spcBef>
          <a:spcPct val="0"/>
        </a:spcBef>
        <a:spcAft>
          <a:spcPct val="0"/>
        </a:spcAft>
        <a:defRPr sz="5867">
          <a:solidFill>
            <a:srgbClr val="542A00"/>
          </a:solidFill>
          <a:latin typeface="Arial" charset="0"/>
        </a:defRPr>
      </a:lvl5pPr>
      <a:lvl6pPr marL="609585" algn="ctr" defTabSz="609585" rtl="0" fontAlgn="base">
        <a:spcBef>
          <a:spcPct val="0"/>
        </a:spcBef>
        <a:spcAft>
          <a:spcPct val="0"/>
        </a:spcAft>
        <a:defRPr sz="5867">
          <a:solidFill>
            <a:srgbClr val="542A00"/>
          </a:solidFill>
          <a:latin typeface="Arial" charset="0"/>
        </a:defRPr>
      </a:lvl6pPr>
      <a:lvl7pPr marL="1219170" algn="ctr" defTabSz="609585" rtl="0" fontAlgn="base">
        <a:spcBef>
          <a:spcPct val="0"/>
        </a:spcBef>
        <a:spcAft>
          <a:spcPct val="0"/>
        </a:spcAft>
        <a:defRPr sz="5867">
          <a:solidFill>
            <a:srgbClr val="542A00"/>
          </a:solidFill>
          <a:latin typeface="Arial" charset="0"/>
        </a:defRPr>
      </a:lvl7pPr>
      <a:lvl8pPr marL="1828754" algn="ctr" defTabSz="609585" rtl="0" fontAlgn="base">
        <a:spcBef>
          <a:spcPct val="0"/>
        </a:spcBef>
        <a:spcAft>
          <a:spcPct val="0"/>
        </a:spcAft>
        <a:defRPr sz="5867">
          <a:solidFill>
            <a:srgbClr val="542A00"/>
          </a:solidFill>
          <a:latin typeface="Arial" charset="0"/>
        </a:defRPr>
      </a:lvl8pPr>
      <a:lvl9pPr marL="2438339" algn="ctr" defTabSz="609585" rtl="0" fontAlgn="base">
        <a:spcBef>
          <a:spcPct val="0"/>
        </a:spcBef>
        <a:spcAft>
          <a:spcPct val="0"/>
        </a:spcAft>
        <a:defRPr sz="5867">
          <a:solidFill>
            <a:srgbClr val="542A00"/>
          </a:solidFill>
          <a:latin typeface="Arial" charset="0"/>
        </a:defRPr>
      </a:lvl9pPr>
    </p:titleStyle>
    <p:bodyStyle>
      <a:lvl1pPr marL="609585" indent="-609585" algn="l" defTabSz="609585" rtl="0" fontAlgn="base">
        <a:spcBef>
          <a:spcPct val="20000"/>
        </a:spcBef>
        <a:spcAft>
          <a:spcPct val="0"/>
        </a:spcAft>
        <a:buFont typeface="Arial" panose="020B0604020202020204" pitchFamily="34" charset="0"/>
        <a:buChar char="•"/>
        <a:defRPr sz="3200" b="0" i="0" kern="1200">
          <a:solidFill>
            <a:srgbClr val="002060"/>
          </a:solidFill>
          <a:latin typeface="+mn-lt"/>
          <a:ea typeface="+mn-ea"/>
          <a:cs typeface="Arial" panose="020B0604020202020204" pitchFamily="34" charset="0"/>
        </a:defRPr>
      </a:lvl1pPr>
      <a:lvl2pPr marL="1066773" indent="-457189" algn="l" defTabSz="609585" rtl="0" fontAlgn="base">
        <a:spcBef>
          <a:spcPct val="20000"/>
        </a:spcBef>
        <a:spcAft>
          <a:spcPct val="0"/>
        </a:spcAft>
        <a:buFont typeface="Arial" panose="020B0604020202020204" pitchFamily="34" charset="0"/>
        <a:buChar char="•"/>
        <a:defRPr sz="2667" b="0" i="0" kern="1200">
          <a:solidFill>
            <a:srgbClr val="002060"/>
          </a:solidFill>
          <a:latin typeface="+mn-lt"/>
          <a:ea typeface="+mn-ea"/>
          <a:cs typeface="Arial" panose="020B0604020202020204" pitchFamily="34" charset="0"/>
        </a:defRPr>
      </a:lvl2pPr>
      <a:lvl3pPr marL="1676358" indent="-457189" algn="l" defTabSz="609585" rtl="0" fontAlgn="base">
        <a:spcBef>
          <a:spcPct val="20000"/>
        </a:spcBef>
        <a:spcAft>
          <a:spcPct val="0"/>
        </a:spcAft>
        <a:buFont typeface="Arial" panose="020B0604020202020204" pitchFamily="34" charset="0"/>
        <a:buChar char="•"/>
        <a:defRPr sz="2400" b="0" i="0" kern="1200">
          <a:solidFill>
            <a:srgbClr val="002060"/>
          </a:solidFill>
          <a:latin typeface="+mn-lt"/>
          <a:ea typeface="+mn-ea"/>
          <a:cs typeface="Arial" panose="020B0604020202020204" pitchFamily="34" charset="0"/>
        </a:defRPr>
      </a:lvl3pPr>
      <a:lvl4pPr marL="2209745" indent="-380990" algn="l" defTabSz="609585" rtl="0" fontAlgn="base">
        <a:spcBef>
          <a:spcPct val="20000"/>
        </a:spcBef>
        <a:spcAft>
          <a:spcPct val="0"/>
        </a:spcAft>
        <a:buFont typeface="Arial" panose="020B0604020202020204" pitchFamily="34" charset="0"/>
        <a:buChar char="•"/>
        <a:defRPr sz="2400" b="0" i="0" kern="1200">
          <a:solidFill>
            <a:srgbClr val="002060"/>
          </a:solidFill>
          <a:latin typeface="+mn-lt"/>
          <a:ea typeface="+mn-ea"/>
          <a:cs typeface="Arial" panose="020B0604020202020204" pitchFamily="34" charset="0"/>
        </a:defRPr>
      </a:lvl4pPr>
      <a:lvl5pPr marL="2819330" indent="-380990" algn="l" defTabSz="609585" rtl="0" fontAlgn="base">
        <a:spcBef>
          <a:spcPct val="20000"/>
        </a:spcBef>
        <a:spcAft>
          <a:spcPct val="0"/>
        </a:spcAft>
        <a:buFont typeface="Arial" panose="020B0604020202020204" pitchFamily="34" charset="0"/>
        <a:buChar char="•"/>
        <a:defRPr sz="2133" b="0" i="0" kern="1200">
          <a:solidFill>
            <a:srgbClr val="002060"/>
          </a:solidFill>
          <a:latin typeface="+mn-lt"/>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EFB"/>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1597980" y="1193799"/>
            <a:ext cx="9984421" cy="4819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592ED4AA-D77C-2A45-862E-E680DA1B6117}"/>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00235" y="6169910"/>
            <a:ext cx="1828984" cy="566114"/>
          </a:xfrm>
          <a:prstGeom prst="rect">
            <a:avLst/>
          </a:prstGeom>
        </p:spPr>
      </p:pic>
      <p:sp>
        <p:nvSpPr>
          <p:cNvPr id="9" name="Title Placeholder 8">
            <a:extLst>
              <a:ext uri="{FF2B5EF4-FFF2-40B4-BE49-F238E27FC236}">
                <a16:creationId xmlns:a16="http://schemas.microsoft.com/office/drawing/2014/main" id="{9F7797EC-B80D-2642-8F7F-C07897E6ADA9}"/>
              </a:ext>
            </a:extLst>
          </p:cNvPr>
          <p:cNvSpPr>
            <a:spLocks noGrp="1"/>
          </p:cNvSpPr>
          <p:nvPr>
            <p:ph type="title"/>
          </p:nvPr>
        </p:nvSpPr>
        <p:spPr>
          <a:xfrm>
            <a:off x="1597981" y="323035"/>
            <a:ext cx="9984420" cy="710636"/>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34077951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xStyles>
    <p:titleStyle>
      <a:lvl1pPr algn="ctr" defTabSz="609585" rtl="0" fontAlgn="base">
        <a:spcBef>
          <a:spcPct val="0"/>
        </a:spcBef>
        <a:spcAft>
          <a:spcPct val="0"/>
        </a:spcAft>
        <a:defRPr sz="4000" b="0" i="0" kern="1200" spc="-133">
          <a:solidFill>
            <a:srgbClr val="00A1AD"/>
          </a:solidFill>
          <a:latin typeface="+mj-lt"/>
          <a:ea typeface="+mj-ea"/>
          <a:cs typeface="Times New Roman Bd"/>
        </a:defRPr>
      </a:lvl1pPr>
      <a:lvl2pPr algn="ctr" defTabSz="609585" rtl="0" fontAlgn="base">
        <a:spcBef>
          <a:spcPct val="0"/>
        </a:spcBef>
        <a:spcAft>
          <a:spcPct val="0"/>
        </a:spcAft>
        <a:defRPr sz="5867">
          <a:solidFill>
            <a:srgbClr val="542A00"/>
          </a:solidFill>
          <a:latin typeface="Arial" charset="0"/>
        </a:defRPr>
      </a:lvl2pPr>
      <a:lvl3pPr algn="ctr" defTabSz="609585" rtl="0" fontAlgn="base">
        <a:spcBef>
          <a:spcPct val="0"/>
        </a:spcBef>
        <a:spcAft>
          <a:spcPct val="0"/>
        </a:spcAft>
        <a:defRPr sz="5867">
          <a:solidFill>
            <a:srgbClr val="542A00"/>
          </a:solidFill>
          <a:latin typeface="Arial" charset="0"/>
        </a:defRPr>
      </a:lvl3pPr>
      <a:lvl4pPr algn="ctr" defTabSz="609585" rtl="0" fontAlgn="base">
        <a:spcBef>
          <a:spcPct val="0"/>
        </a:spcBef>
        <a:spcAft>
          <a:spcPct val="0"/>
        </a:spcAft>
        <a:defRPr sz="5867">
          <a:solidFill>
            <a:srgbClr val="542A00"/>
          </a:solidFill>
          <a:latin typeface="Arial" charset="0"/>
        </a:defRPr>
      </a:lvl4pPr>
      <a:lvl5pPr algn="ctr" defTabSz="609585" rtl="0" fontAlgn="base">
        <a:spcBef>
          <a:spcPct val="0"/>
        </a:spcBef>
        <a:spcAft>
          <a:spcPct val="0"/>
        </a:spcAft>
        <a:defRPr sz="5867">
          <a:solidFill>
            <a:srgbClr val="542A00"/>
          </a:solidFill>
          <a:latin typeface="Arial" charset="0"/>
        </a:defRPr>
      </a:lvl5pPr>
      <a:lvl6pPr marL="609585" algn="ctr" defTabSz="609585" rtl="0" fontAlgn="base">
        <a:spcBef>
          <a:spcPct val="0"/>
        </a:spcBef>
        <a:spcAft>
          <a:spcPct val="0"/>
        </a:spcAft>
        <a:defRPr sz="5867">
          <a:solidFill>
            <a:srgbClr val="542A00"/>
          </a:solidFill>
          <a:latin typeface="Arial" charset="0"/>
        </a:defRPr>
      </a:lvl6pPr>
      <a:lvl7pPr marL="1219170" algn="ctr" defTabSz="609585" rtl="0" fontAlgn="base">
        <a:spcBef>
          <a:spcPct val="0"/>
        </a:spcBef>
        <a:spcAft>
          <a:spcPct val="0"/>
        </a:spcAft>
        <a:defRPr sz="5867">
          <a:solidFill>
            <a:srgbClr val="542A00"/>
          </a:solidFill>
          <a:latin typeface="Arial" charset="0"/>
        </a:defRPr>
      </a:lvl7pPr>
      <a:lvl8pPr marL="1828754" algn="ctr" defTabSz="609585" rtl="0" fontAlgn="base">
        <a:spcBef>
          <a:spcPct val="0"/>
        </a:spcBef>
        <a:spcAft>
          <a:spcPct val="0"/>
        </a:spcAft>
        <a:defRPr sz="5867">
          <a:solidFill>
            <a:srgbClr val="542A00"/>
          </a:solidFill>
          <a:latin typeface="Arial" charset="0"/>
        </a:defRPr>
      </a:lvl8pPr>
      <a:lvl9pPr marL="2438339" algn="ctr" defTabSz="609585" rtl="0" fontAlgn="base">
        <a:spcBef>
          <a:spcPct val="0"/>
        </a:spcBef>
        <a:spcAft>
          <a:spcPct val="0"/>
        </a:spcAft>
        <a:defRPr sz="5867">
          <a:solidFill>
            <a:srgbClr val="542A00"/>
          </a:solidFill>
          <a:latin typeface="Arial" charset="0"/>
        </a:defRPr>
      </a:lvl9pPr>
    </p:titleStyle>
    <p:bodyStyle>
      <a:lvl1pPr marL="609585" indent="-609585" algn="l" defTabSz="609585" rtl="0" fontAlgn="base">
        <a:spcBef>
          <a:spcPct val="20000"/>
        </a:spcBef>
        <a:spcAft>
          <a:spcPct val="0"/>
        </a:spcAft>
        <a:buFont typeface="Arial" panose="020B0604020202020204" pitchFamily="34" charset="0"/>
        <a:buChar char="•"/>
        <a:defRPr sz="3200" b="0" i="0" kern="1200">
          <a:solidFill>
            <a:srgbClr val="002060"/>
          </a:solidFill>
          <a:latin typeface="+mn-lt"/>
          <a:ea typeface="+mn-ea"/>
          <a:cs typeface="Arial" panose="020B0604020202020204" pitchFamily="34" charset="0"/>
        </a:defRPr>
      </a:lvl1pPr>
      <a:lvl2pPr marL="1066773" indent="-457189" algn="l" defTabSz="609585" rtl="0" fontAlgn="base">
        <a:spcBef>
          <a:spcPct val="20000"/>
        </a:spcBef>
        <a:spcAft>
          <a:spcPct val="0"/>
        </a:spcAft>
        <a:buFont typeface="Arial" panose="020B0604020202020204" pitchFamily="34" charset="0"/>
        <a:buChar char="•"/>
        <a:defRPr sz="2667" b="0" i="0" kern="1200">
          <a:solidFill>
            <a:srgbClr val="002060"/>
          </a:solidFill>
          <a:latin typeface="+mn-lt"/>
          <a:ea typeface="+mn-ea"/>
          <a:cs typeface="Arial" panose="020B0604020202020204" pitchFamily="34" charset="0"/>
        </a:defRPr>
      </a:lvl2pPr>
      <a:lvl3pPr marL="1676358" indent="-457189" algn="l" defTabSz="609585" rtl="0" fontAlgn="base">
        <a:spcBef>
          <a:spcPct val="20000"/>
        </a:spcBef>
        <a:spcAft>
          <a:spcPct val="0"/>
        </a:spcAft>
        <a:buFont typeface="Arial" panose="020B0604020202020204" pitchFamily="34" charset="0"/>
        <a:buChar char="•"/>
        <a:defRPr sz="2400" b="0" i="0" kern="1200">
          <a:solidFill>
            <a:srgbClr val="002060"/>
          </a:solidFill>
          <a:latin typeface="+mn-lt"/>
          <a:ea typeface="+mn-ea"/>
          <a:cs typeface="Arial" panose="020B0604020202020204" pitchFamily="34" charset="0"/>
        </a:defRPr>
      </a:lvl3pPr>
      <a:lvl4pPr marL="2209745" indent="-380990" algn="l" defTabSz="609585" rtl="0" fontAlgn="base">
        <a:spcBef>
          <a:spcPct val="20000"/>
        </a:spcBef>
        <a:spcAft>
          <a:spcPct val="0"/>
        </a:spcAft>
        <a:buFont typeface="Arial" panose="020B0604020202020204" pitchFamily="34" charset="0"/>
        <a:buChar char="•"/>
        <a:defRPr sz="2400" b="0" i="0" kern="1200">
          <a:solidFill>
            <a:srgbClr val="002060"/>
          </a:solidFill>
          <a:latin typeface="+mn-lt"/>
          <a:ea typeface="+mn-ea"/>
          <a:cs typeface="Arial" panose="020B0604020202020204" pitchFamily="34" charset="0"/>
        </a:defRPr>
      </a:lvl4pPr>
      <a:lvl5pPr marL="2819330" indent="-380990" algn="l" defTabSz="609585" rtl="0" fontAlgn="base">
        <a:spcBef>
          <a:spcPct val="20000"/>
        </a:spcBef>
        <a:spcAft>
          <a:spcPct val="0"/>
        </a:spcAft>
        <a:buFont typeface="Arial" panose="020B0604020202020204" pitchFamily="34" charset="0"/>
        <a:buChar char="•"/>
        <a:defRPr sz="2133" b="0" i="0" kern="1200">
          <a:solidFill>
            <a:srgbClr val="002060"/>
          </a:solidFill>
          <a:latin typeface="+mn-lt"/>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ctfalliance.org/protective-factors"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jpg"/><Relationship Id="rId4" Type="http://schemas.openxmlformats.org/officeDocument/2006/relationships/image" Target="../media/image16.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4D4B1198-34BF-CB49-9F60-A6F2F9E5B9E9}"/>
              </a:ext>
            </a:extLst>
          </p:cNvPr>
          <p:cNvSpPr txBox="1">
            <a:spLocks/>
          </p:cNvSpPr>
          <p:nvPr/>
        </p:nvSpPr>
        <p:spPr bwMode="auto">
          <a:xfrm>
            <a:off x="1722210" y="1981105"/>
            <a:ext cx="9754742" cy="10391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609585" rtl="0" fontAlgn="base">
              <a:spcBef>
                <a:spcPct val="0"/>
              </a:spcBef>
              <a:spcAft>
                <a:spcPct val="0"/>
              </a:spcAft>
              <a:defRPr sz="4000" b="0" i="0" kern="1200" spc="-133">
                <a:solidFill>
                  <a:srgbClr val="00A1AD"/>
                </a:solidFill>
                <a:latin typeface="+mj-lt"/>
                <a:ea typeface="+mj-ea"/>
                <a:cs typeface="Times New Roman Bd"/>
              </a:defRPr>
            </a:lvl1pPr>
            <a:lvl2pPr algn="ctr" defTabSz="609585" rtl="0" fontAlgn="base">
              <a:spcBef>
                <a:spcPct val="0"/>
              </a:spcBef>
              <a:spcAft>
                <a:spcPct val="0"/>
              </a:spcAft>
              <a:defRPr sz="5867">
                <a:solidFill>
                  <a:srgbClr val="542A00"/>
                </a:solidFill>
                <a:latin typeface="Arial" charset="0"/>
              </a:defRPr>
            </a:lvl2pPr>
            <a:lvl3pPr algn="ctr" defTabSz="609585" rtl="0" fontAlgn="base">
              <a:spcBef>
                <a:spcPct val="0"/>
              </a:spcBef>
              <a:spcAft>
                <a:spcPct val="0"/>
              </a:spcAft>
              <a:defRPr sz="5867">
                <a:solidFill>
                  <a:srgbClr val="542A00"/>
                </a:solidFill>
                <a:latin typeface="Arial" charset="0"/>
              </a:defRPr>
            </a:lvl3pPr>
            <a:lvl4pPr algn="ctr" defTabSz="609585" rtl="0" fontAlgn="base">
              <a:spcBef>
                <a:spcPct val="0"/>
              </a:spcBef>
              <a:spcAft>
                <a:spcPct val="0"/>
              </a:spcAft>
              <a:defRPr sz="5867">
                <a:solidFill>
                  <a:srgbClr val="542A00"/>
                </a:solidFill>
                <a:latin typeface="Arial" charset="0"/>
              </a:defRPr>
            </a:lvl4pPr>
            <a:lvl5pPr algn="ctr" defTabSz="609585" rtl="0" fontAlgn="base">
              <a:spcBef>
                <a:spcPct val="0"/>
              </a:spcBef>
              <a:spcAft>
                <a:spcPct val="0"/>
              </a:spcAft>
              <a:defRPr sz="5867">
                <a:solidFill>
                  <a:srgbClr val="542A00"/>
                </a:solidFill>
                <a:latin typeface="Arial" charset="0"/>
              </a:defRPr>
            </a:lvl5pPr>
            <a:lvl6pPr marL="609585" algn="ctr" defTabSz="609585" rtl="0" fontAlgn="base">
              <a:spcBef>
                <a:spcPct val="0"/>
              </a:spcBef>
              <a:spcAft>
                <a:spcPct val="0"/>
              </a:spcAft>
              <a:defRPr sz="5867">
                <a:solidFill>
                  <a:srgbClr val="542A00"/>
                </a:solidFill>
                <a:latin typeface="Arial" charset="0"/>
              </a:defRPr>
            </a:lvl6pPr>
            <a:lvl7pPr marL="1219170" algn="ctr" defTabSz="609585" rtl="0" fontAlgn="base">
              <a:spcBef>
                <a:spcPct val="0"/>
              </a:spcBef>
              <a:spcAft>
                <a:spcPct val="0"/>
              </a:spcAft>
              <a:defRPr sz="5867">
                <a:solidFill>
                  <a:srgbClr val="542A00"/>
                </a:solidFill>
                <a:latin typeface="Arial" charset="0"/>
              </a:defRPr>
            </a:lvl7pPr>
            <a:lvl8pPr marL="1828754" algn="ctr" defTabSz="609585" rtl="0" fontAlgn="base">
              <a:spcBef>
                <a:spcPct val="0"/>
              </a:spcBef>
              <a:spcAft>
                <a:spcPct val="0"/>
              </a:spcAft>
              <a:defRPr sz="5867">
                <a:solidFill>
                  <a:srgbClr val="542A00"/>
                </a:solidFill>
                <a:latin typeface="Arial" charset="0"/>
              </a:defRPr>
            </a:lvl8pPr>
            <a:lvl9pPr marL="2438339" algn="ctr" defTabSz="609585" rtl="0" fontAlgn="base">
              <a:spcBef>
                <a:spcPct val="0"/>
              </a:spcBef>
              <a:spcAft>
                <a:spcPct val="0"/>
              </a:spcAft>
              <a:defRPr sz="5867">
                <a:solidFill>
                  <a:srgbClr val="542A00"/>
                </a:solidFill>
                <a:latin typeface="Arial" charset="0"/>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133" normalizeH="0" baseline="0" noProof="0" dirty="0">
                <a:ln>
                  <a:noFill/>
                </a:ln>
                <a:solidFill>
                  <a:srgbClr val="00A1AD"/>
                </a:solidFill>
                <a:effectLst/>
                <a:uLnTx/>
                <a:uFillTx/>
                <a:latin typeface="Arial" panose="020B0604020202020204"/>
                <a:ea typeface="+mj-ea"/>
                <a:cs typeface="Times New Roman" panose="02020603050405020304" pitchFamily="18" charset="0"/>
              </a:rPr>
              <a:t>Bringing the Protective Factors Framework</a:t>
            </a:r>
            <a:br>
              <a:rPr kumimoji="0" lang="en-US" sz="4000" b="0" i="0" u="none" strike="noStrike" kern="1200" cap="none" spc="-133" normalizeH="0" baseline="0" noProof="0" dirty="0">
                <a:ln>
                  <a:noFill/>
                </a:ln>
                <a:solidFill>
                  <a:srgbClr val="00A1AD"/>
                </a:solidFill>
                <a:effectLst/>
                <a:uLnTx/>
                <a:uFillTx/>
                <a:latin typeface="Arial" panose="020B0604020202020204"/>
                <a:ea typeface="+mj-ea"/>
                <a:cs typeface="Times New Roman" panose="02020603050405020304" pitchFamily="18" charset="0"/>
              </a:rPr>
            </a:br>
            <a:r>
              <a:rPr kumimoji="0" lang="en-US" sz="4000" b="0" i="0" u="none" strike="noStrike" kern="1200" cap="none" spc="-133" normalizeH="0" baseline="0" noProof="0" dirty="0">
                <a:ln>
                  <a:noFill/>
                </a:ln>
                <a:solidFill>
                  <a:srgbClr val="00A1AD"/>
                </a:solidFill>
                <a:effectLst/>
                <a:uLnTx/>
                <a:uFillTx/>
                <a:latin typeface="Arial" panose="020B0604020202020204"/>
                <a:ea typeface="+mj-ea"/>
                <a:cs typeface="Times New Roman" panose="02020603050405020304" pitchFamily="18" charset="0"/>
              </a:rPr>
              <a:t>to Life in Your W</a:t>
            </a:r>
            <a:r>
              <a:rPr kumimoji="0" lang="en-US" sz="3600" b="0" i="0" u="none" strike="noStrike" kern="1200" cap="none" spc="-133" normalizeH="0" baseline="0" noProof="0" dirty="0">
                <a:ln>
                  <a:noFill/>
                </a:ln>
                <a:solidFill>
                  <a:srgbClr val="00A1AD"/>
                </a:solidFill>
                <a:effectLst/>
                <a:uLnTx/>
                <a:uFillTx/>
                <a:latin typeface="Arial" panose="020B0604020202020204"/>
                <a:ea typeface="+mj-ea"/>
                <a:cs typeface="Times New Roman" panose="02020603050405020304" pitchFamily="18" charset="0"/>
              </a:rPr>
              <a:t>ork</a:t>
            </a:r>
            <a:endParaRPr kumimoji="0" lang="en-US" sz="4000" b="0" i="0" u="none" strike="noStrike" kern="1200" cap="none" spc="-133" normalizeH="0" baseline="0" noProof="0" dirty="0">
              <a:ln>
                <a:noFill/>
              </a:ln>
              <a:solidFill>
                <a:srgbClr val="00A1AD"/>
              </a:solidFill>
              <a:effectLst/>
              <a:uLnTx/>
              <a:uFillTx/>
              <a:latin typeface="Arial" panose="020B0604020202020204"/>
              <a:ea typeface="+mj-ea"/>
            </a:endParaRPr>
          </a:p>
        </p:txBody>
      </p:sp>
      <p:pic>
        <p:nvPicPr>
          <p:cNvPr id="11" name="Picture 10" descr="A close up of text on a white background&#10;&#10;Description automatically generated">
            <a:extLst>
              <a:ext uri="{FF2B5EF4-FFF2-40B4-BE49-F238E27FC236}">
                <a16:creationId xmlns:a16="http://schemas.microsoft.com/office/drawing/2014/main" id="{CCC1E426-A7D3-4F4B-B8FC-E350E64B9E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8557" y="510889"/>
            <a:ext cx="3200400" cy="1061439"/>
          </a:xfrm>
          <a:prstGeom prst="rect">
            <a:avLst/>
          </a:prstGeom>
        </p:spPr>
      </p:pic>
      <p:sp>
        <p:nvSpPr>
          <p:cNvPr id="14" name="Content Placeholder 4">
            <a:extLst>
              <a:ext uri="{FF2B5EF4-FFF2-40B4-BE49-F238E27FC236}">
                <a16:creationId xmlns:a16="http://schemas.microsoft.com/office/drawing/2014/main" id="{E6CF795F-E802-174D-9717-1AC674746132}"/>
              </a:ext>
            </a:extLst>
          </p:cNvPr>
          <p:cNvSpPr>
            <a:spLocks noGrp="1"/>
          </p:cNvSpPr>
          <p:nvPr>
            <p:ph sz="quarter" idx="10"/>
          </p:nvPr>
        </p:nvSpPr>
        <p:spPr>
          <a:xfrm>
            <a:off x="1455280" y="3429000"/>
            <a:ext cx="10288602" cy="1063487"/>
          </a:xfrm>
        </p:spPr>
        <p:txBody>
          <a:bodyPr/>
          <a:lstStyle/>
          <a:p>
            <a:pPr>
              <a:spcBef>
                <a:spcPts val="0"/>
              </a:spcBef>
            </a:pPr>
            <a:r>
              <a:rPr lang="en-US" sz="4800" dirty="0"/>
              <a:t>Introduction to the </a:t>
            </a:r>
          </a:p>
          <a:p>
            <a:pPr>
              <a:spcBef>
                <a:spcPts val="0"/>
              </a:spcBef>
            </a:pPr>
            <a:r>
              <a:rPr lang="en-US" sz="4800" dirty="0"/>
              <a:t>Protective Factors Framework</a:t>
            </a:r>
          </a:p>
        </p:txBody>
      </p:sp>
      <p:pic>
        <p:nvPicPr>
          <p:cNvPr id="3" name="Picture 2">
            <a:extLst>
              <a:ext uri="{FF2B5EF4-FFF2-40B4-BE49-F238E27FC236}">
                <a16:creationId xmlns:a16="http://schemas.microsoft.com/office/drawing/2014/main" id="{9E81CE0D-0717-293B-8922-5B02700E7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2028" y="5525429"/>
            <a:ext cx="8473457" cy="914402"/>
          </a:xfrm>
          <a:prstGeom prst="rect">
            <a:avLst/>
          </a:prstGeom>
        </p:spPr>
      </p:pic>
    </p:spTree>
    <p:extLst>
      <p:ext uri="{BB962C8B-B14F-4D97-AF65-F5344CB8AC3E}">
        <p14:creationId xmlns:p14="http://schemas.microsoft.com/office/powerpoint/2010/main" val="1435715541"/>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1038341" y="682382"/>
            <a:ext cx="10115316" cy="5908391"/>
          </a:xfrm>
          <a:prstGeom prst="rect">
            <a:avLst/>
          </a:prstGeom>
          <a:effectLst>
            <a:outerShdw blurRad="50800" dist="38100" dir="2700000" algn="tl" rotWithShape="0">
              <a:prstClr val="black">
                <a:alpha val="40000"/>
              </a:prstClr>
            </a:outerShdw>
          </a:effectLst>
        </p:spPr>
      </p:pic>
      <p:sp>
        <p:nvSpPr>
          <p:cNvPr id="8" name="Title 7">
            <a:extLst>
              <a:ext uri="{FF2B5EF4-FFF2-40B4-BE49-F238E27FC236}">
                <a16:creationId xmlns:a16="http://schemas.microsoft.com/office/drawing/2014/main" id="{AB207E6C-C241-C24B-8890-39E66CA0B671}"/>
              </a:ext>
            </a:extLst>
          </p:cNvPr>
          <p:cNvSpPr>
            <a:spLocks noGrp="1"/>
          </p:cNvSpPr>
          <p:nvPr>
            <p:ph type="ctrTitle"/>
          </p:nvPr>
        </p:nvSpPr>
        <p:spPr>
          <a:xfrm>
            <a:off x="1928283" y="107206"/>
            <a:ext cx="9859526" cy="901932"/>
          </a:xfrm>
        </p:spPr>
        <p:txBody>
          <a:bodyPr>
            <a:normAutofit/>
          </a:bodyPr>
          <a:lstStyle/>
          <a:p>
            <a:r>
              <a:rPr lang="en-US" altLang="en-US" sz="3200" dirty="0"/>
              <a:t>Pathway to Improved Outcomes for Children and Families</a:t>
            </a:r>
            <a:endParaRPr lang="en-US" sz="3200" dirty="0"/>
          </a:p>
        </p:txBody>
      </p:sp>
      <p:sp>
        <p:nvSpPr>
          <p:cNvPr id="9" name="Subtitle 8">
            <a:extLst>
              <a:ext uri="{FF2B5EF4-FFF2-40B4-BE49-F238E27FC236}">
                <a16:creationId xmlns:a16="http://schemas.microsoft.com/office/drawing/2014/main" id="{A7DED31F-EE06-6744-86BB-EB8E4D54CADC}"/>
              </a:ext>
            </a:extLst>
          </p:cNvPr>
          <p:cNvSpPr>
            <a:spLocks noGrp="1"/>
          </p:cNvSpPr>
          <p:nvPr>
            <p:ph type="subTitle" idx="1"/>
          </p:nvPr>
        </p:nvSpPr>
        <p:spPr>
          <a:xfrm>
            <a:off x="6095999" y="1009138"/>
            <a:ext cx="5625548" cy="901931"/>
          </a:xfrm>
        </p:spPr>
        <p:txBody>
          <a:bodyPr/>
          <a:lstStyle/>
          <a:p>
            <a:r>
              <a:rPr lang="en-US" altLang="en-US" sz="2400" kern="0" dirty="0">
                <a:sym typeface="Lucida Grande CE"/>
              </a:rPr>
              <a:t>Strengthening Families™</a:t>
            </a:r>
            <a:br>
              <a:rPr lang="en-US" altLang="en-US" sz="2400" kern="0" dirty="0">
                <a:sym typeface="Lucida Grande CE"/>
              </a:rPr>
            </a:br>
            <a:r>
              <a:rPr lang="en-US" altLang="en-US" sz="2400" kern="0" dirty="0">
                <a:sym typeface="Lucida Grande CE"/>
              </a:rPr>
              <a:t>Protective Factors Framework Logic Model </a:t>
            </a:r>
          </a:p>
        </p:txBody>
      </p:sp>
    </p:spTree>
    <p:extLst>
      <p:ext uri="{BB962C8B-B14F-4D97-AF65-F5344CB8AC3E}">
        <p14:creationId xmlns:p14="http://schemas.microsoft.com/office/powerpoint/2010/main" val="790950495"/>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B8985660-5004-40C3-B4A4-D56FF5B7E819}"/>
              </a:ext>
            </a:extLst>
          </p:cNvPr>
          <p:cNvSpPr>
            <a:spLocks noGrp="1"/>
          </p:cNvSpPr>
          <p:nvPr>
            <p:ph type="title"/>
          </p:nvPr>
        </p:nvSpPr>
        <p:spPr>
          <a:xfrm>
            <a:off x="7129138" y="1340944"/>
            <a:ext cx="4768571" cy="3651470"/>
          </a:xfrm>
          <a:ln/>
        </p:spPr>
        <p:txBody>
          <a:bodyPr>
            <a:normAutofit/>
          </a:bodyPr>
          <a:lstStyle/>
          <a:p>
            <a:pPr eaLnBrk="1" hangingPunct="1"/>
            <a:r>
              <a:rPr lang="en-US" altLang="en-US" dirty="0"/>
              <a:t>Defining the Five Protective Factors</a:t>
            </a:r>
            <a:br>
              <a:rPr lang="en-US" altLang="en-US" dirty="0"/>
            </a:br>
            <a:br>
              <a:rPr lang="en-US" altLang="en-US" dirty="0"/>
            </a:br>
            <a:r>
              <a:rPr lang="en-US" altLang="en-US" dirty="0">
                <a:hlinkClick r:id="rId3"/>
              </a:rPr>
              <a:t>ctfalliance.org/protective-factors </a:t>
            </a:r>
            <a:endParaRPr lang="en-US" altLang="en-US" dirty="0"/>
          </a:p>
        </p:txBody>
      </p:sp>
      <p:pic>
        <p:nvPicPr>
          <p:cNvPr id="3" name="Picture 2" descr="A screenshot of a cell phone&#10;&#10;Description automatically generated">
            <a:extLst>
              <a:ext uri="{FF2B5EF4-FFF2-40B4-BE49-F238E27FC236}">
                <a16:creationId xmlns:a16="http://schemas.microsoft.com/office/drawing/2014/main" id="{94D97A48-52E8-45CC-A62B-F0AF8C3F3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511" y="152778"/>
            <a:ext cx="5034403" cy="6552443"/>
          </a:xfrm>
          <a:prstGeom prst="rect">
            <a:avLst/>
          </a:prstGeom>
        </p:spPr>
      </p:pic>
    </p:spTree>
    <p:extLst>
      <p:ext uri="{BB962C8B-B14F-4D97-AF65-F5344CB8AC3E}">
        <p14:creationId xmlns:p14="http://schemas.microsoft.com/office/powerpoint/2010/main" val="2557422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2065065" y="170823"/>
            <a:ext cx="9852279" cy="791101"/>
          </a:xfrm>
          <a:ln/>
        </p:spPr>
        <p:txBody>
          <a:bodyPr>
            <a:noAutofit/>
          </a:bodyPr>
          <a:lstStyle/>
          <a:p>
            <a:pPr eaLnBrk="1" hangingPunct="1"/>
            <a:r>
              <a:rPr lang="en-US" altLang="en-US" sz="2800" dirty="0"/>
              <a:t>Strategies and Everyday Actions that Help Build Protective Factors</a:t>
            </a:r>
          </a:p>
        </p:txBody>
      </p:sp>
      <p:pic>
        <p:nvPicPr>
          <p:cNvPr id="3" name="Picture 2" descr="A screenshot of a cell phone&#10;&#10;Description automatically generated">
            <a:extLst>
              <a:ext uri="{FF2B5EF4-FFF2-40B4-BE49-F238E27FC236}">
                <a16:creationId xmlns:a16="http://schemas.microsoft.com/office/drawing/2014/main" id="{A0BE8805-5CAF-C249-A1F3-BED6DC772B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4970" y="921732"/>
            <a:ext cx="9925070" cy="5725253"/>
          </a:xfrm>
          <a:prstGeom prst="rect">
            <a:avLst/>
          </a:prstGeom>
        </p:spPr>
      </p:pic>
    </p:spTree>
    <p:extLst>
      <p:ext uri="{BB962C8B-B14F-4D97-AF65-F5344CB8AC3E}">
        <p14:creationId xmlns:p14="http://schemas.microsoft.com/office/powerpoint/2010/main" val="1926147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2926931" y="2605802"/>
            <a:ext cx="41939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600"/>
              </a:spcAft>
              <a:buFont typeface="Arial" panose="020B0604020202020204" pitchFamily="34" charset="0"/>
              <a:buChar char="•"/>
              <a:defRPr sz="2400">
                <a:solidFill>
                  <a:srgbClr val="542A00"/>
                </a:solidFill>
                <a:latin typeface="Arial Narrow" panose="020B0606020202030204" pitchFamily="34" charset="0"/>
              </a:defRPr>
            </a:lvl1pPr>
            <a:lvl2pPr marL="742950" indent="-285750">
              <a:spcBef>
                <a:spcPct val="20000"/>
              </a:spcBef>
              <a:buFont typeface="Wingdings" panose="05000000000000000000" pitchFamily="2" charset="2"/>
              <a:buChar char="§"/>
              <a:defRPr sz="2000">
                <a:solidFill>
                  <a:srgbClr val="37451F"/>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rgbClr val="542A00"/>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rgbClr val="542A00"/>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rgbClr val="542A00"/>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7030A0"/>
                </a:solidFill>
                <a:effectLst/>
                <a:uLnTx/>
                <a:uFillTx/>
                <a:latin typeface="Arial" panose="020B0604020202020204"/>
                <a:ea typeface="+mn-ea"/>
                <a:cs typeface="+mn-cs"/>
              </a:rPr>
              <a:t>The Protective Factors in Our Work</a:t>
            </a:r>
          </a:p>
        </p:txBody>
      </p:sp>
      <p:grpSp>
        <p:nvGrpSpPr>
          <p:cNvPr id="28" name="Group 27">
            <a:extLst>
              <a:ext uri="{FF2B5EF4-FFF2-40B4-BE49-F238E27FC236}">
                <a16:creationId xmlns:a16="http://schemas.microsoft.com/office/drawing/2014/main" id="{94795F07-83AE-0848-B4AB-45947C8E4711}"/>
              </a:ext>
            </a:extLst>
          </p:cNvPr>
          <p:cNvGrpSpPr/>
          <p:nvPr/>
        </p:nvGrpSpPr>
        <p:grpSpPr>
          <a:xfrm>
            <a:off x="2133138" y="471688"/>
            <a:ext cx="2468880" cy="2250765"/>
            <a:chOff x="3101875" y="881285"/>
            <a:chExt cx="2468880" cy="2250765"/>
          </a:xfrm>
        </p:grpSpPr>
        <p:pic>
          <p:nvPicPr>
            <p:cNvPr id="27" name="Picture 26">
              <a:extLst>
                <a:ext uri="{FF2B5EF4-FFF2-40B4-BE49-F238E27FC236}">
                  <a16:creationId xmlns:a16="http://schemas.microsoft.com/office/drawing/2014/main" id="{05D00B06-AA80-6B4E-B6E4-6377159875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0341860">
              <a:off x="3101875" y="881285"/>
              <a:ext cx="2468880" cy="2250765"/>
            </a:xfrm>
            <a:prstGeom prst="rect">
              <a:avLst/>
            </a:prstGeom>
          </p:spPr>
        </p:pic>
        <p:sp>
          <p:nvSpPr>
            <p:cNvPr id="11" name="TextBox 1"/>
            <p:cNvSpPr txBox="1">
              <a:spLocks noChangeArrowheads="1"/>
            </p:cNvSpPr>
            <p:nvPr/>
          </p:nvSpPr>
          <p:spPr bwMode="auto">
            <a:xfrm rot="20316741">
              <a:off x="3213501" y="1521413"/>
              <a:ext cx="17835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Font typeface="Arial" panose="020B0604020202020204" pitchFamily="34" charset="0"/>
                <a:buChar char="•"/>
                <a:defRPr sz="2400">
                  <a:solidFill>
                    <a:srgbClr val="542A00"/>
                  </a:solidFill>
                  <a:latin typeface="Arial Narrow" panose="020B0606020202030204" pitchFamily="34" charset="0"/>
                </a:defRPr>
              </a:lvl1pPr>
              <a:lvl2pPr marL="742950" indent="-285750">
                <a:spcBef>
                  <a:spcPct val="20000"/>
                </a:spcBef>
                <a:buFont typeface="Wingdings" panose="05000000000000000000" pitchFamily="2" charset="2"/>
                <a:buChar char="§"/>
                <a:defRPr sz="2000">
                  <a:solidFill>
                    <a:srgbClr val="37451F"/>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rgbClr val="542A00"/>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rgbClr val="542A00"/>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rgbClr val="542A00"/>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Respond to Family Crises</a:t>
              </a:r>
            </a:p>
          </p:txBody>
        </p:sp>
      </p:grpSp>
      <p:grpSp>
        <p:nvGrpSpPr>
          <p:cNvPr id="30" name="Group 29">
            <a:extLst>
              <a:ext uri="{FF2B5EF4-FFF2-40B4-BE49-F238E27FC236}">
                <a16:creationId xmlns:a16="http://schemas.microsoft.com/office/drawing/2014/main" id="{3D599C35-81B4-454B-92AA-5C6DD2E34F94}"/>
              </a:ext>
            </a:extLst>
          </p:cNvPr>
          <p:cNvGrpSpPr/>
          <p:nvPr/>
        </p:nvGrpSpPr>
        <p:grpSpPr>
          <a:xfrm rot="262003">
            <a:off x="7245621" y="1559245"/>
            <a:ext cx="2286000" cy="2276573"/>
            <a:chOff x="6637558" y="1355289"/>
            <a:chExt cx="2286000" cy="2276573"/>
          </a:xfrm>
        </p:grpSpPr>
        <p:pic>
          <p:nvPicPr>
            <p:cNvPr id="22" name="Picture 21">
              <a:extLst>
                <a:ext uri="{FF2B5EF4-FFF2-40B4-BE49-F238E27FC236}">
                  <a16:creationId xmlns:a16="http://schemas.microsoft.com/office/drawing/2014/main" id="{3837C01C-7F9B-BD48-AE22-48A40D77C2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37558" y="1355289"/>
              <a:ext cx="2286000" cy="2276573"/>
            </a:xfrm>
            <a:prstGeom prst="rect">
              <a:avLst/>
            </a:prstGeom>
          </p:spPr>
        </p:pic>
        <p:sp>
          <p:nvSpPr>
            <p:cNvPr id="13" name="TextBox 16"/>
            <p:cNvSpPr txBox="1">
              <a:spLocks noChangeArrowheads="1"/>
            </p:cNvSpPr>
            <p:nvPr/>
          </p:nvSpPr>
          <p:spPr bwMode="auto">
            <a:xfrm>
              <a:off x="6868749" y="1929548"/>
              <a:ext cx="17386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Font typeface="Arial" panose="020B0604020202020204" pitchFamily="34" charset="0"/>
                <a:buChar char="•"/>
                <a:defRPr sz="2400">
                  <a:solidFill>
                    <a:srgbClr val="542A00"/>
                  </a:solidFill>
                  <a:latin typeface="Arial Narrow" panose="020B0606020202030204" pitchFamily="34" charset="0"/>
                </a:defRPr>
              </a:lvl1pPr>
              <a:lvl2pPr marL="742950" indent="-285750">
                <a:spcBef>
                  <a:spcPct val="20000"/>
                </a:spcBef>
                <a:buFont typeface="Wingdings" panose="05000000000000000000" pitchFamily="2" charset="2"/>
                <a:buChar char="§"/>
                <a:defRPr sz="2000">
                  <a:solidFill>
                    <a:srgbClr val="37451F"/>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rgbClr val="542A00"/>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rgbClr val="542A00"/>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rgbClr val="542A00"/>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Facilitate Friendships and Mutual Support</a:t>
              </a:r>
            </a:p>
          </p:txBody>
        </p:sp>
      </p:grpSp>
      <p:grpSp>
        <p:nvGrpSpPr>
          <p:cNvPr id="35" name="Group 34">
            <a:extLst>
              <a:ext uri="{FF2B5EF4-FFF2-40B4-BE49-F238E27FC236}">
                <a16:creationId xmlns:a16="http://schemas.microsoft.com/office/drawing/2014/main" id="{F85E4ADD-204B-3245-B127-E8AA290CCA4C}"/>
              </a:ext>
            </a:extLst>
          </p:cNvPr>
          <p:cNvGrpSpPr/>
          <p:nvPr/>
        </p:nvGrpSpPr>
        <p:grpSpPr>
          <a:xfrm>
            <a:off x="6629157" y="4043773"/>
            <a:ext cx="2468880" cy="2284561"/>
            <a:chOff x="6629157" y="4043773"/>
            <a:chExt cx="2468880" cy="2284561"/>
          </a:xfrm>
        </p:grpSpPr>
        <p:pic>
          <p:nvPicPr>
            <p:cNvPr id="24" name="Picture 23">
              <a:extLst>
                <a:ext uri="{FF2B5EF4-FFF2-40B4-BE49-F238E27FC236}">
                  <a16:creationId xmlns:a16="http://schemas.microsoft.com/office/drawing/2014/main" id="{CE63CC08-A362-3348-B841-7CDE0CC9FD6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21080181" flipH="1">
              <a:off x="6629157" y="4043773"/>
              <a:ext cx="2468880" cy="2284561"/>
            </a:xfrm>
            <a:prstGeom prst="rect">
              <a:avLst/>
            </a:prstGeom>
          </p:spPr>
        </p:pic>
        <p:sp>
          <p:nvSpPr>
            <p:cNvPr id="14" name="TextBox 17"/>
            <p:cNvSpPr txBox="1">
              <a:spLocks noChangeArrowheads="1"/>
            </p:cNvSpPr>
            <p:nvPr/>
          </p:nvSpPr>
          <p:spPr bwMode="auto">
            <a:xfrm rot="21098708">
              <a:off x="7068705" y="4559930"/>
              <a:ext cx="1801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400">
                  <a:solidFill>
                    <a:srgbClr val="542A00"/>
                  </a:solidFill>
                  <a:latin typeface="Arial Narrow" panose="020B0606020202030204" pitchFamily="34" charset="0"/>
                </a:defRPr>
              </a:lvl1pPr>
              <a:lvl2pPr marL="742950" indent="-285750">
                <a:spcBef>
                  <a:spcPct val="20000"/>
                </a:spcBef>
                <a:buFont typeface="Wingdings" panose="05000000000000000000" pitchFamily="2" charset="2"/>
                <a:buChar char="§"/>
                <a:defRPr sz="2000">
                  <a:solidFill>
                    <a:srgbClr val="37451F"/>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rgbClr val="542A00"/>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rgbClr val="542A00"/>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rgbClr val="542A00"/>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Strengthen Parenting</a:t>
              </a:r>
            </a:p>
          </p:txBody>
        </p:sp>
      </p:grpSp>
      <p:grpSp>
        <p:nvGrpSpPr>
          <p:cNvPr id="34" name="Group 33">
            <a:extLst>
              <a:ext uri="{FF2B5EF4-FFF2-40B4-BE49-F238E27FC236}">
                <a16:creationId xmlns:a16="http://schemas.microsoft.com/office/drawing/2014/main" id="{958D84F3-DAD3-BC45-B52D-DC212C77D7F6}"/>
              </a:ext>
            </a:extLst>
          </p:cNvPr>
          <p:cNvGrpSpPr/>
          <p:nvPr/>
        </p:nvGrpSpPr>
        <p:grpSpPr>
          <a:xfrm>
            <a:off x="4445744" y="4505239"/>
            <a:ext cx="2103120" cy="2026468"/>
            <a:chOff x="4297489" y="4584414"/>
            <a:chExt cx="2103120" cy="2026468"/>
          </a:xfrm>
        </p:grpSpPr>
        <p:pic>
          <p:nvPicPr>
            <p:cNvPr id="23" name="Picture 22">
              <a:extLst>
                <a:ext uri="{FF2B5EF4-FFF2-40B4-BE49-F238E27FC236}">
                  <a16:creationId xmlns:a16="http://schemas.microsoft.com/office/drawing/2014/main" id="{9CCCD768-5B5F-A24F-9F7E-E4278715A6A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297489" y="4584414"/>
              <a:ext cx="2103120" cy="2026468"/>
            </a:xfrm>
            <a:prstGeom prst="rect">
              <a:avLst/>
            </a:prstGeom>
          </p:spPr>
        </p:pic>
        <p:sp>
          <p:nvSpPr>
            <p:cNvPr id="15" name="TextBox 18"/>
            <p:cNvSpPr txBox="1">
              <a:spLocks noChangeArrowheads="1"/>
            </p:cNvSpPr>
            <p:nvPr/>
          </p:nvSpPr>
          <p:spPr bwMode="auto">
            <a:xfrm>
              <a:off x="4372496" y="4958758"/>
              <a:ext cx="1803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400">
                  <a:solidFill>
                    <a:srgbClr val="542A00"/>
                  </a:solidFill>
                  <a:latin typeface="Arial Narrow" panose="020B0606020202030204" pitchFamily="34" charset="0"/>
                </a:defRPr>
              </a:lvl1pPr>
              <a:lvl2pPr marL="742950" indent="-285750">
                <a:spcBef>
                  <a:spcPct val="20000"/>
                </a:spcBef>
                <a:buFont typeface="Wingdings" panose="05000000000000000000" pitchFamily="2" charset="2"/>
                <a:buChar char="§"/>
                <a:defRPr sz="2000">
                  <a:solidFill>
                    <a:srgbClr val="37451F"/>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rgbClr val="542A00"/>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rgbClr val="542A00"/>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rgbClr val="542A00"/>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Link Families to Services and Opportunities</a:t>
              </a:r>
            </a:p>
          </p:txBody>
        </p:sp>
      </p:grpSp>
      <p:grpSp>
        <p:nvGrpSpPr>
          <p:cNvPr id="32" name="Group 31">
            <a:extLst>
              <a:ext uri="{FF2B5EF4-FFF2-40B4-BE49-F238E27FC236}">
                <a16:creationId xmlns:a16="http://schemas.microsoft.com/office/drawing/2014/main" id="{EEAE536E-5E77-FB49-803B-C81C29328F56}"/>
              </a:ext>
            </a:extLst>
          </p:cNvPr>
          <p:cNvGrpSpPr/>
          <p:nvPr/>
        </p:nvGrpSpPr>
        <p:grpSpPr>
          <a:xfrm rot="20986487">
            <a:off x="1682576" y="4084930"/>
            <a:ext cx="2286000" cy="2281158"/>
            <a:chOff x="2263965" y="4126142"/>
            <a:chExt cx="2286000" cy="2281158"/>
          </a:xfrm>
        </p:grpSpPr>
        <p:pic>
          <p:nvPicPr>
            <p:cNvPr id="26" name="Picture 25">
              <a:extLst>
                <a:ext uri="{FF2B5EF4-FFF2-40B4-BE49-F238E27FC236}">
                  <a16:creationId xmlns:a16="http://schemas.microsoft.com/office/drawing/2014/main" id="{45A12845-8F27-4A48-8A0B-3AA4BF56041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1338793">
              <a:off x="2263965" y="4126142"/>
              <a:ext cx="2286000" cy="2281158"/>
            </a:xfrm>
            <a:prstGeom prst="rect">
              <a:avLst/>
            </a:prstGeom>
          </p:spPr>
        </p:pic>
        <p:sp>
          <p:nvSpPr>
            <p:cNvPr id="16" name="TextBox 19"/>
            <p:cNvSpPr txBox="1">
              <a:spLocks noChangeArrowheads="1"/>
            </p:cNvSpPr>
            <p:nvPr/>
          </p:nvSpPr>
          <p:spPr bwMode="auto">
            <a:xfrm rot="1338002">
              <a:off x="2634223" y="4401872"/>
              <a:ext cx="1803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400">
                  <a:solidFill>
                    <a:srgbClr val="542A00"/>
                  </a:solidFill>
                  <a:latin typeface="Arial Narrow" panose="020B0606020202030204" pitchFamily="34" charset="0"/>
                </a:defRPr>
              </a:lvl1pPr>
              <a:lvl2pPr marL="742950" indent="-285750">
                <a:spcBef>
                  <a:spcPct val="20000"/>
                </a:spcBef>
                <a:buFont typeface="Wingdings" panose="05000000000000000000" pitchFamily="2" charset="2"/>
                <a:buChar char="§"/>
                <a:defRPr sz="2000">
                  <a:solidFill>
                    <a:srgbClr val="37451F"/>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rgbClr val="542A00"/>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rgbClr val="542A00"/>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rgbClr val="542A00"/>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Observe and Respond to Early Warning Signs of Child Abuse or Neglect</a:t>
              </a:r>
            </a:p>
          </p:txBody>
        </p:sp>
      </p:grpSp>
      <p:grpSp>
        <p:nvGrpSpPr>
          <p:cNvPr id="31" name="Group 30">
            <a:extLst>
              <a:ext uri="{FF2B5EF4-FFF2-40B4-BE49-F238E27FC236}">
                <a16:creationId xmlns:a16="http://schemas.microsoft.com/office/drawing/2014/main" id="{192E9158-05AF-1F45-BE2C-0EB56731DEE1}"/>
              </a:ext>
            </a:extLst>
          </p:cNvPr>
          <p:cNvGrpSpPr/>
          <p:nvPr/>
        </p:nvGrpSpPr>
        <p:grpSpPr>
          <a:xfrm rot="21404155">
            <a:off x="224030" y="1990280"/>
            <a:ext cx="2468880" cy="2162662"/>
            <a:chOff x="885674" y="2338842"/>
            <a:chExt cx="2468880" cy="2162662"/>
          </a:xfrm>
        </p:grpSpPr>
        <p:pic>
          <p:nvPicPr>
            <p:cNvPr id="25" name="Picture 24">
              <a:extLst>
                <a:ext uri="{FF2B5EF4-FFF2-40B4-BE49-F238E27FC236}">
                  <a16:creationId xmlns:a16="http://schemas.microsoft.com/office/drawing/2014/main" id="{55657FC1-7E7F-E24C-AF78-AD14AB8468F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85674" y="2338842"/>
              <a:ext cx="2468880" cy="2162662"/>
            </a:xfrm>
            <a:prstGeom prst="rect">
              <a:avLst/>
            </a:prstGeom>
          </p:spPr>
        </p:pic>
        <p:sp>
          <p:nvSpPr>
            <p:cNvPr id="17" name="TextBox 20"/>
            <p:cNvSpPr txBox="1">
              <a:spLocks noChangeArrowheads="1"/>
            </p:cNvSpPr>
            <p:nvPr/>
          </p:nvSpPr>
          <p:spPr bwMode="auto">
            <a:xfrm>
              <a:off x="1065515" y="2714481"/>
              <a:ext cx="18256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400">
                  <a:solidFill>
                    <a:srgbClr val="542A00"/>
                  </a:solidFill>
                  <a:latin typeface="Arial Narrow" panose="020B0606020202030204" pitchFamily="34" charset="0"/>
                </a:defRPr>
              </a:lvl1pPr>
              <a:lvl2pPr marL="742950" indent="-285750">
                <a:spcBef>
                  <a:spcPct val="20000"/>
                </a:spcBef>
                <a:buFont typeface="Wingdings" panose="05000000000000000000" pitchFamily="2" charset="2"/>
                <a:buChar char="§"/>
                <a:defRPr sz="2000">
                  <a:solidFill>
                    <a:srgbClr val="37451F"/>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rgbClr val="542A00"/>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rgbClr val="542A00"/>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rgbClr val="542A00"/>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Facilitate Children’s Social and Emotional Development</a:t>
              </a:r>
            </a:p>
          </p:txBody>
        </p:sp>
      </p:grpSp>
      <p:sp>
        <p:nvSpPr>
          <p:cNvPr id="20" name="Title 19">
            <a:extLst>
              <a:ext uri="{FF2B5EF4-FFF2-40B4-BE49-F238E27FC236}">
                <a16:creationId xmlns:a16="http://schemas.microsoft.com/office/drawing/2014/main" id="{F005E43E-AF28-E945-853F-2E7ED79876AC}"/>
              </a:ext>
            </a:extLst>
          </p:cNvPr>
          <p:cNvSpPr>
            <a:spLocks noGrp="1"/>
          </p:cNvSpPr>
          <p:nvPr>
            <p:ph type="ctrTitle"/>
          </p:nvPr>
        </p:nvSpPr>
        <p:spPr>
          <a:xfrm>
            <a:off x="2281971" y="2829098"/>
            <a:ext cx="5739141" cy="885015"/>
          </a:xfrm>
        </p:spPr>
        <p:txBody>
          <a:bodyPr/>
          <a:lstStyle/>
          <a:p>
            <a:r>
              <a:rPr lang="en-US" dirty="0"/>
              <a:t>Seven Strategies</a:t>
            </a:r>
          </a:p>
        </p:txBody>
      </p:sp>
      <p:sp>
        <p:nvSpPr>
          <p:cNvPr id="21" name="Subtitle 20">
            <a:extLst>
              <a:ext uri="{FF2B5EF4-FFF2-40B4-BE49-F238E27FC236}">
                <a16:creationId xmlns:a16="http://schemas.microsoft.com/office/drawing/2014/main" id="{1DEFDB3B-96C2-1749-A375-9C56C4ACCEA0}"/>
              </a:ext>
            </a:extLst>
          </p:cNvPr>
          <p:cNvSpPr>
            <a:spLocks noGrp="1"/>
          </p:cNvSpPr>
          <p:nvPr>
            <p:ph type="subTitle" idx="1"/>
          </p:nvPr>
        </p:nvSpPr>
        <p:spPr>
          <a:xfrm>
            <a:off x="2009826" y="3451488"/>
            <a:ext cx="6333688" cy="647183"/>
          </a:xfrm>
        </p:spPr>
        <p:txBody>
          <a:bodyPr/>
          <a:lstStyle/>
          <a:p>
            <a:r>
              <a:rPr lang="en-US" dirty="0"/>
              <a:t>How are you already doing this?</a:t>
            </a:r>
          </a:p>
        </p:txBody>
      </p:sp>
      <p:grpSp>
        <p:nvGrpSpPr>
          <p:cNvPr id="29" name="Group 28">
            <a:extLst>
              <a:ext uri="{FF2B5EF4-FFF2-40B4-BE49-F238E27FC236}">
                <a16:creationId xmlns:a16="http://schemas.microsoft.com/office/drawing/2014/main" id="{C14F2D88-B2AD-EB44-989A-0E2629496062}"/>
              </a:ext>
            </a:extLst>
          </p:cNvPr>
          <p:cNvGrpSpPr/>
          <p:nvPr/>
        </p:nvGrpSpPr>
        <p:grpSpPr>
          <a:xfrm rot="158813">
            <a:off x="4751498" y="437767"/>
            <a:ext cx="2286000" cy="2290685"/>
            <a:chOff x="4299538" y="636411"/>
            <a:chExt cx="2286000" cy="2290685"/>
          </a:xfrm>
        </p:grpSpPr>
        <p:pic>
          <p:nvPicPr>
            <p:cNvPr id="18" name="Picture 17" descr="A close up of a computer&#10;&#10;Description automatically generated">
              <a:extLst>
                <a:ext uri="{FF2B5EF4-FFF2-40B4-BE49-F238E27FC236}">
                  <a16:creationId xmlns:a16="http://schemas.microsoft.com/office/drawing/2014/main" id="{95136A68-997B-1C41-8A29-AC22383179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99538" y="636411"/>
              <a:ext cx="2286000" cy="2290685"/>
            </a:xfrm>
            <a:prstGeom prst="rect">
              <a:avLst/>
            </a:prstGeom>
          </p:spPr>
        </p:pic>
        <p:sp>
          <p:nvSpPr>
            <p:cNvPr id="12" name="TextBox 15"/>
            <p:cNvSpPr txBox="1">
              <a:spLocks noChangeArrowheads="1"/>
            </p:cNvSpPr>
            <p:nvPr/>
          </p:nvSpPr>
          <p:spPr bwMode="auto">
            <a:xfrm rot="175280">
              <a:off x="4503914" y="1121719"/>
              <a:ext cx="1803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buChar char="•"/>
                <a:defRPr sz="2400">
                  <a:solidFill>
                    <a:srgbClr val="542A00"/>
                  </a:solidFill>
                  <a:latin typeface="Arial Narrow" panose="020B0606020202030204" pitchFamily="34" charset="0"/>
                </a:defRPr>
              </a:lvl1pPr>
              <a:lvl2pPr marL="742950" indent="-285750">
                <a:spcBef>
                  <a:spcPct val="20000"/>
                </a:spcBef>
                <a:buFont typeface="Wingdings" panose="05000000000000000000" pitchFamily="2" charset="2"/>
                <a:buChar char="§"/>
                <a:defRPr sz="2000">
                  <a:solidFill>
                    <a:srgbClr val="37451F"/>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rgbClr val="542A00"/>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rgbClr val="542A00"/>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rgbClr val="542A00"/>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542A00"/>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rPr>
                <a:t>Value and Support Parents</a:t>
              </a:r>
            </a:p>
          </p:txBody>
        </p:sp>
      </p:grpSp>
      <p:pic>
        <p:nvPicPr>
          <p:cNvPr id="3" name="Picture 2" descr="A picture containing card&#10;&#10;Description automatically generated">
            <a:extLst>
              <a:ext uri="{FF2B5EF4-FFF2-40B4-BE49-F238E27FC236}">
                <a16:creationId xmlns:a16="http://schemas.microsoft.com/office/drawing/2014/main" id="{0CCAD03D-1575-45CC-A84B-2BEA5F86EF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07330" y="1789941"/>
            <a:ext cx="2646464" cy="3425281"/>
          </a:xfrm>
          <a:prstGeom prst="rect">
            <a:avLst/>
          </a:prstGeom>
        </p:spPr>
      </p:pic>
    </p:spTree>
    <p:extLst>
      <p:ext uri="{BB962C8B-B14F-4D97-AF65-F5344CB8AC3E}">
        <p14:creationId xmlns:p14="http://schemas.microsoft.com/office/powerpoint/2010/main" val="39013068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D1D6C9-E3BE-644E-AF4C-5BE23EEE94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itle 1"/>
          <p:cNvSpPr>
            <a:spLocks noGrp="1"/>
          </p:cNvSpPr>
          <p:nvPr>
            <p:ph type="title"/>
          </p:nvPr>
        </p:nvSpPr>
        <p:spPr>
          <a:xfrm>
            <a:off x="1658534" y="121976"/>
            <a:ext cx="9947311" cy="983343"/>
          </a:xfrm>
        </p:spPr>
        <p:txBody>
          <a:bodyPr>
            <a:normAutofit/>
          </a:bodyPr>
          <a:lstStyle/>
          <a:p>
            <a:pPr eaLnBrk="1" hangingPunct="1"/>
            <a:r>
              <a:rPr lang="en-US" altLang="en-US" sz="3600" dirty="0"/>
              <a:t>Understanding and Putting Aside Our Biases</a:t>
            </a:r>
          </a:p>
        </p:txBody>
      </p:sp>
      <p:pic>
        <p:nvPicPr>
          <p:cNvPr id="8" name="Picture 7">
            <a:extLst>
              <a:ext uri="{FF2B5EF4-FFF2-40B4-BE49-F238E27FC236}">
                <a16:creationId xmlns:a16="http://schemas.microsoft.com/office/drawing/2014/main" id="{CACEEBAD-1DE7-C042-8DCC-D9C95AAE25A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912" y="6128808"/>
            <a:ext cx="1828984" cy="566114"/>
          </a:xfrm>
          <a:prstGeom prst="rect">
            <a:avLst/>
          </a:prstGeom>
        </p:spPr>
      </p:pic>
    </p:spTree>
    <p:extLst>
      <p:ext uri="{BB962C8B-B14F-4D97-AF65-F5344CB8AC3E}">
        <p14:creationId xmlns:p14="http://schemas.microsoft.com/office/powerpoint/2010/main" val="167899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FD9D6B-7D60-0847-9934-2BBD05F03E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Content Placeholder 7">
            <a:extLst>
              <a:ext uri="{FF2B5EF4-FFF2-40B4-BE49-F238E27FC236}">
                <a16:creationId xmlns:a16="http://schemas.microsoft.com/office/drawing/2014/main" id="{C36E75B6-DFB4-934A-BFC6-3A96753A8E70}"/>
              </a:ext>
            </a:extLst>
          </p:cNvPr>
          <p:cNvSpPr>
            <a:spLocks noGrp="1"/>
          </p:cNvSpPr>
          <p:nvPr>
            <p:ph idx="1"/>
          </p:nvPr>
        </p:nvSpPr>
        <p:spPr>
          <a:xfrm>
            <a:off x="505259" y="2184621"/>
            <a:ext cx="5463462" cy="3944187"/>
          </a:xfrm>
        </p:spPr>
        <p:txBody>
          <a:bodyPr/>
          <a:lstStyle/>
          <a:p>
            <a:pPr marL="0" indent="0" eaLnBrk="1" fontAlgn="auto" hangingPunct="1">
              <a:buNone/>
              <a:defRPr/>
            </a:pPr>
            <a:r>
              <a:rPr lang="en-US" sz="2500" dirty="0">
                <a:solidFill>
                  <a:srgbClr val="FFFFFF"/>
                </a:solidFill>
              </a:rPr>
              <a:t>As we consider </a:t>
            </a:r>
            <a:r>
              <a:rPr lang="en-US" sz="2500" b="1" dirty="0">
                <a:solidFill>
                  <a:srgbClr val="FFFFFF"/>
                </a:solidFill>
              </a:rPr>
              <a:t>each</a:t>
            </a:r>
            <a:r>
              <a:rPr lang="en-US" sz="2500" dirty="0">
                <a:solidFill>
                  <a:srgbClr val="FFFFFF"/>
                </a:solidFill>
              </a:rPr>
              <a:t> protective factor, ask yourself these three questions:</a:t>
            </a:r>
          </a:p>
          <a:p>
            <a:pPr marL="457200" indent="-457200" eaLnBrk="1" fontAlgn="auto" hangingPunct="1">
              <a:buFont typeface="+mj-lt"/>
              <a:buAutoNum type="arabicPeriod"/>
              <a:defRPr/>
            </a:pPr>
            <a:r>
              <a:rPr lang="en-US" sz="2500" dirty="0">
                <a:solidFill>
                  <a:srgbClr val="FFFFFF"/>
                </a:solidFill>
              </a:rPr>
              <a:t>How does culture impact this protective factor in a family?</a:t>
            </a:r>
          </a:p>
          <a:p>
            <a:pPr marL="457200" indent="-457200" eaLnBrk="1" fontAlgn="auto" hangingPunct="1">
              <a:buFont typeface="+mj-lt"/>
              <a:buAutoNum type="arabicPeriod"/>
              <a:defRPr/>
            </a:pPr>
            <a:r>
              <a:rPr lang="en-US" sz="2500" dirty="0">
                <a:solidFill>
                  <a:srgbClr val="FFFFFF"/>
                </a:solidFill>
              </a:rPr>
              <a:t>How does your own culture shape how you feel, how you react and what you say or think?</a:t>
            </a:r>
          </a:p>
          <a:p>
            <a:pPr marL="457200" indent="-457200" eaLnBrk="1" fontAlgn="auto" hangingPunct="1">
              <a:buFont typeface="+mj-lt"/>
              <a:buAutoNum type="arabicPeriod"/>
              <a:defRPr/>
            </a:pPr>
            <a:r>
              <a:rPr lang="en-US" sz="2500" dirty="0">
                <a:solidFill>
                  <a:srgbClr val="FFFFFF"/>
                </a:solidFill>
              </a:rPr>
              <a:t>How does culture impact what and how you are teaching?</a:t>
            </a:r>
          </a:p>
        </p:txBody>
      </p:sp>
      <p:sp>
        <p:nvSpPr>
          <p:cNvPr id="3" name="Title 2">
            <a:extLst>
              <a:ext uri="{FF2B5EF4-FFF2-40B4-BE49-F238E27FC236}">
                <a16:creationId xmlns:a16="http://schemas.microsoft.com/office/drawing/2014/main" id="{A78A40E9-0415-BC44-BC0C-284AF5724A88}"/>
              </a:ext>
            </a:extLst>
          </p:cNvPr>
          <p:cNvSpPr>
            <a:spLocks noGrp="1"/>
          </p:cNvSpPr>
          <p:nvPr>
            <p:ph type="title"/>
          </p:nvPr>
        </p:nvSpPr>
        <p:spPr>
          <a:xfrm>
            <a:off x="209322" y="1239474"/>
            <a:ext cx="6161333" cy="581891"/>
          </a:xfrm>
        </p:spPr>
        <p:txBody>
          <a:bodyPr>
            <a:normAutofit fontScale="90000"/>
          </a:bodyPr>
          <a:lstStyle/>
          <a:p>
            <a:r>
              <a:rPr lang="en-US" altLang="en-US" dirty="0">
                <a:solidFill>
                  <a:srgbClr val="002060"/>
                </a:solidFill>
              </a:rPr>
              <a:t>Culture and Family Strengths</a:t>
            </a:r>
            <a:br>
              <a:rPr lang="en-US" altLang="en-US" u="sng" dirty="0">
                <a:solidFill>
                  <a:srgbClr val="000000"/>
                </a:solidFill>
              </a:rPr>
            </a:br>
            <a:endParaRPr lang="en-US" dirty="0"/>
          </a:p>
        </p:txBody>
      </p:sp>
      <p:pic>
        <p:nvPicPr>
          <p:cNvPr id="10" name="Picture 9">
            <a:extLst>
              <a:ext uri="{FF2B5EF4-FFF2-40B4-BE49-F238E27FC236}">
                <a16:creationId xmlns:a16="http://schemas.microsoft.com/office/drawing/2014/main" id="{B90C3B16-5BD5-8D49-8806-7064AB6C558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912" y="6128808"/>
            <a:ext cx="1828984" cy="566114"/>
          </a:xfrm>
          <a:prstGeom prst="rect">
            <a:avLst/>
          </a:prstGeom>
        </p:spPr>
      </p:pic>
    </p:spTree>
    <p:extLst>
      <p:ext uri="{BB962C8B-B14F-4D97-AF65-F5344CB8AC3E}">
        <p14:creationId xmlns:p14="http://schemas.microsoft.com/office/powerpoint/2010/main" val="96528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625600" y="279399"/>
            <a:ext cx="10107488" cy="707503"/>
          </a:xfrm>
          <a:ln/>
        </p:spPr>
        <p:txBody>
          <a:bodyPr>
            <a:normAutofit/>
          </a:bodyPr>
          <a:lstStyle/>
          <a:p>
            <a:pPr eaLnBrk="1" hangingPunct="1"/>
            <a:r>
              <a:rPr lang="en-US" altLang="en-US" dirty="0"/>
              <a:t>Circles of My Multicultural Self</a:t>
            </a:r>
          </a:p>
        </p:txBody>
      </p:sp>
      <p:sp>
        <p:nvSpPr>
          <p:cNvPr id="10" name="Content Placeholder 9">
            <a:extLst>
              <a:ext uri="{FF2B5EF4-FFF2-40B4-BE49-F238E27FC236}">
                <a16:creationId xmlns:a16="http://schemas.microsoft.com/office/drawing/2014/main" id="{9D7A1F9B-7F30-0146-B1ED-E16793E72F61}"/>
              </a:ext>
            </a:extLst>
          </p:cNvPr>
          <p:cNvSpPr>
            <a:spLocks noGrp="1"/>
          </p:cNvSpPr>
          <p:nvPr>
            <p:ph idx="1"/>
          </p:nvPr>
        </p:nvSpPr>
        <p:spPr>
          <a:xfrm>
            <a:off x="5836744" y="1231900"/>
            <a:ext cx="6045200" cy="5346700"/>
          </a:xfrm>
        </p:spPr>
        <p:txBody>
          <a:bodyPr/>
          <a:lstStyle/>
          <a:p>
            <a:pPr>
              <a:spcBef>
                <a:spcPct val="0"/>
              </a:spcBef>
            </a:pPr>
            <a:r>
              <a:rPr lang="en-US" altLang="en-US" sz="2600" dirty="0"/>
              <a:t>Share a story about a time when you were </a:t>
            </a:r>
            <a:r>
              <a:rPr lang="en-US" altLang="en-US" sz="2600" b="1" dirty="0"/>
              <a:t>especially proud to identify</a:t>
            </a:r>
            <a:r>
              <a:rPr lang="en-US" altLang="en-US" sz="2600" dirty="0"/>
              <a:t> with one of the descriptors you used.</a:t>
            </a:r>
          </a:p>
          <a:p>
            <a:pPr>
              <a:spcBef>
                <a:spcPct val="0"/>
              </a:spcBef>
            </a:pPr>
            <a:r>
              <a:rPr lang="en-US" altLang="en-US" sz="2600" dirty="0"/>
              <a:t>Share a story about a time it was especially </a:t>
            </a:r>
            <a:r>
              <a:rPr lang="en-US" altLang="en-US" sz="2600" b="1" dirty="0"/>
              <a:t>painful to be identified with</a:t>
            </a:r>
            <a:r>
              <a:rPr lang="en-US" altLang="en-US" sz="2600" dirty="0"/>
              <a:t> one of your identifiers or </a:t>
            </a:r>
            <a:r>
              <a:rPr lang="en-US" altLang="en-US" sz="2600" b="1" dirty="0"/>
              <a:t>descriptors</a:t>
            </a:r>
            <a:r>
              <a:rPr lang="en-US" altLang="en-US" sz="2600" dirty="0"/>
              <a:t>.</a:t>
            </a:r>
          </a:p>
          <a:p>
            <a:pPr>
              <a:spcBef>
                <a:spcPct val="0"/>
              </a:spcBef>
            </a:pPr>
            <a:r>
              <a:rPr lang="en-US" altLang="en-US" sz="2600" dirty="0"/>
              <a:t>Name a </a:t>
            </a:r>
            <a:r>
              <a:rPr lang="en-US" altLang="en-US" sz="2600" b="1" dirty="0"/>
              <a:t>stereotype</a:t>
            </a:r>
            <a:r>
              <a:rPr lang="en-US" altLang="en-US" sz="2600" dirty="0"/>
              <a:t> associated with one of the groups with which you identified that is </a:t>
            </a:r>
            <a:r>
              <a:rPr lang="en-US" altLang="en-US" sz="2600" b="1" dirty="0"/>
              <a:t>not consistent </a:t>
            </a:r>
            <a:r>
              <a:rPr lang="en-US" altLang="en-US" sz="2600" dirty="0"/>
              <a:t>with who you are. Fill in the following sentence:</a:t>
            </a:r>
          </a:p>
          <a:p>
            <a:pPr lvl="1">
              <a:spcBef>
                <a:spcPct val="0"/>
              </a:spcBef>
            </a:pPr>
            <a:r>
              <a:rPr lang="en-US" altLang="en-US" dirty="0"/>
              <a:t>I am (a/an) ______ but I am NOT (a/an) ______.</a:t>
            </a:r>
          </a:p>
        </p:txBody>
      </p:sp>
      <p:pic>
        <p:nvPicPr>
          <p:cNvPr id="11" name="Picture 10">
            <a:extLst>
              <a:ext uri="{FF2B5EF4-FFF2-40B4-BE49-F238E27FC236}">
                <a16:creationId xmlns:a16="http://schemas.microsoft.com/office/drawing/2014/main" id="{4133A60F-49DD-5E40-B149-8103403D0C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9625" y="1062574"/>
            <a:ext cx="4265349" cy="49582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544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p:cTn id="12"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p:cTn id="19"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0">
                                            <p:txEl>
                                              <p:pRg st="2" end="2"/>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 calcmode="lin" valueType="num">
                                      <p:cBhvr>
                                        <p:cTn id="24"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uilding Adult Capabilities to Improve Child Outco_original">
            <a:hlinkClick r:id="" action="ppaction://media"/>
            <a:extLst>
              <a:ext uri="{FF2B5EF4-FFF2-40B4-BE49-F238E27FC236}">
                <a16:creationId xmlns:a16="http://schemas.microsoft.com/office/drawing/2014/main" id="{0F7C7D72-8BF4-403C-BEAE-558B374069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2841" y="451413"/>
            <a:ext cx="9623346" cy="5413131"/>
          </a:xfrm>
          <a:prstGeom prst="rect">
            <a:avLst/>
          </a:prstGeom>
        </p:spPr>
      </p:pic>
    </p:spTree>
    <p:extLst>
      <p:ext uri="{BB962C8B-B14F-4D97-AF65-F5344CB8AC3E}">
        <p14:creationId xmlns:p14="http://schemas.microsoft.com/office/powerpoint/2010/main" val="4106315145"/>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EFE2D9-47A1-C441-A287-3362A32E8173}"/>
              </a:ext>
            </a:extLst>
          </p:cNvPr>
          <p:cNvSpPr>
            <a:spLocks noGrp="1"/>
          </p:cNvSpPr>
          <p:nvPr>
            <p:ph type="title"/>
          </p:nvPr>
        </p:nvSpPr>
        <p:spPr>
          <a:xfrm>
            <a:off x="1512168" y="385282"/>
            <a:ext cx="9626886" cy="1056241"/>
          </a:xfrm>
        </p:spPr>
        <p:txBody>
          <a:bodyPr wrap="square" anchor="ctr">
            <a:normAutofit/>
          </a:bodyPr>
          <a:lstStyle/>
          <a:p>
            <a:r>
              <a:rPr lang="en-US" dirty="0"/>
              <a:t>Overview</a:t>
            </a:r>
          </a:p>
        </p:txBody>
      </p:sp>
      <p:sp>
        <p:nvSpPr>
          <p:cNvPr id="2" name="TextBox 1">
            <a:extLst>
              <a:ext uri="{FF2B5EF4-FFF2-40B4-BE49-F238E27FC236}">
                <a16:creationId xmlns:a16="http://schemas.microsoft.com/office/drawing/2014/main" id="{AF51D665-C777-4B1F-8E95-AB1CA9D9E4C1}"/>
              </a:ext>
            </a:extLst>
          </p:cNvPr>
          <p:cNvSpPr txBox="1"/>
          <p:nvPr/>
        </p:nvSpPr>
        <p:spPr>
          <a:xfrm>
            <a:off x="2568864" y="1896918"/>
            <a:ext cx="7730836" cy="3539430"/>
          </a:xfrm>
          <a:prstGeom prst="rect">
            <a:avLst/>
          </a:prstGeom>
          <a:noFill/>
        </p:spPr>
        <p:txBody>
          <a:bodyPr wrap="square" rtlCol="0">
            <a:spAutoFit/>
          </a:bodyPr>
          <a:lstStyle/>
          <a:p>
            <a:pPr marL="457200" indent="-457200">
              <a:buFontTx/>
              <a:buChar char="-"/>
            </a:pPr>
            <a:r>
              <a:rPr lang="en-US" sz="3200" dirty="0">
                <a:latin typeface="Abadi" panose="020B0604020104020204" pitchFamily="34" charset="0"/>
              </a:rPr>
              <a:t>Introduction to the PFF</a:t>
            </a:r>
          </a:p>
          <a:p>
            <a:pPr marL="457200" indent="-457200">
              <a:buFontTx/>
              <a:buChar char="-"/>
            </a:pPr>
            <a:r>
              <a:rPr lang="en-US" sz="3200" dirty="0">
                <a:latin typeface="Abadi" panose="020B0604020104020204" pitchFamily="34" charset="0"/>
              </a:rPr>
              <a:t>Parental Resilience</a:t>
            </a:r>
          </a:p>
          <a:p>
            <a:pPr marL="457200" indent="-457200">
              <a:buFontTx/>
              <a:buChar char="-"/>
            </a:pPr>
            <a:r>
              <a:rPr lang="en-US" sz="3200" dirty="0">
                <a:latin typeface="Abadi" panose="020B0604020104020204" pitchFamily="34" charset="0"/>
              </a:rPr>
              <a:t>Knowledge of Parenting</a:t>
            </a:r>
          </a:p>
          <a:p>
            <a:pPr marL="457200" indent="-457200">
              <a:buFontTx/>
              <a:buChar char="-"/>
            </a:pPr>
            <a:r>
              <a:rPr lang="en-US" sz="3200" dirty="0">
                <a:latin typeface="Abadi" panose="020B0604020104020204" pitchFamily="34" charset="0"/>
              </a:rPr>
              <a:t>Concrete Connections in Times of Need</a:t>
            </a:r>
          </a:p>
          <a:p>
            <a:pPr marL="457200" indent="-457200">
              <a:buFontTx/>
              <a:buChar char="-"/>
            </a:pPr>
            <a:r>
              <a:rPr lang="en-US" sz="3200" dirty="0">
                <a:latin typeface="Abadi" panose="020B0604020104020204" pitchFamily="34" charset="0"/>
              </a:rPr>
              <a:t>Social Connections</a:t>
            </a:r>
          </a:p>
          <a:p>
            <a:pPr marL="457200" indent="-457200">
              <a:buFontTx/>
              <a:buChar char="-"/>
            </a:pPr>
            <a:r>
              <a:rPr lang="en-US" sz="3200" dirty="0">
                <a:latin typeface="Abadi" panose="020B0604020104020204" pitchFamily="34" charset="0"/>
              </a:rPr>
              <a:t>Social and Emotional Competencies</a:t>
            </a:r>
          </a:p>
          <a:p>
            <a:pPr marL="457200" indent="-457200">
              <a:buFontTx/>
              <a:buChar char="-"/>
            </a:pPr>
            <a:r>
              <a:rPr lang="en-US" sz="3200" dirty="0">
                <a:latin typeface="Abadi" panose="020B0604020104020204" pitchFamily="34" charset="0"/>
              </a:rPr>
              <a:t>Questions</a:t>
            </a:r>
          </a:p>
        </p:txBody>
      </p:sp>
    </p:spTree>
    <p:extLst>
      <p:ext uri="{BB962C8B-B14F-4D97-AF65-F5344CB8AC3E}">
        <p14:creationId xmlns:p14="http://schemas.microsoft.com/office/powerpoint/2010/main" val="1506971335"/>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BB77CC5B-A471-3A48-8E82-25759725AD03}"/>
              </a:ext>
            </a:extLst>
          </p:cNvPr>
          <p:cNvSpPr txBox="1">
            <a:spLocks/>
          </p:cNvSpPr>
          <p:nvPr/>
        </p:nvSpPr>
        <p:spPr bwMode="auto">
          <a:xfrm>
            <a:off x="2046514" y="3929616"/>
            <a:ext cx="9462337" cy="31274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0990" indent="-380990" algn="l" defTabSz="609585" rtl="0" fontAlgn="base">
              <a:spcBef>
                <a:spcPct val="20000"/>
              </a:spcBef>
              <a:spcAft>
                <a:spcPct val="0"/>
              </a:spcAft>
              <a:buFont typeface="Arial" panose="020B0604020202020204" pitchFamily="34" charset="0"/>
              <a:buChar char="•"/>
              <a:defRPr sz="3733" b="0" i="0" kern="1200">
                <a:solidFill>
                  <a:srgbClr val="002060"/>
                </a:solidFill>
                <a:latin typeface="+mn-lt"/>
                <a:ea typeface="+mn-ea"/>
                <a:cs typeface="Arial" panose="020B0604020202020204" pitchFamily="34" charset="0"/>
              </a:defRPr>
            </a:lvl1pPr>
            <a:lvl2pPr marL="990575" indent="-380990" algn="l" defTabSz="609585" rtl="0" fontAlgn="base">
              <a:spcBef>
                <a:spcPct val="20000"/>
              </a:spcBef>
              <a:spcAft>
                <a:spcPct val="0"/>
              </a:spcAft>
              <a:buFont typeface="Arial" panose="020B0604020202020204" pitchFamily="34" charset="0"/>
              <a:buChar char="•"/>
              <a:defRPr sz="3200" b="0" i="0" kern="1200">
                <a:solidFill>
                  <a:srgbClr val="002060"/>
                </a:solidFill>
                <a:latin typeface="+mn-lt"/>
                <a:ea typeface="+mn-ea"/>
                <a:cs typeface="Arial" panose="020B0604020202020204" pitchFamily="34" charset="0"/>
              </a:defRPr>
            </a:lvl2pPr>
            <a:lvl3pPr marL="1600160" indent="-380990" algn="l" defTabSz="609585" rtl="0" fontAlgn="base">
              <a:spcBef>
                <a:spcPct val="20000"/>
              </a:spcBef>
              <a:spcAft>
                <a:spcPct val="0"/>
              </a:spcAft>
              <a:buFont typeface="Arial" panose="020B0604020202020204" pitchFamily="34" charset="0"/>
              <a:buChar char="•"/>
              <a:defRPr sz="2667" b="0" i="0" kern="1200">
                <a:solidFill>
                  <a:srgbClr val="002060"/>
                </a:solidFill>
                <a:latin typeface="+mn-lt"/>
                <a:ea typeface="+mn-ea"/>
                <a:cs typeface="Arial" panose="020B0604020202020204" pitchFamily="34" charset="0"/>
              </a:defRPr>
            </a:lvl3pPr>
            <a:lvl4pPr marL="2209745" indent="-380990" algn="l" defTabSz="609585" rtl="0" fontAlgn="base">
              <a:spcBef>
                <a:spcPct val="20000"/>
              </a:spcBef>
              <a:spcAft>
                <a:spcPct val="0"/>
              </a:spcAft>
              <a:buFont typeface="Arial" panose="020B0604020202020204" pitchFamily="34" charset="0"/>
              <a:buChar char="•"/>
              <a:defRPr sz="2400" b="0" i="0" kern="1200">
                <a:solidFill>
                  <a:srgbClr val="002060"/>
                </a:solidFill>
                <a:latin typeface="+mn-lt"/>
                <a:ea typeface="+mn-ea"/>
                <a:cs typeface="Arial" panose="020B0604020202020204" pitchFamily="34" charset="0"/>
              </a:defRPr>
            </a:lvl4pPr>
            <a:lvl5pPr marL="2819330" indent="-380990" algn="l" defTabSz="609585" rtl="0" fontAlgn="base">
              <a:spcBef>
                <a:spcPct val="20000"/>
              </a:spcBef>
              <a:spcAft>
                <a:spcPct val="0"/>
              </a:spcAft>
              <a:buFont typeface="Arial" panose="020B0604020202020204" pitchFamily="34" charset="0"/>
              <a:buChar char="•"/>
              <a:defRPr sz="2133" b="0" i="0" kern="1200">
                <a:solidFill>
                  <a:srgbClr val="002060"/>
                </a:solidFill>
                <a:latin typeface="+mn-lt"/>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A1AD"/>
                </a:solidFill>
                <a:effectLst/>
                <a:uLnTx/>
                <a:uFillTx/>
                <a:latin typeface="Arial" panose="020B0604020202020204"/>
                <a:ea typeface="+mn-ea"/>
                <a:cs typeface="Arial" panose="020B0604020202020204" pitchFamily="34" charset="0"/>
                <a:sym typeface="Lucida Grande CE"/>
              </a:rPr>
              <a:t>Goals of the Introduction Course</a:t>
            </a:r>
          </a:p>
          <a:p>
            <a:pPr marL="171450" marR="0" lvl="0" indent="-171450"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a:ea typeface="+mn-ea"/>
                <a:cs typeface="Arial" panose="020B0604020202020204" pitchFamily="34" charset="0"/>
                <a:sym typeface="Lucida Grande CE"/>
              </a:rPr>
              <a:t>List </a:t>
            </a:r>
            <a:r>
              <a:rPr kumimoji="0" lang="en-US" sz="2000" b="1" i="0" u="none" strike="noStrike" kern="1200" cap="none" spc="0" normalizeH="0" baseline="0" noProof="0" dirty="0">
                <a:ln>
                  <a:noFill/>
                </a:ln>
                <a:solidFill>
                  <a:srgbClr val="002060"/>
                </a:solidFill>
                <a:effectLst/>
                <a:uLnTx/>
                <a:uFillTx/>
                <a:latin typeface="Times New Roman" panose="02020603050405020304"/>
                <a:ea typeface="+mn-ea"/>
                <a:cs typeface="Arial" panose="020B0604020202020204" pitchFamily="34" charset="0"/>
                <a:sym typeface="Lucida Grande CE"/>
              </a:rPr>
              <a:t>five protective factors </a:t>
            </a:r>
            <a:r>
              <a:rPr kumimoji="0" lang="en-US" sz="2000" b="0" i="0" u="none" strike="noStrike" kern="1200" cap="none" spc="0" normalizeH="0" baseline="0" noProof="0" dirty="0">
                <a:ln>
                  <a:noFill/>
                </a:ln>
                <a:solidFill>
                  <a:srgbClr val="002060"/>
                </a:solidFill>
                <a:effectLst/>
                <a:uLnTx/>
                <a:uFillTx/>
                <a:latin typeface="Times New Roman" panose="02020603050405020304"/>
                <a:ea typeface="+mn-ea"/>
                <a:cs typeface="Arial" panose="020B0604020202020204" pitchFamily="34" charset="0"/>
                <a:sym typeface="Lucida Grande CE"/>
              </a:rPr>
              <a:t>that help keep families strong and prevent child abuse and neglect.	</a:t>
            </a:r>
          </a:p>
          <a:p>
            <a:pPr marL="171450" marR="0" lvl="0" indent="-171450"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a:ea typeface="+mn-ea"/>
                <a:cs typeface="Arial" panose="020B0604020202020204" pitchFamily="34" charset="0"/>
                <a:sym typeface="Lucida Grande CE"/>
              </a:rPr>
              <a:t>Identify multiple </a:t>
            </a:r>
            <a:r>
              <a:rPr kumimoji="0" lang="en-US" sz="2000" b="1" i="0" u="none" strike="noStrike" kern="1200" cap="none" spc="0" normalizeH="0" baseline="0" noProof="0" dirty="0">
                <a:ln>
                  <a:noFill/>
                </a:ln>
                <a:solidFill>
                  <a:srgbClr val="002060"/>
                </a:solidFill>
                <a:effectLst/>
                <a:uLnTx/>
                <a:uFillTx/>
                <a:latin typeface="Times New Roman" panose="02020603050405020304"/>
                <a:ea typeface="+mn-ea"/>
                <a:cs typeface="Arial" panose="020B0604020202020204" pitchFamily="34" charset="0"/>
                <a:sym typeface="Lucida Grande CE"/>
              </a:rPr>
              <a:t>key strategies </a:t>
            </a:r>
            <a:r>
              <a:rPr kumimoji="0" lang="en-US" sz="2000" b="0" i="0" u="none" strike="noStrike" kern="1200" cap="none" spc="0" normalizeH="0" baseline="0" noProof="0" dirty="0">
                <a:ln>
                  <a:noFill/>
                </a:ln>
                <a:solidFill>
                  <a:srgbClr val="002060"/>
                </a:solidFill>
                <a:effectLst/>
                <a:uLnTx/>
                <a:uFillTx/>
                <a:latin typeface="Times New Roman" panose="02020603050405020304"/>
                <a:ea typeface="+mn-ea"/>
                <a:cs typeface="Arial" panose="020B0604020202020204" pitchFamily="34" charset="0"/>
                <a:sym typeface="Lucida Grande CE"/>
              </a:rPr>
              <a:t>and concrete </a:t>
            </a:r>
            <a:r>
              <a:rPr kumimoji="0" lang="en-US" sz="2000" b="1" i="0" u="none" strike="noStrike" kern="1200" cap="none" spc="0" normalizeH="0" baseline="0" noProof="0" dirty="0">
                <a:ln>
                  <a:noFill/>
                </a:ln>
                <a:solidFill>
                  <a:srgbClr val="002060"/>
                </a:solidFill>
                <a:effectLst/>
                <a:uLnTx/>
                <a:uFillTx/>
                <a:latin typeface="Times New Roman" panose="02020603050405020304"/>
                <a:ea typeface="+mn-ea"/>
                <a:cs typeface="Arial" panose="020B0604020202020204" pitchFamily="34" charset="0"/>
                <a:sym typeface="Lucida Grande CE"/>
              </a:rPr>
              <a:t>everyday actions</a:t>
            </a:r>
            <a:r>
              <a:rPr kumimoji="0" lang="en-US" sz="2000" b="0" i="0" u="none" strike="noStrike" kern="1200" cap="none" spc="0" normalizeH="0" baseline="0" noProof="0" dirty="0">
                <a:ln>
                  <a:noFill/>
                </a:ln>
                <a:solidFill>
                  <a:srgbClr val="002060"/>
                </a:solidFill>
                <a:effectLst/>
                <a:uLnTx/>
                <a:uFillTx/>
                <a:latin typeface="Times New Roman" panose="02020603050405020304"/>
                <a:ea typeface="+mn-ea"/>
                <a:cs typeface="Arial" panose="020B0604020202020204" pitchFamily="34" charset="0"/>
                <a:sym typeface="Lucida Grande CE"/>
              </a:rPr>
              <a:t> that help families build those protective factors.</a:t>
            </a:r>
          </a:p>
          <a:p>
            <a:pPr marL="171450" marR="0" lvl="0" indent="-171450"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a:ea typeface="+mn-ea"/>
                <a:cs typeface="Arial" panose="020B0604020202020204" pitchFamily="34" charset="0"/>
                <a:sym typeface="Lucida Grande CE"/>
              </a:rPr>
              <a:t>Understand what it means to </a:t>
            </a:r>
            <a:r>
              <a:rPr kumimoji="0" lang="en-US" sz="2000" b="1" i="0" u="none" strike="noStrike" kern="1200" cap="none" spc="0" normalizeH="0" baseline="0" noProof="0" dirty="0">
                <a:ln>
                  <a:noFill/>
                </a:ln>
                <a:solidFill>
                  <a:srgbClr val="002060"/>
                </a:solidFill>
                <a:effectLst/>
                <a:uLnTx/>
                <a:uFillTx/>
                <a:latin typeface="Times New Roman" panose="02020603050405020304"/>
                <a:ea typeface="+mn-ea"/>
                <a:cs typeface="Arial" panose="020B0604020202020204" pitchFamily="34" charset="0"/>
                <a:sym typeface="Lucida Grande CE"/>
              </a:rPr>
              <a:t>work with families in a strength-based way.	</a:t>
            </a:r>
          </a:p>
          <a:p>
            <a:pPr marL="171450" marR="0" lvl="0" indent="-171450"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000" dirty="0">
                <a:latin typeface="Times New Roman" panose="02020603050405020304"/>
                <a:sym typeface="Lucida Grande CE"/>
              </a:rPr>
              <a:t>Become familiar with the </a:t>
            </a:r>
            <a:r>
              <a:rPr lang="en-US" sz="2000" b="1" dirty="0">
                <a:latin typeface="Times New Roman" panose="02020603050405020304"/>
                <a:sym typeface="Lucida Grande CE"/>
              </a:rPr>
              <a:t>Strengthening Families Self-Assessment </a:t>
            </a:r>
            <a:r>
              <a:rPr lang="en-US" sz="2000" dirty="0">
                <a:latin typeface="Times New Roman" panose="02020603050405020304"/>
                <a:sym typeface="Lucida Grande CE"/>
              </a:rPr>
              <a:t>and explore ways that it can be used.</a:t>
            </a:r>
            <a:endParaRPr kumimoji="0" lang="en-US" sz="2000" i="0" u="none" strike="noStrike" kern="1200" cap="none" spc="0" normalizeH="0" baseline="0" noProof="0" dirty="0">
              <a:ln>
                <a:noFill/>
              </a:ln>
              <a:solidFill>
                <a:srgbClr val="002060"/>
              </a:solidFill>
              <a:effectLst/>
              <a:uLnTx/>
              <a:uFillTx/>
              <a:latin typeface="Times New Roman" panose="02020603050405020304"/>
              <a:sym typeface="Lucida Grande CE"/>
            </a:endParaRPr>
          </a:p>
          <a:p>
            <a:pPr marL="0" marR="0" lvl="0" indent="0" algn="l" defTabSz="609585"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2060"/>
              </a:solidFill>
              <a:effectLst/>
              <a:uLnTx/>
              <a:uFillTx/>
              <a:latin typeface="Times New Roman" panose="02020603050405020304"/>
              <a:ea typeface="+mn-ea"/>
              <a:cs typeface="Arial" panose="020B0604020202020204" pitchFamily="34" charset="0"/>
            </a:endParaRPr>
          </a:p>
        </p:txBody>
      </p:sp>
      <p:pic>
        <p:nvPicPr>
          <p:cNvPr id="3" name="Picture 2" descr="A picture containing table, glass&#10;&#10;Description automatically generated">
            <a:extLst>
              <a:ext uri="{FF2B5EF4-FFF2-40B4-BE49-F238E27FC236}">
                <a16:creationId xmlns:a16="http://schemas.microsoft.com/office/drawing/2014/main" id="{2DB0099A-154E-4DBF-B2A9-CBCE3EA2AAEA}"/>
              </a:ext>
            </a:extLst>
          </p:cNvPr>
          <p:cNvPicPr>
            <a:picLocks noChangeAspect="1"/>
          </p:cNvPicPr>
          <p:nvPr/>
        </p:nvPicPr>
        <p:blipFill rotWithShape="1">
          <a:blip r:embed="rId3">
            <a:extLst>
              <a:ext uri="{28A0092B-C50C-407E-A947-70E740481C1C}">
                <a14:useLocalDpi xmlns:a14="http://schemas.microsoft.com/office/drawing/2010/main" val="0"/>
              </a:ext>
            </a:extLst>
          </a:blip>
          <a:srcRect l="22951"/>
          <a:stretch/>
        </p:blipFill>
        <p:spPr>
          <a:xfrm>
            <a:off x="421892" y="250932"/>
            <a:ext cx="4888302" cy="3481401"/>
          </a:xfrm>
          <a:prstGeom prst="rect">
            <a:avLst/>
          </a:prstGeom>
        </p:spPr>
      </p:pic>
      <p:sp>
        <p:nvSpPr>
          <p:cNvPr id="11" name="Content Placeholder 3">
            <a:extLst>
              <a:ext uri="{FF2B5EF4-FFF2-40B4-BE49-F238E27FC236}">
                <a16:creationId xmlns:a16="http://schemas.microsoft.com/office/drawing/2014/main" id="{63AE75F6-BBCE-4FAC-886D-3A2116D395F9}"/>
              </a:ext>
            </a:extLst>
          </p:cNvPr>
          <p:cNvSpPr txBox="1">
            <a:spLocks/>
          </p:cNvSpPr>
          <p:nvPr/>
        </p:nvSpPr>
        <p:spPr bwMode="auto">
          <a:xfrm>
            <a:off x="5695552" y="701230"/>
            <a:ext cx="5473191" cy="30311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0990" indent="-380990" algn="l" defTabSz="609585" rtl="0" fontAlgn="base">
              <a:spcBef>
                <a:spcPct val="20000"/>
              </a:spcBef>
              <a:spcAft>
                <a:spcPct val="0"/>
              </a:spcAft>
              <a:buFont typeface="Arial" panose="020B0604020202020204" pitchFamily="34" charset="0"/>
              <a:buChar char="•"/>
              <a:defRPr sz="3733" b="0" i="0" kern="1200">
                <a:solidFill>
                  <a:srgbClr val="002060"/>
                </a:solidFill>
                <a:latin typeface="+mn-lt"/>
                <a:ea typeface="+mn-ea"/>
                <a:cs typeface="Arial" panose="020B0604020202020204" pitchFamily="34" charset="0"/>
              </a:defRPr>
            </a:lvl1pPr>
            <a:lvl2pPr marL="990575" indent="-380990" algn="l" defTabSz="609585" rtl="0" fontAlgn="base">
              <a:spcBef>
                <a:spcPct val="20000"/>
              </a:spcBef>
              <a:spcAft>
                <a:spcPct val="0"/>
              </a:spcAft>
              <a:buFont typeface="Arial" panose="020B0604020202020204" pitchFamily="34" charset="0"/>
              <a:buChar char="•"/>
              <a:defRPr sz="3200" b="0" i="0" kern="1200">
                <a:solidFill>
                  <a:srgbClr val="002060"/>
                </a:solidFill>
                <a:latin typeface="+mn-lt"/>
                <a:ea typeface="+mn-ea"/>
                <a:cs typeface="Arial" panose="020B0604020202020204" pitchFamily="34" charset="0"/>
              </a:defRPr>
            </a:lvl2pPr>
            <a:lvl3pPr marL="1600160" indent="-380990" algn="l" defTabSz="609585" rtl="0" fontAlgn="base">
              <a:spcBef>
                <a:spcPct val="20000"/>
              </a:spcBef>
              <a:spcAft>
                <a:spcPct val="0"/>
              </a:spcAft>
              <a:buFont typeface="Arial" panose="020B0604020202020204" pitchFamily="34" charset="0"/>
              <a:buChar char="•"/>
              <a:defRPr sz="2667" b="0" i="0" kern="1200">
                <a:solidFill>
                  <a:srgbClr val="002060"/>
                </a:solidFill>
                <a:latin typeface="+mn-lt"/>
                <a:ea typeface="+mn-ea"/>
                <a:cs typeface="Arial" panose="020B0604020202020204" pitchFamily="34" charset="0"/>
              </a:defRPr>
            </a:lvl3pPr>
            <a:lvl4pPr marL="2209745" indent="-380990" algn="l" defTabSz="609585" rtl="0" fontAlgn="base">
              <a:spcBef>
                <a:spcPct val="20000"/>
              </a:spcBef>
              <a:spcAft>
                <a:spcPct val="0"/>
              </a:spcAft>
              <a:buFont typeface="Arial" panose="020B0604020202020204" pitchFamily="34" charset="0"/>
              <a:buChar char="•"/>
              <a:defRPr sz="2400" b="0" i="0" kern="1200">
                <a:solidFill>
                  <a:srgbClr val="002060"/>
                </a:solidFill>
                <a:latin typeface="+mn-lt"/>
                <a:ea typeface="+mn-ea"/>
                <a:cs typeface="Arial" panose="020B0604020202020204" pitchFamily="34" charset="0"/>
              </a:defRPr>
            </a:lvl4pPr>
            <a:lvl5pPr marL="2819330" indent="-380990" algn="l" defTabSz="609585" rtl="0" fontAlgn="base">
              <a:spcBef>
                <a:spcPct val="20000"/>
              </a:spcBef>
              <a:spcAft>
                <a:spcPct val="0"/>
              </a:spcAft>
              <a:buFont typeface="Arial" panose="020B0604020202020204" pitchFamily="34" charset="0"/>
              <a:buChar char="•"/>
              <a:defRPr sz="2133" b="0" i="0" kern="1200">
                <a:solidFill>
                  <a:srgbClr val="002060"/>
                </a:solidFill>
                <a:latin typeface="+mn-lt"/>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eaLnBrk="0" hangingPunct="0">
              <a:spcBef>
                <a:spcPct val="0"/>
              </a:spcBef>
              <a:buFont typeface="Arial" panose="020B0604020202020204" pitchFamily="34" charset="0"/>
              <a:buNone/>
              <a:defRPr/>
            </a:pPr>
            <a:r>
              <a:rPr lang="en-US" sz="2800" dirty="0">
                <a:solidFill>
                  <a:srgbClr val="00A1AD"/>
                </a:solidFill>
                <a:latin typeface="+mj-lt"/>
                <a:sym typeface="Lucida Grande CE"/>
              </a:rPr>
              <a:t>Goals of Strengthening Families Protective Factors Framework</a:t>
            </a:r>
          </a:p>
          <a:p>
            <a:pPr marL="171450" indent="-171450" eaLnBrk="0" hangingPunct="0">
              <a:spcBef>
                <a:spcPct val="0"/>
              </a:spcBef>
              <a:defRPr/>
            </a:pPr>
            <a:r>
              <a:rPr lang="en-US" sz="2800" dirty="0">
                <a:sym typeface="Lucida Grande CE"/>
              </a:rPr>
              <a:t>Strengthened families</a:t>
            </a:r>
          </a:p>
          <a:p>
            <a:pPr marL="171450" indent="-171450" eaLnBrk="0" hangingPunct="0">
              <a:spcBef>
                <a:spcPct val="0"/>
              </a:spcBef>
              <a:defRPr/>
            </a:pPr>
            <a:r>
              <a:rPr lang="en-US" sz="2800" dirty="0">
                <a:sym typeface="Lucida Grande CE"/>
              </a:rPr>
              <a:t>Optimal child development</a:t>
            </a:r>
          </a:p>
          <a:p>
            <a:pPr marL="171450" indent="-171450" eaLnBrk="0" hangingPunct="0">
              <a:spcBef>
                <a:spcPct val="0"/>
              </a:spcBef>
              <a:defRPr/>
            </a:pPr>
            <a:r>
              <a:rPr lang="en-US" sz="2800" dirty="0">
                <a:sym typeface="Lucida Grande CE"/>
              </a:rPr>
              <a:t>Reduced likelihood of child abuse and neglect</a:t>
            </a:r>
          </a:p>
        </p:txBody>
      </p:sp>
    </p:spTree>
    <p:extLst>
      <p:ext uri="{BB962C8B-B14F-4D97-AF65-F5344CB8AC3E}">
        <p14:creationId xmlns:p14="http://schemas.microsoft.com/office/powerpoint/2010/main" val="22058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1000"/>
                                        <p:tgtEl>
                                          <p:spTgt spid="12">
                                            <p:txEl>
                                              <p:pRg st="2" end="2"/>
                                            </p:txEl>
                                          </p:spTgt>
                                        </p:tgtEl>
                                      </p:cBhvr>
                                    </p:animEffect>
                                    <p:anim calcmode="lin" valueType="num">
                                      <p:cBhvr>
                                        <p:cTn id="1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1000"/>
                                        <p:tgtEl>
                                          <p:spTgt spid="12">
                                            <p:txEl>
                                              <p:pRg st="3" end="3"/>
                                            </p:txEl>
                                          </p:spTgt>
                                        </p:tgtEl>
                                      </p:cBhvr>
                                    </p:animEffect>
                                    <p:anim calcmode="lin" valueType="num">
                                      <p:cBhvr>
                                        <p:cTn id="23"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1000"/>
                                        <p:tgtEl>
                                          <p:spTgt spid="12">
                                            <p:txEl>
                                              <p:pRg st="4" end="4"/>
                                            </p:txEl>
                                          </p:spTgt>
                                        </p:tgtEl>
                                      </p:cBhvr>
                                    </p:animEffect>
                                    <p:anim calcmode="lin" valueType="num">
                                      <p:cBhvr>
                                        <p:cTn id="28"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53286BD-078F-1446-86C0-D43A428DF841}"/>
              </a:ext>
            </a:extLst>
          </p:cNvPr>
          <p:cNvSpPr>
            <a:spLocks noGrp="1"/>
          </p:cNvSpPr>
          <p:nvPr>
            <p:ph type="subTitle" idx="1"/>
          </p:nvPr>
        </p:nvSpPr>
        <p:spPr>
          <a:xfrm>
            <a:off x="1827428" y="1599737"/>
            <a:ext cx="7412825" cy="1017627"/>
          </a:xfrm>
        </p:spPr>
        <p:txBody>
          <a:bodyPr/>
          <a:lstStyle/>
          <a:p>
            <a:pPr algn="l"/>
            <a:r>
              <a:rPr lang="en-US" altLang="en-US" sz="2800" dirty="0"/>
              <a:t>Is the Strengthening Families™ Protective Factors Framework </a:t>
            </a:r>
            <a:r>
              <a:rPr lang="en-US" altLang="en-US" sz="2800" i="1" dirty="0"/>
              <a:t>only</a:t>
            </a:r>
            <a:r>
              <a:rPr lang="en-US" altLang="en-US" sz="2800" dirty="0"/>
              <a:t> for Early Childhood?</a:t>
            </a:r>
          </a:p>
        </p:txBody>
      </p:sp>
      <p:sp>
        <p:nvSpPr>
          <p:cNvPr id="14" name="Title 2"/>
          <p:cNvSpPr>
            <a:spLocks noGrp="1"/>
          </p:cNvSpPr>
          <p:nvPr>
            <p:ph type="title"/>
          </p:nvPr>
        </p:nvSpPr>
        <p:spPr>
          <a:xfrm>
            <a:off x="1176647" y="122373"/>
            <a:ext cx="10205662" cy="863797"/>
          </a:xfrm>
          <a:ln/>
        </p:spPr>
        <p:txBody>
          <a:bodyPr>
            <a:normAutofit fontScale="90000"/>
          </a:bodyPr>
          <a:lstStyle/>
          <a:p>
            <a:pPr algn="l" eaLnBrk="1" hangingPunct="1"/>
            <a:r>
              <a:rPr lang="en-US" altLang="en-US" dirty="0"/>
              <a:t>The Protective Factors Framework in Different Fields</a:t>
            </a:r>
            <a:endParaRPr lang="en-US" altLang="en-US" i="1" dirty="0"/>
          </a:p>
        </p:txBody>
      </p:sp>
      <p:sp>
        <p:nvSpPr>
          <p:cNvPr id="3" name="Content Placeholder 2">
            <a:extLst>
              <a:ext uri="{FF2B5EF4-FFF2-40B4-BE49-F238E27FC236}">
                <a16:creationId xmlns:a16="http://schemas.microsoft.com/office/drawing/2014/main" id="{11F625E1-A59E-564C-A9A2-0FA255EB9A35}"/>
              </a:ext>
            </a:extLst>
          </p:cNvPr>
          <p:cNvSpPr>
            <a:spLocks noGrp="1"/>
          </p:cNvSpPr>
          <p:nvPr>
            <p:ph sz="quarter" idx="10"/>
          </p:nvPr>
        </p:nvSpPr>
        <p:spPr>
          <a:xfrm>
            <a:off x="1827428" y="2507962"/>
            <a:ext cx="9145531" cy="3904209"/>
          </a:xfrm>
        </p:spPr>
        <p:txBody>
          <a:bodyPr/>
          <a:lstStyle/>
          <a:p>
            <a:pPr algn="l">
              <a:defRPr/>
            </a:pPr>
            <a:r>
              <a:rPr lang="en-US" sz="2800" dirty="0"/>
              <a:t>This training and framework is designed to be used with anyone who works with children and families – in any field.</a:t>
            </a:r>
          </a:p>
        </p:txBody>
      </p:sp>
      <p:sp>
        <p:nvSpPr>
          <p:cNvPr id="17" name="Oval Callout 16">
            <a:extLst>
              <a:ext uri="{FF2B5EF4-FFF2-40B4-BE49-F238E27FC236}">
                <a16:creationId xmlns:a16="http://schemas.microsoft.com/office/drawing/2014/main" id="{7DDEE63A-0854-104A-AEE3-81A0ECD80FCB}"/>
              </a:ext>
            </a:extLst>
          </p:cNvPr>
          <p:cNvSpPr/>
          <p:nvPr/>
        </p:nvSpPr>
        <p:spPr>
          <a:xfrm rot="21363957">
            <a:off x="9286072" y="1047638"/>
            <a:ext cx="1839890" cy="1398856"/>
          </a:xfrm>
          <a:prstGeom prst="wedgeEllipseCallout">
            <a:avLst>
              <a:gd name="adj1" fmla="val -53680"/>
              <a:gd name="adj2" fmla="val 36211"/>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FF7F7"/>
                </a:solidFill>
                <a:effectLst/>
                <a:uLnTx/>
                <a:uFillTx/>
                <a:latin typeface="Comic Sans MS" panose="030F0902030302020204" pitchFamily="66" charset="0"/>
                <a:ea typeface="+mn-ea"/>
                <a:cs typeface="+mn-cs"/>
              </a:rPr>
              <a:t>NO!</a:t>
            </a:r>
          </a:p>
        </p:txBody>
      </p:sp>
      <p:sp>
        <p:nvSpPr>
          <p:cNvPr id="10" name="Content Placeholder 2">
            <a:extLst>
              <a:ext uri="{FF2B5EF4-FFF2-40B4-BE49-F238E27FC236}">
                <a16:creationId xmlns:a16="http://schemas.microsoft.com/office/drawing/2014/main" id="{0CF11C92-E510-402E-BB98-B76D833822E2}"/>
              </a:ext>
            </a:extLst>
          </p:cNvPr>
          <p:cNvSpPr txBox="1">
            <a:spLocks/>
          </p:cNvSpPr>
          <p:nvPr/>
        </p:nvSpPr>
        <p:spPr bwMode="auto">
          <a:xfrm>
            <a:off x="1808018" y="3796579"/>
            <a:ext cx="9145531" cy="39042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defTabSz="609585" rtl="0" fontAlgn="base">
              <a:spcBef>
                <a:spcPct val="20000"/>
              </a:spcBef>
              <a:spcAft>
                <a:spcPct val="0"/>
              </a:spcAft>
              <a:buFontTx/>
              <a:buNone/>
              <a:defRPr sz="3200" b="0" i="0" kern="1200">
                <a:solidFill>
                  <a:srgbClr val="002060"/>
                </a:solidFill>
                <a:latin typeface="+mn-lt"/>
                <a:ea typeface="+mn-ea"/>
                <a:cs typeface="Arial" panose="020B0604020202020204" pitchFamily="34" charset="0"/>
              </a:defRPr>
            </a:lvl1pPr>
            <a:lvl2pPr marL="1066773" indent="-457189" algn="l" defTabSz="609585" rtl="0" fontAlgn="base">
              <a:spcBef>
                <a:spcPct val="20000"/>
              </a:spcBef>
              <a:spcAft>
                <a:spcPct val="0"/>
              </a:spcAft>
              <a:buFont typeface="Arial" panose="020B0604020202020204" pitchFamily="34" charset="0"/>
              <a:buChar char="•"/>
              <a:defRPr sz="2667" b="0" i="0" kern="1200">
                <a:solidFill>
                  <a:srgbClr val="002060"/>
                </a:solidFill>
                <a:latin typeface="+mn-lt"/>
                <a:ea typeface="+mn-ea"/>
                <a:cs typeface="Arial" panose="020B0604020202020204" pitchFamily="34" charset="0"/>
              </a:defRPr>
            </a:lvl2pPr>
            <a:lvl3pPr marL="1676358" indent="-457189" algn="l" defTabSz="609585" rtl="0" fontAlgn="base">
              <a:spcBef>
                <a:spcPct val="20000"/>
              </a:spcBef>
              <a:spcAft>
                <a:spcPct val="0"/>
              </a:spcAft>
              <a:buFont typeface="Arial" panose="020B0604020202020204" pitchFamily="34" charset="0"/>
              <a:buChar char="•"/>
              <a:defRPr sz="2400" b="0" i="0" kern="1200">
                <a:solidFill>
                  <a:srgbClr val="002060"/>
                </a:solidFill>
                <a:latin typeface="+mn-lt"/>
                <a:ea typeface="+mn-ea"/>
                <a:cs typeface="Arial" panose="020B0604020202020204" pitchFamily="34" charset="0"/>
              </a:defRPr>
            </a:lvl3pPr>
            <a:lvl4pPr marL="2209745" indent="-380990" algn="l" defTabSz="609585" rtl="0" fontAlgn="base">
              <a:spcBef>
                <a:spcPct val="20000"/>
              </a:spcBef>
              <a:spcAft>
                <a:spcPct val="0"/>
              </a:spcAft>
              <a:buFont typeface="Arial" panose="020B0604020202020204" pitchFamily="34" charset="0"/>
              <a:buChar char="•"/>
              <a:defRPr sz="2400" b="0" i="0" kern="1200">
                <a:solidFill>
                  <a:srgbClr val="002060"/>
                </a:solidFill>
                <a:latin typeface="+mn-lt"/>
                <a:ea typeface="+mn-ea"/>
                <a:cs typeface="Arial" panose="020B0604020202020204" pitchFamily="34" charset="0"/>
              </a:defRPr>
            </a:lvl4pPr>
            <a:lvl5pPr marL="2819330" indent="-380990" algn="l" defTabSz="609585" rtl="0" fontAlgn="base">
              <a:spcBef>
                <a:spcPct val="20000"/>
              </a:spcBef>
              <a:spcAft>
                <a:spcPct val="0"/>
              </a:spcAft>
              <a:buFont typeface="Arial" panose="020B0604020202020204" pitchFamily="34" charset="0"/>
              <a:buChar char="•"/>
              <a:defRPr sz="2133" b="0" i="0" kern="1200">
                <a:solidFill>
                  <a:srgbClr val="002060"/>
                </a:solidFill>
                <a:latin typeface="+mn-lt"/>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l">
              <a:defRPr/>
            </a:pPr>
            <a:r>
              <a:rPr lang="en-US" sz="2800" dirty="0"/>
              <a:t>Center for the Study of Social Policy (CSSP) has developed materials to help explain why building protective factors in families should be important to multiple disciplines including:</a:t>
            </a:r>
          </a:p>
          <a:p>
            <a:pPr marL="1066773" indent="-457200" algn="l">
              <a:buFont typeface="Arial" panose="020B0604020202020204" pitchFamily="34" charset="0"/>
              <a:buChar char="•"/>
              <a:defRPr/>
            </a:pPr>
            <a:r>
              <a:rPr lang="en-US" sz="2800" dirty="0"/>
              <a:t>Businesses</a:t>
            </a:r>
          </a:p>
          <a:p>
            <a:pPr marL="1066773" indent="-457200" algn="l">
              <a:buFont typeface="Arial" panose="020B0604020202020204" pitchFamily="34" charset="0"/>
              <a:buChar char="•"/>
              <a:defRPr/>
            </a:pPr>
            <a:r>
              <a:rPr lang="en-US" sz="2800" dirty="0"/>
              <a:t>Educators</a:t>
            </a:r>
          </a:p>
          <a:p>
            <a:pPr marL="1066773" indent="-457200" algn="l">
              <a:buFont typeface="Arial" panose="020B0604020202020204" pitchFamily="34" charset="0"/>
              <a:buChar char="•"/>
              <a:defRPr/>
            </a:pPr>
            <a:r>
              <a:rPr lang="en-US" sz="2800" dirty="0"/>
              <a:t>Primary health partners</a:t>
            </a:r>
          </a:p>
          <a:p>
            <a:pPr algn="l">
              <a:defRPr/>
            </a:pPr>
            <a:endParaRPr lang="en-US" sz="2800" dirty="0"/>
          </a:p>
        </p:txBody>
      </p:sp>
    </p:spTree>
    <p:extLst>
      <p:ext uri="{BB962C8B-B14F-4D97-AF65-F5344CB8AC3E}">
        <p14:creationId xmlns:p14="http://schemas.microsoft.com/office/powerpoint/2010/main" val="121886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animBg="1"/>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908313" y="177774"/>
            <a:ext cx="9956440" cy="776383"/>
          </a:xfrm>
          <a:ln/>
        </p:spPr>
        <p:txBody>
          <a:bodyPr>
            <a:normAutofit fontScale="90000"/>
          </a:bodyPr>
          <a:lstStyle/>
          <a:p>
            <a:r>
              <a:rPr lang="en-US" altLang="en-US" dirty="0"/>
              <a:t>Using a </a:t>
            </a:r>
            <a:r>
              <a:rPr lang="en-US" altLang="en-US" i="1" dirty="0"/>
              <a:t>different </a:t>
            </a:r>
            <a:r>
              <a:rPr lang="en-US" altLang="en-US" dirty="0"/>
              <a:t>lens – </a:t>
            </a:r>
            <a:r>
              <a:rPr lang="en-US" dirty="0"/>
              <a:t>“Human Walking Program”</a:t>
            </a:r>
            <a:endParaRPr lang="en-US" altLang="en-US" dirty="0"/>
          </a:p>
        </p:txBody>
      </p:sp>
      <p:pic>
        <p:nvPicPr>
          <p:cNvPr id="11" name="The Human Walking Program - A Unique Way To Find Homes For Shelter Dogs.mp4">
            <a:hlinkClick r:id="" action="ppaction://media"/>
            <a:extLst>
              <a:ext uri="{FF2B5EF4-FFF2-40B4-BE49-F238E27FC236}">
                <a16:creationId xmlns:a16="http://schemas.microsoft.com/office/drawing/2014/main" id="{46AE1DCB-96F7-834A-85D0-62A30F7D0B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bwMode="auto">
          <a:xfrm>
            <a:off x="2745910" y="1098845"/>
            <a:ext cx="7927632" cy="5388312"/>
          </a:xfrm>
          <a:prstGeom prst="rect">
            <a:avLst/>
          </a:prstGeom>
          <a:noFill/>
          <a:ln w="9525">
            <a:noFill/>
            <a:miter lim="800000"/>
            <a:headEnd/>
            <a:tailEnd/>
          </a:ln>
        </p:spPr>
      </p:pic>
    </p:spTree>
    <p:extLst>
      <p:ext uri="{BB962C8B-B14F-4D97-AF65-F5344CB8AC3E}">
        <p14:creationId xmlns:p14="http://schemas.microsoft.com/office/powerpoint/2010/main" val="39623889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fullScrn="1">
              <p:cMediaNode vol="80000">
                <p:cTn id="7" fill="remove" display="0">
                  <p:stCondLst>
                    <p:cond delay="indefinite"/>
                  </p:st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D0BFE78A-9A4D-F24C-9E33-356B56B00B33}"/>
              </a:ext>
            </a:extLst>
          </p:cNvPr>
          <p:cNvSpPr>
            <a:spLocks noGrp="1"/>
          </p:cNvSpPr>
          <p:nvPr>
            <p:ph type="subTitle" idx="1"/>
          </p:nvPr>
        </p:nvSpPr>
        <p:spPr>
          <a:xfrm>
            <a:off x="2542304" y="6013942"/>
            <a:ext cx="8692136" cy="635856"/>
          </a:xfrm>
        </p:spPr>
        <p:txBody>
          <a:bodyPr/>
          <a:lstStyle/>
          <a:p>
            <a:r>
              <a:rPr lang="en-US" altLang="en-US" dirty="0"/>
              <a:t>Focus on what’s </a:t>
            </a:r>
            <a:r>
              <a:rPr lang="en-US" altLang="en-US" b="1" dirty="0"/>
              <a:t>strong</a:t>
            </a:r>
            <a:r>
              <a:rPr lang="en-US" altLang="en-US" dirty="0"/>
              <a:t>, not what’s </a:t>
            </a:r>
            <a:r>
              <a:rPr lang="en-US" altLang="en-US" b="1" dirty="0"/>
              <a:t>wrong!</a:t>
            </a:r>
          </a:p>
        </p:txBody>
      </p:sp>
      <p:sp>
        <p:nvSpPr>
          <p:cNvPr id="2" name="Title 5"/>
          <p:cNvSpPr>
            <a:spLocks noGrp="1"/>
          </p:cNvSpPr>
          <p:nvPr>
            <p:ph type="title"/>
          </p:nvPr>
        </p:nvSpPr>
        <p:spPr>
          <a:xfrm>
            <a:off x="0" y="1024202"/>
            <a:ext cx="3928905" cy="3621786"/>
          </a:xfrm>
        </p:spPr>
        <p:txBody>
          <a:bodyPr>
            <a:normAutofit/>
          </a:bodyPr>
          <a:lstStyle/>
          <a:p>
            <a:pPr eaLnBrk="1" hangingPunct="1"/>
            <a:r>
              <a:rPr lang="en-US" altLang="en-US" sz="3800" dirty="0"/>
              <a:t>Strength-Based Theory:</a:t>
            </a:r>
            <a:br>
              <a:rPr lang="en-US" altLang="en-US" sz="3800" dirty="0"/>
            </a:br>
            <a:r>
              <a:rPr lang="en-US" altLang="en-US" sz="3800" dirty="0"/>
              <a:t>Looking at Families Through a Different Lens</a:t>
            </a:r>
          </a:p>
        </p:txBody>
      </p:sp>
      <p:pic>
        <p:nvPicPr>
          <p:cNvPr id="7" name="Picture 4" descr="ALONGA on Twitter: &quot;Start with what's strong NOT with what's wrong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8596" y="1024202"/>
            <a:ext cx="3815295" cy="4087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descr="THRIVE not survive - Dr. Amanda Gale-Ban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217" y="332314"/>
            <a:ext cx="3719223" cy="1937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623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78257" y="277559"/>
            <a:ext cx="9722534" cy="726294"/>
          </a:xfrm>
          <a:ln/>
        </p:spPr>
        <p:txBody>
          <a:bodyPr>
            <a:normAutofit/>
          </a:bodyPr>
          <a:lstStyle/>
          <a:p>
            <a:pPr eaLnBrk="1" hangingPunct="1"/>
            <a:r>
              <a:rPr lang="en-US" altLang="en-US" dirty="0"/>
              <a:t>What Impact Do ACEs Have?</a:t>
            </a:r>
          </a:p>
        </p:txBody>
      </p:sp>
      <p:sp>
        <p:nvSpPr>
          <p:cNvPr id="4" name="Content Placeholder 3"/>
          <p:cNvSpPr>
            <a:spLocks noGrp="1"/>
          </p:cNvSpPr>
          <p:nvPr>
            <p:ph type="subTitle" idx="1"/>
          </p:nvPr>
        </p:nvSpPr>
        <p:spPr>
          <a:xfrm>
            <a:off x="526774" y="1014185"/>
            <a:ext cx="11529391" cy="919629"/>
          </a:xfrm>
          <a:prstGeom prst="rect">
            <a:avLst/>
          </a:prstGeom>
          <a:ln/>
        </p:spPr>
        <p:txBody>
          <a:bodyPr>
            <a:normAutofit lnSpcReduction="10000"/>
          </a:bodyPr>
          <a:lstStyle/>
          <a:p>
            <a:pPr marL="0" indent="0" algn="ctr" eaLnBrk="1" hangingPunct="1">
              <a:buFont typeface="Arial" panose="020B0604020202020204" pitchFamily="34" charset="0"/>
              <a:buNone/>
            </a:pPr>
            <a:r>
              <a:rPr lang="en-US" altLang="en-US" sz="2800" dirty="0"/>
              <a:t>As the Number of ACEs Increases,</a:t>
            </a:r>
            <a:br>
              <a:rPr lang="en-US" altLang="en-US" sz="2800" dirty="0"/>
            </a:br>
            <a:r>
              <a:rPr lang="en-US" altLang="en-US" sz="2800" dirty="0"/>
              <a:t>So Does the Risk for Negative Health Outcomes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1644437" y="1814544"/>
            <a:ext cx="10020789" cy="457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970155"/>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otic Family.tif"/>
          <p:cNvPicPr>
            <a:picLocks noChangeAspect="1"/>
          </p:cNvPicPr>
          <p:nvPr/>
        </p:nvPicPr>
        <p:blipFill rotWithShape="1">
          <a:blip r:embed="rId3"/>
          <a:srcRect b="4234"/>
          <a:stretch/>
        </p:blipFill>
        <p:spPr>
          <a:xfrm>
            <a:off x="2254721" y="1043608"/>
            <a:ext cx="8134113" cy="5626285"/>
          </a:xfrm>
          <a:prstGeom prst="rect">
            <a:avLst/>
          </a:prstGeom>
          <a:noFill/>
          <a:ln>
            <a:solidFill>
              <a:srgbClr val="000000"/>
            </a:solidFill>
          </a:ln>
          <a:effectLst>
            <a:outerShdw blurRad="50800" dist="38100" dir="2700000" algn="tl" rotWithShape="0">
              <a:prstClr val="black">
                <a:alpha val="40000"/>
              </a:prstClr>
            </a:outerShdw>
          </a:effectLst>
        </p:spPr>
      </p:pic>
      <p:sp>
        <p:nvSpPr>
          <p:cNvPr id="9" name="Title 2"/>
          <p:cNvSpPr>
            <a:spLocks noGrp="1"/>
          </p:cNvSpPr>
          <p:nvPr>
            <p:ph type="ctrTitle"/>
          </p:nvPr>
        </p:nvSpPr>
        <p:spPr>
          <a:xfrm>
            <a:off x="1261663" y="339142"/>
            <a:ext cx="10120227" cy="438059"/>
          </a:xfrm>
          <a:ln/>
        </p:spPr>
        <p:txBody>
          <a:bodyPr>
            <a:noAutofit/>
          </a:bodyPr>
          <a:lstStyle/>
          <a:p>
            <a:pPr eaLnBrk="1" hangingPunct="1"/>
            <a:r>
              <a:rPr lang="en-US" altLang="en-US" dirty="0"/>
              <a:t>Changing Our Focus</a:t>
            </a:r>
          </a:p>
        </p:txBody>
      </p:sp>
    </p:spTree>
    <p:extLst>
      <p:ext uri="{BB962C8B-B14F-4D97-AF65-F5344CB8AC3E}">
        <p14:creationId xmlns:p14="http://schemas.microsoft.com/office/powerpoint/2010/main" val="2817147331"/>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37214" y="277559"/>
            <a:ext cx="9723821" cy="571560"/>
          </a:xfrm>
          <a:ln/>
        </p:spPr>
        <p:txBody>
          <a:bodyPr>
            <a:normAutofit fontScale="90000"/>
          </a:bodyPr>
          <a:lstStyle/>
          <a:p>
            <a:pPr eaLnBrk="1" hangingPunct="1"/>
            <a:r>
              <a:rPr lang="en-US" altLang="en-US" dirty="0"/>
              <a:t>Resilient Typewriter Artist</a:t>
            </a:r>
          </a:p>
        </p:txBody>
      </p:sp>
      <p:pic>
        <p:nvPicPr>
          <p:cNvPr id="7" name="Resilient Typewriter Artist.mp4">
            <a:hlinkClick r:id="" action="ppaction://media"/>
            <a:extLst>
              <a:ext uri="{FF2B5EF4-FFF2-40B4-BE49-F238E27FC236}">
                <a16:creationId xmlns:a16="http://schemas.microsoft.com/office/drawing/2014/main" id="{F3676453-4B48-7A47-99CE-B62F0F70BF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bwMode="auto">
          <a:xfrm>
            <a:off x="2822713" y="1123122"/>
            <a:ext cx="7010400" cy="5214347"/>
          </a:xfrm>
          <a:prstGeom prst="rect">
            <a:avLst/>
          </a:prstGeom>
          <a:noFill/>
          <a:ln w="9525">
            <a:noFill/>
            <a:miter lim="800000"/>
            <a:headEnd/>
            <a:tailEnd/>
          </a:ln>
        </p:spPr>
      </p:pic>
    </p:spTree>
    <p:extLst>
      <p:ext uri="{BB962C8B-B14F-4D97-AF65-F5344CB8AC3E}">
        <p14:creationId xmlns:p14="http://schemas.microsoft.com/office/powerpoint/2010/main" val="88985714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fill="remove" display="0">
                  <p:stCondLst>
                    <p:cond delay="indefinite"/>
                  </p:stCondLst>
                </p:cTn>
                <p:tgtEl>
                  <p:spTgt spid="7"/>
                </p:tgtEl>
              </p:cMediaNode>
            </p:video>
          </p:childTnLst>
        </p:cTn>
      </p:par>
    </p:tnLst>
  </p:timing>
</p:sld>
</file>

<file path=ppt/theme/theme1.xml><?xml version="1.0" encoding="utf-8"?>
<a:theme xmlns:a="http://schemas.openxmlformats.org/drawingml/2006/main" name="Title slide">
  <a:themeElements>
    <a:clrScheme name="Alliance Colors 2">
      <a:dk1>
        <a:srgbClr val="000000"/>
      </a:dk1>
      <a:lt1>
        <a:srgbClr val="EFF7F7"/>
      </a:lt1>
      <a:dk2>
        <a:srgbClr val="164176"/>
      </a:dk2>
      <a:lt2>
        <a:srgbClr val="C2B6AD"/>
      </a:lt2>
      <a:accent1>
        <a:srgbClr val="FFCF35"/>
      </a:accent1>
      <a:accent2>
        <a:srgbClr val="5C95CF"/>
      </a:accent2>
      <a:accent3>
        <a:srgbClr val="883695"/>
      </a:accent3>
      <a:accent4>
        <a:srgbClr val="EE7800"/>
      </a:accent4>
      <a:accent5>
        <a:srgbClr val="00BE00"/>
      </a:accent5>
      <a:accent6>
        <a:srgbClr val="A785C0"/>
      </a:accent6>
      <a:hlink>
        <a:srgbClr val="3EC0AF"/>
      </a:hlink>
      <a:folHlink>
        <a:srgbClr val="D7458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495C2A"/>
        </a:dk2>
        <a:lt2>
          <a:srgbClr val="B8BC9B"/>
        </a:lt2>
        <a:accent1>
          <a:srgbClr val="924732"/>
        </a:accent1>
        <a:accent2>
          <a:srgbClr val="E5B982"/>
        </a:accent2>
        <a:accent3>
          <a:srgbClr val="FFFFFF"/>
        </a:accent3>
        <a:accent4>
          <a:srgbClr val="000000"/>
        </a:accent4>
        <a:accent5>
          <a:srgbClr val="C7B1AD"/>
        </a:accent5>
        <a:accent6>
          <a:srgbClr val="CFA775"/>
        </a:accent6>
        <a:hlink>
          <a:srgbClr val="924732"/>
        </a:hlink>
        <a:folHlink>
          <a:srgbClr val="B2B2B2"/>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808080"/>
        </a:lt2>
        <a:accent1>
          <a:srgbClr val="7E9E7A"/>
        </a:accent1>
        <a:accent2>
          <a:srgbClr val="666633"/>
        </a:accent2>
        <a:accent3>
          <a:srgbClr val="FFFFFF"/>
        </a:accent3>
        <a:accent4>
          <a:srgbClr val="000000"/>
        </a:accent4>
        <a:accent5>
          <a:srgbClr val="C0CCBE"/>
        </a:accent5>
        <a:accent6>
          <a:srgbClr val="5C5C2D"/>
        </a:accent6>
        <a:hlink>
          <a:srgbClr val="9900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xt slide">
  <a:themeElements>
    <a:clrScheme name="Alliance Colors 2">
      <a:dk1>
        <a:srgbClr val="000000"/>
      </a:dk1>
      <a:lt1>
        <a:srgbClr val="EFF7F7"/>
      </a:lt1>
      <a:dk2>
        <a:srgbClr val="164176"/>
      </a:dk2>
      <a:lt2>
        <a:srgbClr val="C2B6AD"/>
      </a:lt2>
      <a:accent1>
        <a:srgbClr val="FFCF35"/>
      </a:accent1>
      <a:accent2>
        <a:srgbClr val="5C95CF"/>
      </a:accent2>
      <a:accent3>
        <a:srgbClr val="883695"/>
      </a:accent3>
      <a:accent4>
        <a:srgbClr val="EE7800"/>
      </a:accent4>
      <a:accent5>
        <a:srgbClr val="00BE00"/>
      </a:accent5>
      <a:accent6>
        <a:srgbClr val="A785C0"/>
      </a:accent6>
      <a:hlink>
        <a:srgbClr val="3EC0AF"/>
      </a:hlink>
      <a:folHlink>
        <a:srgbClr val="D7458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495C2A"/>
        </a:dk2>
        <a:lt2>
          <a:srgbClr val="B8BC9B"/>
        </a:lt2>
        <a:accent1>
          <a:srgbClr val="924732"/>
        </a:accent1>
        <a:accent2>
          <a:srgbClr val="E5B982"/>
        </a:accent2>
        <a:accent3>
          <a:srgbClr val="FFFFFF"/>
        </a:accent3>
        <a:accent4>
          <a:srgbClr val="000000"/>
        </a:accent4>
        <a:accent5>
          <a:srgbClr val="C7B1AD"/>
        </a:accent5>
        <a:accent6>
          <a:srgbClr val="CFA775"/>
        </a:accent6>
        <a:hlink>
          <a:srgbClr val="924732"/>
        </a:hlink>
        <a:folHlink>
          <a:srgbClr val="B2B2B2"/>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808080"/>
        </a:lt2>
        <a:accent1>
          <a:srgbClr val="7E9E7A"/>
        </a:accent1>
        <a:accent2>
          <a:srgbClr val="666633"/>
        </a:accent2>
        <a:accent3>
          <a:srgbClr val="FFFFFF"/>
        </a:accent3>
        <a:accent4>
          <a:srgbClr val="000000"/>
        </a:accent4>
        <a:accent5>
          <a:srgbClr val="C0CCBE"/>
        </a:accent5>
        <a:accent6>
          <a:srgbClr val="5C5C2D"/>
        </a:accent6>
        <a:hlink>
          <a:srgbClr val="9900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1636</TotalTime>
  <Words>3813</Words>
  <Application>Microsoft Office PowerPoint</Application>
  <PresentationFormat>Widescreen</PresentationFormat>
  <Paragraphs>238</Paragraphs>
  <Slides>17</Slides>
  <Notes>17</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Abadi</vt:lpstr>
      <vt:lpstr>Arial</vt:lpstr>
      <vt:lpstr>Calibri</vt:lpstr>
      <vt:lpstr>Comic Sans MS</vt:lpstr>
      <vt:lpstr>Lucida Grande CE</vt:lpstr>
      <vt:lpstr>Times New Roman</vt:lpstr>
      <vt:lpstr>Title slide</vt:lpstr>
      <vt:lpstr>Text slide</vt:lpstr>
      <vt:lpstr>PowerPoint Presentation</vt:lpstr>
      <vt:lpstr>Overview</vt:lpstr>
      <vt:lpstr>PowerPoint Presentation</vt:lpstr>
      <vt:lpstr>The Protective Factors Framework in Different Fields</vt:lpstr>
      <vt:lpstr>Using a different lens – “Human Walking Program”</vt:lpstr>
      <vt:lpstr>Strength-Based Theory: Looking at Families Through a Different Lens</vt:lpstr>
      <vt:lpstr>What Impact Do ACEs Have?</vt:lpstr>
      <vt:lpstr>Changing Our Focus</vt:lpstr>
      <vt:lpstr>Resilient Typewriter Artist</vt:lpstr>
      <vt:lpstr>Pathway to Improved Outcomes for Children and Families</vt:lpstr>
      <vt:lpstr>Defining the Five Protective Factors  ctfalliance.org/protective-factors </vt:lpstr>
      <vt:lpstr>Strategies and Everyday Actions that Help Build Protective Factors</vt:lpstr>
      <vt:lpstr>Seven Strategies</vt:lpstr>
      <vt:lpstr>Understanding and Putting Aside Our Biases</vt:lpstr>
      <vt:lpstr>Culture and Family Strengths </vt:lpstr>
      <vt:lpstr>Circles of My Multicultural Self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 Hollocker</dc:creator>
  <cp:lastModifiedBy>Julika von Stackelberg</cp:lastModifiedBy>
  <cp:revision>8</cp:revision>
  <dcterms:created xsi:type="dcterms:W3CDTF">2020-08-16T20:51:09Z</dcterms:created>
  <dcterms:modified xsi:type="dcterms:W3CDTF">2024-04-25T17:53:44Z</dcterms:modified>
</cp:coreProperties>
</file>