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3.xml" ContentType="application/vnd.openxmlformats-officedocument.presentationml.comments+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1" r:id="rId2"/>
  </p:sldMasterIdLst>
  <p:notesMasterIdLst>
    <p:notesMasterId r:id="rId64"/>
  </p:notesMasterIdLst>
  <p:sldIdLst>
    <p:sldId id="256" r:id="rId3"/>
    <p:sldId id="257" r:id="rId4"/>
    <p:sldId id="1660" r:id="rId5"/>
    <p:sldId id="1661" r:id="rId6"/>
    <p:sldId id="1664" r:id="rId7"/>
    <p:sldId id="1657" r:id="rId8"/>
    <p:sldId id="1662" r:id="rId9"/>
    <p:sldId id="1696" r:id="rId10"/>
    <p:sldId id="1663" r:id="rId11"/>
    <p:sldId id="1697" r:id="rId12"/>
    <p:sldId id="267" r:id="rId13"/>
    <p:sldId id="1428" r:id="rId14"/>
    <p:sldId id="1446" r:id="rId15"/>
    <p:sldId id="1495" r:id="rId16"/>
    <p:sldId id="1496" r:id="rId17"/>
    <p:sldId id="1497" r:id="rId18"/>
    <p:sldId id="1498" r:id="rId19"/>
    <p:sldId id="1501" r:id="rId20"/>
    <p:sldId id="1643" r:id="rId21"/>
    <p:sldId id="1500" r:id="rId22"/>
    <p:sldId id="288" r:id="rId23"/>
    <p:sldId id="439" r:id="rId24"/>
    <p:sldId id="1507" r:id="rId25"/>
    <p:sldId id="1645" r:id="rId26"/>
    <p:sldId id="1511" r:id="rId27"/>
    <p:sldId id="301" r:id="rId28"/>
    <p:sldId id="1605" r:id="rId29"/>
    <p:sldId id="1492" r:id="rId30"/>
    <p:sldId id="1512" r:id="rId31"/>
    <p:sldId id="1638" r:id="rId32"/>
    <p:sldId id="314" r:id="rId33"/>
    <p:sldId id="315" r:id="rId34"/>
    <p:sldId id="1555" r:id="rId35"/>
    <p:sldId id="1556" r:id="rId36"/>
    <p:sldId id="259" r:id="rId37"/>
    <p:sldId id="1585" r:id="rId38"/>
    <p:sldId id="1582" r:id="rId39"/>
    <p:sldId id="1652" r:id="rId40"/>
    <p:sldId id="1571" r:id="rId41"/>
    <p:sldId id="1584" r:id="rId42"/>
    <p:sldId id="1604" r:id="rId43"/>
    <p:sldId id="1601" r:id="rId44"/>
    <p:sldId id="1572" r:id="rId45"/>
    <p:sldId id="1603" r:id="rId46"/>
    <p:sldId id="1523" r:id="rId47"/>
    <p:sldId id="1522" r:id="rId48"/>
    <p:sldId id="1524" r:id="rId49"/>
    <p:sldId id="1526" r:id="rId50"/>
    <p:sldId id="1654" r:id="rId51"/>
    <p:sldId id="1527" r:id="rId52"/>
    <p:sldId id="1484" r:id="rId53"/>
    <p:sldId id="1529" r:id="rId54"/>
    <p:sldId id="1594" r:id="rId55"/>
    <p:sldId id="1532" r:id="rId56"/>
    <p:sldId id="1533" r:id="rId57"/>
    <p:sldId id="1542" r:id="rId58"/>
    <p:sldId id="1537" r:id="rId59"/>
    <p:sldId id="1544" r:id="rId60"/>
    <p:sldId id="1433" r:id="rId61"/>
    <p:sldId id="1434" r:id="rId62"/>
    <p:sldId id="165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r4139" initials="jr" lastIdx="9" clrIdx="0">
    <p:extLst>
      <p:ext uri="{19B8F6BF-5375-455C-9EA6-DF929625EA0E}">
        <p15:presenceInfo xmlns:p15="http://schemas.microsoft.com/office/powerpoint/2012/main" userId="S::jr4139_nyu.edu#ext#@ccsi4.onmicrosoft.com::40fb1586-cbb5-4b33-8115-ef8b5387c099" providerId="AD"/>
      </p:ext>
    </p:extLst>
  </p:cmAuthor>
  <p:cmAuthor id="2" name="Deb Salamone" initials="DS" lastIdx="24" clrIdx="1">
    <p:extLst>
      <p:ext uri="{19B8F6BF-5375-455C-9EA6-DF929625EA0E}">
        <p15:presenceInfo xmlns:p15="http://schemas.microsoft.com/office/powerpoint/2012/main" userId="S::dsalamone@ccsi.org::652efc9d-fc2f-4f4b-92f8-d000f73d0f51" providerId="AD"/>
      </p:ext>
    </p:extLst>
  </p:cmAuthor>
  <p:cmAuthor id="3" name="Katherine King" initials="KK" lastIdx="1" clrIdx="2">
    <p:extLst>
      <p:ext uri="{19B8F6BF-5375-455C-9EA6-DF929625EA0E}">
        <p15:presenceInfo xmlns:p15="http://schemas.microsoft.com/office/powerpoint/2012/main" userId="S::kking@ccsi.org::d318ac2e-4b9c-4130-94cd-3aebcf4235b2" providerId="AD"/>
      </p:ext>
    </p:extLst>
  </p:cmAuthor>
  <p:cmAuthor id="4" name=" " initials="" lastIdx="1" clrIdx="3">
    <p:extLst>
      <p:ext uri="{19B8F6BF-5375-455C-9EA6-DF929625EA0E}">
        <p15:presenceInfo xmlns:p15="http://schemas.microsoft.com/office/powerpoint/2012/main" userId="S::dma424@nyu.edu::5f0892bc-9127-4d84-b9ef-ef8ee0c2eb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322" autoAdjust="0"/>
  </p:normalViewPr>
  <p:slideViewPr>
    <p:cSldViewPr snapToGrid="0">
      <p:cViewPr varScale="1">
        <p:scale>
          <a:sx n="72" d="100"/>
          <a:sy n="72" d="100"/>
        </p:scale>
        <p:origin x="110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8-12T12:10:43.770" idx="7">
    <p:pos x="9867" y="102"/>
    <p:text>KATHY - might this second image be a less busy &amp; we use it?</p:text>
    <p:extLst>
      <p:ext uri="{C676402C-5697-4E1C-873F-D02D1690AC5C}">
        <p15:threadingInfo xmlns:p15="http://schemas.microsoft.com/office/powerpoint/2012/main" timeZoneBias="240"/>
      </p:ext>
    </p:extLst>
  </p:cm>
  <p:cm authorId="2" dt="2021-08-12T12:11:48.988" idx="8">
    <p:pos x="9867" y="198"/>
    <p:text>Its from: https://courses.lumenlearning.com/atd-bhcc-intropsych/chapter/parts-of-the-nervous-system/#:~:text=The%20sympathetic%20nervous%20system%20is,to%20maintain%20the%20body's%20homeostasis.</p:text>
    <p:extLst>
      <p:ext uri="{C676402C-5697-4E1C-873F-D02D1690AC5C}">
        <p15:threadingInfo xmlns:p15="http://schemas.microsoft.com/office/powerpoint/2012/main" timeZoneBias="240">
          <p15:parentCm authorId="2" idx="7"/>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5-13T07:47:09.142" idx="1">
    <p:pos x="10" y="10"/>
    <p:text>Would like to change this image to something that reflects racism more specifically.  This image is more appropriate for the social determinants of health.
</p:text>
    <p:extLst>
      <p:ext uri="{C676402C-5697-4E1C-873F-D02D1690AC5C}">
        <p15:threadingInfo xmlns:p15="http://schemas.microsoft.com/office/powerpoint/2012/main" timeZoneBias="420"/>
      </p:ext>
    </p:extLst>
  </p:cm>
  <p:cm authorId="2" dt="2021-08-11T10:44:12.513" idx="1">
    <p:pos x="106" y="106"/>
    <p:text>KATHY - Can you find a better image?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5-13T09:57:02.269" idx="19">
    <p:pos x="10" y="10"/>
    <p:text>Handout of this slide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533348-5A08-4764-979A-E4FE8C8BDDD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B55FC7F-F9D8-4719-8A58-8C84278B44EC}">
      <dgm:prSet/>
      <dgm:spPr/>
      <dgm:t>
        <a:bodyPr/>
        <a:lstStyle/>
        <a:p>
          <a:r>
            <a:rPr lang="en-US" b="1" baseline="0"/>
            <a:t>We will grow your understanding of the mechanisms that promote resilience in individuals</a:t>
          </a:r>
          <a:endParaRPr lang="en-US"/>
        </a:p>
      </dgm:t>
    </dgm:pt>
    <dgm:pt modelId="{AC508ECB-9486-49A3-82A0-232952BE9C7F}" type="parTrans" cxnId="{3F0F7616-AAF7-4C8F-A89D-A99A4E1D300C}">
      <dgm:prSet/>
      <dgm:spPr/>
      <dgm:t>
        <a:bodyPr/>
        <a:lstStyle/>
        <a:p>
          <a:endParaRPr lang="en-US"/>
        </a:p>
      </dgm:t>
    </dgm:pt>
    <dgm:pt modelId="{E8041E2A-0389-4BE7-B03B-B2479583C69D}" type="sibTrans" cxnId="{3F0F7616-AAF7-4C8F-A89D-A99A4E1D300C}">
      <dgm:prSet/>
      <dgm:spPr/>
      <dgm:t>
        <a:bodyPr/>
        <a:lstStyle/>
        <a:p>
          <a:endParaRPr lang="en-US"/>
        </a:p>
      </dgm:t>
    </dgm:pt>
    <dgm:pt modelId="{4DC3A113-B13C-4E64-ADC7-BF4318C9C18A}">
      <dgm:prSet/>
      <dgm:spPr/>
      <dgm:t>
        <a:bodyPr/>
        <a:lstStyle/>
        <a:p>
          <a:r>
            <a:rPr lang="en-US" b="1" baseline="0"/>
            <a:t>You will gain insights into the factors that foster well-being in individuals</a:t>
          </a:r>
          <a:endParaRPr lang="en-US"/>
        </a:p>
      </dgm:t>
    </dgm:pt>
    <dgm:pt modelId="{C16A8819-2DB1-48DF-A478-63AC151F7D6F}" type="parTrans" cxnId="{8304F5CE-5F04-46E8-9507-EC66B5936B93}">
      <dgm:prSet/>
      <dgm:spPr/>
      <dgm:t>
        <a:bodyPr/>
        <a:lstStyle/>
        <a:p>
          <a:endParaRPr lang="en-US"/>
        </a:p>
      </dgm:t>
    </dgm:pt>
    <dgm:pt modelId="{90A23F48-37C2-4774-916F-8BB6A79091DA}" type="sibTrans" cxnId="{8304F5CE-5F04-46E8-9507-EC66B5936B93}">
      <dgm:prSet/>
      <dgm:spPr/>
      <dgm:t>
        <a:bodyPr/>
        <a:lstStyle/>
        <a:p>
          <a:endParaRPr lang="en-US"/>
        </a:p>
      </dgm:t>
    </dgm:pt>
    <dgm:pt modelId="{F06E6F1E-5362-4ED0-9519-9D70824E3C4F}">
      <dgm:prSet/>
      <dgm:spPr/>
      <dgm:t>
        <a:bodyPr/>
        <a:lstStyle/>
        <a:p>
          <a:r>
            <a:rPr lang="en-US" b="1" baseline="0"/>
            <a:t>You will be able to connect the science of resilience with the concepts that make up healthy and regenerative communities</a:t>
          </a:r>
          <a:endParaRPr lang="en-US"/>
        </a:p>
      </dgm:t>
    </dgm:pt>
    <dgm:pt modelId="{34D2925D-3127-44B9-874A-506AC641B67F}" type="parTrans" cxnId="{DA44C459-8B06-43FF-B8EC-7390865B795A}">
      <dgm:prSet/>
      <dgm:spPr/>
      <dgm:t>
        <a:bodyPr/>
        <a:lstStyle/>
        <a:p>
          <a:endParaRPr lang="en-US"/>
        </a:p>
      </dgm:t>
    </dgm:pt>
    <dgm:pt modelId="{508004E7-9D59-4C98-A71B-35C0BDD41A5C}" type="sibTrans" cxnId="{DA44C459-8B06-43FF-B8EC-7390865B795A}">
      <dgm:prSet/>
      <dgm:spPr/>
      <dgm:t>
        <a:bodyPr/>
        <a:lstStyle/>
        <a:p>
          <a:endParaRPr lang="en-US"/>
        </a:p>
      </dgm:t>
    </dgm:pt>
    <dgm:pt modelId="{41940CD5-0A7C-44F3-A7A3-1577E535F38D}" type="pres">
      <dgm:prSet presAssocID="{F5533348-5A08-4764-979A-E4FE8C8BDDDC}" presName="linear" presStyleCnt="0">
        <dgm:presLayoutVars>
          <dgm:animLvl val="lvl"/>
          <dgm:resizeHandles val="exact"/>
        </dgm:presLayoutVars>
      </dgm:prSet>
      <dgm:spPr/>
    </dgm:pt>
    <dgm:pt modelId="{3720AF5E-9023-45A0-9D87-1F25A03A8A46}" type="pres">
      <dgm:prSet presAssocID="{7B55FC7F-F9D8-4719-8A58-8C84278B44EC}" presName="parentText" presStyleLbl="node1" presStyleIdx="0" presStyleCnt="3">
        <dgm:presLayoutVars>
          <dgm:chMax val="0"/>
          <dgm:bulletEnabled val="1"/>
        </dgm:presLayoutVars>
      </dgm:prSet>
      <dgm:spPr/>
    </dgm:pt>
    <dgm:pt modelId="{188C2DE2-4A78-405D-8AE9-A1A9E77CAC44}" type="pres">
      <dgm:prSet presAssocID="{E8041E2A-0389-4BE7-B03B-B2479583C69D}" presName="spacer" presStyleCnt="0"/>
      <dgm:spPr/>
    </dgm:pt>
    <dgm:pt modelId="{3373E1B4-47B4-44AC-A732-012344BFBA2E}" type="pres">
      <dgm:prSet presAssocID="{4DC3A113-B13C-4E64-ADC7-BF4318C9C18A}" presName="parentText" presStyleLbl="node1" presStyleIdx="1" presStyleCnt="3">
        <dgm:presLayoutVars>
          <dgm:chMax val="0"/>
          <dgm:bulletEnabled val="1"/>
        </dgm:presLayoutVars>
      </dgm:prSet>
      <dgm:spPr/>
    </dgm:pt>
    <dgm:pt modelId="{2A197DDE-69DC-4F83-9E35-23707770C283}" type="pres">
      <dgm:prSet presAssocID="{90A23F48-37C2-4774-916F-8BB6A79091DA}" presName="spacer" presStyleCnt="0"/>
      <dgm:spPr/>
    </dgm:pt>
    <dgm:pt modelId="{C069734C-D43C-43B7-A146-1024A16AE95C}" type="pres">
      <dgm:prSet presAssocID="{F06E6F1E-5362-4ED0-9519-9D70824E3C4F}" presName="parentText" presStyleLbl="node1" presStyleIdx="2" presStyleCnt="3">
        <dgm:presLayoutVars>
          <dgm:chMax val="0"/>
          <dgm:bulletEnabled val="1"/>
        </dgm:presLayoutVars>
      </dgm:prSet>
      <dgm:spPr/>
    </dgm:pt>
  </dgm:ptLst>
  <dgm:cxnLst>
    <dgm:cxn modelId="{3F0F7616-AAF7-4C8F-A89D-A99A4E1D300C}" srcId="{F5533348-5A08-4764-979A-E4FE8C8BDDDC}" destId="{7B55FC7F-F9D8-4719-8A58-8C84278B44EC}" srcOrd="0" destOrd="0" parTransId="{AC508ECB-9486-49A3-82A0-232952BE9C7F}" sibTransId="{E8041E2A-0389-4BE7-B03B-B2479583C69D}"/>
    <dgm:cxn modelId="{DA44C459-8B06-43FF-B8EC-7390865B795A}" srcId="{F5533348-5A08-4764-979A-E4FE8C8BDDDC}" destId="{F06E6F1E-5362-4ED0-9519-9D70824E3C4F}" srcOrd="2" destOrd="0" parTransId="{34D2925D-3127-44B9-874A-506AC641B67F}" sibTransId="{508004E7-9D59-4C98-A71B-35C0BDD41A5C}"/>
    <dgm:cxn modelId="{8304F5CE-5F04-46E8-9507-EC66B5936B93}" srcId="{F5533348-5A08-4764-979A-E4FE8C8BDDDC}" destId="{4DC3A113-B13C-4E64-ADC7-BF4318C9C18A}" srcOrd="1" destOrd="0" parTransId="{C16A8819-2DB1-48DF-A478-63AC151F7D6F}" sibTransId="{90A23F48-37C2-4774-916F-8BB6A79091DA}"/>
    <dgm:cxn modelId="{3E81D3DF-3643-4046-8C24-9503B9614880}" type="presOf" srcId="{4DC3A113-B13C-4E64-ADC7-BF4318C9C18A}" destId="{3373E1B4-47B4-44AC-A732-012344BFBA2E}" srcOrd="0" destOrd="0" presId="urn:microsoft.com/office/officeart/2005/8/layout/vList2"/>
    <dgm:cxn modelId="{DD18C2E1-4202-4CDC-BE16-9DF4A2C8D00E}" type="presOf" srcId="{F06E6F1E-5362-4ED0-9519-9D70824E3C4F}" destId="{C069734C-D43C-43B7-A146-1024A16AE95C}" srcOrd="0" destOrd="0" presId="urn:microsoft.com/office/officeart/2005/8/layout/vList2"/>
    <dgm:cxn modelId="{02B2A4E8-7F92-4534-AF88-01E2F8514D12}" type="presOf" srcId="{7B55FC7F-F9D8-4719-8A58-8C84278B44EC}" destId="{3720AF5E-9023-45A0-9D87-1F25A03A8A46}" srcOrd="0" destOrd="0" presId="urn:microsoft.com/office/officeart/2005/8/layout/vList2"/>
    <dgm:cxn modelId="{7CC65FF4-2591-428A-9D92-91AC9A50157D}" type="presOf" srcId="{F5533348-5A08-4764-979A-E4FE8C8BDDDC}" destId="{41940CD5-0A7C-44F3-A7A3-1577E535F38D}" srcOrd="0" destOrd="0" presId="urn:microsoft.com/office/officeart/2005/8/layout/vList2"/>
    <dgm:cxn modelId="{394E5D97-5C2A-4D3C-B319-B214666AF533}" type="presParOf" srcId="{41940CD5-0A7C-44F3-A7A3-1577E535F38D}" destId="{3720AF5E-9023-45A0-9D87-1F25A03A8A46}" srcOrd="0" destOrd="0" presId="urn:microsoft.com/office/officeart/2005/8/layout/vList2"/>
    <dgm:cxn modelId="{0E054A7B-62AD-495D-8625-45F3C30F6E80}" type="presParOf" srcId="{41940CD5-0A7C-44F3-A7A3-1577E535F38D}" destId="{188C2DE2-4A78-405D-8AE9-A1A9E77CAC44}" srcOrd="1" destOrd="0" presId="urn:microsoft.com/office/officeart/2005/8/layout/vList2"/>
    <dgm:cxn modelId="{FB01E50E-C906-4D42-A20F-DB59631B1F52}" type="presParOf" srcId="{41940CD5-0A7C-44F3-A7A3-1577E535F38D}" destId="{3373E1B4-47B4-44AC-A732-012344BFBA2E}" srcOrd="2" destOrd="0" presId="urn:microsoft.com/office/officeart/2005/8/layout/vList2"/>
    <dgm:cxn modelId="{44D27712-2377-4AE1-9DE3-CE33C7BABDFE}" type="presParOf" srcId="{41940CD5-0A7C-44F3-A7A3-1577E535F38D}" destId="{2A197DDE-69DC-4F83-9E35-23707770C283}" srcOrd="3" destOrd="0" presId="urn:microsoft.com/office/officeart/2005/8/layout/vList2"/>
    <dgm:cxn modelId="{B3016369-C47F-4F74-B6EB-01BE7AE90CDC}" type="presParOf" srcId="{41940CD5-0A7C-44F3-A7A3-1577E535F38D}" destId="{C069734C-D43C-43B7-A146-1024A16AE95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74A138-0D0C-414A-A524-B238250925F6}" type="doc">
      <dgm:prSet loTypeId="urn:microsoft.com/office/officeart/2005/8/layout/cycle3" loCatId="cycle" qsTypeId="urn:microsoft.com/office/officeart/2005/8/quickstyle/simple1" qsCatId="simple" csTypeId="urn:microsoft.com/office/officeart/2005/8/colors/accent2_1" csCatId="accent2" phldr="1"/>
      <dgm:spPr/>
      <dgm:t>
        <a:bodyPr/>
        <a:lstStyle/>
        <a:p>
          <a:endParaRPr lang="en-US"/>
        </a:p>
      </dgm:t>
    </dgm:pt>
    <dgm:pt modelId="{E25214E8-523A-4AF9-88AF-E7BD9D2005FE}">
      <dgm:prSet phldrT="[Text]" custT="1"/>
      <dgm:spPr>
        <a:ln>
          <a:solidFill>
            <a:schemeClr val="accent1">
              <a:lumMod val="75000"/>
            </a:schemeClr>
          </a:solidFill>
        </a:ln>
        <a:effectLst>
          <a:innerShdw blurRad="63500" dist="50800" dir="16200000">
            <a:prstClr val="black">
              <a:alpha val="50000"/>
            </a:prstClr>
          </a:innerShdw>
        </a:effectLst>
      </dgm:spPr>
      <dgm:t>
        <a:bodyPr/>
        <a:lstStyle/>
        <a:p>
          <a:r>
            <a:rPr lang="en-US" sz="2000" dirty="0">
              <a:solidFill>
                <a:schemeClr val="bg2">
                  <a:lumMod val="25000"/>
                </a:schemeClr>
              </a:solidFill>
              <a:latin typeface="Calibri" panose="020F0502020204030204" pitchFamily="34" charset="0"/>
              <a:cs typeface="Calibri" panose="020F0502020204030204" pitchFamily="34" charset="0"/>
            </a:rPr>
            <a:t>If </a:t>
          </a:r>
          <a:r>
            <a:rPr lang="en-US" sz="2000" b="1" dirty="0">
              <a:solidFill>
                <a:schemeClr val="bg2">
                  <a:lumMod val="25000"/>
                </a:schemeClr>
              </a:solidFill>
              <a:latin typeface="Calibri" panose="020F0502020204030204" pitchFamily="34" charset="0"/>
              <a:cs typeface="Calibri" panose="020F0502020204030204" pitchFamily="34" charset="0"/>
            </a:rPr>
            <a:t>YES</a:t>
          </a:r>
          <a:r>
            <a:rPr lang="en-US" sz="2000" dirty="0">
              <a:solidFill>
                <a:schemeClr val="bg2">
                  <a:lumMod val="25000"/>
                </a:schemeClr>
              </a:solidFill>
              <a:latin typeface="Calibri" panose="020F0502020204030204" pitchFamily="34" charset="0"/>
              <a:cs typeface="Calibri" panose="020F0502020204030204" pitchFamily="34" charset="0"/>
            </a:rPr>
            <a:t>, how can I promote these actions at an institutional or systematic level?  If </a:t>
          </a:r>
          <a:r>
            <a:rPr lang="en-US" sz="2000" b="1" dirty="0">
              <a:solidFill>
                <a:schemeClr val="bg2">
                  <a:lumMod val="25000"/>
                </a:schemeClr>
              </a:solidFill>
              <a:latin typeface="Calibri" panose="020F0502020204030204" pitchFamily="34" charset="0"/>
              <a:cs typeface="Calibri" panose="020F0502020204030204" pitchFamily="34" charset="0"/>
            </a:rPr>
            <a:t>NO</a:t>
          </a:r>
          <a:r>
            <a:rPr lang="en-US" sz="2000" dirty="0">
              <a:solidFill>
                <a:schemeClr val="bg2">
                  <a:lumMod val="25000"/>
                </a:schemeClr>
              </a:solidFill>
              <a:latin typeface="Calibri" panose="020F0502020204030204" pitchFamily="34" charset="0"/>
              <a:cs typeface="Calibri" panose="020F0502020204030204" pitchFamily="34" charset="0"/>
            </a:rPr>
            <a:t>, what do I need to do differently?</a:t>
          </a:r>
        </a:p>
      </dgm:t>
    </dgm:pt>
    <dgm:pt modelId="{32BAD869-E6D1-4BE0-BC44-C6A86CD65EF4}" type="parTrans" cxnId="{F1F5B230-C065-4DA6-8691-64D37722FA7B}">
      <dgm:prSet/>
      <dgm:spPr/>
      <dgm:t>
        <a:bodyPr/>
        <a:lstStyle/>
        <a:p>
          <a:endParaRPr lang="en-US"/>
        </a:p>
      </dgm:t>
    </dgm:pt>
    <dgm:pt modelId="{BAE5CDF8-2B53-4BB4-9EB2-DC5D6AE17FCC}" type="sibTrans" cxnId="{F1F5B230-C065-4DA6-8691-64D37722FA7B}">
      <dgm:prSet/>
      <dgm:spPr/>
      <dgm:t>
        <a:bodyPr/>
        <a:lstStyle/>
        <a:p>
          <a:endParaRPr lang="en-US"/>
        </a:p>
      </dgm:t>
    </dgm:pt>
    <dgm:pt modelId="{81BEF0C9-531F-49B6-9DCC-840D8C6F963F}">
      <dgm:prSet phldrT="[Text]" custT="1"/>
      <dgm:spPr>
        <a:ln>
          <a:solidFill>
            <a:schemeClr val="accent1">
              <a:lumMod val="75000"/>
            </a:schemeClr>
          </a:solidFill>
        </a:ln>
        <a:effectLst>
          <a:innerShdw blurRad="63500" dist="50800" dir="16200000">
            <a:prstClr val="black">
              <a:alpha val="50000"/>
            </a:prstClr>
          </a:innerShdw>
        </a:effectLst>
      </dgm:spPr>
      <dgm:t>
        <a:bodyPr/>
        <a:lstStyle/>
        <a:p>
          <a:r>
            <a:rPr lang="en-US" sz="2000" dirty="0">
              <a:solidFill>
                <a:schemeClr val="bg2">
                  <a:lumMod val="25000"/>
                </a:schemeClr>
              </a:solidFill>
              <a:latin typeface="Calibri" panose="020F0502020204030204" pitchFamily="34" charset="0"/>
              <a:cs typeface="Calibri" panose="020F0502020204030204" pitchFamily="34" charset="0"/>
            </a:rPr>
            <a:t>With all interactions/situations, have I thought about my power, privilege, and social location and HOW it impacts my actions?</a:t>
          </a:r>
        </a:p>
      </dgm:t>
    </dgm:pt>
    <dgm:pt modelId="{6B4A21ED-0E5A-4C0B-8CAC-047FDD20E9CC}" type="parTrans" cxnId="{DB136732-83FE-4AC5-9F53-572666A6A6B0}">
      <dgm:prSet/>
      <dgm:spPr/>
      <dgm:t>
        <a:bodyPr/>
        <a:lstStyle/>
        <a:p>
          <a:endParaRPr lang="en-US"/>
        </a:p>
      </dgm:t>
    </dgm:pt>
    <dgm:pt modelId="{A2A84D4A-8033-489B-AA43-94D06DB8ADBA}" type="sibTrans" cxnId="{DB136732-83FE-4AC5-9F53-572666A6A6B0}">
      <dgm:prSet/>
      <dgm:spPr/>
      <dgm:t>
        <a:bodyPr/>
        <a:lstStyle/>
        <a:p>
          <a:endParaRPr lang="en-US"/>
        </a:p>
      </dgm:t>
    </dgm:pt>
    <dgm:pt modelId="{B25A01A6-551B-488F-9A7A-060CAD249F30}">
      <dgm:prSet phldrT="[Text]" custT="1"/>
      <dgm:spPr>
        <a:ln>
          <a:solidFill>
            <a:schemeClr val="accent1">
              <a:lumMod val="75000"/>
            </a:schemeClr>
          </a:solidFill>
        </a:ln>
        <a:effectLst>
          <a:innerShdw blurRad="63500" dist="50800" dir="16200000">
            <a:prstClr val="black">
              <a:alpha val="50000"/>
            </a:prstClr>
          </a:innerShdw>
        </a:effectLst>
      </dgm:spPr>
      <dgm:t>
        <a:bodyPr/>
        <a:lstStyle/>
        <a:p>
          <a:r>
            <a:rPr lang="en-US" sz="2000" dirty="0">
              <a:solidFill>
                <a:schemeClr val="bg2">
                  <a:lumMod val="25000"/>
                </a:schemeClr>
              </a:solidFill>
              <a:latin typeface="Calibri" panose="020F0502020204030204" pitchFamily="34" charset="0"/>
              <a:cs typeface="Calibri" panose="020F0502020204030204" pitchFamily="34" charset="0"/>
            </a:rPr>
            <a:t>Have I questioned/challenged dominant ways of thinking to transform power towards equity?</a:t>
          </a:r>
        </a:p>
      </dgm:t>
    </dgm:pt>
    <dgm:pt modelId="{98461B5A-B489-4ADD-A185-A82A426882B2}" type="parTrans" cxnId="{80CB05E4-9425-40E0-8AEC-2825122700A9}">
      <dgm:prSet/>
      <dgm:spPr/>
      <dgm:t>
        <a:bodyPr/>
        <a:lstStyle/>
        <a:p>
          <a:endParaRPr lang="en-US"/>
        </a:p>
      </dgm:t>
    </dgm:pt>
    <dgm:pt modelId="{2B89263B-957F-4218-B6C5-437066D39640}" type="sibTrans" cxnId="{80CB05E4-9425-40E0-8AEC-2825122700A9}">
      <dgm:prSet/>
      <dgm:spPr/>
      <dgm:t>
        <a:bodyPr/>
        <a:lstStyle/>
        <a:p>
          <a:endParaRPr lang="en-US"/>
        </a:p>
      </dgm:t>
    </dgm:pt>
    <dgm:pt modelId="{B10A7EAD-69E5-46EA-9112-8C7FFE58D2A7}">
      <dgm:prSet phldrT="[Text]" custT="1"/>
      <dgm:spPr>
        <a:ln w="38100">
          <a:solidFill>
            <a:srgbClr val="FFC000"/>
          </a:solidFill>
          <a:prstDash val="sysDash"/>
        </a:ln>
      </dgm:spPr>
      <dgm:t>
        <a:bodyPr/>
        <a:lstStyle/>
        <a:p>
          <a:r>
            <a:rPr lang="en-US" sz="2000" dirty="0">
              <a:solidFill>
                <a:schemeClr val="bg2">
                  <a:lumMod val="25000"/>
                </a:schemeClr>
              </a:solidFill>
              <a:latin typeface="Calibri" panose="020F0502020204030204" pitchFamily="34" charset="0"/>
              <a:cs typeface="Calibri" panose="020F0502020204030204" pitchFamily="34" charset="0"/>
            </a:rPr>
            <a:t>Have I ensured the actions I have taken are equitable, collaborative, and power sharing?  How can I measure this?</a:t>
          </a:r>
        </a:p>
      </dgm:t>
    </dgm:pt>
    <dgm:pt modelId="{59B09827-0DD4-409F-B04A-081BEB9C0F51}" type="parTrans" cxnId="{99A2D696-FA54-4834-AD46-EA9189516CE6}">
      <dgm:prSet/>
      <dgm:spPr/>
      <dgm:t>
        <a:bodyPr/>
        <a:lstStyle/>
        <a:p>
          <a:endParaRPr lang="en-US"/>
        </a:p>
      </dgm:t>
    </dgm:pt>
    <dgm:pt modelId="{BD7359AC-2917-4BD1-8CC2-660BCAFD8295}" type="sibTrans" cxnId="{99A2D696-FA54-4834-AD46-EA9189516CE6}">
      <dgm:prSet/>
      <dgm:spPr>
        <a:solidFill>
          <a:schemeClr val="bg2">
            <a:lumMod val="75000"/>
          </a:schemeClr>
        </a:solidFill>
      </dgm:spPr>
      <dgm:t>
        <a:bodyPr/>
        <a:lstStyle/>
        <a:p>
          <a:endParaRPr lang="en-US"/>
        </a:p>
      </dgm:t>
    </dgm:pt>
    <dgm:pt modelId="{BB1F1009-8F0C-4674-B615-94CDEE3AA634}" type="pres">
      <dgm:prSet presAssocID="{8D74A138-0D0C-414A-A524-B238250925F6}" presName="Name0" presStyleCnt="0">
        <dgm:presLayoutVars>
          <dgm:dir/>
          <dgm:resizeHandles val="exact"/>
        </dgm:presLayoutVars>
      </dgm:prSet>
      <dgm:spPr/>
    </dgm:pt>
    <dgm:pt modelId="{FB77B985-B8D3-4653-A4E8-B6EA26F16135}" type="pres">
      <dgm:prSet presAssocID="{8D74A138-0D0C-414A-A524-B238250925F6}" presName="cycle" presStyleCnt="0"/>
      <dgm:spPr/>
    </dgm:pt>
    <dgm:pt modelId="{3BA91951-C558-4489-933C-917EE56664D1}" type="pres">
      <dgm:prSet presAssocID="{B10A7EAD-69E5-46EA-9112-8C7FFE58D2A7}" presName="nodeFirstNode" presStyleLbl="node1" presStyleIdx="0" presStyleCnt="4">
        <dgm:presLayoutVars>
          <dgm:bulletEnabled val="1"/>
        </dgm:presLayoutVars>
      </dgm:prSet>
      <dgm:spPr/>
    </dgm:pt>
    <dgm:pt modelId="{175108A7-BEF3-41C4-8726-F481A53323EB}" type="pres">
      <dgm:prSet presAssocID="{BD7359AC-2917-4BD1-8CC2-660BCAFD8295}" presName="sibTransFirstNode" presStyleLbl="bgShp" presStyleIdx="0" presStyleCnt="1"/>
      <dgm:spPr/>
    </dgm:pt>
    <dgm:pt modelId="{91838AD8-9567-40ED-A75F-1DFCCB7E3B58}" type="pres">
      <dgm:prSet presAssocID="{E25214E8-523A-4AF9-88AF-E7BD9D2005FE}" presName="nodeFollowingNodes" presStyleLbl="node1" presStyleIdx="1" presStyleCnt="4">
        <dgm:presLayoutVars>
          <dgm:bulletEnabled val="1"/>
        </dgm:presLayoutVars>
      </dgm:prSet>
      <dgm:spPr/>
    </dgm:pt>
    <dgm:pt modelId="{2871E6F8-5506-4827-9862-763FA9329A4D}" type="pres">
      <dgm:prSet presAssocID="{81BEF0C9-531F-49B6-9DCC-840D8C6F963F}" presName="nodeFollowingNodes" presStyleLbl="node1" presStyleIdx="2" presStyleCnt="4">
        <dgm:presLayoutVars>
          <dgm:bulletEnabled val="1"/>
        </dgm:presLayoutVars>
      </dgm:prSet>
      <dgm:spPr/>
    </dgm:pt>
    <dgm:pt modelId="{CC117725-7812-4016-992A-4834B0BA58D5}" type="pres">
      <dgm:prSet presAssocID="{B25A01A6-551B-488F-9A7A-060CAD249F30}" presName="nodeFollowingNodes" presStyleLbl="node1" presStyleIdx="3" presStyleCnt="4">
        <dgm:presLayoutVars>
          <dgm:bulletEnabled val="1"/>
        </dgm:presLayoutVars>
      </dgm:prSet>
      <dgm:spPr/>
    </dgm:pt>
  </dgm:ptLst>
  <dgm:cxnLst>
    <dgm:cxn modelId="{13EAD402-BA50-46A6-8A27-DCDFEB29D794}" type="presOf" srcId="{8D74A138-0D0C-414A-A524-B238250925F6}" destId="{BB1F1009-8F0C-4674-B615-94CDEE3AA634}" srcOrd="0" destOrd="0" presId="urn:microsoft.com/office/officeart/2005/8/layout/cycle3"/>
    <dgm:cxn modelId="{39C2220E-8F07-46F5-BA41-2FFF0095EBE7}" type="presOf" srcId="{E25214E8-523A-4AF9-88AF-E7BD9D2005FE}" destId="{91838AD8-9567-40ED-A75F-1DFCCB7E3B58}" srcOrd="0" destOrd="0" presId="urn:microsoft.com/office/officeart/2005/8/layout/cycle3"/>
    <dgm:cxn modelId="{F1F5B230-C065-4DA6-8691-64D37722FA7B}" srcId="{8D74A138-0D0C-414A-A524-B238250925F6}" destId="{E25214E8-523A-4AF9-88AF-E7BD9D2005FE}" srcOrd="1" destOrd="0" parTransId="{32BAD869-E6D1-4BE0-BC44-C6A86CD65EF4}" sibTransId="{BAE5CDF8-2B53-4BB4-9EB2-DC5D6AE17FCC}"/>
    <dgm:cxn modelId="{DB136732-83FE-4AC5-9F53-572666A6A6B0}" srcId="{8D74A138-0D0C-414A-A524-B238250925F6}" destId="{81BEF0C9-531F-49B6-9DCC-840D8C6F963F}" srcOrd="2" destOrd="0" parTransId="{6B4A21ED-0E5A-4C0B-8CAC-047FDD20E9CC}" sibTransId="{A2A84D4A-8033-489B-AA43-94D06DB8ADBA}"/>
    <dgm:cxn modelId="{955B414C-09CA-44B7-8759-C1EC9D974755}" type="presOf" srcId="{81BEF0C9-531F-49B6-9DCC-840D8C6F963F}" destId="{2871E6F8-5506-4827-9862-763FA9329A4D}" srcOrd="0" destOrd="0" presId="urn:microsoft.com/office/officeart/2005/8/layout/cycle3"/>
    <dgm:cxn modelId="{683B9754-EA0D-4074-907B-385C621288C3}" type="presOf" srcId="{BD7359AC-2917-4BD1-8CC2-660BCAFD8295}" destId="{175108A7-BEF3-41C4-8726-F481A53323EB}" srcOrd="0" destOrd="0" presId="urn:microsoft.com/office/officeart/2005/8/layout/cycle3"/>
    <dgm:cxn modelId="{63898479-0E7D-41DA-8BAC-0292F50AC031}" type="presOf" srcId="{B25A01A6-551B-488F-9A7A-060CAD249F30}" destId="{CC117725-7812-4016-992A-4834B0BA58D5}" srcOrd="0" destOrd="0" presId="urn:microsoft.com/office/officeart/2005/8/layout/cycle3"/>
    <dgm:cxn modelId="{99A2D696-FA54-4834-AD46-EA9189516CE6}" srcId="{8D74A138-0D0C-414A-A524-B238250925F6}" destId="{B10A7EAD-69E5-46EA-9112-8C7FFE58D2A7}" srcOrd="0" destOrd="0" parTransId="{59B09827-0DD4-409F-B04A-081BEB9C0F51}" sibTransId="{BD7359AC-2917-4BD1-8CC2-660BCAFD8295}"/>
    <dgm:cxn modelId="{F25C2DC9-D566-49D1-BD99-59562C64FE12}" type="presOf" srcId="{B10A7EAD-69E5-46EA-9112-8C7FFE58D2A7}" destId="{3BA91951-C558-4489-933C-917EE56664D1}" srcOrd="0" destOrd="0" presId="urn:microsoft.com/office/officeart/2005/8/layout/cycle3"/>
    <dgm:cxn modelId="{80CB05E4-9425-40E0-8AEC-2825122700A9}" srcId="{8D74A138-0D0C-414A-A524-B238250925F6}" destId="{B25A01A6-551B-488F-9A7A-060CAD249F30}" srcOrd="3" destOrd="0" parTransId="{98461B5A-B489-4ADD-A185-A82A426882B2}" sibTransId="{2B89263B-957F-4218-B6C5-437066D39640}"/>
    <dgm:cxn modelId="{3066AE6F-5154-4FB1-AC97-8715EF9D316F}" type="presParOf" srcId="{BB1F1009-8F0C-4674-B615-94CDEE3AA634}" destId="{FB77B985-B8D3-4653-A4E8-B6EA26F16135}" srcOrd="0" destOrd="0" presId="urn:microsoft.com/office/officeart/2005/8/layout/cycle3"/>
    <dgm:cxn modelId="{FE0E1587-64F0-42E9-8F86-ABC94B96EA52}" type="presParOf" srcId="{FB77B985-B8D3-4653-A4E8-B6EA26F16135}" destId="{3BA91951-C558-4489-933C-917EE56664D1}" srcOrd="0" destOrd="0" presId="urn:microsoft.com/office/officeart/2005/8/layout/cycle3"/>
    <dgm:cxn modelId="{6CDD0764-7575-4624-9FB7-75C12C4F21CD}" type="presParOf" srcId="{FB77B985-B8D3-4653-A4E8-B6EA26F16135}" destId="{175108A7-BEF3-41C4-8726-F481A53323EB}" srcOrd="1" destOrd="0" presId="urn:microsoft.com/office/officeart/2005/8/layout/cycle3"/>
    <dgm:cxn modelId="{FE9D50C7-C16D-444E-9D58-10D09265C461}" type="presParOf" srcId="{FB77B985-B8D3-4653-A4E8-B6EA26F16135}" destId="{91838AD8-9567-40ED-A75F-1DFCCB7E3B58}" srcOrd="2" destOrd="0" presId="urn:microsoft.com/office/officeart/2005/8/layout/cycle3"/>
    <dgm:cxn modelId="{CF23728C-4987-4FF5-BDBD-28BE28DC7EA5}" type="presParOf" srcId="{FB77B985-B8D3-4653-A4E8-B6EA26F16135}" destId="{2871E6F8-5506-4827-9862-763FA9329A4D}" srcOrd="3" destOrd="0" presId="urn:microsoft.com/office/officeart/2005/8/layout/cycle3"/>
    <dgm:cxn modelId="{503DD9B2-4B15-400A-A61C-F2B0A0D9312E}" type="presParOf" srcId="{FB77B985-B8D3-4653-A4E8-B6EA26F16135}" destId="{CC117725-7812-4016-992A-4834B0BA58D5}" srcOrd="4" destOrd="0" presId="urn:microsoft.com/office/officeart/2005/8/layout/cycle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370416-85C8-1441-8F8E-8F82271FA62A}"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CD1BFF0E-DB09-E647-8894-CD3C52EC5014}">
      <dgm:prSet phldrT="[Text]" custT="1"/>
      <dgm:spPr>
        <a:solidFill>
          <a:schemeClr val="bg2">
            <a:lumMod val="50000"/>
          </a:schemeClr>
        </a:solidFill>
        <a:effectLst>
          <a:innerShdw blurRad="63500" dist="50800" dir="16200000">
            <a:prstClr val="black">
              <a:alpha val="50000"/>
            </a:prstClr>
          </a:innerShdw>
        </a:effectLst>
      </dgm:spPr>
      <dgm:t>
        <a:bodyPr/>
        <a:lstStyle/>
        <a:p>
          <a:pPr>
            <a:buNone/>
          </a:pPr>
          <a:endParaRPr lang="en-US" sz="2000" cap="all" baseline="0">
            <a:latin typeface="Century Gothic" panose="020B0502020202020204" pitchFamily="34" charset="0"/>
          </a:endParaRPr>
        </a:p>
      </dgm:t>
    </dgm:pt>
    <dgm:pt modelId="{B90AA763-9E30-4444-BFCE-C895E8370246}" type="parTrans" cxnId="{B496017E-A960-E448-AAC1-AF3E30A6B3DA}">
      <dgm:prSet/>
      <dgm:spPr/>
      <dgm:t>
        <a:bodyPr/>
        <a:lstStyle/>
        <a:p>
          <a:endParaRPr lang="en-US"/>
        </a:p>
      </dgm:t>
    </dgm:pt>
    <dgm:pt modelId="{3338C7A8-F89A-534F-8A60-949C100069AC}" type="sibTrans" cxnId="{B496017E-A960-E448-AAC1-AF3E30A6B3DA}">
      <dgm:prSet/>
      <dgm:spPr/>
      <dgm:t>
        <a:bodyPr/>
        <a:lstStyle/>
        <a:p>
          <a:endParaRPr lang="en-US"/>
        </a:p>
      </dgm:t>
    </dgm:pt>
    <dgm:pt modelId="{B700AE2C-0D10-5843-8C49-127E54776660}">
      <dgm:prSet phldrT="[Text]" custT="1"/>
      <dgm:spPr>
        <a:solidFill>
          <a:srgbClr val="E4B344"/>
        </a:solidFill>
        <a:ln>
          <a:noFill/>
        </a:ln>
        <a:effectLst>
          <a:innerShdw blurRad="63500" dist="50800" dir="16200000">
            <a:prstClr val="black">
              <a:alpha val="50000"/>
            </a:prstClr>
          </a:innerShdw>
        </a:effectLst>
      </dgm:spPr>
      <dgm:t>
        <a:bodyPr/>
        <a:lstStyle/>
        <a:p>
          <a:pPr>
            <a:buNone/>
          </a:pPr>
          <a:r>
            <a:rPr lang="en-US" sz="1600" b="1">
              <a:solidFill>
                <a:sysClr val="window" lastClr="FFFFFF"/>
              </a:solidFill>
              <a:latin typeface="Century Gothic" panose="020B0502020202020204" pitchFamily="34" charset="0"/>
              <a:ea typeface="+mn-ea"/>
              <a:cs typeface="+mn-cs"/>
            </a:rPr>
            <a:t>SAFETY</a:t>
          </a:r>
          <a:endParaRPr lang="en-US" sz="1600">
            <a:latin typeface="Century Gothic" panose="020B0502020202020204" pitchFamily="34" charset="0"/>
          </a:endParaRPr>
        </a:p>
      </dgm:t>
    </dgm:pt>
    <dgm:pt modelId="{99102274-ED91-4D4C-A01E-6C2A98EC2FF2}" type="parTrans" cxnId="{B4D0911B-9DD6-EB42-A192-36939A60A662}">
      <dgm:prSet/>
      <dgm:spPr/>
      <dgm:t>
        <a:bodyPr/>
        <a:lstStyle/>
        <a:p>
          <a:endParaRPr lang="en-US"/>
        </a:p>
      </dgm:t>
    </dgm:pt>
    <dgm:pt modelId="{8398C52D-8A17-2E44-9D1E-7E99D3AA21F5}" type="sibTrans" cxnId="{B4D0911B-9DD6-EB42-A192-36939A60A662}">
      <dgm:prSet/>
      <dgm:spPr>
        <a:solidFill>
          <a:schemeClr val="bg2">
            <a:lumMod val="75000"/>
          </a:schemeClr>
        </a:solidFill>
      </dgm:spPr>
      <dgm:t>
        <a:bodyPr/>
        <a:lstStyle/>
        <a:p>
          <a:endParaRPr lang="en-US"/>
        </a:p>
      </dgm:t>
    </dgm:pt>
    <dgm:pt modelId="{30335572-5290-AB4D-A265-B3A93D1EA232}">
      <dgm:prSet phldrT="[Text]" custT="1"/>
      <dgm:spPr>
        <a:solidFill>
          <a:srgbClr val="ADB37E"/>
        </a:solidFill>
        <a:ln>
          <a:noFill/>
        </a:ln>
        <a:effectLst>
          <a:innerShdw blurRad="63500" dist="50800" dir="16200000">
            <a:prstClr val="black">
              <a:alpha val="50000"/>
            </a:prstClr>
          </a:innerShdw>
        </a:effectLst>
      </dgm:spPr>
      <dgm:t>
        <a:bodyPr/>
        <a:lstStyle/>
        <a:p>
          <a:pPr>
            <a:buNone/>
          </a:pPr>
          <a:endParaRPr lang="en-US" sz="1600">
            <a:latin typeface="Century Gothic" panose="020B0502020202020204" pitchFamily="34" charset="0"/>
          </a:endParaRPr>
        </a:p>
      </dgm:t>
    </dgm:pt>
    <dgm:pt modelId="{132B230A-0FBE-B84F-BA5B-4FB4AE04C201}" type="parTrans" cxnId="{A817ED2D-BD85-EA4A-B4D2-718E50434AC2}">
      <dgm:prSet/>
      <dgm:spPr/>
      <dgm:t>
        <a:bodyPr/>
        <a:lstStyle/>
        <a:p>
          <a:endParaRPr lang="en-US"/>
        </a:p>
      </dgm:t>
    </dgm:pt>
    <dgm:pt modelId="{9FDD7B1A-0E8C-B049-A80D-8F88840E93F0}" type="sibTrans" cxnId="{A817ED2D-BD85-EA4A-B4D2-718E50434AC2}">
      <dgm:prSet/>
      <dgm:spPr>
        <a:solidFill>
          <a:schemeClr val="bg2">
            <a:lumMod val="75000"/>
          </a:schemeClr>
        </a:solidFill>
      </dgm:spPr>
      <dgm:t>
        <a:bodyPr/>
        <a:lstStyle/>
        <a:p>
          <a:endParaRPr lang="en-US"/>
        </a:p>
      </dgm:t>
    </dgm:pt>
    <dgm:pt modelId="{6268450A-EE06-9546-86A8-1CAC6B26F667}">
      <dgm:prSet phldrT="[Text]" custT="1"/>
      <dgm:spPr>
        <a:solidFill>
          <a:schemeClr val="accent2">
            <a:lumMod val="60000"/>
            <a:lumOff val="40000"/>
          </a:schemeClr>
        </a:solidFill>
        <a:ln>
          <a:noFill/>
        </a:ln>
        <a:effectLst>
          <a:innerShdw blurRad="63500" dist="50800" dir="16200000">
            <a:prstClr val="black">
              <a:alpha val="50000"/>
            </a:prstClr>
          </a:innerShdw>
        </a:effectLst>
      </dgm:spPr>
      <dgm:t>
        <a:bodyPr/>
        <a:lstStyle/>
        <a:p>
          <a:pPr>
            <a:buNone/>
          </a:pPr>
          <a:endParaRPr lang="en-US" sz="1400">
            <a:latin typeface="Century Gothic" panose="020B0502020202020204" pitchFamily="34" charset="0"/>
          </a:endParaRPr>
        </a:p>
      </dgm:t>
    </dgm:pt>
    <dgm:pt modelId="{2F5DD7AB-695D-1F48-B8A4-061313F943A9}" type="parTrans" cxnId="{F49569B2-E379-BB41-8431-AF37DFDECFC5}">
      <dgm:prSet/>
      <dgm:spPr/>
      <dgm:t>
        <a:bodyPr/>
        <a:lstStyle/>
        <a:p>
          <a:endParaRPr lang="en-US"/>
        </a:p>
      </dgm:t>
    </dgm:pt>
    <dgm:pt modelId="{D9A2492A-CF76-C144-9266-D8C9F44F5B1A}" type="sibTrans" cxnId="{F49569B2-E379-BB41-8431-AF37DFDECFC5}">
      <dgm:prSet/>
      <dgm:spPr>
        <a:solidFill>
          <a:schemeClr val="bg2">
            <a:lumMod val="75000"/>
          </a:schemeClr>
        </a:solidFill>
      </dgm:spPr>
      <dgm:t>
        <a:bodyPr/>
        <a:lstStyle/>
        <a:p>
          <a:endParaRPr lang="en-US"/>
        </a:p>
      </dgm:t>
    </dgm:pt>
    <dgm:pt modelId="{76CF542C-0502-FB4E-B1EC-B42FA84A05A9}">
      <dgm:prSet phldrT="[Text]" custT="1"/>
      <dgm:spPr>
        <a:solidFill>
          <a:srgbClr val="89A3C5"/>
        </a:solidFill>
        <a:ln>
          <a:noFill/>
        </a:ln>
        <a:effectLst>
          <a:innerShdw blurRad="63500" dist="50800" dir="16200000">
            <a:prstClr val="black">
              <a:alpha val="50000"/>
            </a:prstClr>
          </a:innerShdw>
        </a:effectLst>
      </dgm:spPr>
      <dgm:t>
        <a:bodyPr/>
        <a:lstStyle/>
        <a:p>
          <a:pPr>
            <a:buNone/>
          </a:pPr>
          <a:endParaRPr lang="en-US" sz="1300">
            <a:latin typeface="Century Gothic" panose="020B0502020202020204" pitchFamily="34" charset="0"/>
          </a:endParaRPr>
        </a:p>
      </dgm:t>
    </dgm:pt>
    <dgm:pt modelId="{F4F10CB5-B742-DA48-9DE2-6FA37729CB4F}" type="parTrans" cxnId="{DB3258A8-FB39-644A-AACB-464038E7F803}">
      <dgm:prSet/>
      <dgm:spPr/>
      <dgm:t>
        <a:bodyPr/>
        <a:lstStyle/>
        <a:p>
          <a:endParaRPr lang="en-US"/>
        </a:p>
      </dgm:t>
    </dgm:pt>
    <dgm:pt modelId="{DBEAFD72-D151-A949-A5DD-B528FFDD1E4D}" type="sibTrans" cxnId="{DB3258A8-FB39-644A-AACB-464038E7F803}">
      <dgm:prSet/>
      <dgm:spPr>
        <a:solidFill>
          <a:schemeClr val="bg2">
            <a:lumMod val="75000"/>
          </a:schemeClr>
        </a:solidFill>
      </dgm:spPr>
      <dgm:t>
        <a:bodyPr/>
        <a:lstStyle/>
        <a:p>
          <a:endParaRPr lang="en-US"/>
        </a:p>
      </dgm:t>
    </dgm:pt>
    <dgm:pt modelId="{E1B12C2A-A5C1-8C48-B140-B0D2458F8A68}">
      <dgm:prSet/>
      <dgm:spPr/>
      <dgm:t>
        <a:bodyPr/>
        <a:lstStyle/>
        <a:p>
          <a:endParaRPr lang="en-US"/>
        </a:p>
      </dgm:t>
    </dgm:pt>
    <dgm:pt modelId="{AD124732-3B23-5E46-8D46-27BBB28A9E69}" type="parTrans" cxnId="{C61C49C2-E963-B747-8B4D-B0B3FF9B3899}">
      <dgm:prSet/>
      <dgm:spPr/>
      <dgm:t>
        <a:bodyPr/>
        <a:lstStyle/>
        <a:p>
          <a:endParaRPr lang="en-US"/>
        </a:p>
      </dgm:t>
    </dgm:pt>
    <dgm:pt modelId="{CDBE443A-B882-BB49-9B2C-39D1CDA152D6}" type="sibTrans" cxnId="{C61C49C2-E963-B747-8B4D-B0B3FF9B3899}">
      <dgm:prSet/>
      <dgm:spPr/>
      <dgm:t>
        <a:bodyPr/>
        <a:lstStyle/>
        <a:p>
          <a:endParaRPr lang="en-US"/>
        </a:p>
      </dgm:t>
    </dgm:pt>
    <dgm:pt modelId="{D7F479AD-39B0-F347-AC5E-BF715D028CEE}">
      <dgm:prSet custT="1"/>
      <dgm:spPr>
        <a:solidFill>
          <a:srgbClr val="DB96CB"/>
        </a:solidFill>
        <a:ln>
          <a:noFill/>
        </a:ln>
        <a:effectLst>
          <a:innerShdw blurRad="63500" dist="50800" dir="16200000">
            <a:prstClr val="black">
              <a:alpha val="50000"/>
            </a:prstClr>
          </a:innerShdw>
        </a:effectLst>
      </dgm:spPr>
      <dgm:t>
        <a:bodyPr/>
        <a:lstStyle/>
        <a:p>
          <a:pPr>
            <a:buNone/>
          </a:pPr>
          <a:r>
            <a:rPr lang="en-US" sz="1600" b="1" cap="all" baseline="0">
              <a:solidFill>
                <a:sysClr val="window" lastClr="FFFFFF"/>
              </a:solidFill>
              <a:latin typeface="Century Gothic" panose="020B0502020202020204" pitchFamily="34" charset="0"/>
              <a:ea typeface="+mn-ea"/>
              <a:cs typeface="+mn-cs"/>
            </a:rPr>
            <a:t>Peer Support</a:t>
          </a:r>
          <a:endParaRPr lang="en-US" sz="1600">
            <a:latin typeface="Century Gothic" panose="020B0502020202020204" pitchFamily="34" charset="0"/>
          </a:endParaRPr>
        </a:p>
      </dgm:t>
    </dgm:pt>
    <dgm:pt modelId="{E91D7E06-33C4-1B45-951F-D044506123FC}" type="parTrans" cxnId="{B7A4BB5C-449B-4C43-9060-556C0F12B014}">
      <dgm:prSet/>
      <dgm:spPr/>
      <dgm:t>
        <a:bodyPr/>
        <a:lstStyle/>
        <a:p>
          <a:endParaRPr lang="en-US"/>
        </a:p>
      </dgm:t>
    </dgm:pt>
    <dgm:pt modelId="{00941776-A45A-884B-8AB9-589A7EB88434}" type="sibTrans" cxnId="{B7A4BB5C-449B-4C43-9060-556C0F12B014}">
      <dgm:prSet/>
      <dgm:spPr>
        <a:solidFill>
          <a:schemeClr val="bg2">
            <a:lumMod val="75000"/>
          </a:schemeClr>
        </a:solidFill>
      </dgm:spPr>
      <dgm:t>
        <a:bodyPr/>
        <a:lstStyle/>
        <a:p>
          <a:endParaRPr lang="en-US"/>
        </a:p>
      </dgm:t>
    </dgm:pt>
    <dgm:pt modelId="{8E1A1697-26DB-5E4B-AC37-9D6655FE99F6}">
      <dgm:prSet custT="1"/>
      <dgm:spPr>
        <a:solidFill>
          <a:srgbClr val="EE9848"/>
        </a:solidFill>
        <a:ln>
          <a:noFill/>
        </a:ln>
        <a:effectLst>
          <a:innerShdw blurRad="63500" dist="50800" dir="16200000">
            <a:prstClr val="black">
              <a:alpha val="50000"/>
            </a:prstClr>
          </a:innerShdw>
        </a:effectLst>
      </dgm:spPr>
      <dgm:t>
        <a:bodyPr/>
        <a:lstStyle/>
        <a:p>
          <a:pPr>
            <a:buNone/>
          </a:pPr>
          <a:r>
            <a:rPr lang="en-US" sz="1600" b="1" cap="all" baseline="0">
              <a:solidFill>
                <a:sysClr val="window" lastClr="FFFFFF"/>
              </a:solidFill>
              <a:latin typeface="Century Gothic" panose="020B0502020202020204" pitchFamily="34" charset="0"/>
              <a:ea typeface="+mn-ea"/>
              <a:cs typeface="+mn-cs"/>
            </a:rPr>
            <a:t>Cultural, Historical &amp; Gender Issues</a:t>
          </a:r>
          <a:endParaRPr lang="en-US" sz="1600">
            <a:latin typeface="Century Gothic" panose="020B0502020202020204" pitchFamily="34" charset="0"/>
          </a:endParaRPr>
        </a:p>
      </dgm:t>
    </dgm:pt>
    <dgm:pt modelId="{97A7132D-8DA4-BB43-BB12-65BCD7C387A1}" type="parTrans" cxnId="{E110C5B4-4F6E-DB40-B083-2EA07CCD6A8E}">
      <dgm:prSet/>
      <dgm:spPr/>
      <dgm:t>
        <a:bodyPr/>
        <a:lstStyle/>
        <a:p>
          <a:endParaRPr lang="en-US"/>
        </a:p>
      </dgm:t>
    </dgm:pt>
    <dgm:pt modelId="{337C51CB-AA9D-1244-96A0-3E31E7DEFADC}" type="sibTrans" cxnId="{E110C5B4-4F6E-DB40-B083-2EA07CCD6A8E}">
      <dgm:prSet/>
      <dgm:spPr>
        <a:solidFill>
          <a:schemeClr val="bg2">
            <a:lumMod val="75000"/>
          </a:schemeClr>
        </a:solidFill>
      </dgm:spPr>
      <dgm:t>
        <a:bodyPr/>
        <a:lstStyle/>
        <a:p>
          <a:endParaRPr lang="en-US"/>
        </a:p>
      </dgm:t>
    </dgm:pt>
    <dgm:pt modelId="{8FA0E5BB-B4CB-9043-A01A-642D33C6CAE9}" type="pres">
      <dgm:prSet presAssocID="{77370416-85C8-1441-8F8E-8F82271FA62A}" presName="Name0" presStyleCnt="0">
        <dgm:presLayoutVars>
          <dgm:chMax val="1"/>
          <dgm:dir/>
          <dgm:animLvl val="ctr"/>
          <dgm:resizeHandles val="exact"/>
        </dgm:presLayoutVars>
      </dgm:prSet>
      <dgm:spPr/>
    </dgm:pt>
    <dgm:pt modelId="{438100E7-A6B9-424D-8E5B-C59EC3ECD316}" type="pres">
      <dgm:prSet presAssocID="{CD1BFF0E-DB09-E647-8894-CD3C52EC5014}" presName="centerShape" presStyleLbl="node0" presStyleIdx="0" presStyleCnt="1" custScaleX="104571" custScaleY="104571"/>
      <dgm:spPr/>
    </dgm:pt>
    <dgm:pt modelId="{9AF62AC2-A47F-8E48-9191-47296C8D61CC}" type="pres">
      <dgm:prSet presAssocID="{B700AE2C-0D10-5843-8C49-127E54776660}" presName="node" presStyleLbl="node1" presStyleIdx="0" presStyleCnt="6" custScaleX="135806" custScaleY="135806">
        <dgm:presLayoutVars>
          <dgm:bulletEnabled val="1"/>
        </dgm:presLayoutVars>
      </dgm:prSet>
      <dgm:spPr/>
    </dgm:pt>
    <dgm:pt modelId="{5D3A759D-4807-4347-8308-3A5FECF97E69}" type="pres">
      <dgm:prSet presAssocID="{B700AE2C-0D10-5843-8C49-127E54776660}" presName="dummy" presStyleCnt="0"/>
      <dgm:spPr/>
    </dgm:pt>
    <dgm:pt modelId="{4C8D35A1-4737-DA46-94D8-3D5BD87CDCDE}" type="pres">
      <dgm:prSet presAssocID="{8398C52D-8A17-2E44-9D1E-7E99D3AA21F5}" presName="sibTrans" presStyleLbl="sibTrans2D1" presStyleIdx="0" presStyleCnt="6"/>
      <dgm:spPr/>
    </dgm:pt>
    <dgm:pt modelId="{8B7D6E02-618E-5847-AB5D-5C81C95584A9}" type="pres">
      <dgm:prSet presAssocID="{30335572-5290-AB4D-A265-B3A93D1EA232}" presName="node" presStyleLbl="node1" presStyleIdx="1" presStyleCnt="6" custScaleX="135806" custScaleY="135806">
        <dgm:presLayoutVars>
          <dgm:bulletEnabled val="1"/>
        </dgm:presLayoutVars>
      </dgm:prSet>
      <dgm:spPr/>
    </dgm:pt>
    <dgm:pt modelId="{010DCDC2-91B2-F048-9612-169CB247AFD1}" type="pres">
      <dgm:prSet presAssocID="{30335572-5290-AB4D-A265-B3A93D1EA232}" presName="dummy" presStyleCnt="0"/>
      <dgm:spPr/>
    </dgm:pt>
    <dgm:pt modelId="{5070E7C8-6F5A-4B49-9ADC-463FA55F4F0C}" type="pres">
      <dgm:prSet presAssocID="{9FDD7B1A-0E8C-B049-A80D-8F88840E93F0}" presName="sibTrans" presStyleLbl="sibTrans2D1" presStyleIdx="1" presStyleCnt="6"/>
      <dgm:spPr/>
    </dgm:pt>
    <dgm:pt modelId="{69982F28-AC24-C84A-8D21-226F3142378F}" type="pres">
      <dgm:prSet presAssocID="{6268450A-EE06-9546-86A8-1CAC6B26F667}" presName="node" presStyleLbl="node1" presStyleIdx="2" presStyleCnt="6" custScaleX="142596" custScaleY="135806">
        <dgm:presLayoutVars>
          <dgm:bulletEnabled val="1"/>
        </dgm:presLayoutVars>
      </dgm:prSet>
      <dgm:spPr/>
    </dgm:pt>
    <dgm:pt modelId="{467C21BC-19E1-A448-909C-137B435DD856}" type="pres">
      <dgm:prSet presAssocID="{6268450A-EE06-9546-86A8-1CAC6B26F667}" presName="dummy" presStyleCnt="0"/>
      <dgm:spPr/>
    </dgm:pt>
    <dgm:pt modelId="{819E2750-D9BD-374F-B064-84C060A4FD4D}" type="pres">
      <dgm:prSet presAssocID="{D9A2492A-CF76-C144-9266-D8C9F44F5B1A}" presName="sibTrans" presStyleLbl="sibTrans2D1" presStyleIdx="2" presStyleCnt="6"/>
      <dgm:spPr/>
    </dgm:pt>
    <dgm:pt modelId="{039B3A13-12A4-FF49-9B65-6E050BD385EC}" type="pres">
      <dgm:prSet presAssocID="{76CF542C-0502-FB4E-B1EC-B42FA84A05A9}" presName="node" presStyleLbl="node1" presStyleIdx="3" presStyleCnt="6" custScaleX="142596" custScaleY="135806">
        <dgm:presLayoutVars>
          <dgm:bulletEnabled val="1"/>
        </dgm:presLayoutVars>
      </dgm:prSet>
      <dgm:spPr/>
    </dgm:pt>
    <dgm:pt modelId="{66EF7C5C-C81F-8A44-AD17-D76F8DAD7503}" type="pres">
      <dgm:prSet presAssocID="{76CF542C-0502-FB4E-B1EC-B42FA84A05A9}" presName="dummy" presStyleCnt="0"/>
      <dgm:spPr/>
    </dgm:pt>
    <dgm:pt modelId="{416CC99D-5BAA-9147-A1B9-4B20322C24DC}" type="pres">
      <dgm:prSet presAssocID="{DBEAFD72-D151-A949-A5DD-B528FFDD1E4D}" presName="sibTrans" presStyleLbl="sibTrans2D1" presStyleIdx="3" presStyleCnt="6"/>
      <dgm:spPr/>
    </dgm:pt>
    <dgm:pt modelId="{CFCF4A64-7341-DD40-AB8F-B6DB013EA5FE}" type="pres">
      <dgm:prSet presAssocID="{D7F479AD-39B0-F347-AC5E-BF715D028CEE}" presName="node" presStyleLbl="node1" presStyleIdx="4" presStyleCnt="6" custScaleX="135806" custScaleY="135806">
        <dgm:presLayoutVars>
          <dgm:bulletEnabled val="1"/>
        </dgm:presLayoutVars>
      </dgm:prSet>
      <dgm:spPr/>
    </dgm:pt>
    <dgm:pt modelId="{F8342495-985E-D94D-A88B-880B3093804F}" type="pres">
      <dgm:prSet presAssocID="{D7F479AD-39B0-F347-AC5E-BF715D028CEE}" presName="dummy" presStyleCnt="0"/>
      <dgm:spPr/>
    </dgm:pt>
    <dgm:pt modelId="{F9CE440B-3A58-584F-BE84-DB8B1316B7D9}" type="pres">
      <dgm:prSet presAssocID="{00941776-A45A-884B-8AB9-589A7EB88434}" presName="sibTrans" presStyleLbl="sibTrans2D1" presStyleIdx="4" presStyleCnt="6"/>
      <dgm:spPr/>
    </dgm:pt>
    <dgm:pt modelId="{74259075-7A8A-944D-8ED6-16EC1CA95C78}" type="pres">
      <dgm:prSet presAssocID="{8E1A1697-26DB-5E4B-AC37-9D6655FE99F6}" presName="node" presStyleLbl="node1" presStyleIdx="5" presStyleCnt="6" custScaleX="135806" custScaleY="135806">
        <dgm:presLayoutVars>
          <dgm:bulletEnabled val="1"/>
        </dgm:presLayoutVars>
      </dgm:prSet>
      <dgm:spPr/>
    </dgm:pt>
    <dgm:pt modelId="{FAD978D6-D9CE-F148-B684-376C7CFBC481}" type="pres">
      <dgm:prSet presAssocID="{8E1A1697-26DB-5E4B-AC37-9D6655FE99F6}" presName="dummy" presStyleCnt="0"/>
      <dgm:spPr/>
    </dgm:pt>
    <dgm:pt modelId="{C4CF2D23-B14C-C447-A5EA-1BA4562D214D}" type="pres">
      <dgm:prSet presAssocID="{337C51CB-AA9D-1244-96A0-3E31E7DEFADC}" presName="sibTrans" presStyleLbl="sibTrans2D1" presStyleIdx="5" presStyleCnt="6"/>
      <dgm:spPr/>
    </dgm:pt>
  </dgm:ptLst>
  <dgm:cxnLst>
    <dgm:cxn modelId="{2362E707-D0C4-1748-A777-1DC99BC44135}" type="presOf" srcId="{DBEAFD72-D151-A949-A5DD-B528FFDD1E4D}" destId="{416CC99D-5BAA-9147-A1B9-4B20322C24DC}" srcOrd="0" destOrd="0" presId="urn:microsoft.com/office/officeart/2005/8/layout/radial6"/>
    <dgm:cxn modelId="{8EEB520B-64F4-DE42-9620-019637B6685B}" type="presOf" srcId="{337C51CB-AA9D-1244-96A0-3E31E7DEFADC}" destId="{C4CF2D23-B14C-C447-A5EA-1BA4562D214D}" srcOrd="0" destOrd="0" presId="urn:microsoft.com/office/officeart/2005/8/layout/radial6"/>
    <dgm:cxn modelId="{B4D0911B-9DD6-EB42-A192-36939A60A662}" srcId="{CD1BFF0E-DB09-E647-8894-CD3C52EC5014}" destId="{B700AE2C-0D10-5843-8C49-127E54776660}" srcOrd="0" destOrd="0" parTransId="{99102274-ED91-4D4C-A01E-6C2A98EC2FF2}" sibTransId="{8398C52D-8A17-2E44-9D1E-7E99D3AA21F5}"/>
    <dgm:cxn modelId="{45D98822-5C44-A545-820E-B1C2640948E9}" type="presOf" srcId="{6268450A-EE06-9546-86A8-1CAC6B26F667}" destId="{69982F28-AC24-C84A-8D21-226F3142378F}" srcOrd="0" destOrd="0" presId="urn:microsoft.com/office/officeart/2005/8/layout/radial6"/>
    <dgm:cxn modelId="{A817ED2D-BD85-EA4A-B4D2-718E50434AC2}" srcId="{CD1BFF0E-DB09-E647-8894-CD3C52EC5014}" destId="{30335572-5290-AB4D-A265-B3A93D1EA232}" srcOrd="1" destOrd="0" parTransId="{132B230A-0FBE-B84F-BA5B-4FB4AE04C201}" sibTransId="{9FDD7B1A-0E8C-B049-A80D-8F88840E93F0}"/>
    <dgm:cxn modelId="{96E06432-6595-754D-8F4E-F9B5726F6EFC}" type="presOf" srcId="{CD1BFF0E-DB09-E647-8894-CD3C52EC5014}" destId="{438100E7-A6B9-424D-8E5B-C59EC3ECD316}" srcOrd="0" destOrd="0" presId="urn:microsoft.com/office/officeart/2005/8/layout/radial6"/>
    <dgm:cxn modelId="{338A6335-B111-C249-A8E9-4451DC010133}" type="presOf" srcId="{00941776-A45A-884B-8AB9-589A7EB88434}" destId="{F9CE440B-3A58-584F-BE84-DB8B1316B7D9}" srcOrd="0" destOrd="0" presId="urn:microsoft.com/office/officeart/2005/8/layout/radial6"/>
    <dgm:cxn modelId="{B7A4BB5C-449B-4C43-9060-556C0F12B014}" srcId="{CD1BFF0E-DB09-E647-8894-CD3C52EC5014}" destId="{D7F479AD-39B0-F347-AC5E-BF715D028CEE}" srcOrd="4" destOrd="0" parTransId="{E91D7E06-33C4-1B45-951F-D044506123FC}" sibTransId="{00941776-A45A-884B-8AB9-589A7EB88434}"/>
    <dgm:cxn modelId="{90D86C4D-E937-C148-A306-91B56375F896}" type="presOf" srcId="{76CF542C-0502-FB4E-B1EC-B42FA84A05A9}" destId="{039B3A13-12A4-FF49-9B65-6E050BD385EC}" srcOrd="0" destOrd="0" presId="urn:microsoft.com/office/officeart/2005/8/layout/radial6"/>
    <dgm:cxn modelId="{931C586E-528A-5147-872F-AFA2E2701584}" type="presOf" srcId="{8398C52D-8A17-2E44-9D1E-7E99D3AA21F5}" destId="{4C8D35A1-4737-DA46-94D8-3D5BD87CDCDE}" srcOrd="0" destOrd="0" presId="urn:microsoft.com/office/officeart/2005/8/layout/radial6"/>
    <dgm:cxn modelId="{B496017E-A960-E448-AAC1-AF3E30A6B3DA}" srcId="{77370416-85C8-1441-8F8E-8F82271FA62A}" destId="{CD1BFF0E-DB09-E647-8894-CD3C52EC5014}" srcOrd="0" destOrd="0" parTransId="{B90AA763-9E30-4444-BFCE-C895E8370246}" sibTransId="{3338C7A8-F89A-534F-8A60-949C100069AC}"/>
    <dgm:cxn modelId="{5CE2798A-0BCC-CB48-8B01-FB84EFFB133B}" type="presOf" srcId="{77370416-85C8-1441-8F8E-8F82271FA62A}" destId="{8FA0E5BB-B4CB-9043-A01A-642D33C6CAE9}" srcOrd="0" destOrd="0" presId="urn:microsoft.com/office/officeart/2005/8/layout/radial6"/>
    <dgm:cxn modelId="{201EA78D-4BAA-1645-88A0-A9AB5874BD51}" type="presOf" srcId="{8E1A1697-26DB-5E4B-AC37-9D6655FE99F6}" destId="{74259075-7A8A-944D-8ED6-16EC1CA95C78}" srcOrd="0" destOrd="0" presId="urn:microsoft.com/office/officeart/2005/8/layout/radial6"/>
    <dgm:cxn modelId="{8E4F1F8F-05AF-9341-B81F-9F7523180E1A}" type="presOf" srcId="{D7F479AD-39B0-F347-AC5E-BF715D028CEE}" destId="{CFCF4A64-7341-DD40-AB8F-B6DB013EA5FE}" srcOrd="0" destOrd="0" presId="urn:microsoft.com/office/officeart/2005/8/layout/radial6"/>
    <dgm:cxn modelId="{9948F8A1-DD0C-774E-ACCD-92EACDF4942F}" type="presOf" srcId="{D9A2492A-CF76-C144-9266-D8C9F44F5B1A}" destId="{819E2750-D9BD-374F-B064-84C060A4FD4D}" srcOrd="0" destOrd="0" presId="urn:microsoft.com/office/officeart/2005/8/layout/radial6"/>
    <dgm:cxn modelId="{DB3258A8-FB39-644A-AACB-464038E7F803}" srcId="{CD1BFF0E-DB09-E647-8894-CD3C52EC5014}" destId="{76CF542C-0502-FB4E-B1EC-B42FA84A05A9}" srcOrd="3" destOrd="0" parTransId="{F4F10CB5-B742-DA48-9DE2-6FA37729CB4F}" sibTransId="{DBEAFD72-D151-A949-A5DD-B528FFDD1E4D}"/>
    <dgm:cxn modelId="{F49569B2-E379-BB41-8431-AF37DFDECFC5}" srcId="{CD1BFF0E-DB09-E647-8894-CD3C52EC5014}" destId="{6268450A-EE06-9546-86A8-1CAC6B26F667}" srcOrd="2" destOrd="0" parTransId="{2F5DD7AB-695D-1F48-B8A4-061313F943A9}" sibTransId="{D9A2492A-CF76-C144-9266-D8C9F44F5B1A}"/>
    <dgm:cxn modelId="{E110C5B4-4F6E-DB40-B083-2EA07CCD6A8E}" srcId="{CD1BFF0E-DB09-E647-8894-CD3C52EC5014}" destId="{8E1A1697-26DB-5E4B-AC37-9D6655FE99F6}" srcOrd="5" destOrd="0" parTransId="{97A7132D-8DA4-BB43-BB12-65BCD7C387A1}" sibTransId="{337C51CB-AA9D-1244-96A0-3E31E7DEFADC}"/>
    <dgm:cxn modelId="{F31D12B5-5C8B-1641-B9C9-01C711F07D4C}" type="presOf" srcId="{B700AE2C-0D10-5843-8C49-127E54776660}" destId="{9AF62AC2-A47F-8E48-9191-47296C8D61CC}" srcOrd="0" destOrd="0" presId="urn:microsoft.com/office/officeart/2005/8/layout/radial6"/>
    <dgm:cxn modelId="{C61C49C2-E963-B747-8B4D-B0B3FF9B3899}" srcId="{77370416-85C8-1441-8F8E-8F82271FA62A}" destId="{E1B12C2A-A5C1-8C48-B140-B0D2458F8A68}" srcOrd="1" destOrd="0" parTransId="{AD124732-3B23-5E46-8D46-27BBB28A9E69}" sibTransId="{CDBE443A-B882-BB49-9B2C-39D1CDA152D6}"/>
    <dgm:cxn modelId="{FFB3A7D8-F21E-3247-A2C0-31701F7ACDF4}" type="presOf" srcId="{9FDD7B1A-0E8C-B049-A80D-8F88840E93F0}" destId="{5070E7C8-6F5A-4B49-9ADC-463FA55F4F0C}" srcOrd="0" destOrd="0" presId="urn:microsoft.com/office/officeart/2005/8/layout/radial6"/>
    <dgm:cxn modelId="{10858FED-C835-0943-83D2-8E9D5D7C6E08}" type="presOf" srcId="{30335572-5290-AB4D-A265-B3A93D1EA232}" destId="{8B7D6E02-618E-5847-AB5D-5C81C95584A9}" srcOrd="0" destOrd="0" presId="urn:microsoft.com/office/officeart/2005/8/layout/radial6"/>
    <dgm:cxn modelId="{D131DDC4-7636-834B-AD3E-921BD3D20DB5}" type="presParOf" srcId="{8FA0E5BB-B4CB-9043-A01A-642D33C6CAE9}" destId="{438100E7-A6B9-424D-8E5B-C59EC3ECD316}" srcOrd="0" destOrd="0" presId="urn:microsoft.com/office/officeart/2005/8/layout/radial6"/>
    <dgm:cxn modelId="{AFCECA19-6EF5-FF4B-90C7-56C5CAD38EC3}" type="presParOf" srcId="{8FA0E5BB-B4CB-9043-A01A-642D33C6CAE9}" destId="{9AF62AC2-A47F-8E48-9191-47296C8D61CC}" srcOrd="1" destOrd="0" presId="urn:microsoft.com/office/officeart/2005/8/layout/radial6"/>
    <dgm:cxn modelId="{A17268CC-B35B-FE4D-AC7E-D20B8D872186}" type="presParOf" srcId="{8FA0E5BB-B4CB-9043-A01A-642D33C6CAE9}" destId="{5D3A759D-4807-4347-8308-3A5FECF97E69}" srcOrd="2" destOrd="0" presId="urn:microsoft.com/office/officeart/2005/8/layout/radial6"/>
    <dgm:cxn modelId="{37DDB526-324D-244F-A8C7-8179CE17172A}" type="presParOf" srcId="{8FA0E5BB-B4CB-9043-A01A-642D33C6CAE9}" destId="{4C8D35A1-4737-DA46-94D8-3D5BD87CDCDE}" srcOrd="3" destOrd="0" presId="urn:microsoft.com/office/officeart/2005/8/layout/radial6"/>
    <dgm:cxn modelId="{05559519-1CDB-334D-B629-B75B13375AD2}" type="presParOf" srcId="{8FA0E5BB-B4CB-9043-A01A-642D33C6CAE9}" destId="{8B7D6E02-618E-5847-AB5D-5C81C95584A9}" srcOrd="4" destOrd="0" presId="urn:microsoft.com/office/officeart/2005/8/layout/radial6"/>
    <dgm:cxn modelId="{B42E997F-EFC7-8542-B17C-A44FD725717D}" type="presParOf" srcId="{8FA0E5BB-B4CB-9043-A01A-642D33C6CAE9}" destId="{010DCDC2-91B2-F048-9612-169CB247AFD1}" srcOrd="5" destOrd="0" presId="urn:microsoft.com/office/officeart/2005/8/layout/radial6"/>
    <dgm:cxn modelId="{265670D2-16EC-9E43-A205-33BEC9781019}" type="presParOf" srcId="{8FA0E5BB-B4CB-9043-A01A-642D33C6CAE9}" destId="{5070E7C8-6F5A-4B49-9ADC-463FA55F4F0C}" srcOrd="6" destOrd="0" presId="urn:microsoft.com/office/officeart/2005/8/layout/radial6"/>
    <dgm:cxn modelId="{8B6AD882-7AF0-AC4A-8DB0-7DF16BF4597F}" type="presParOf" srcId="{8FA0E5BB-B4CB-9043-A01A-642D33C6CAE9}" destId="{69982F28-AC24-C84A-8D21-226F3142378F}" srcOrd="7" destOrd="0" presId="urn:microsoft.com/office/officeart/2005/8/layout/radial6"/>
    <dgm:cxn modelId="{90BE8129-1AA8-3C48-A4B1-66BBFFD0BA54}" type="presParOf" srcId="{8FA0E5BB-B4CB-9043-A01A-642D33C6CAE9}" destId="{467C21BC-19E1-A448-909C-137B435DD856}" srcOrd="8" destOrd="0" presId="urn:microsoft.com/office/officeart/2005/8/layout/radial6"/>
    <dgm:cxn modelId="{747A09DE-2943-0246-A997-5191DABC4927}" type="presParOf" srcId="{8FA0E5BB-B4CB-9043-A01A-642D33C6CAE9}" destId="{819E2750-D9BD-374F-B064-84C060A4FD4D}" srcOrd="9" destOrd="0" presId="urn:microsoft.com/office/officeart/2005/8/layout/radial6"/>
    <dgm:cxn modelId="{6D539AEC-0BE1-B34C-8DF8-90A490E4C194}" type="presParOf" srcId="{8FA0E5BB-B4CB-9043-A01A-642D33C6CAE9}" destId="{039B3A13-12A4-FF49-9B65-6E050BD385EC}" srcOrd="10" destOrd="0" presId="urn:microsoft.com/office/officeart/2005/8/layout/radial6"/>
    <dgm:cxn modelId="{1F707A8E-4910-6D46-BEE5-8A7704BFB093}" type="presParOf" srcId="{8FA0E5BB-B4CB-9043-A01A-642D33C6CAE9}" destId="{66EF7C5C-C81F-8A44-AD17-D76F8DAD7503}" srcOrd="11" destOrd="0" presId="urn:microsoft.com/office/officeart/2005/8/layout/radial6"/>
    <dgm:cxn modelId="{4B07EEA3-FB37-2548-867F-BE4D35DBF47D}" type="presParOf" srcId="{8FA0E5BB-B4CB-9043-A01A-642D33C6CAE9}" destId="{416CC99D-5BAA-9147-A1B9-4B20322C24DC}" srcOrd="12" destOrd="0" presId="urn:microsoft.com/office/officeart/2005/8/layout/radial6"/>
    <dgm:cxn modelId="{A84BFF86-56CA-0845-A81B-CEA94765F717}" type="presParOf" srcId="{8FA0E5BB-B4CB-9043-A01A-642D33C6CAE9}" destId="{CFCF4A64-7341-DD40-AB8F-B6DB013EA5FE}" srcOrd="13" destOrd="0" presId="urn:microsoft.com/office/officeart/2005/8/layout/radial6"/>
    <dgm:cxn modelId="{E017A0AA-9722-DB44-B944-31B529E7AFC6}" type="presParOf" srcId="{8FA0E5BB-B4CB-9043-A01A-642D33C6CAE9}" destId="{F8342495-985E-D94D-A88B-880B3093804F}" srcOrd="14" destOrd="0" presId="urn:microsoft.com/office/officeart/2005/8/layout/radial6"/>
    <dgm:cxn modelId="{FD60907B-3FC1-4D4D-961B-2D5395A20CB2}" type="presParOf" srcId="{8FA0E5BB-B4CB-9043-A01A-642D33C6CAE9}" destId="{F9CE440B-3A58-584F-BE84-DB8B1316B7D9}" srcOrd="15" destOrd="0" presId="urn:microsoft.com/office/officeart/2005/8/layout/radial6"/>
    <dgm:cxn modelId="{4F69B258-AEAB-5B4C-9BC7-5004FAA53C60}" type="presParOf" srcId="{8FA0E5BB-B4CB-9043-A01A-642D33C6CAE9}" destId="{74259075-7A8A-944D-8ED6-16EC1CA95C78}" srcOrd="16" destOrd="0" presId="urn:microsoft.com/office/officeart/2005/8/layout/radial6"/>
    <dgm:cxn modelId="{76186BC6-212B-9841-A113-163BC59C974C}" type="presParOf" srcId="{8FA0E5BB-B4CB-9043-A01A-642D33C6CAE9}" destId="{FAD978D6-D9CE-F148-B684-376C7CFBC481}" srcOrd="17" destOrd="0" presId="urn:microsoft.com/office/officeart/2005/8/layout/radial6"/>
    <dgm:cxn modelId="{42A65F0C-137A-6D46-B793-9201158688C3}" type="presParOf" srcId="{8FA0E5BB-B4CB-9043-A01A-642D33C6CAE9}" destId="{C4CF2D23-B14C-C447-A5EA-1BA4562D214D}"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881DBF-EA8C-964D-BF97-C0437C6FAD78}" type="doc">
      <dgm:prSet loTypeId="urn:microsoft.com/office/officeart/2005/8/layout/default" loCatId="" qsTypeId="urn:microsoft.com/office/officeart/2005/8/quickstyle/simple1" qsCatId="simple" csTypeId="urn:microsoft.com/office/officeart/2005/8/colors/accent1_2" csCatId="accent1" phldr="1"/>
      <dgm:spPr/>
    </dgm:pt>
    <dgm:pt modelId="{7BA90D3D-1B45-3849-832B-73C1E4416B66}">
      <dgm:prSet phldrT="[Text]"/>
      <dgm:spPr>
        <a:solidFill>
          <a:srgbClr val="F3E99E"/>
        </a:solidFill>
        <a:effectLst>
          <a:innerShdw blurRad="63500" dist="50800" dir="16200000">
            <a:prstClr val="black">
              <a:alpha val="50000"/>
            </a:prstClr>
          </a:innerShdw>
        </a:effectLst>
      </dgm:spPr>
      <dgm:t>
        <a:bodyPr/>
        <a:lstStyle/>
        <a:p>
          <a:pPr algn="ctr">
            <a:buFont typeface="Arial" panose="020B0604020202020204" pitchFamily="34" charset="0"/>
            <a:buChar char="•"/>
          </a:pPr>
          <a:r>
            <a:rPr lang="en-US" b="0">
              <a:solidFill>
                <a:schemeClr val="tx1"/>
              </a:solidFill>
              <a:latin typeface="Century Gothic" panose="020B0502020202020204" pitchFamily="34" charset="0"/>
            </a:rPr>
            <a:t>Feel satisfied and enjoy your work</a:t>
          </a:r>
          <a:endParaRPr lang="en-US">
            <a:latin typeface="Century Gothic" panose="020B0502020202020204" pitchFamily="34" charset="0"/>
          </a:endParaRPr>
        </a:p>
      </dgm:t>
    </dgm:pt>
    <dgm:pt modelId="{EFA183C5-0E0A-B84F-B2C9-D9E6CB51C297}" type="parTrans" cxnId="{4249E775-B9FD-E547-9D04-E18B34E2B187}">
      <dgm:prSet/>
      <dgm:spPr/>
      <dgm:t>
        <a:bodyPr/>
        <a:lstStyle/>
        <a:p>
          <a:endParaRPr lang="en-US"/>
        </a:p>
      </dgm:t>
    </dgm:pt>
    <dgm:pt modelId="{9982E753-6045-A348-875D-F1BF1B7F8FA8}" type="sibTrans" cxnId="{4249E775-B9FD-E547-9D04-E18B34E2B187}">
      <dgm:prSet/>
      <dgm:spPr/>
      <dgm:t>
        <a:bodyPr/>
        <a:lstStyle/>
        <a:p>
          <a:endParaRPr lang="en-US"/>
        </a:p>
      </dgm:t>
    </dgm:pt>
    <dgm:pt modelId="{5CC9CD2A-2972-1B4F-B919-DC8143449937}">
      <dgm:prSet phldrT="[Text]"/>
      <dgm:spPr>
        <a:solidFill>
          <a:srgbClr val="ADB37E"/>
        </a:solidFill>
        <a:effectLst>
          <a:innerShdw blurRad="63500" dist="50800" dir="16200000">
            <a:prstClr val="black">
              <a:alpha val="50000"/>
            </a:prstClr>
          </a:innerShdw>
        </a:effectLst>
      </dgm:spPr>
      <dgm:t>
        <a:bodyPr/>
        <a:lstStyle/>
        <a:p>
          <a:pPr>
            <a:buFont typeface="Arial" panose="020B0604020202020204" pitchFamily="34" charset="0"/>
            <a:buChar char="•"/>
          </a:pPr>
          <a:r>
            <a:rPr lang="en-US" b="0">
              <a:solidFill>
                <a:schemeClr val="tx1"/>
              </a:solidFill>
              <a:latin typeface="Century Gothic" panose="020B0502020202020204" pitchFamily="34" charset="0"/>
            </a:rPr>
            <a:t>Feel positive towards those with whom you work</a:t>
          </a:r>
          <a:endParaRPr lang="en-US">
            <a:latin typeface="Century Gothic" panose="020B0502020202020204" pitchFamily="34" charset="0"/>
          </a:endParaRPr>
        </a:p>
      </dgm:t>
    </dgm:pt>
    <dgm:pt modelId="{A0DB8347-24AC-7C4A-BC25-E524D1DED5D3}" type="parTrans" cxnId="{629063B8-0445-A24F-BBAA-7E47A8754E4C}">
      <dgm:prSet/>
      <dgm:spPr/>
      <dgm:t>
        <a:bodyPr/>
        <a:lstStyle/>
        <a:p>
          <a:endParaRPr lang="en-US"/>
        </a:p>
      </dgm:t>
    </dgm:pt>
    <dgm:pt modelId="{32F8B779-6C35-F442-8080-9C600AE7C62B}" type="sibTrans" cxnId="{629063B8-0445-A24F-BBAA-7E47A8754E4C}">
      <dgm:prSet/>
      <dgm:spPr/>
      <dgm:t>
        <a:bodyPr/>
        <a:lstStyle/>
        <a:p>
          <a:endParaRPr lang="en-US"/>
        </a:p>
      </dgm:t>
    </dgm:pt>
    <dgm:pt modelId="{1B044A23-024F-B945-82AC-CB5E2F458BED}">
      <dgm:prSet phldrT="[Text]"/>
      <dgm:spPr>
        <a:solidFill>
          <a:srgbClr val="EFAE71"/>
        </a:solidFill>
        <a:effectLst>
          <a:innerShdw blurRad="63500" dist="50800" dir="16200000">
            <a:prstClr val="black">
              <a:alpha val="50000"/>
            </a:prstClr>
          </a:innerShdw>
        </a:effectLst>
      </dgm:spPr>
      <dgm:t>
        <a:bodyPr/>
        <a:lstStyle/>
        <a:p>
          <a:pPr>
            <a:buFont typeface="Arial" panose="020B0604020202020204" pitchFamily="34" charset="0"/>
            <a:buChar char="•"/>
          </a:pPr>
          <a:r>
            <a:rPr lang="en-US" b="0" dirty="0">
              <a:solidFill>
                <a:schemeClr val="tx1"/>
              </a:solidFill>
              <a:latin typeface="Century Gothic" panose="020B0502020202020204" pitchFamily="34" charset="0"/>
            </a:rPr>
            <a:t>    Feel that you are actually helping others (“</a:t>
          </a:r>
          <a:r>
            <a:rPr lang="en-US" b="0" i="1" dirty="0">
              <a:solidFill>
                <a:schemeClr val="tx1"/>
              </a:solidFill>
              <a:latin typeface="Century Gothic" panose="020B0502020202020204" pitchFamily="34" charset="0"/>
            </a:rPr>
            <a:t>I make a difference</a:t>
          </a:r>
          <a:r>
            <a:rPr lang="en-US" b="0" dirty="0">
              <a:solidFill>
                <a:schemeClr val="tx1"/>
              </a:solidFill>
              <a:latin typeface="Century Gothic" panose="020B0502020202020204" pitchFamily="34" charset="0"/>
            </a:rPr>
            <a:t>.”)</a:t>
          </a:r>
          <a:endParaRPr lang="en-US" dirty="0">
            <a:latin typeface="Century Gothic" panose="020B0502020202020204" pitchFamily="34" charset="0"/>
          </a:endParaRPr>
        </a:p>
      </dgm:t>
    </dgm:pt>
    <dgm:pt modelId="{0B4B73F4-7343-7F45-A289-04BB1E61FA49}" type="parTrans" cxnId="{1CEB6AE9-D64C-C643-AD6D-7C062C0A05F7}">
      <dgm:prSet/>
      <dgm:spPr/>
      <dgm:t>
        <a:bodyPr/>
        <a:lstStyle/>
        <a:p>
          <a:endParaRPr lang="en-US"/>
        </a:p>
      </dgm:t>
    </dgm:pt>
    <dgm:pt modelId="{D7F9C22D-ECD7-714F-BC4E-FF8234259744}" type="sibTrans" cxnId="{1CEB6AE9-D64C-C643-AD6D-7C062C0A05F7}">
      <dgm:prSet/>
      <dgm:spPr/>
      <dgm:t>
        <a:bodyPr/>
        <a:lstStyle/>
        <a:p>
          <a:endParaRPr lang="en-US"/>
        </a:p>
      </dgm:t>
    </dgm:pt>
    <dgm:pt modelId="{DB3D8135-2735-EF4F-A2BC-F8CCED1BD2C6}">
      <dgm:prSet/>
      <dgm:spPr>
        <a:solidFill>
          <a:srgbClr val="85A3B9"/>
        </a:solidFill>
        <a:effectLst>
          <a:innerShdw blurRad="63500" dist="50800" dir="16200000">
            <a:prstClr val="black">
              <a:alpha val="50000"/>
            </a:prstClr>
          </a:innerShdw>
        </a:effectLst>
      </dgm:spPr>
      <dgm:t>
        <a:bodyPr/>
        <a:lstStyle/>
        <a:p>
          <a:pPr>
            <a:buFont typeface="Arial" panose="020B0604020202020204" pitchFamily="34" charset="0"/>
            <a:buChar char="•"/>
          </a:pPr>
          <a:r>
            <a:rPr lang="en-US" b="0" dirty="0">
              <a:solidFill>
                <a:schemeClr val="tx1"/>
              </a:solidFill>
              <a:latin typeface="Century Gothic" panose="020B0502020202020204" pitchFamily="34" charset="0"/>
            </a:rPr>
            <a:t>Feel that you are able to keep up with the work </a:t>
          </a:r>
          <a:endParaRPr lang="en-US" dirty="0">
            <a:latin typeface="Century Gothic" panose="020B0502020202020204" pitchFamily="34" charset="0"/>
          </a:endParaRPr>
        </a:p>
      </dgm:t>
    </dgm:pt>
    <dgm:pt modelId="{90CA67E7-3998-FC43-9DF3-6B8D2068BF54}" type="parTrans" cxnId="{EA9AAC5F-67F5-B94A-BF6B-8869B6F5AB67}">
      <dgm:prSet/>
      <dgm:spPr/>
      <dgm:t>
        <a:bodyPr/>
        <a:lstStyle/>
        <a:p>
          <a:endParaRPr lang="en-US"/>
        </a:p>
      </dgm:t>
    </dgm:pt>
    <dgm:pt modelId="{669C030C-6619-5347-8C8A-3860A4C6F309}" type="sibTrans" cxnId="{EA9AAC5F-67F5-B94A-BF6B-8869B6F5AB67}">
      <dgm:prSet/>
      <dgm:spPr/>
      <dgm:t>
        <a:bodyPr/>
        <a:lstStyle/>
        <a:p>
          <a:endParaRPr lang="en-US"/>
        </a:p>
      </dgm:t>
    </dgm:pt>
    <dgm:pt modelId="{16297E70-8494-2D4B-8390-6D795C8B61F3}" type="pres">
      <dgm:prSet presAssocID="{3B881DBF-EA8C-964D-BF97-C0437C6FAD78}" presName="diagram" presStyleCnt="0">
        <dgm:presLayoutVars>
          <dgm:dir/>
          <dgm:resizeHandles val="exact"/>
        </dgm:presLayoutVars>
      </dgm:prSet>
      <dgm:spPr/>
    </dgm:pt>
    <dgm:pt modelId="{A0D827AD-6EC7-AE41-BB6A-BFB6FF15B73A}" type="pres">
      <dgm:prSet presAssocID="{7BA90D3D-1B45-3849-832B-73C1E4416B66}" presName="node" presStyleLbl="node1" presStyleIdx="0" presStyleCnt="4">
        <dgm:presLayoutVars>
          <dgm:bulletEnabled val="1"/>
        </dgm:presLayoutVars>
      </dgm:prSet>
      <dgm:spPr/>
    </dgm:pt>
    <dgm:pt modelId="{FE8CE66E-F1F3-0746-BEB3-36879EF50820}" type="pres">
      <dgm:prSet presAssocID="{9982E753-6045-A348-875D-F1BF1B7F8FA8}" presName="sibTrans" presStyleCnt="0"/>
      <dgm:spPr/>
    </dgm:pt>
    <dgm:pt modelId="{5F4911DD-4BC0-DC43-ACA0-F000405C2F97}" type="pres">
      <dgm:prSet presAssocID="{5CC9CD2A-2972-1B4F-B919-DC8143449937}" presName="node" presStyleLbl="node1" presStyleIdx="1" presStyleCnt="4">
        <dgm:presLayoutVars>
          <dgm:bulletEnabled val="1"/>
        </dgm:presLayoutVars>
      </dgm:prSet>
      <dgm:spPr/>
    </dgm:pt>
    <dgm:pt modelId="{CAEF46F8-4533-534A-892A-F6124FDA042C}" type="pres">
      <dgm:prSet presAssocID="{32F8B779-6C35-F442-8080-9C600AE7C62B}" presName="sibTrans" presStyleCnt="0"/>
      <dgm:spPr/>
    </dgm:pt>
    <dgm:pt modelId="{2395A31E-7554-F34A-828E-FCC2BC2EF5F7}" type="pres">
      <dgm:prSet presAssocID="{1B044A23-024F-B945-82AC-CB5E2F458BED}" presName="node" presStyleLbl="node1" presStyleIdx="2" presStyleCnt="4">
        <dgm:presLayoutVars>
          <dgm:bulletEnabled val="1"/>
        </dgm:presLayoutVars>
      </dgm:prSet>
      <dgm:spPr/>
    </dgm:pt>
    <dgm:pt modelId="{4940D838-9B7D-8746-BC6C-7CA5960F8BA7}" type="pres">
      <dgm:prSet presAssocID="{D7F9C22D-ECD7-714F-BC4E-FF8234259744}" presName="sibTrans" presStyleCnt="0"/>
      <dgm:spPr/>
    </dgm:pt>
    <dgm:pt modelId="{C1B650E0-2096-0A45-A2EA-0D74B052865F}" type="pres">
      <dgm:prSet presAssocID="{DB3D8135-2735-EF4F-A2BC-F8CCED1BD2C6}" presName="node" presStyleLbl="node1" presStyleIdx="3" presStyleCnt="4">
        <dgm:presLayoutVars>
          <dgm:bulletEnabled val="1"/>
        </dgm:presLayoutVars>
      </dgm:prSet>
      <dgm:spPr/>
    </dgm:pt>
  </dgm:ptLst>
  <dgm:cxnLst>
    <dgm:cxn modelId="{EA9AAC5F-67F5-B94A-BF6B-8869B6F5AB67}" srcId="{3B881DBF-EA8C-964D-BF97-C0437C6FAD78}" destId="{DB3D8135-2735-EF4F-A2BC-F8CCED1BD2C6}" srcOrd="3" destOrd="0" parTransId="{90CA67E7-3998-FC43-9DF3-6B8D2068BF54}" sibTransId="{669C030C-6619-5347-8C8A-3860A4C6F309}"/>
    <dgm:cxn modelId="{AE8BF649-4F70-E349-B08B-47074E877496}" type="presOf" srcId="{3B881DBF-EA8C-964D-BF97-C0437C6FAD78}" destId="{16297E70-8494-2D4B-8390-6D795C8B61F3}" srcOrd="0" destOrd="0" presId="urn:microsoft.com/office/officeart/2005/8/layout/default"/>
    <dgm:cxn modelId="{4249E775-B9FD-E547-9D04-E18B34E2B187}" srcId="{3B881DBF-EA8C-964D-BF97-C0437C6FAD78}" destId="{7BA90D3D-1B45-3849-832B-73C1E4416B66}" srcOrd="0" destOrd="0" parTransId="{EFA183C5-0E0A-B84F-B2C9-D9E6CB51C297}" sibTransId="{9982E753-6045-A348-875D-F1BF1B7F8FA8}"/>
    <dgm:cxn modelId="{3A6F8A5A-6FE6-9540-88F1-1CCC63B9AFE7}" type="presOf" srcId="{DB3D8135-2735-EF4F-A2BC-F8CCED1BD2C6}" destId="{C1B650E0-2096-0A45-A2EA-0D74B052865F}" srcOrd="0" destOrd="0" presId="urn:microsoft.com/office/officeart/2005/8/layout/default"/>
    <dgm:cxn modelId="{3A687E99-F011-5A48-BBDB-98701D388F6C}" type="presOf" srcId="{7BA90D3D-1B45-3849-832B-73C1E4416B66}" destId="{A0D827AD-6EC7-AE41-BB6A-BFB6FF15B73A}" srcOrd="0" destOrd="0" presId="urn:microsoft.com/office/officeart/2005/8/layout/default"/>
    <dgm:cxn modelId="{370C9DA5-407B-354B-8332-40BA4C9B0E24}" type="presOf" srcId="{1B044A23-024F-B945-82AC-CB5E2F458BED}" destId="{2395A31E-7554-F34A-828E-FCC2BC2EF5F7}" srcOrd="0" destOrd="0" presId="urn:microsoft.com/office/officeart/2005/8/layout/default"/>
    <dgm:cxn modelId="{869E42B2-0EBA-E14C-BA14-2BC2FABCD1AE}" type="presOf" srcId="{5CC9CD2A-2972-1B4F-B919-DC8143449937}" destId="{5F4911DD-4BC0-DC43-ACA0-F000405C2F97}" srcOrd="0" destOrd="0" presId="urn:microsoft.com/office/officeart/2005/8/layout/default"/>
    <dgm:cxn modelId="{629063B8-0445-A24F-BBAA-7E47A8754E4C}" srcId="{3B881DBF-EA8C-964D-BF97-C0437C6FAD78}" destId="{5CC9CD2A-2972-1B4F-B919-DC8143449937}" srcOrd="1" destOrd="0" parTransId="{A0DB8347-24AC-7C4A-BC25-E524D1DED5D3}" sibTransId="{32F8B779-6C35-F442-8080-9C600AE7C62B}"/>
    <dgm:cxn modelId="{1CEB6AE9-D64C-C643-AD6D-7C062C0A05F7}" srcId="{3B881DBF-EA8C-964D-BF97-C0437C6FAD78}" destId="{1B044A23-024F-B945-82AC-CB5E2F458BED}" srcOrd="2" destOrd="0" parTransId="{0B4B73F4-7343-7F45-A289-04BB1E61FA49}" sibTransId="{D7F9C22D-ECD7-714F-BC4E-FF8234259744}"/>
    <dgm:cxn modelId="{14944DFB-F573-E54A-9C1E-D196F02958BF}" type="presParOf" srcId="{16297E70-8494-2D4B-8390-6D795C8B61F3}" destId="{A0D827AD-6EC7-AE41-BB6A-BFB6FF15B73A}" srcOrd="0" destOrd="0" presId="urn:microsoft.com/office/officeart/2005/8/layout/default"/>
    <dgm:cxn modelId="{2E74C862-C331-234D-800D-3DEA15D8E378}" type="presParOf" srcId="{16297E70-8494-2D4B-8390-6D795C8B61F3}" destId="{FE8CE66E-F1F3-0746-BEB3-36879EF50820}" srcOrd="1" destOrd="0" presId="urn:microsoft.com/office/officeart/2005/8/layout/default"/>
    <dgm:cxn modelId="{5647F2F5-D873-D44B-9FB4-E6F2FCBAA062}" type="presParOf" srcId="{16297E70-8494-2D4B-8390-6D795C8B61F3}" destId="{5F4911DD-4BC0-DC43-ACA0-F000405C2F97}" srcOrd="2" destOrd="0" presId="urn:microsoft.com/office/officeart/2005/8/layout/default"/>
    <dgm:cxn modelId="{988B709F-6FCC-5E4D-8757-8E7E816C5169}" type="presParOf" srcId="{16297E70-8494-2D4B-8390-6D795C8B61F3}" destId="{CAEF46F8-4533-534A-892A-F6124FDA042C}" srcOrd="3" destOrd="0" presId="urn:microsoft.com/office/officeart/2005/8/layout/default"/>
    <dgm:cxn modelId="{ECF5B0B3-935E-DF4D-BA1C-D58A0FF793A0}" type="presParOf" srcId="{16297E70-8494-2D4B-8390-6D795C8B61F3}" destId="{2395A31E-7554-F34A-828E-FCC2BC2EF5F7}" srcOrd="4" destOrd="0" presId="urn:microsoft.com/office/officeart/2005/8/layout/default"/>
    <dgm:cxn modelId="{5070E2F9-B39B-0749-9D93-1283E29AE06D}" type="presParOf" srcId="{16297E70-8494-2D4B-8390-6D795C8B61F3}" destId="{4940D838-9B7D-8746-BC6C-7CA5960F8BA7}" srcOrd="5" destOrd="0" presId="urn:microsoft.com/office/officeart/2005/8/layout/default"/>
    <dgm:cxn modelId="{713306B3-8333-3C47-B83A-1C51B3138C1D}" type="presParOf" srcId="{16297E70-8494-2D4B-8390-6D795C8B61F3}" destId="{C1B650E0-2096-0A45-A2EA-0D74B052865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02E937A-8AB2-2849-ACBF-07FC19893DE4}"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FF79B64F-1F2A-3E40-9F8D-E2118187A410}">
      <dgm:prSet phldrT="[Text]" custT="1"/>
      <dgm:spPr>
        <a:solidFill>
          <a:srgbClr val="85A3B9"/>
        </a:solidFill>
        <a:effectLst>
          <a:innerShdw blurRad="63500" dist="50800" dir="16200000">
            <a:prstClr val="black">
              <a:alpha val="50000"/>
            </a:prstClr>
          </a:innerShdw>
        </a:effectLst>
      </dgm:spPr>
      <dgm:t>
        <a:bodyPr/>
        <a:lstStyle/>
        <a:p>
          <a:r>
            <a:rPr lang="en-US" sz="2400" b="1" dirty="0">
              <a:latin typeface="Century Gothic" panose="020B0502020202020204" pitchFamily="34" charset="0"/>
              <a:cs typeface="Calibri" panose="020F0502020204030204" pitchFamily="34" charset="0"/>
            </a:rPr>
            <a:t>Normalize these experiences</a:t>
          </a:r>
        </a:p>
      </dgm:t>
    </dgm:pt>
    <dgm:pt modelId="{D0409D8D-1C74-AD4D-B027-13F6D36404B9}" type="parTrans" cxnId="{626E105D-DC07-814F-88F0-F6745D28A2ED}">
      <dgm:prSet/>
      <dgm:spPr/>
      <dgm:t>
        <a:bodyPr/>
        <a:lstStyle/>
        <a:p>
          <a:endParaRPr lang="en-US"/>
        </a:p>
      </dgm:t>
    </dgm:pt>
    <dgm:pt modelId="{562B51C3-7E0E-7B41-8801-E32F16ECB597}" type="sibTrans" cxnId="{626E105D-DC07-814F-88F0-F6745D28A2ED}">
      <dgm:prSet/>
      <dgm:spPr/>
      <dgm:t>
        <a:bodyPr/>
        <a:lstStyle/>
        <a:p>
          <a:endParaRPr lang="en-US"/>
        </a:p>
      </dgm:t>
    </dgm:pt>
    <dgm:pt modelId="{B84E6314-53F3-3944-971C-A9FB3B8B42E3}">
      <dgm:prSet phldrT="[Text]" custT="1"/>
      <dgm:spPr>
        <a:solidFill>
          <a:srgbClr val="ADB37E"/>
        </a:solidFill>
        <a:effectLst>
          <a:innerShdw blurRad="63500" dist="50800" dir="16200000">
            <a:prstClr val="black">
              <a:alpha val="50000"/>
            </a:prstClr>
          </a:innerShdw>
        </a:effectLst>
      </dgm:spPr>
      <dgm:t>
        <a:bodyPr/>
        <a:lstStyle/>
        <a:p>
          <a:r>
            <a:rPr lang="en-US" sz="2400" b="1" dirty="0">
              <a:latin typeface="Century Gothic" panose="020B0502020202020204" pitchFamily="34" charset="0"/>
              <a:cs typeface="Calibri" panose="020F0502020204030204" pitchFamily="34" charset="0"/>
            </a:rPr>
            <a:t>Reduce negative aspects of working with trauma that can affect professional functioning as well as quality of life</a:t>
          </a:r>
        </a:p>
      </dgm:t>
    </dgm:pt>
    <dgm:pt modelId="{E36AF146-2CD1-BD46-BC3B-CBD34B6DD1CB}" type="parTrans" cxnId="{49DBE805-6431-5F42-80B1-76F7FBC6AED0}">
      <dgm:prSet/>
      <dgm:spPr/>
      <dgm:t>
        <a:bodyPr/>
        <a:lstStyle/>
        <a:p>
          <a:endParaRPr lang="en-US"/>
        </a:p>
      </dgm:t>
    </dgm:pt>
    <dgm:pt modelId="{FE8D1700-80F0-3644-B8D2-72E1952612D8}" type="sibTrans" cxnId="{49DBE805-6431-5F42-80B1-76F7FBC6AED0}">
      <dgm:prSet/>
      <dgm:spPr/>
      <dgm:t>
        <a:bodyPr/>
        <a:lstStyle/>
        <a:p>
          <a:endParaRPr lang="en-US"/>
        </a:p>
      </dgm:t>
    </dgm:pt>
    <dgm:pt modelId="{A7B19B13-A43B-7040-9ECC-C213D3C8C726}">
      <dgm:prSet phldrT="[Text]" custT="1"/>
      <dgm:spPr>
        <a:solidFill>
          <a:schemeClr val="accent2">
            <a:lumMod val="60000"/>
            <a:lumOff val="40000"/>
          </a:schemeClr>
        </a:solidFill>
        <a:effectLst>
          <a:innerShdw blurRad="63500" dist="50800" dir="16200000">
            <a:prstClr val="black">
              <a:alpha val="50000"/>
            </a:prstClr>
          </a:innerShdw>
        </a:effectLst>
      </dgm:spPr>
      <dgm:t>
        <a:bodyPr/>
        <a:lstStyle/>
        <a:p>
          <a:r>
            <a:rPr lang="en-US" sz="2400" b="1" dirty="0">
              <a:latin typeface="Century Gothic" panose="020B0502020202020204" pitchFamily="34" charset="0"/>
              <a:cs typeface="Calibri" panose="020F0502020204030204" pitchFamily="34" charset="0"/>
            </a:rPr>
            <a:t>Adopt organizational and individual strategies to prevent and mitigate more harmful experiences of stress</a:t>
          </a:r>
        </a:p>
      </dgm:t>
    </dgm:pt>
    <dgm:pt modelId="{366BC034-5EB9-D247-A752-5DF47ED55121}" type="parTrans" cxnId="{C0A2EA0F-260A-4549-B2E0-DF33BAC7A111}">
      <dgm:prSet/>
      <dgm:spPr/>
      <dgm:t>
        <a:bodyPr/>
        <a:lstStyle/>
        <a:p>
          <a:endParaRPr lang="en-US"/>
        </a:p>
      </dgm:t>
    </dgm:pt>
    <dgm:pt modelId="{71A92380-1B07-984B-9499-2A9B5D753C46}" type="sibTrans" cxnId="{C0A2EA0F-260A-4549-B2E0-DF33BAC7A111}">
      <dgm:prSet/>
      <dgm:spPr/>
      <dgm:t>
        <a:bodyPr/>
        <a:lstStyle/>
        <a:p>
          <a:endParaRPr lang="en-US"/>
        </a:p>
      </dgm:t>
    </dgm:pt>
    <dgm:pt modelId="{E4AE50AF-6DAE-1E41-8F6A-6D0734C681FA}" type="pres">
      <dgm:prSet presAssocID="{D02E937A-8AB2-2849-ACBF-07FC19893DE4}" presName="diagram" presStyleCnt="0">
        <dgm:presLayoutVars>
          <dgm:dir/>
          <dgm:resizeHandles val="exact"/>
        </dgm:presLayoutVars>
      </dgm:prSet>
      <dgm:spPr/>
    </dgm:pt>
    <dgm:pt modelId="{B06DA728-ED27-2949-9D79-88A012C64BBD}" type="pres">
      <dgm:prSet presAssocID="{FF79B64F-1F2A-3E40-9F8D-E2118187A410}" presName="node" presStyleLbl="node1" presStyleIdx="0" presStyleCnt="3" custScaleX="126667" custScaleY="166830">
        <dgm:presLayoutVars>
          <dgm:bulletEnabled val="1"/>
        </dgm:presLayoutVars>
      </dgm:prSet>
      <dgm:spPr/>
    </dgm:pt>
    <dgm:pt modelId="{A9A5B056-CEFB-D347-A85F-67268244C231}" type="pres">
      <dgm:prSet presAssocID="{562B51C3-7E0E-7B41-8801-E32F16ECB597}" presName="sibTrans" presStyleCnt="0"/>
      <dgm:spPr/>
    </dgm:pt>
    <dgm:pt modelId="{A3609A66-6767-4B46-98C6-32C94F738972}" type="pres">
      <dgm:prSet presAssocID="{B84E6314-53F3-3944-971C-A9FB3B8B42E3}" presName="node" presStyleLbl="node1" presStyleIdx="1" presStyleCnt="3" custScaleX="126667" custScaleY="166830">
        <dgm:presLayoutVars>
          <dgm:bulletEnabled val="1"/>
        </dgm:presLayoutVars>
      </dgm:prSet>
      <dgm:spPr/>
    </dgm:pt>
    <dgm:pt modelId="{8D7A6FA9-2826-C640-8BCD-67B6C865706B}" type="pres">
      <dgm:prSet presAssocID="{FE8D1700-80F0-3644-B8D2-72E1952612D8}" presName="sibTrans" presStyleCnt="0"/>
      <dgm:spPr/>
    </dgm:pt>
    <dgm:pt modelId="{8EE434DD-5207-C24A-A659-A49C9C809390}" type="pres">
      <dgm:prSet presAssocID="{A7B19B13-A43B-7040-9ECC-C213D3C8C726}" presName="node" presStyleLbl="node1" presStyleIdx="2" presStyleCnt="3" custScaleX="126667" custScaleY="166830">
        <dgm:presLayoutVars>
          <dgm:bulletEnabled val="1"/>
        </dgm:presLayoutVars>
      </dgm:prSet>
      <dgm:spPr/>
    </dgm:pt>
  </dgm:ptLst>
  <dgm:cxnLst>
    <dgm:cxn modelId="{49DBE805-6431-5F42-80B1-76F7FBC6AED0}" srcId="{D02E937A-8AB2-2849-ACBF-07FC19893DE4}" destId="{B84E6314-53F3-3944-971C-A9FB3B8B42E3}" srcOrd="1" destOrd="0" parTransId="{E36AF146-2CD1-BD46-BC3B-CBD34B6DD1CB}" sibTransId="{FE8D1700-80F0-3644-B8D2-72E1952612D8}"/>
    <dgm:cxn modelId="{DC20370D-0B9A-8A46-9294-474EE36516B9}" type="presOf" srcId="{FF79B64F-1F2A-3E40-9F8D-E2118187A410}" destId="{B06DA728-ED27-2949-9D79-88A012C64BBD}" srcOrd="0" destOrd="0" presId="urn:microsoft.com/office/officeart/2005/8/layout/default"/>
    <dgm:cxn modelId="{D970CF0D-CA08-0441-B98C-A0B9EA19C587}" type="presOf" srcId="{B84E6314-53F3-3944-971C-A9FB3B8B42E3}" destId="{A3609A66-6767-4B46-98C6-32C94F738972}" srcOrd="0" destOrd="0" presId="urn:microsoft.com/office/officeart/2005/8/layout/default"/>
    <dgm:cxn modelId="{C0A2EA0F-260A-4549-B2E0-DF33BAC7A111}" srcId="{D02E937A-8AB2-2849-ACBF-07FC19893DE4}" destId="{A7B19B13-A43B-7040-9ECC-C213D3C8C726}" srcOrd="2" destOrd="0" parTransId="{366BC034-5EB9-D247-A752-5DF47ED55121}" sibTransId="{71A92380-1B07-984B-9499-2A9B5D753C46}"/>
    <dgm:cxn modelId="{AF795C34-8A48-0344-A2AE-79EC3DAE6A6F}" type="presOf" srcId="{D02E937A-8AB2-2849-ACBF-07FC19893DE4}" destId="{E4AE50AF-6DAE-1E41-8F6A-6D0734C681FA}" srcOrd="0" destOrd="0" presId="urn:microsoft.com/office/officeart/2005/8/layout/default"/>
    <dgm:cxn modelId="{626E105D-DC07-814F-88F0-F6745D28A2ED}" srcId="{D02E937A-8AB2-2849-ACBF-07FC19893DE4}" destId="{FF79B64F-1F2A-3E40-9F8D-E2118187A410}" srcOrd="0" destOrd="0" parTransId="{D0409D8D-1C74-AD4D-B027-13F6D36404B9}" sibTransId="{562B51C3-7E0E-7B41-8801-E32F16ECB597}"/>
    <dgm:cxn modelId="{2F05F8EE-A20C-6D44-B7E0-9211CB195390}" type="presOf" srcId="{A7B19B13-A43B-7040-9ECC-C213D3C8C726}" destId="{8EE434DD-5207-C24A-A659-A49C9C809390}" srcOrd="0" destOrd="0" presId="urn:microsoft.com/office/officeart/2005/8/layout/default"/>
    <dgm:cxn modelId="{3748BB80-3877-1A46-88A1-2F39F07E0350}" type="presParOf" srcId="{E4AE50AF-6DAE-1E41-8F6A-6D0734C681FA}" destId="{B06DA728-ED27-2949-9D79-88A012C64BBD}" srcOrd="0" destOrd="0" presId="urn:microsoft.com/office/officeart/2005/8/layout/default"/>
    <dgm:cxn modelId="{AB62227F-3406-6C4D-B1B0-B6B2107AC198}" type="presParOf" srcId="{E4AE50AF-6DAE-1E41-8F6A-6D0734C681FA}" destId="{A9A5B056-CEFB-D347-A85F-67268244C231}" srcOrd="1" destOrd="0" presId="urn:microsoft.com/office/officeart/2005/8/layout/default"/>
    <dgm:cxn modelId="{29980E68-A9BD-D34C-866C-3C014EFF3575}" type="presParOf" srcId="{E4AE50AF-6DAE-1E41-8F6A-6D0734C681FA}" destId="{A3609A66-6767-4B46-98C6-32C94F738972}" srcOrd="2" destOrd="0" presId="urn:microsoft.com/office/officeart/2005/8/layout/default"/>
    <dgm:cxn modelId="{F8E61015-38B1-1E45-AAA7-AC97BFE2895D}" type="presParOf" srcId="{E4AE50AF-6DAE-1E41-8F6A-6D0734C681FA}" destId="{8D7A6FA9-2826-C640-8BCD-67B6C865706B}" srcOrd="3" destOrd="0" presId="urn:microsoft.com/office/officeart/2005/8/layout/default"/>
    <dgm:cxn modelId="{9265CF0E-EDB1-0440-A6D3-24937869511D}" type="presParOf" srcId="{E4AE50AF-6DAE-1E41-8F6A-6D0734C681FA}" destId="{8EE434DD-5207-C24A-A659-A49C9C80939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B881DBF-EA8C-964D-BF97-C0437C6FAD78}" type="doc">
      <dgm:prSet loTypeId="urn:microsoft.com/office/officeart/2005/8/layout/default" loCatId="" qsTypeId="urn:microsoft.com/office/officeart/2005/8/quickstyle/simple1" qsCatId="simple" csTypeId="urn:microsoft.com/office/officeart/2005/8/colors/accent1_2" csCatId="accent1" phldr="1"/>
      <dgm:spPr/>
    </dgm:pt>
    <dgm:pt modelId="{7BA90D3D-1B45-3849-832B-73C1E4416B66}">
      <dgm:prSet phldrT="[Text]" custT="1"/>
      <dgm:spPr>
        <a:solidFill>
          <a:srgbClr val="F3E99E"/>
        </a:solidFill>
        <a:effectLst>
          <a:innerShdw blurRad="63500" dist="50800" dir="16200000">
            <a:prstClr val="black">
              <a:alpha val="50000"/>
            </a:prstClr>
          </a:innerShdw>
        </a:effectLst>
      </dgm:spPr>
      <dgm:t>
        <a:bodyPr/>
        <a:lstStyle/>
        <a:p>
          <a:pPr algn="ctr">
            <a:buFont typeface="Arial" panose="020B0604020202020204" pitchFamily="34" charset="0"/>
            <a:buChar char="•"/>
          </a:pPr>
          <a:r>
            <a:rPr lang="en-US" sz="2400" b="0">
              <a:solidFill>
                <a:schemeClr val="tx1"/>
              </a:solidFill>
              <a:latin typeface="Century Gothic" panose="020B0502020202020204" pitchFamily="34" charset="0"/>
            </a:rPr>
            <a:t>Physical and emotional exhaustion</a:t>
          </a:r>
          <a:endParaRPr lang="en-US" sz="2400">
            <a:solidFill>
              <a:schemeClr val="tx1"/>
            </a:solidFill>
            <a:latin typeface="Century Gothic" panose="020B0502020202020204" pitchFamily="34" charset="0"/>
          </a:endParaRPr>
        </a:p>
      </dgm:t>
    </dgm:pt>
    <dgm:pt modelId="{EFA183C5-0E0A-B84F-B2C9-D9E6CB51C297}" type="parTrans" cxnId="{4249E775-B9FD-E547-9D04-E18B34E2B187}">
      <dgm:prSet/>
      <dgm:spPr/>
      <dgm:t>
        <a:bodyPr/>
        <a:lstStyle/>
        <a:p>
          <a:endParaRPr lang="en-US"/>
        </a:p>
      </dgm:t>
    </dgm:pt>
    <dgm:pt modelId="{9982E753-6045-A348-875D-F1BF1B7F8FA8}" type="sibTrans" cxnId="{4249E775-B9FD-E547-9D04-E18B34E2B187}">
      <dgm:prSet/>
      <dgm:spPr/>
      <dgm:t>
        <a:bodyPr/>
        <a:lstStyle/>
        <a:p>
          <a:endParaRPr lang="en-US"/>
        </a:p>
      </dgm:t>
    </dgm:pt>
    <dgm:pt modelId="{5CC9CD2A-2972-1B4F-B919-DC8143449937}">
      <dgm:prSet phldrT="[Text]" custT="1"/>
      <dgm:spPr>
        <a:solidFill>
          <a:srgbClr val="A6CB4D">
            <a:alpha val="65882"/>
          </a:srgbClr>
        </a:solidFill>
        <a:effectLst>
          <a:innerShdw blurRad="63500" dist="50800" dir="16200000">
            <a:prstClr val="black">
              <a:alpha val="50000"/>
            </a:prstClr>
          </a:innerShdw>
        </a:effectLst>
      </dgm:spPr>
      <dgm:t>
        <a:bodyPr/>
        <a:lstStyle/>
        <a:p>
          <a:pPr>
            <a:buFont typeface="Arial" panose="020B0604020202020204" pitchFamily="34" charset="0"/>
            <a:buChar char="•"/>
          </a:pPr>
          <a:r>
            <a:rPr lang="en-US" sz="2400" b="0">
              <a:solidFill>
                <a:schemeClr val="tx1"/>
              </a:solidFill>
              <a:latin typeface="Century Gothic" panose="020B0502020202020204" pitchFamily="34" charset="0"/>
            </a:rPr>
            <a:t>Cynicism and detachment</a:t>
          </a:r>
          <a:endParaRPr lang="en-US" sz="2400">
            <a:solidFill>
              <a:schemeClr val="tx1"/>
            </a:solidFill>
            <a:latin typeface="Century Gothic" panose="020B0502020202020204" pitchFamily="34" charset="0"/>
          </a:endParaRPr>
        </a:p>
      </dgm:t>
    </dgm:pt>
    <dgm:pt modelId="{A0DB8347-24AC-7C4A-BC25-E524D1DED5D3}" type="parTrans" cxnId="{629063B8-0445-A24F-BBAA-7E47A8754E4C}">
      <dgm:prSet/>
      <dgm:spPr/>
      <dgm:t>
        <a:bodyPr/>
        <a:lstStyle/>
        <a:p>
          <a:endParaRPr lang="en-US"/>
        </a:p>
      </dgm:t>
    </dgm:pt>
    <dgm:pt modelId="{32F8B779-6C35-F442-8080-9C600AE7C62B}" type="sibTrans" cxnId="{629063B8-0445-A24F-BBAA-7E47A8754E4C}">
      <dgm:prSet/>
      <dgm:spPr/>
      <dgm:t>
        <a:bodyPr/>
        <a:lstStyle/>
        <a:p>
          <a:endParaRPr lang="en-US"/>
        </a:p>
      </dgm:t>
    </dgm:pt>
    <dgm:pt modelId="{1B044A23-024F-B945-82AC-CB5E2F458BED}">
      <dgm:prSet phldrT="[Text]" custT="1"/>
      <dgm:spPr>
        <a:solidFill>
          <a:srgbClr val="DB96CB">
            <a:alpha val="67843"/>
          </a:srgbClr>
        </a:solidFill>
        <a:effectLst>
          <a:innerShdw blurRad="63500" dist="50800" dir="16200000">
            <a:prstClr val="black">
              <a:alpha val="50000"/>
            </a:prstClr>
          </a:innerShdw>
        </a:effectLst>
      </dgm:spPr>
      <dgm:t>
        <a:bodyPr/>
        <a:lstStyle/>
        <a:p>
          <a:pPr>
            <a:buFont typeface="Arial" panose="020B0604020202020204" pitchFamily="34" charset="0"/>
            <a:buChar char="•"/>
          </a:pPr>
          <a:r>
            <a:rPr lang="en-US" sz="2400" b="0">
              <a:solidFill>
                <a:schemeClr val="tx1"/>
              </a:solidFill>
              <a:latin typeface="Century Gothic" panose="020B0502020202020204" pitchFamily="34" charset="0"/>
            </a:rPr>
            <a:t>Feelings</a:t>
          </a:r>
          <a:r>
            <a:rPr lang="en-US" sz="2400">
              <a:solidFill>
                <a:schemeClr val="tx1"/>
              </a:solidFill>
              <a:latin typeface="Century Gothic" panose="020B0502020202020204" pitchFamily="34" charset="0"/>
            </a:rPr>
            <a:t> of </a:t>
          </a:r>
          <a:r>
            <a:rPr lang="en-US" sz="2400" b="0">
              <a:solidFill>
                <a:schemeClr val="tx1"/>
              </a:solidFill>
              <a:latin typeface="Century Gothic" panose="020B0502020202020204" pitchFamily="34" charset="0"/>
            </a:rPr>
            <a:t>ineffectiveness    and lack of accomplishment</a:t>
          </a:r>
          <a:endParaRPr lang="en-US" sz="2400">
            <a:solidFill>
              <a:schemeClr val="tx1"/>
            </a:solidFill>
            <a:latin typeface="Century Gothic" panose="020B0502020202020204" pitchFamily="34" charset="0"/>
          </a:endParaRPr>
        </a:p>
      </dgm:t>
    </dgm:pt>
    <dgm:pt modelId="{0B4B73F4-7343-7F45-A289-04BB1E61FA49}" type="parTrans" cxnId="{1CEB6AE9-D64C-C643-AD6D-7C062C0A05F7}">
      <dgm:prSet/>
      <dgm:spPr/>
      <dgm:t>
        <a:bodyPr/>
        <a:lstStyle/>
        <a:p>
          <a:endParaRPr lang="en-US"/>
        </a:p>
      </dgm:t>
    </dgm:pt>
    <dgm:pt modelId="{D7F9C22D-ECD7-714F-BC4E-FF8234259744}" type="sibTrans" cxnId="{1CEB6AE9-D64C-C643-AD6D-7C062C0A05F7}">
      <dgm:prSet/>
      <dgm:spPr/>
      <dgm:t>
        <a:bodyPr/>
        <a:lstStyle/>
        <a:p>
          <a:endParaRPr lang="en-US"/>
        </a:p>
      </dgm:t>
    </dgm:pt>
    <dgm:pt modelId="{DB3D8135-2735-EF4F-A2BC-F8CCED1BD2C6}">
      <dgm:prSet custT="1"/>
      <dgm:spPr>
        <a:solidFill>
          <a:srgbClr val="89A3C5">
            <a:alpha val="61176"/>
          </a:srgbClr>
        </a:solidFill>
        <a:effectLst>
          <a:innerShdw blurRad="63500" dist="50800" dir="16200000">
            <a:prstClr val="black">
              <a:alpha val="50000"/>
            </a:prstClr>
          </a:innerShdw>
        </a:effectLst>
      </dgm:spPr>
      <dgm:t>
        <a:bodyPr/>
        <a:lstStyle/>
        <a:p>
          <a:pPr>
            <a:buFont typeface="Arial" panose="020B0604020202020204" pitchFamily="34" charset="0"/>
            <a:buChar char="•"/>
          </a:pPr>
          <a:r>
            <a:rPr lang="en-US" sz="2400" b="0">
              <a:solidFill>
                <a:schemeClr val="tx1"/>
              </a:solidFill>
              <a:latin typeface="Century Gothic" panose="020B0502020202020204" pitchFamily="34" charset="0"/>
            </a:rPr>
            <a:t>An inability to function effectively on a personal or professional level</a:t>
          </a:r>
          <a:endParaRPr lang="en-US" sz="2400">
            <a:solidFill>
              <a:schemeClr val="tx1"/>
            </a:solidFill>
            <a:latin typeface="Century Gothic" panose="020B0502020202020204" pitchFamily="34" charset="0"/>
          </a:endParaRPr>
        </a:p>
      </dgm:t>
    </dgm:pt>
    <dgm:pt modelId="{90CA67E7-3998-FC43-9DF3-6B8D2068BF54}" type="parTrans" cxnId="{EA9AAC5F-67F5-B94A-BF6B-8869B6F5AB67}">
      <dgm:prSet/>
      <dgm:spPr/>
      <dgm:t>
        <a:bodyPr/>
        <a:lstStyle/>
        <a:p>
          <a:endParaRPr lang="en-US"/>
        </a:p>
      </dgm:t>
    </dgm:pt>
    <dgm:pt modelId="{669C030C-6619-5347-8C8A-3860A4C6F309}" type="sibTrans" cxnId="{EA9AAC5F-67F5-B94A-BF6B-8869B6F5AB67}">
      <dgm:prSet/>
      <dgm:spPr/>
      <dgm:t>
        <a:bodyPr/>
        <a:lstStyle/>
        <a:p>
          <a:endParaRPr lang="en-US"/>
        </a:p>
      </dgm:t>
    </dgm:pt>
    <dgm:pt modelId="{16297E70-8494-2D4B-8390-6D795C8B61F3}" type="pres">
      <dgm:prSet presAssocID="{3B881DBF-EA8C-964D-BF97-C0437C6FAD78}" presName="diagram" presStyleCnt="0">
        <dgm:presLayoutVars>
          <dgm:dir/>
          <dgm:resizeHandles val="exact"/>
        </dgm:presLayoutVars>
      </dgm:prSet>
      <dgm:spPr/>
    </dgm:pt>
    <dgm:pt modelId="{A0D827AD-6EC7-AE41-BB6A-BFB6FF15B73A}" type="pres">
      <dgm:prSet presAssocID="{7BA90D3D-1B45-3849-832B-73C1E4416B66}" presName="node" presStyleLbl="node1" presStyleIdx="0" presStyleCnt="4">
        <dgm:presLayoutVars>
          <dgm:bulletEnabled val="1"/>
        </dgm:presLayoutVars>
      </dgm:prSet>
      <dgm:spPr/>
    </dgm:pt>
    <dgm:pt modelId="{FE8CE66E-F1F3-0746-BEB3-36879EF50820}" type="pres">
      <dgm:prSet presAssocID="{9982E753-6045-A348-875D-F1BF1B7F8FA8}" presName="sibTrans" presStyleCnt="0"/>
      <dgm:spPr/>
    </dgm:pt>
    <dgm:pt modelId="{5F4911DD-4BC0-DC43-ACA0-F000405C2F97}" type="pres">
      <dgm:prSet presAssocID="{5CC9CD2A-2972-1B4F-B919-DC8143449937}" presName="node" presStyleLbl="node1" presStyleIdx="1" presStyleCnt="4">
        <dgm:presLayoutVars>
          <dgm:bulletEnabled val="1"/>
        </dgm:presLayoutVars>
      </dgm:prSet>
      <dgm:spPr/>
    </dgm:pt>
    <dgm:pt modelId="{CAEF46F8-4533-534A-892A-F6124FDA042C}" type="pres">
      <dgm:prSet presAssocID="{32F8B779-6C35-F442-8080-9C600AE7C62B}" presName="sibTrans" presStyleCnt="0"/>
      <dgm:spPr/>
    </dgm:pt>
    <dgm:pt modelId="{2395A31E-7554-F34A-828E-FCC2BC2EF5F7}" type="pres">
      <dgm:prSet presAssocID="{1B044A23-024F-B945-82AC-CB5E2F458BED}" presName="node" presStyleLbl="node1" presStyleIdx="2" presStyleCnt="4">
        <dgm:presLayoutVars>
          <dgm:bulletEnabled val="1"/>
        </dgm:presLayoutVars>
      </dgm:prSet>
      <dgm:spPr/>
    </dgm:pt>
    <dgm:pt modelId="{4940D838-9B7D-8746-BC6C-7CA5960F8BA7}" type="pres">
      <dgm:prSet presAssocID="{D7F9C22D-ECD7-714F-BC4E-FF8234259744}" presName="sibTrans" presStyleCnt="0"/>
      <dgm:spPr/>
    </dgm:pt>
    <dgm:pt modelId="{C1B650E0-2096-0A45-A2EA-0D74B052865F}" type="pres">
      <dgm:prSet presAssocID="{DB3D8135-2735-EF4F-A2BC-F8CCED1BD2C6}" presName="node" presStyleLbl="node1" presStyleIdx="3" presStyleCnt="4">
        <dgm:presLayoutVars>
          <dgm:bulletEnabled val="1"/>
        </dgm:presLayoutVars>
      </dgm:prSet>
      <dgm:spPr/>
    </dgm:pt>
  </dgm:ptLst>
  <dgm:cxnLst>
    <dgm:cxn modelId="{EA9AAC5F-67F5-B94A-BF6B-8869B6F5AB67}" srcId="{3B881DBF-EA8C-964D-BF97-C0437C6FAD78}" destId="{DB3D8135-2735-EF4F-A2BC-F8CCED1BD2C6}" srcOrd="3" destOrd="0" parTransId="{90CA67E7-3998-FC43-9DF3-6B8D2068BF54}" sibTransId="{669C030C-6619-5347-8C8A-3860A4C6F309}"/>
    <dgm:cxn modelId="{AE8BF649-4F70-E349-B08B-47074E877496}" type="presOf" srcId="{3B881DBF-EA8C-964D-BF97-C0437C6FAD78}" destId="{16297E70-8494-2D4B-8390-6D795C8B61F3}" srcOrd="0" destOrd="0" presId="urn:microsoft.com/office/officeart/2005/8/layout/default"/>
    <dgm:cxn modelId="{4249E775-B9FD-E547-9D04-E18B34E2B187}" srcId="{3B881DBF-EA8C-964D-BF97-C0437C6FAD78}" destId="{7BA90D3D-1B45-3849-832B-73C1E4416B66}" srcOrd="0" destOrd="0" parTransId="{EFA183C5-0E0A-B84F-B2C9-D9E6CB51C297}" sibTransId="{9982E753-6045-A348-875D-F1BF1B7F8FA8}"/>
    <dgm:cxn modelId="{3A6F8A5A-6FE6-9540-88F1-1CCC63B9AFE7}" type="presOf" srcId="{DB3D8135-2735-EF4F-A2BC-F8CCED1BD2C6}" destId="{C1B650E0-2096-0A45-A2EA-0D74B052865F}" srcOrd="0" destOrd="0" presId="urn:microsoft.com/office/officeart/2005/8/layout/default"/>
    <dgm:cxn modelId="{3A687E99-F011-5A48-BBDB-98701D388F6C}" type="presOf" srcId="{7BA90D3D-1B45-3849-832B-73C1E4416B66}" destId="{A0D827AD-6EC7-AE41-BB6A-BFB6FF15B73A}" srcOrd="0" destOrd="0" presId="urn:microsoft.com/office/officeart/2005/8/layout/default"/>
    <dgm:cxn modelId="{370C9DA5-407B-354B-8332-40BA4C9B0E24}" type="presOf" srcId="{1B044A23-024F-B945-82AC-CB5E2F458BED}" destId="{2395A31E-7554-F34A-828E-FCC2BC2EF5F7}" srcOrd="0" destOrd="0" presId="urn:microsoft.com/office/officeart/2005/8/layout/default"/>
    <dgm:cxn modelId="{869E42B2-0EBA-E14C-BA14-2BC2FABCD1AE}" type="presOf" srcId="{5CC9CD2A-2972-1B4F-B919-DC8143449937}" destId="{5F4911DD-4BC0-DC43-ACA0-F000405C2F97}" srcOrd="0" destOrd="0" presId="urn:microsoft.com/office/officeart/2005/8/layout/default"/>
    <dgm:cxn modelId="{629063B8-0445-A24F-BBAA-7E47A8754E4C}" srcId="{3B881DBF-EA8C-964D-BF97-C0437C6FAD78}" destId="{5CC9CD2A-2972-1B4F-B919-DC8143449937}" srcOrd="1" destOrd="0" parTransId="{A0DB8347-24AC-7C4A-BC25-E524D1DED5D3}" sibTransId="{32F8B779-6C35-F442-8080-9C600AE7C62B}"/>
    <dgm:cxn modelId="{1CEB6AE9-D64C-C643-AD6D-7C062C0A05F7}" srcId="{3B881DBF-EA8C-964D-BF97-C0437C6FAD78}" destId="{1B044A23-024F-B945-82AC-CB5E2F458BED}" srcOrd="2" destOrd="0" parTransId="{0B4B73F4-7343-7F45-A289-04BB1E61FA49}" sibTransId="{D7F9C22D-ECD7-714F-BC4E-FF8234259744}"/>
    <dgm:cxn modelId="{14944DFB-F573-E54A-9C1E-D196F02958BF}" type="presParOf" srcId="{16297E70-8494-2D4B-8390-6D795C8B61F3}" destId="{A0D827AD-6EC7-AE41-BB6A-BFB6FF15B73A}" srcOrd="0" destOrd="0" presId="urn:microsoft.com/office/officeart/2005/8/layout/default"/>
    <dgm:cxn modelId="{2E74C862-C331-234D-800D-3DEA15D8E378}" type="presParOf" srcId="{16297E70-8494-2D4B-8390-6D795C8B61F3}" destId="{FE8CE66E-F1F3-0746-BEB3-36879EF50820}" srcOrd="1" destOrd="0" presId="urn:microsoft.com/office/officeart/2005/8/layout/default"/>
    <dgm:cxn modelId="{5647F2F5-D873-D44B-9FB4-E6F2FCBAA062}" type="presParOf" srcId="{16297E70-8494-2D4B-8390-6D795C8B61F3}" destId="{5F4911DD-4BC0-DC43-ACA0-F000405C2F97}" srcOrd="2" destOrd="0" presId="urn:microsoft.com/office/officeart/2005/8/layout/default"/>
    <dgm:cxn modelId="{988B709F-6FCC-5E4D-8757-8E7E816C5169}" type="presParOf" srcId="{16297E70-8494-2D4B-8390-6D795C8B61F3}" destId="{CAEF46F8-4533-534A-892A-F6124FDA042C}" srcOrd="3" destOrd="0" presId="urn:microsoft.com/office/officeart/2005/8/layout/default"/>
    <dgm:cxn modelId="{ECF5B0B3-935E-DF4D-BA1C-D58A0FF793A0}" type="presParOf" srcId="{16297E70-8494-2D4B-8390-6D795C8B61F3}" destId="{2395A31E-7554-F34A-828E-FCC2BC2EF5F7}" srcOrd="4" destOrd="0" presId="urn:microsoft.com/office/officeart/2005/8/layout/default"/>
    <dgm:cxn modelId="{5070E2F9-B39B-0749-9D93-1283E29AE06D}" type="presParOf" srcId="{16297E70-8494-2D4B-8390-6D795C8B61F3}" destId="{4940D838-9B7D-8746-BC6C-7CA5960F8BA7}" srcOrd="5" destOrd="0" presId="urn:microsoft.com/office/officeart/2005/8/layout/default"/>
    <dgm:cxn modelId="{713306B3-8333-3C47-B83A-1C51B3138C1D}" type="presParOf" srcId="{16297E70-8494-2D4B-8390-6D795C8B61F3}" destId="{C1B650E0-2096-0A45-A2EA-0D74B052865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9B80AFF-45FA-F54C-8691-1CF300AA9C6D}" type="doc">
      <dgm:prSet loTypeId="urn:microsoft.com/office/officeart/2008/layout/LinedList" loCatId="" qsTypeId="urn:microsoft.com/office/officeart/2005/8/quickstyle/simple1" qsCatId="simple" csTypeId="urn:microsoft.com/office/officeart/2005/8/colors/accent1_1" csCatId="accent1" phldr="1"/>
      <dgm:spPr/>
      <dgm:t>
        <a:bodyPr/>
        <a:lstStyle/>
        <a:p>
          <a:endParaRPr lang="en-US"/>
        </a:p>
      </dgm:t>
    </dgm:pt>
    <dgm:pt modelId="{DB453039-81CE-7248-A240-3EF7D699FE89}">
      <dgm:prSet phldrT="[Text]" custT="1"/>
      <dgm:spPr>
        <a:solidFill>
          <a:schemeClr val="tx2">
            <a:lumMod val="10000"/>
            <a:lumOff val="90000"/>
          </a:schemeClr>
        </a:solidFill>
        <a:ln>
          <a:noFill/>
        </a:ln>
        <a:effectLst>
          <a:innerShdw blurRad="63500" dist="50800" dir="16200000">
            <a:prstClr val="black">
              <a:alpha val="50000"/>
            </a:prstClr>
          </a:innerShdw>
        </a:effectLst>
      </dgm:spPr>
      <dgm:t>
        <a:bodyPr anchor="ctr"/>
        <a:lstStyle/>
        <a:p>
          <a:pPr algn="ctr">
            <a:lnSpc>
              <a:spcPct val="100000"/>
            </a:lnSpc>
            <a:buNone/>
          </a:pPr>
          <a:r>
            <a:rPr lang="en-US" sz="2400" b="0">
              <a:latin typeface="Century Gothic" panose="020B0502020202020204" pitchFamily="34" charset="0"/>
            </a:rPr>
            <a:t>Stress that occurs when one believes they know the right thing to do, but institutional or other constraints make it difficult to pursue a course of action. </a:t>
          </a:r>
        </a:p>
      </dgm:t>
    </dgm:pt>
    <dgm:pt modelId="{74168FE0-D8E1-8E4C-8B4C-558BE04F7E62}" type="parTrans" cxnId="{745B3CEC-A80B-2442-9B6D-C74E0E96E4EE}">
      <dgm:prSet/>
      <dgm:spPr/>
      <dgm:t>
        <a:bodyPr/>
        <a:lstStyle/>
        <a:p>
          <a:endParaRPr lang="en-US"/>
        </a:p>
      </dgm:t>
    </dgm:pt>
    <dgm:pt modelId="{46D776A5-2BBB-5B40-B948-00638AE6777D}" type="sibTrans" cxnId="{745B3CEC-A80B-2442-9B6D-C74E0E96E4EE}">
      <dgm:prSet/>
      <dgm:spPr/>
      <dgm:t>
        <a:bodyPr/>
        <a:lstStyle/>
        <a:p>
          <a:endParaRPr lang="en-US"/>
        </a:p>
      </dgm:t>
    </dgm:pt>
    <dgm:pt modelId="{3410339C-8BC0-9541-9F08-99FB77262722}">
      <dgm:prSet phldrT="[Text]" custT="1"/>
      <dgm:spPr>
        <a:ln>
          <a:noFill/>
        </a:ln>
      </dgm:spPr>
      <dgm:t>
        <a:bodyPr/>
        <a:lstStyle/>
        <a:p>
          <a:r>
            <a:rPr lang="en-US" sz="2800" b="1">
              <a:latin typeface="Century Gothic" panose="020B0502020202020204" pitchFamily="34" charset="0"/>
              <a:cs typeface="Calibri" panose="020F0502020204030204" pitchFamily="34" charset="0"/>
            </a:rPr>
            <a:t>Psychological</a:t>
          </a:r>
        </a:p>
      </dgm:t>
    </dgm:pt>
    <dgm:pt modelId="{5B5BD7A9-09ED-F940-B462-0A354245D63F}" type="parTrans" cxnId="{B278BAF1-0ECC-2F47-BF5F-7FA3802A57DC}">
      <dgm:prSet/>
      <dgm:spPr/>
      <dgm:t>
        <a:bodyPr/>
        <a:lstStyle/>
        <a:p>
          <a:endParaRPr lang="en-US"/>
        </a:p>
      </dgm:t>
    </dgm:pt>
    <dgm:pt modelId="{F054B846-B464-7340-A405-C72001D5B690}" type="sibTrans" cxnId="{B278BAF1-0ECC-2F47-BF5F-7FA3802A57DC}">
      <dgm:prSet/>
      <dgm:spPr/>
      <dgm:t>
        <a:bodyPr/>
        <a:lstStyle/>
        <a:p>
          <a:endParaRPr lang="en-US"/>
        </a:p>
      </dgm:t>
    </dgm:pt>
    <dgm:pt modelId="{271D61E1-F812-4649-B499-BB6A107A93E2}">
      <dgm:prSet phldrT="[Text]" custT="1"/>
      <dgm:spPr/>
      <dgm:t>
        <a:bodyPr/>
        <a:lstStyle/>
        <a:p>
          <a:r>
            <a:rPr lang="en-US" sz="2800" b="1">
              <a:latin typeface="Century Gothic" panose="020B0502020202020204" pitchFamily="34" charset="0"/>
            </a:rPr>
            <a:t>Biological</a:t>
          </a:r>
        </a:p>
      </dgm:t>
    </dgm:pt>
    <dgm:pt modelId="{A7AF8F04-F6EE-9D44-B349-94DDD99F4B58}" type="parTrans" cxnId="{03F21290-0B44-7E4A-A1C0-5F502EB36CE2}">
      <dgm:prSet/>
      <dgm:spPr/>
      <dgm:t>
        <a:bodyPr/>
        <a:lstStyle/>
        <a:p>
          <a:endParaRPr lang="en-US"/>
        </a:p>
      </dgm:t>
    </dgm:pt>
    <dgm:pt modelId="{399A55C7-EC9C-4E43-A4FF-70D6CDBCF042}" type="sibTrans" cxnId="{03F21290-0B44-7E4A-A1C0-5F502EB36CE2}">
      <dgm:prSet/>
      <dgm:spPr/>
      <dgm:t>
        <a:bodyPr/>
        <a:lstStyle/>
        <a:p>
          <a:endParaRPr lang="en-US"/>
        </a:p>
      </dgm:t>
    </dgm:pt>
    <dgm:pt modelId="{2C4226D9-6066-9143-AF38-7294CB75541C}">
      <dgm:prSet phldrT="[Text]" custT="1"/>
      <dgm:spPr/>
      <dgm:t>
        <a:bodyPr/>
        <a:lstStyle/>
        <a:p>
          <a:r>
            <a:rPr lang="en-US" sz="2800" b="1">
              <a:latin typeface="Century Gothic" panose="020B0502020202020204" pitchFamily="34" charset="0"/>
            </a:rPr>
            <a:t>Spiritual</a:t>
          </a:r>
        </a:p>
      </dgm:t>
    </dgm:pt>
    <dgm:pt modelId="{B6366EC0-AF14-044A-BA99-2933E48F6976}" type="parTrans" cxnId="{74940C63-DF4D-6945-8E8A-0A10D266D9E7}">
      <dgm:prSet/>
      <dgm:spPr/>
      <dgm:t>
        <a:bodyPr/>
        <a:lstStyle/>
        <a:p>
          <a:endParaRPr lang="en-US"/>
        </a:p>
      </dgm:t>
    </dgm:pt>
    <dgm:pt modelId="{94B9B5F8-5923-1943-B09B-0A550204DDB6}" type="sibTrans" cxnId="{74940C63-DF4D-6945-8E8A-0A10D266D9E7}">
      <dgm:prSet/>
      <dgm:spPr/>
      <dgm:t>
        <a:bodyPr/>
        <a:lstStyle/>
        <a:p>
          <a:endParaRPr lang="en-US"/>
        </a:p>
      </dgm:t>
    </dgm:pt>
    <dgm:pt modelId="{AD90E19A-57D0-4A40-ACD8-CD6052A6F6DA}">
      <dgm:prSet custT="1"/>
      <dgm:spPr>
        <a:ln>
          <a:noFill/>
        </a:ln>
      </dgm:spPr>
      <dgm:t>
        <a:bodyPr/>
        <a:lstStyle/>
        <a:p>
          <a:r>
            <a:rPr lang="en-US" sz="2800" b="1">
              <a:latin typeface="Century Gothic" panose="020B0502020202020204" pitchFamily="34" charset="0"/>
            </a:rPr>
            <a:t>Behavioral</a:t>
          </a:r>
        </a:p>
      </dgm:t>
    </dgm:pt>
    <dgm:pt modelId="{639FE064-75EA-DC45-AFE6-FE16D844C9BB}" type="parTrans" cxnId="{126A4DD1-9A7B-DA43-9CD0-7AC0F11E6EB1}">
      <dgm:prSet/>
      <dgm:spPr/>
      <dgm:t>
        <a:bodyPr/>
        <a:lstStyle/>
        <a:p>
          <a:endParaRPr lang="en-US"/>
        </a:p>
      </dgm:t>
    </dgm:pt>
    <dgm:pt modelId="{626D7138-C151-B246-B727-2DD712B741F8}" type="sibTrans" cxnId="{126A4DD1-9A7B-DA43-9CD0-7AC0F11E6EB1}">
      <dgm:prSet/>
      <dgm:spPr/>
      <dgm:t>
        <a:bodyPr/>
        <a:lstStyle/>
        <a:p>
          <a:endParaRPr lang="en-US"/>
        </a:p>
      </dgm:t>
    </dgm:pt>
    <dgm:pt modelId="{0A8FBBDF-192C-2C45-9B76-4838DB545AAC}">
      <dgm:prSet custT="1"/>
      <dgm:spPr/>
      <dgm:t>
        <a:bodyPr/>
        <a:lstStyle/>
        <a:p>
          <a:r>
            <a:rPr lang="en-US" sz="2800" b="1">
              <a:latin typeface="Century Gothic" panose="020B0502020202020204" pitchFamily="34" charset="0"/>
            </a:rPr>
            <a:t>Social Impact</a:t>
          </a:r>
        </a:p>
      </dgm:t>
    </dgm:pt>
    <dgm:pt modelId="{C91BFA2C-4490-F24F-8291-6DC179C4FC92}" type="parTrans" cxnId="{3D7CF6C8-9A32-6F42-A19F-722C6421AEF8}">
      <dgm:prSet/>
      <dgm:spPr/>
      <dgm:t>
        <a:bodyPr/>
        <a:lstStyle/>
        <a:p>
          <a:endParaRPr lang="en-US"/>
        </a:p>
      </dgm:t>
    </dgm:pt>
    <dgm:pt modelId="{F3A0C8D6-4A10-D142-ADE5-45D2926CC7A9}" type="sibTrans" cxnId="{3D7CF6C8-9A32-6F42-A19F-722C6421AEF8}">
      <dgm:prSet/>
      <dgm:spPr/>
      <dgm:t>
        <a:bodyPr/>
        <a:lstStyle/>
        <a:p>
          <a:endParaRPr lang="en-US"/>
        </a:p>
      </dgm:t>
    </dgm:pt>
    <dgm:pt modelId="{B9BBF928-3130-F942-8559-F477E73842DE}" type="pres">
      <dgm:prSet presAssocID="{49B80AFF-45FA-F54C-8691-1CF300AA9C6D}" presName="vert0" presStyleCnt="0">
        <dgm:presLayoutVars>
          <dgm:dir/>
          <dgm:animOne val="branch"/>
          <dgm:animLvl val="lvl"/>
        </dgm:presLayoutVars>
      </dgm:prSet>
      <dgm:spPr/>
    </dgm:pt>
    <dgm:pt modelId="{E428A37B-903C-DA4A-B7E0-25324D631129}" type="pres">
      <dgm:prSet presAssocID="{DB453039-81CE-7248-A240-3EF7D699FE89}" presName="thickLine" presStyleLbl="alignNode1" presStyleIdx="0" presStyleCnt="1"/>
      <dgm:spPr>
        <a:ln>
          <a:noFill/>
        </a:ln>
      </dgm:spPr>
    </dgm:pt>
    <dgm:pt modelId="{20BFE2AB-7F4B-AE4A-B4A0-73BC79ECB0BA}" type="pres">
      <dgm:prSet presAssocID="{DB453039-81CE-7248-A240-3EF7D699FE89}" presName="horz1" presStyleCnt="0"/>
      <dgm:spPr/>
    </dgm:pt>
    <dgm:pt modelId="{D3CE7529-6AA6-D14A-8DCC-0919D98BE483}" type="pres">
      <dgm:prSet presAssocID="{DB453039-81CE-7248-A240-3EF7D699FE89}" presName="tx1" presStyleLbl="revTx" presStyleIdx="0" presStyleCnt="6" custScaleX="325919" custLinFactNeighborX="-202" custLinFactNeighborY="8204"/>
      <dgm:spPr/>
    </dgm:pt>
    <dgm:pt modelId="{40180403-4585-7246-854C-8E020FB5FA2E}" type="pres">
      <dgm:prSet presAssocID="{DB453039-81CE-7248-A240-3EF7D699FE89}" presName="vert1" presStyleCnt="0"/>
      <dgm:spPr/>
    </dgm:pt>
    <dgm:pt modelId="{8EC8B965-847A-2D46-9912-582BC460A4C5}" type="pres">
      <dgm:prSet presAssocID="{3410339C-8BC0-9541-9F08-99FB77262722}" presName="vertSpace2a" presStyleCnt="0"/>
      <dgm:spPr/>
    </dgm:pt>
    <dgm:pt modelId="{65F55684-15A3-064F-B02A-37F354548B2A}" type="pres">
      <dgm:prSet presAssocID="{3410339C-8BC0-9541-9F08-99FB77262722}" presName="horz2" presStyleCnt="0"/>
      <dgm:spPr/>
    </dgm:pt>
    <dgm:pt modelId="{B24C6B8E-F1CC-F641-99E7-82728530F209}" type="pres">
      <dgm:prSet presAssocID="{3410339C-8BC0-9541-9F08-99FB77262722}" presName="horzSpace2" presStyleCnt="0"/>
      <dgm:spPr/>
    </dgm:pt>
    <dgm:pt modelId="{F6939FA8-F809-2247-BE58-5C149DD4E974}" type="pres">
      <dgm:prSet presAssocID="{3410339C-8BC0-9541-9F08-99FB77262722}" presName="tx2" presStyleLbl="revTx" presStyleIdx="1" presStyleCnt="6" custScaleX="101723"/>
      <dgm:spPr/>
    </dgm:pt>
    <dgm:pt modelId="{DE21F000-892C-7041-A74A-7C8040833D15}" type="pres">
      <dgm:prSet presAssocID="{3410339C-8BC0-9541-9F08-99FB77262722}" presName="vert2" presStyleCnt="0"/>
      <dgm:spPr/>
    </dgm:pt>
    <dgm:pt modelId="{1A94A4E4-EAA7-A146-8270-4D1E8D92D74C}" type="pres">
      <dgm:prSet presAssocID="{3410339C-8BC0-9541-9F08-99FB77262722}" presName="thinLine2b" presStyleLbl="callout" presStyleIdx="0" presStyleCnt="5"/>
      <dgm:spPr>
        <a:ln>
          <a:solidFill>
            <a:schemeClr val="bg2">
              <a:lumMod val="25000"/>
            </a:schemeClr>
          </a:solidFill>
        </a:ln>
      </dgm:spPr>
    </dgm:pt>
    <dgm:pt modelId="{8E5CE789-5EAC-3944-9219-0D5F2B2E82BE}" type="pres">
      <dgm:prSet presAssocID="{3410339C-8BC0-9541-9F08-99FB77262722}" presName="vertSpace2b" presStyleCnt="0"/>
      <dgm:spPr/>
    </dgm:pt>
    <dgm:pt modelId="{7486CF96-BD6D-DA41-BEBD-E752AB59391C}" type="pres">
      <dgm:prSet presAssocID="{271D61E1-F812-4649-B499-BB6A107A93E2}" presName="horz2" presStyleCnt="0"/>
      <dgm:spPr/>
    </dgm:pt>
    <dgm:pt modelId="{C9AE468D-7E21-2149-960D-6567C2B0CF91}" type="pres">
      <dgm:prSet presAssocID="{271D61E1-F812-4649-B499-BB6A107A93E2}" presName="horzSpace2" presStyleCnt="0"/>
      <dgm:spPr/>
    </dgm:pt>
    <dgm:pt modelId="{F0B6ACE0-AB18-E441-B051-2B2FF986CF6E}" type="pres">
      <dgm:prSet presAssocID="{271D61E1-F812-4649-B499-BB6A107A93E2}" presName="tx2" presStyleLbl="revTx" presStyleIdx="2" presStyleCnt="6"/>
      <dgm:spPr/>
    </dgm:pt>
    <dgm:pt modelId="{54C5E4F6-029D-1945-836C-20ACB59AFA0E}" type="pres">
      <dgm:prSet presAssocID="{271D61E1-F812-4649-B499-BB6A107A93E2}" presName="vert2" presStyleCnt="0"/>
      <dgm:spPr/>
    </dgm:pt>
    <dgm:pt modelId="{17D70A1A-FF86-AB42-8723-760576DA726E}" type="pres">
      <dgm:prSet presAssocID="{271D61E1-F812-4649-B499-BB6A107A93E2}" presName="thinLine2b" presStyleLbl="callout" presStyleIdx="1" presStyleCnt="5"/>
      <dgm:spPr>
        <a:ln>
          <a:solidFill>
            <a:schemeClr val="bg2">
              <a:lumMod val="25000"/>
            </a:schemeClr>
          </a:solidFill>
        </a:ln>
      </dgm:spPr>
    </dgm:pt>
    <dgm:pt modelId="{7B9214CB-FAF1-FD4B-8759-6E9E6403A897}" type="pres">
      <dgm:prSet presAssocID="{271D61E1-F812-4649-B499-BB6A107A93E2}" presName="vertSpace2b" presStyleCnt="0"/>
      <dgm:spPr/>
    </dgm:pt>
    <dgm:pt modelId="{F41EC194-1AC0-1C4A-BD9A-B0DF1A79E012}" type="pres">
      <dgm:prSet presAssocID="{2C4226D9-6066-9143-AF38-7294CB75541C}" presName="horz2" presStyleCnt="0"/>
      <dgm:spPr/>
    </dgm:pt>
    <dgm:pt modelId="{B1FC5CB6-5222-7D4F-B783-39FBA2ECD00B}" type="pres">
      <dgm:prSet presAssocID="{2C4226D9-6066-9143-AF38-7294CB75541C}" presName="horzSpace2" presStyleCnt="0"/>
      <dgm:spPr/>
    </dgm:pt>
    <dgm:pt modelId="{6CE0D5D7-7F71-204F-BD52-CA535F32857A}" type="pres">
      <dgm:prSet presAssocID="{2C4226D9-6066-9143-AF38-7294CB75541C}" presName="tx2" presStyleLbl="revTx" presStyleIdx="3" presStyleCnt="6"/>
      <dgm:spPr/>
    </dgm:pt>
    <dgm:pt modelId="{D006941A-72D3-634C-B305-3AF7530CBA45}" type="pres">
      <dgm:prSet presAssocID="{2C4226D9-6066-9143-AF38-7294CB75541C}" presName="vert2" presStyleCnt="0"/>
      <dgm:spPr/>
    </dgm:pt>
    <dgm:pt modelId="{06FA473C-AA9A-0A42-9FDA-8AE952E749BC}" type="pres">
      <dgm:prSet presAssocID="{2C4226D9-6066-9143-AF38-7294CB75541C}" presName="thinLine2b" presStyleLbl="callout" presStyleIdx="2" presStyleCnt="5"/>
      <dgm:spPr>
        <a:ln>
          <a:solidFill>
            <a:schemeClr val="bg2">
              <a:lumMod val="25000"/>
            </a:schemeClr>
          </a:solidFill>
        </a:ln>
      </dgm:spPr>
    </dgm:pt>
    <dgm:pt modelId="{1C5C6D7A-D4C7-2B46-B116-2B65A5FE72CA}" type="pres">
      <dgm:prSet presAssocID="{2C4226D9-6066-9143-AF38-7294CB75541C}" presName="vertSpace2b" presStyleCnt="0"/>
      <dgm:spPr/>
    </dgm:pt>
    <dgm:pt modelId="{69EDFA51-AFF2-9849-B2AF-4B802962E829}" type="pres">
      <dgm:prSet presAssocID="{AD90E19A-57D0-4A40-ACD8-CD6052A6F6DA}" presName="horz2" presStyleCnt="0"/>
      <dgm:spPr/>
    </dgm:pt>
    <dgm:pt modelId="{C095AC93-CB58-1F44-A954-815A5E0BB3C3}" type="pres">
      <dgm:prSet presAssocID="{AD90E19A-57D0-4A40-ACD8-CD6052A6F6DA}" presName="horzSpace2" presStyleCnt="0"/>
      <dgm:spPr/>
    </dgm:pt>
    <dgm:pt modelId="{8B52D3E6-E8F8-D642-8C4B-F13EFD433D1A}" type="pres">
      <dgm:prSet presAssocID="{AD90E19A-57D0-4A40-ACD8-CD6052A6F6DA}" presName="tx2" presStyleLbl="revTx" presStyleIdx="4" presStyleCnt="6"/>
      <dgm:spPr/>
    </dgm:pt>
    <dgm:pt modelId="{A2079E5B-7F5B-B944-B2F5-9CABD22127A2}" type="pres">
      <dgm:prSet presAssocID="{AD90E19A-57D0-4A40-ACD8-CD6052A6F6DA}" presName="vert2" presStyleCnt="0"/>
      <dgm:spPr/>
    </dgm:pt>
    <dgm:pt modelId="{00B92C7A-7486-9A48-8919-3968FBFBB7F1}" type="pres">
      <dgm:prSet presAssocID="{AD90E19A-57D0-4A40-ACD8-CD6052A6F6DA}" presName="thinLine2b" presStyleLbl="callout" presStyleIdx="3" presStyleCnt="5"/>
      <dgm:spPr>
        <a:ln>
          <a:solidFill>
            <a:schemeClr val="bg2">
              <a:lumMod val="25000"/>
            </a:schemeClr>
          </a:solidFill>
        </a:ln>
      </dgm:spPr>
    </dgm:pt>
    <dgm:pt modelId="{34A0F6EB-4354-5A46-BF45-E99D045B13A6}" type="pres">
      <dgm:prSet presAssocID="{AD90E19A-57D0-4A40-ACD8-CD6052A6F6DA}" presName="vertSpace2b" presStyleCnt="0"/>
      <dgm:spPr/>
    </dgm:pt>
    <dgm:pt modelId="{7915E965-15A5-0445-8541-6CBA5BEB8469}" type="pres">
      <dgm:prSet presAssocID="{0A8FBBDF-192C-2C45-9B76-4838DB545AAC}" presName="horz2" presStyleCnt="0"/>
      <dgm:spPr/>
    </dgm:pt>
    <dgm:pt modelId="{FE8B42F5-146B-0440-809F-3DEC455CEE40}" type="pres">
      <dgm:prSet presAssocID="{0A8FBBDF-192C-2C45-9B76-4838DB545AAC}" presName="horzSpace2" presStyleCnt="0"/>
      <dgm:spPr/>
    </dgm:pt>
    <dgm:pt modelId="{0E5D6EA5-5EE2-E944-ADBC-1BC7DDC16EDA}" type="pres">
      <dgm:prSet presAssocID="{0A8FBBDF-192C-2C45-9B76-4838DB545AAC}" presName="tx2" presStyleLbl="revTx" presStyleIdx="5" presStyleCnt="6"/>
      <dgm:spPr/>
    </dgm:pt>
    <dgm:pt modelId="{5E7D20F1-D992-5442-B124-3F56D002847D}" type="pres">
      <dgm:prSet presAssocID="{0A8FBBDF-192C-2C45-9B76-4838DB545AAC}" presName="vert2" presStyleCnt="0"/>
      <dgm:spPr/>
    </dgm:pt>
    <dgm:pt modelId="{3B5BA4FE-D3BA-2243-BA86-1CEAD25EC0FD}" type="pres">
      <dgm:prSet presAssocID="{0A8FBBDF-192C-2C45-9B76-4838DB545AAC}" presName="thinLine2b" presStyleLbl="callout" presStyleIdx="4" presStyleCnt="5"/>
      <dgm:spPr>
        <a:ln>
          <a:solidFill>
            <a:schemeClr val="bg2">
              <a:lumMod val="25000"/>
            </a:schemeClr>
          </a:solidFill>
        </a:ln>
      </dgm:spPr>
    </dgm:pt>
    <dgm:pt modelId="{00D7959C-79B3-9744-9D5B-C53DD416E7F0}" type="pres">
      <dgm:prSet presAssocID="{0A8FBBDF-192C-2C45-9B76-4838DB545AAC}" presName="vertSpace2b" presStyleCnt="0"/>
      <dgm:spPr/>
    </dgm:pt>
  </dgm:ptLst>
  <dgm:cxnLst>
    <dgm:cxn modelId="{E4A3CA06-8B1D-F746-AAAA-8C307634319C}" type="presOf" srcId="{49B80AFF-45FA-F54C-8691-1CF300AA9C6D}" destId="{B9BBF928-3130-F942-8559-F477E73842DE}" srcOrd="0" destOrd="0" presId="urn:microsoft.com/office/officeart/2008/layout/LinedList"/>
    <dgm:cxn modelId="{B8278008-B028-C646-9973-7506784ADC75}" type="presOf" srcId="{AD90E19A-57D0-4A40-ACD8-CD6052A6F6DA}" destId="{8B52D3E6-E8F8-D642-8C4B-F13EFD433D1A}" srcOrd="0" destOrd="0" presId="urn:microsoft.com/office/officeart/2008/layout/LinedList"/>
    <dgm:cxn modelId="{4322742B-0074-434F-BAAE-9082170A175E}" type="presOf" srcId="{2C4226D9-6066-9143-AF38-7294CB75541C}" destId="{6CE0D5D7-7F71-204F-BD52-CA535F32857A}" srcOrd="0" destOrd="0" presId="urn:microsoft.com/office/officeart/2008/layout/LinedList"/>
    <dgm:cxn modelId="{689FC462-F542-D341-BE34-7DAF19729236}" type="presOf" srcId="{3410339C-8BC0-9541-9F08-99FB77262722}" destId="{F6939FA8-F809-2247-BE58-5C149DD4E974}" srcOrd="0" destOrd="0" presId="urn:microsoft.com/office/officeart/2008/layout/LinedList"/>
    <dgm:cxn modelId="{74940C63-DF4D-6945-8E8A-0A10D266D9E7}" srcId="{DB453039-81CE-7248-A240-3EF7D699FE89}" destId="{2C4226D9-6066-9143-AF38-7294CB75541C}" srcOrd="2" destOrd="0" parTransId="{B6366EC0-AF14-044A-BA99-2933E48F6976}" sibTransId="{94B9B5F8-5923-1943-B09B-0A550204DDB6}"/>
    <dgm:cxn modelId="{7CBFA163-3628-8B4A-99F3-D5F1D3F78577}" type="presOf" srcId="{0A8FBBDF-192C-2C45-9B76-4838DB545AAC}" destId="{0E5D6EA5-5EE2-E944-ADBC-1BC7DDC16EDA}" srcOrd="0" destOrd="0" presId="urn:microsoft.com/office/officeart/2008/layout/LinedList"/>
    <dgm:cxn modelId="{2457D67A-0D68-8948-B8CD-002BD5786BCE}" type="presOf" srcId="{DB453039-81CE-7248-A240-3EF7D699FE89}" destId="{D3CE7529-6AA6-D14A-8DCC-0919D98BE483}" srcOrd="0" destOrd="0" presId="urn:microsoft.com/office/officeart/2008/layout/LinedList"/>
    <dgm:cxn modelId="{03F21290-0B44-7E4A-A1C0-5F502EB36CE2}" srcId="{DB453039-81CE-7248-A240-3EF7D699FE89}" destId="{271D61E1-F812-4649-B499-BB6A107A93E2}" srcOrd="1" destOrd="0" parTransId="{A7AF8F04-F6EE-9D44-B349-94DDD99F4B58}" sibTransId="{399A55C7-EC9C-4E43-A4FF-70D6CDBCF042}"/>
    <dgm:cxn modelId="{3D7CF6C8-9A32-6F42-A19F-722C6421AEF8}" srcId="{DB453039-81CE-7248-A240-3EF7D699FE89}" destId="{0A8FBBDF-192C-2C45-9B76-4838DB545AAC}" srcOrd="4" destOrd="0" parTransId="{C91BFA2C-4490-F24F-8291-6DC179C4FC92}" sibTransId="{F3A0C8D6-4A10-D142-ADE5-45D2926CC7A9}"/>
    <dgm:cxn modelId="{126A4DD1-9A7B-DA43-9CD0-7AC0F11E6EB1}" srcId="{DB453039-81CE-7248-A240-3EF7D699FE89}" destId="{AD90E19A-57D0-4A40-ACD8-CD6052A6F6DA}" srcOrd="3" destOrd="0" parTransId="{639FE064-75EA-DC45-AFE6-FE16D844C9BB}" sibTransId="{626D7138-C151-B246-B727-2DD712B741F8}"/>
    <dgm:cxn modelId="{745B3CEC-A80B-2442-9B6D-C74E0E96E4EE}" srcId="{49B80AFF-45FA-F54C-8691-1CF300AA9C6D}" destId="{DB453039-81CE-7248-A240-3EF7D699FE89}" srcOrd="0" destOrd="0" parTransId="{74168FE0-D8E1-8E4C-8B4C-558BE04F7E62}" sibTransId="{46D776A5-2BBB-5B40-B948-00638AE6777D}"/>
    <dgm:cxn modelId="{B278BAF1-0ECC-2F47-BF5F-7FA3802A57DC}" srcId="{DB453039-81CE-7248-A240-3EF7D699FE89}" destId="{3410339C-8BC0-9541-9F08-99FB77262722}" srcOrd="0" destOrd="0" parTransId="{5B5BD7A9-09ED-F940-B462-0A354245D63F}" sibTransId="{F054B846-B464-7340-A405-C72001D5B690}"/>
    <dgm:cxn modelId="{3194E3FC-8BE2-614D-A847-BD3DF78242E9}" type="presOf" srcId="{271D61E1-F812-4649-B499-BB6A107A93E2}" destId="{F0B6ACE0-AB18-E441-B051-2B2FF986CF6E}" srcOrd="0" destOrd="0" presId="urn:microsoft.com/office/officeart/2008/layout/LinedList"/>
    <dgm:cxn modelId="{055AEE57-D949-6E46-82DE-DD44F9013B45}" type="presParOf" srcId="{B9BBF928-3130-F942-8559-F477E73842DE}" destId="{E428A37B-903C-DA4A-B7E0-25324D631129}" srcOrd="0" destOrd="0" presId="urn:microsoft.com/office/officeart/2008/layout/LinedList"/>
    <dgm:cxn modelId="{1C393BDD-862B-1140-9AD8-D10A6F19D3DC}" type="presParOf" srcId="{B9BBF928-3130-F942-8559-F477E73842DE}" destId="{20BFE2AB-7F4B-AE4A-B4A0-73BC79ECB0BA}" srcOrd="1" destOrd="0" presId="urn:microsoft.com/office/officeart/2008/layout/LinedList"/>
    <dgm:cxn modelId="{19FE3185-D8B3-B54A-9B6B-5EAA62CDD596}" type="presParOf" srcId="{20BFE2AB-7F4B-AE4A-B4A0-73BC79ECB0BA}" destId="{D3CE7529-6AA6-D14A-8DCC-0919D98BE483}" srcOrd="0" destOrd="0" presId="urn:microsoft.com/office/officeart/2008/layout/LinedList"/>
    <dgm:cxn modelId="{DD47D9C3-6458-954B-94A8-89856F82EE22}" type="presParOf" srcId="{20BFE2AB-7F4B-AE4A-B4A0-73BC79ECB0BA}" destId="{40180403-4585-7246-854C-8E020FB5FA2E}" srcOrd="1" destOrd="0" presId="urn:microsoft.com/office/officeart/2008/layout/LinedList"/>
    <dgm:cxn modelId="{66285777-8A8A-4C45-93D3-D04252F1E551}" type="presParOf" srcId="{40180403-4585-7246-854C-8E020FB5FA2E}" destId="{8EC8B965-847A-2D46-9912-582BC460A4C5}" srcOrd="0" destOrd="0" presId="urn:microsoft.com/office/officeart/2008/layout/LinedList"/>
    <dgm:cxn modelId="{4AD1A4E6-F713-E746-82D0-49E4626E5E6E}" type="presParOf" srcId="{40180403-4585-7246-854C-8E020FB5FA2E}" destId="{65F55684-15A3-064F-B02A-37F354548B2A}" srcOrd="1" destOrd="0" presId="urn:microsoft.com/office/officeart/2008/layout/LinedList"/>
    <dgm:cxn modelId="{DCD22A03-25DF-7E46-A098-161CB49ACB8E}" type="presParOf" srcId="{65F55684-15A3-064F-B02A-37F354548B2A}" destId="{B24C6B8E-F1CC-F641-99E7-82728530F209}" srcOrd="0" destOrd="0" presId="urn:microsoft.com/office/officeart/2008/layout/LinedList"/>
    <dgm:cxn modelId="{6912154B-9FE0-9145-8C30-36E5CCC1EA6F}" type="presParOf" srcId="{65F55684-15A3-064F-B02A-37F354548B2A}" destId="{F6939FA8-F809-2247-BE58-5C149DD4E974}" srcOrd="1" destOrd="0" presId="urn:microsoft.com/office/officeart/2008/layout/LinedList"/>
    <dgm:cxn modelId="{BC4B31CF-EEA0-B94F-87C5-35B3BA8A48BB}" type="presParOf" srcId="{65F55684-15A3-064F-B02A-37F354548B2A}" destId="{DE21F000-892C-7041-A74A-7C8040833D15}" srcOrd="2" destOrd="0" presId="urn:microsoft.com/office/officeart/2008/layout/LinedList"/>
    <dgm:cxn modelId="{8639C321-D8F8-1E42-85F3-880A479D6AA4}" type="presParOf" srcId="{40180403-4585-7246-854C-8E020FB5FA2E}" destId="{1A94A4E4-EAA7-A146-8270-4D1E8D92D74C}" srcOrd="2" destOrd="0" presId="urn:microsoft.com/office/officeart/2008/layout/LinedList"/>
    <dgm:cxn modelId="{A169955E-36F6-E743-B174-987F3BFB3B04}" type="presParOf" srcId="{40180403-4585-7246-854C-8E020FB5FA2E}" destId="{8E5CE789-5EAC-3944-9219-0D5F2B2E82BE}" srcOrd="3" destOrd="0" presId="urn:microsoft.com/office/officeart/2008/layout/LinedList"/>
    <dgm:cxn modelId="{94275B0B-1126-9045-9175-B70426669261}" type="presParOf" srcId="{40180403-4585-7246-854C-8E020FB5FA2E}" destId="{7486CF96-BD6D-DA41-BEBD-E752AB59391C}" srcOrd="4" destOrd="0" presId="urn:microsoft.com/office/officeart/2008/layout/LinedList"/>
    <dgm:cxn modelId="{5D08CF42-8274-1C43-A10F-43482C7AFD17}" type="presParOf" srcId="{7486CF96-BD6D-DA41-BEBD-E752AB59391C}" destId="{C9AE468D-7E21-2149-960D-6567C2B0CF91}" srcOrd="0" destOrd="0" presId="urn:microsoft.com/office/officeart/2008/layout/LinedList"/>
    <dgm:cxn modelId="{89C04F99-C444-4049-913B-C94078D08B70}" type="presParOf" srcId="{7486CF96-BD6D-DA41-BEBD-E752AB59391C}" destId="{F0B6ACE0-AB18-E441-B051-2B2FF986CF6E}" srcOrd="1" destOrd="0" presId="urn:microsoft.com/office/officeart/2008/layout/LinedList"/>
    <dgm:cxn modelId="{A95B5447-36B1-C047-8B42-5E71D7EA8B53}" type="presParOf" srcId="{7486CF96-BD6D-DA41-BEBD-E752AB59391C}" destId="{54C5E4F6-029D-1945-836C-20ACB59AFA0E}" srcOrd="2" destOrd="0" presId="urn:microsoft.com/office/officeart/2008/layout/LinedList"/>
    <dgm:cxn modelId="{2E0EC60E-B512-694E-8505-BA6099ED17E2}" type="presParOf" srcId="{40180403-4585-7246-854C-8E020FB5FA2E}" destId="{17D70A1A-FF86-AB42-8723-760576DA726E}" srcOrd="5" destOrd="0" presId="urn:microsoft.com/office/officeart/2008/layout/LinedList"/>
    <dgm:cxn modelId="{9A1A80E8-C4F1-2A43-809A-FCEA9D597D1F}" type="presParOf" srcId="{40180403-4585-7246-854C-8E020FB5FA2E}" destId="{7B9214CB-FAF1-FD4B-8759-6E9E6403A897}" srcOrd="6" destOrd="0" presId="urn:microsoft.com/office/officeart/2008/layout/LinedList"/>
    <dgm:cxn modelId="{456B3D5B-F18D-D942-8CC2-F7F0B91E1B1E}" type="presParOf" srcId="{40180403-4585-7246-854C-8E020FB5FA2E}" destId="{F41EC194-1AC0-1C4A-BD9A-B0DF1A79E012}" srcOrd="7" destOrd="0" presId="urn:microsoft.com/office/officeart/2008/layout/LinedList"/>
    <dgm:cxn modelId="{6043126E-1EA4-8A48-8FE5-D2FDD991D6EF}" type="presParOf" srcId="{F41EC194-1AC0-1C4A-BD9A-B0DF1A79E012}" destId="{B1FC5CB6-5222-7D4F-B783-39FBA2ECD00B}" srcOrd="0" destOrd="0" presId="urn:microsoft.com/office/officeart/2008/layout/LinedList"/>
    <dgm:cxn modelId="{C7EDDEC0-1F91-4F49-A38F-1087930C7446}" type="presParOf" srcId="{F41EC194-1AC0-1C4A-BD9A-B0DF1A79E012}" destId="{6CE0D5D7-7F71-204F-BD52-CA535F32857A}" srcOrd="1" destOrd="0" presId="urn:microsoft.com/office/officeart/2008/layout/LinedList"/>
    <dgm:cxn modelId="{4ED092F6-7088-9049-8783-3DDA97FFF701}" type="presParOf" srcId="{F41EC194-1AC0-1C4A-BD9A-B0DF1A79E012}" destId="{D006941A-72D3-634C-B305-3AF7530CBA45}" srcOrd="2" destOrd="0" presId="urn:microsoft.com/office/officeart/2008/layout/LinedList"/>
    <dgm:cxn modelId="{E0503CE2-B21D-AC4A-A703-C669CE401B95}" type="presParOf" srcId="{40180403-4585-7246-854C-8E020FB5FA2E}" destId="{06FA473C-AA9A-0A42-9FDA-8AE952E749BC}" srcOrd="8" destOrd="0" presId="urn:microsoft.com/office/officeart/2008/layout/LinedList"/>
    <dgm:cxn modelId="{7DDCE582-C202-1847-915E-13CB473BE720}" type="presParOf" srcId="{40180403-4585-7246-854C-8E020FB5FA2E}" destId="{1C5C6D7A-D4C7-2B46-B116-2B65A5FE72CA}" srcOrd="9" destOrd="0" presId="urn:microsoft.com/office/officeart/2008/layout/LinedList"/>
    <dgm:cxn modelId="{8BCD8151-E8EC-EF40-802E-B189DB6088D9}" type="presParOf" srcId="{40180403-4585-7246-854C-8E020FB5FA2E}" destId="{69EDFA51-AFF2-9849-B2AF-4B802962E829}" srcOrd="10" destOrd="0" presId="urn:microsoft.com/office/officeart/2008/layout/LinedList"/>
    <dgm:cxn modelId="{EA03AE3C-54E3-184F-B170-8D4155B1968B}" type="presParOf" srcId="{69EDFA51-AFF2-9849-B2AF-4B802962E829}" destId="{C095AC93-CB58-1F44-A954-815A5E0BB3C3}" srcOrd="0" destOrd="0" presId="urn:microsoft.com/office/officeart/2008/layout/LinedList"/>
    <dgm:cxn modelId="{7A66FD63-1ADA-4342-848B-E93FA9659759}" type="presParOf" srcId="{69EDFA51-AFF2-9849-B2AF-4B802962E829}" destId="{8B52D3E6-E8F8-D642-8C4B-F13EFD433D1A}" srcOrd="1" destOrd="0" presId="urn:microsoft.com/office/officeart/2008/layout/LinedList"/>
    <dgm:cxn modelId="{AE4B5894-2DD2-C64D-A04D-E88D775ED15B}" type="presParOf" srcId="{69EDFA51-AFF2-9849-B2AF-4B802962E829}" destId="{A2079E5B-7F5B-B944-B2F5-9CABD22127A2}" srcOrd="2" destOrd="0" presId="urn:microsoft.com/office/officeart/2008/layout/LinedList"/>
    <dgm:cxn modelId="{0A85B580-C364-C94E-9C9B-82498B567FFA}" type="presParOf" srcId="{40180403-4585-7246-854C-8E020FB5FA2E}" destId="{00B92C7A-7486-9A48-8919-3968FBFBB7F1}" srcOrd="11" destOrd="0" presId="urn:microsoft.com/office/officeart/2008/layout/LinedList"/>
    <dgm:cxn modelId="{63A75013-590E-1E4C-8FAB-7277D62D166C}" type="presParOf" srcId="{40180403-4585-7246-854C-8E020FB5FA2E}" destId="{34A0F6EB-4354-5A46-BF45-E99D045B13A6}" srcOrd="12" destOrd="0" presId="urn:microsoft.com/office/officeart/2008/layout/LinedList"/>
    <dgm:cxn modelId="{FAA029C4-C248-5749-9738-2155CFAF7BA1}" type="presParOf" srcId="{40180403-4585-7246-854C-8E020FB5FA2E}" destId="{7915E965-15A5-0445-8541-6CBA5BEB8469}" srcOrd="13" destOrd="0" presId="urn:microsoft.com/office/officeart/2008/layout/LinedList"/>
    <dgm:cxn modelId="{12A82AC7-BC27-0A45-93FC-DC7D50CBD805}" type="presParOf" srcId="{7915E965-15A5-0445-8541-6CBA5BEB8469}" destId="{FE8B42F5-146B-0440-809F-3DEC455CEE40}" srcOrd="0" destOrd="0" presId="urn:microsoft.com/office/officeart/2008/layout/LinedList"/>
    <dgm:cxn modelId="{43D9EC7F-736A-1D40-86CD-D9A616E0AA2F}" type="presParOf" srcId="{7915E965-15A5-0445-8541-6CBA5BEB8469}" destId="{0E5D6EA5-5EE2-E944-ADBC-1BC7DDC16EDA}" srcOrd="1" destOrd="0" presId="urn:microsoft.com/office/officeart/2008/layout/LinedList"/>
    <dgm:cxn modelId="{5E385286-0838-EA4C-9497-AB4CB69538DF}" type="presParOf" srcId="{7915E965-15A5-0445-8541-6CBA5BEB8469}" destId="{5E7D20F1-D992-5442-B124-3F56D002847D}" srcOrd="2" destOrd="0" presId="urn:microsoft.com/office/officeart/2008/layout/LinedList"/>
    <dgm:cxn modelId="{CDFC4D32-A1C4-C049-8FA9-4EAC8AA23427}" type="presParOf" srcId="{40180403-4585-7246-854C-8E020FB5FA2E}" destId="{3B5BA4FE-D3BA-2243-BA86-1CEAD25EC0FD}" srcOrd="14" destOrd="0" presId="urn:microsoft.com/office/officeart/2008/layout/LinedList"/>
    <dgm:cxn modelId="{A7E22D23-33B6-AB44-A76D-4AB7AD9763FF}" type="presParOf" srcId="{40180403-4585-7246-854C-8E020FB5FA2E}" destId="{00D7959C-79B3-9744-9D5B-C53DD416E7F0}" srcOrd="15"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F412A14-8A7E-4E5B-B276-47BAE7310952}"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E214F9D0-70A8-45FD-8FAB-8091576B8E3F}">
      <dgm:prSet phldrT="[Text]" custT="1"/>
      <dgm:spPr>
        <a:solidFill>
          <a:schemeClr val="bg1">
            <a:lumMod val="95000"/>
          </a:schemeClr>
        </a:solidFill>
        <a:effectLst>
          <a:innerShdw blurRad="63500" dist="50800" dir="16200000">
            <a:prstClr val="black">
              <a:alpha val="50000"/>
            </a:prstClr>
          </a:innerShdw>
        </a:effectLst>
      </dgm:spPr>
      <dgm:t>
        <a:bodyPr/>
        <a:lstStyle/>
        <a:p>
          <a:r>
            <a:rPr lang="en-US" sz="1800" b="1" dirty="0">
              <a:solidFill>
                <a:schemeClr val="tx1"/>
              </a:solidFill>
              <a:latin typeface="Century Gothic" panose="020B0502020202020204" pitchFamily="34" charset="0"/>
              <a:cs typeface="Calibri" panose="020F0502020204030204" pitchFamily="34" charset="0"/>
            </a:rPr>
            <a:t>Common background/experiences with those they serve</a:t>
          </a:r>
          <a:endParaRPr lang="en-US" sz="1800" b="1" dirty="0">
            <a:solidFill>
              <a:schemeClr val="tx1"/>
            </a:solidFill>
            <a:latin typeface="Century Gothic" panose="020B0502020202020204" pitchFamily="34" charset="0"/>
            <a:cs typeface="Segoe UI" panose="020B0502040204020203" pitchFamily="34" charset="0"/>
          </a:endParaRPr>
        </a:p>
      </dgm:t>
    </dgm:pt>
    <dgm:pt modelId="{1F577AC1-C71C-432E-85F9-A12BE11EE2AF}" type="parTrans" cxnId="{CC26DA10-3A67-4DD7-AF36-1F6C4D975741}">
      <dgm:prSet/>
      <dgm:spPr/>
      <dgm:t>
        <a:bodyPr/>
        <a:lstStyle/>
        <a:p>
          <a:endParaRPr lang="en-US"/>
        </a:p>
      </dgm:t>
    </dgm:pt>
    <dgm:pt modelId="{9FE7B388-38B7-4DB9-B917-0A5B03C87902}" type="sibTrans" cxnId="{CC26DA10-3A67-4DD7-AF36-1F6C4D975741}">
      <dgm:prSet/>
      <dgm:spPr/>
      <dgm:t>
        <a:bodyPr/>
        <a:lstStyle/>
        <a:p>
          <a:endParaRPr lang="en-US"/>
        </a:p>
      </dgm:t>
    </dgm:pt>
    <dgm:pt modelId="{5624B870-29AB-4C89-949A-CBDE8A21B73D}">
      <dgm:prSet phldrT="[Text]" custT="1"/>
      <dgm:spPr>
        <a:solidFill>
          <a:schemeClr val="bg1">
            <a:lumMod val="85000"/>
          </a:schemeClr>
        </a:solidFill>
        <a:effectLst>
          <a:innerShdw blurRad="63500" dist="50800" dir="16200000">
            <a:prstClr val="black">
              <a:alpha val="50000"/>
            </a:prstClr>
          </a:innerShdw>
        </a:effectLst>
      </dgm:spPr>
      <dgm:t>
        <a:bodyPr/>
        <a:lstStyle/>
        <a:p>
          <a:r>
            <a:rPr lang="en-US" sz="1800" b="1" dirty="0">
              <a:solidFill>
                <a:schemeClr val="tx1"/>
              </a:solidFill>
              <a:latin typeface="Century Gothic" panose="020B0502020202020204" pitchFamily="34" charset="0"/>
              <a:cs typeface="Calibri" panose="020F0502020204030204" pitchFamily="34" charset="0"/>
            </a:rPr>
            <a:t>Higher caseloads and being asked to take on additional responsibilities</a:t>
          </a:r>
          <a:endParaRPr lang="en-US" sz="1800" b="1" dirty="0">
            <a:solidFill>
              <a:schemeClr val="tx1"/>
            </a:solidFill>
            <a:latin typeface="Century Gothic" panose="020B0502020202020204" pitchFamily="34" charset="0"/>
            <a:cs typeface="Segoe UI" panose="020B0502040204020203" pitchFamily="34" charset="0"/>
          </a:endParaRPr>
        </a:p>
      </dgm:t>
    </dgm:pt>
    <dgm:pt modelId="{5EC71029-472F-4054-9532-4C19D1790026}" type="parTrans" cxnId="{3AA14016-B2E3-4235-AB09-356F2F245E7A}">
      <dgm:prSet/>
      <dgm:spPr/>
      <dgm:t>
        <a:bodyPr/>
        <a:lstStyle/>
        <a:p>
          <a:endParaRPr lang="en-US"/>
        </a:p>
      </dgm:t>
    </dgm:pt>
    <dgm:pt modelId="{A35DBEF0-493E-4AEC-ACD4-BB203F64C4BE}" type="sibTrans" cxnId="{3AA14016-B2E3-4235-AB09-356F2F245E7A}">
      <dgm:prSet/>
      <dgm:spPr/>
      <dgm:t>
        <a:bodyPr/>
        <a:lstStyle/>
        <a:p>
          <a:endParaRPr lang="en-US"/>
        </a:p>
      </dgm:t>
    </dgm:pt>
    <dgm:pt modelId="{C85D9824-3BE4-438D-97D7-0B5C7DB0EDC0}">
      <dgm:prSet phldrT="[Text]" custT="1"/>
      <dgm:spPr>
        <a:solidFill>
          <a:schemeClr val="bg1">
            <a:lumMod val="85000"/>
          </a:schemeClr>
        </a:solidFill>
        <a:effectLst>
          <a:innerShdw blurRad="63500" dist="50800" dir="16200000">
            <a:prstClr val="black">
              <a:alpha val="50000"/>
            </a:prstClr>
          </a:innerShdw>
        </a:effectLst>
      </dgm:spPr>
      <dgm:t>
        <a:bodyPr/>
        <a:lstStyle/>
        <a:p>
          <a:r>
            <a:rPr lang="en-US" sz="1800" b="1" dirty="0">
              <a:solidFill>
                <a:schemeClr val="tx1"/>
              </a:solidFill>
              <a:latin typeface="Century Gothic" panose="020B0502020202020204" pitchFamily="34" charset="0"/>
              <a:cs typeface="Calibri" panose="020F0502020204030204" pitchFamily="34" charset="0"/>
            </a:rPr>
            <a:t>Exposure to oppression and institutional racism</a:t>
          </a:r>
          <a:endParaRPr lang="en-US" sz="1800" b="1" dirty="0">
            <a:solidFill>
              <a:schemeClr val="tx1"/>
            </a:solidFill>
            <a:latin typeface="Century Gothic" panose="020B0502020202020204" pitchFamily="34" charset="0"/>
            <a:cs typeface="Segoe UI" panose="020B0502040204020203" pitchFamily="34" charset="0"/>
          </a:endParaRPr>
        </a:p>
      </dgm:t>
    </dgm:pt>
    <dgm:pt modelId="{1138C5FE-2FB1-4E3D-8BA4-E5A32539933E}" type="sibTrans" cxnId="{8F5C6816-986B-40B4-A9FD-87D9CAB07B13}">
      <dgm:prSet/>
      <dgm:spPr/>
      <dgm:t>
        <a:bodyPr/>
        <a:lstStyle/>
        <a:p>
          <a:endParaRPr lang="en-US"/>
        </a:p>
      </dgm:t>
    </dgm:pt>
    <dgm:pt modelId="{EF9579D9-4B51-4FB8-B368-6C5C4F21BDD0}" type="parTrans" cxnId="{8F5C6816-986B-40B4-A9FD-87D9CAB07B13}">
      <dgm:prSet/>
      <dgm:spPr/>
      <dgm:t>
        <a:bodyPr/>
        <a:lstStyle/>
        <a:p>
          <a:endParaRPr lang="en-US"/>
        </a:p>
      </dgm:t>
    </dgm:pt>
    <dgm:pt modelId="{82D296CD-F58D-4454-879F-1ECF65664519}">
      <dgm:prSet phldrT="[Text]" custT="1"/>
      <dgm:spPr>
        <a:solidFill>
          <a:schemeClr val="bg1">
            <a:lumMod val="85000"/>
          </a:schemeClr>
        </a:solidFill>
        <a:effectLst>
          <a:innerShdw blurRad="63500" dist="50800" dir="16200000">
            <a:prstClr val="black">
              <a:alpha val="50000"/>
            </a:prstClr>
          </a:innerShdw>
        </a:effectLst>
      </dgm:spPr>
      <dgm:t>
        <a:bodyPr/>
        <a:lstStyle/>
        <a:p>
          <a:r>
            <a:rPr lang="en-US" sz="1800" b="1" dirty="0">
              <a:solidFill>
                <a:schemeClr val="tx1"/>
              </a:solidFill>
              <a:latin typeface="Century Gothic" panose="020B0502020202020204" pitchFamily="34" charset="0"/>
              <a:cs typeface="Calibri" panose="020F0502020204030204" pitchFamily="34" charset="0"/>
            </a:rPr>
            <a:t>Lack of safety or support in their agency</a:t>
          </a:r>
          <a:endParaRPr lang="en-US" sz="1800" b="1" dirty="0">
            <a:solidFill>
              <a:schemeClr val="tx1"/>
            </a:solidFill>
            <a:latin typeface="Century Gothic" panose="020B0502020202020204" pitchFamily="34" charset="0"/>
            <a:cs typeface="Segoe UI" panose="020B0502040204020203" pitchFamily="34" charset="0"/>
          </a:endParaRPr>
        </a:p>
      </dgm:t>
    </dgm:pt>
    <dgm:pt modelId="{BFF81FE0-9B70-4744-B529-5E90AD463F4F}" type="parTrans" cxnId="{E2FF2DF1-E39A-47D4-8272-4580336C63AE}">
      <dgm:prSet/>
      <dgm:spPr/>
      <dgm:t>
        <a:bodyPr/>
        <a:lstStyle/>
        <a:p>
          <a:endParaRPr lang="en-US"/>
        </a:p>
      </dgm:t>
    </dgm:pt>
    <dgm:pt modelId="{2331CC69-AA58-48A2-976E-31183FAE17E9}" type="sibTrans" cxnId="{E2FF2DF1-E39A-47D4-8272-4580336C63AE}">
      <dgm:prSet/>
      <dgm:spPr/>
      <dgm:t>
        <a:bodyPr/>
        <a:lstStyle/>
        <a:p>
          <a:endParaRPr lang="en-US"/>
        </a:p>
      </dgm:t>
    </dgm:pt>
    <dgm:pt modelId="{94E1909A-133F-441D-A55F-564072C9F94C}">
      <dgm:prSet phldrT="[Text]" custT="1"/>
      <dgm:spPr>
        <a:solidFill>
          <a:schemeClr val="bg1">
            <a:lumMod val="95000"/>
          </a:schemeClr>
        </a:solidFill>
        <a:effectLst>
          <a:innerShdw blurRad="63500" dist="50800" dir="16200000">
            <a:prstClr val="black">
              <a:alpha val="50000"/>
            </a:prstClr>
          </a:innerShdw>
        </a:effectLst>
      </dgm:spPr>
      <dgm:t>
        <a:bodyPr/>
        <a:lstStyle/>
        <a:p>
          <a:r>
            <a:rPr lang="en-US" sz="1800" b="1" dirty="0">
              <a:solidFill>
                <a:schemeClr val="tx1"/>
              </a:solidFill>
              <a:latin typeface="Century Gothic" panose="020B0502020202020204" pitchFamily="34" charset="0"/>
              <a:cs typeface="Calibri" panose="020F0502020204030204" pitchFamily="34" charset="0"/>
            </a:rPr>
            <a:t>Colleagues minimizing or avoiding topics of racial, cultural and historical trauma</a:t>
          </a:r>
          <a:endParaRPr lang="en-US" sz="1800" b="1" dirty="0">
            <a:solidFill>
              <a:schemeClr val="tx1"/>
            </a:solidFill>
            <a:latin typeface="Century Gothic" panose="020B0502020202020204" pitchFamily="34" charset="0"/>
            <a:cs typeface="Segoe UI" panose="020B0502040204020203" pitchFamily="34" charset="0"/>
          </a:endParaRPr>
        </a:p>
      </dgm:t>
    </dgm:pt>
    <dgm:pt modelId="{03796A93-8CEB-4573-B3A8-7DAD189256C3}" type="parTrans" cxnId="{55B84514-4BA3-4A92-884E-45875871CD5A}">
      <dgm:prSet/>
      <dgm:spPr/>
      <dgm:t>
        <a:bodyPr/>
        <a:lstStyle/>
        <a:p>
          <a:endParaRPr lang="en-US"/>
        </a:p>
      </dgm:t>
    </dgm:pt>
    <dgm:pt modelId="{0BAE96B8-53D3-4380-9A97-0731D32B3312}" type="sibTrans" cxnId="{55B84514-4BA3-4A92-884E-45875871CD5A}">
      <dgm:prSet/>
      <dgm:spPr/>
      <dgm:t>
        <a:bodyPr/>
        <a:lstStyle/>
        <a:p>
          <a:endParaRPr lang="en-US"/>
        </a:p>
      </dgm:t>
    </dgm:pt>
    <dgm:pt modelId="{8F81E82A-081B-40CA-9492-AD5ECA1149F9}" type="pres">
      <dgm:prSet presAssocID="{DF412A14-8A7E-4E5B-B276-47BAE7310952}" presName="Name0" presStyleCnt="0">
        <dgm:presLayoutVars>
          <dgm:chMax val="7"/>
          <dgm:chPref val="7"/>
          <dgm:dir/>
        </dgm:presLayoutVars>
      </dgm:prSet>
      <dgm:spPr/>
    </dgm:pt>
    <dgm:pt modelId="{4B9BAB18-75C8-4C5A-A968-6C163AE6A1BE}" type="pres">
      <dgm:prSet presAssocID="{DF412A14-8A7E-4E5B-B276-47BAE7310952}" presName="Name1" presStyleCnt="0"/>
      <dgm:spPr/>
    </dgm:pt>
    <dgm:pt modelId="{10BACDFD-C238-4009-9AC9-19F0FE599E4E}" type="pres">
      <dgm:prSet presAssocID="{DF412A14-8A7E-4E5B-B276-47BAE7310952}" presName="cycle" presStyleCnt="0"/>
      <dgm:spPr/>
    </dgm:pt>
    <dgm:pt modelId="{7859E64D-ED16-4E64-A779-2B361A84CB86}" type="pres">
      <dgm:prSet presAssocID="{DF412A14-8A7E-4E5B-B276-47BAE7310952}" presName="srcNode" presStyleLbl="node1" presStyleIdx="0" presStyleCnt="5"/>
      <dgm:spPr/>
    </dgm:pt>
    <dgm:pt modelId="{10225A2B-9401-4CE5-8F7C-AA069B395E9D}" type="pres">
      <dgm:prSet presAssocID="{DF412A14-8A7E-4E5B-B276-47BAE7310952}" presName="conn" presStyleLbl="parChTrans1D2" presStyleIdx="0" presStyleCnt="1"/>
      <dgm:spPr/>
    </dgm:pt>
    <dgm:pt modelId="{EC260E56-5A41-41AF-88C4-2E2DF91D68AB}" type="pres">
      <dgm:prSet presAssocID="{DF412A14-8A7E-4E5B-B276-47BAE7310952}" presName="extraNode" presStyleLbl="node1" presStyleIdx="0" presStyleCnt="5"/>
      <dgm:spPr/>
    </dgm:pt>
    <dgm:pt modelId="{4643D12E-062E-43DC-9DAA-3FA4D7E65D0E}" type="pres">
      <dgm:prSet presAssocID="{DF412A14-8A7E-4E5B-B276-47BAE7310952}" presName="dstNode" presStyleLbl="node1" presStyleIdx="0" presStyleCnt="5"/>
      <dgm:spPr/>
    </dgm:pt>
    <dgm:pt modelId="{E9AB3F33-69A8-425A-A7F0-085720597747}" type="pres">
      <dgm:prSet presAssocID="{C85D9824-3BE4-438D-97D7-0B5C7DB0EDC0}" presName="text_1" presStyleLbl="node1" presStyleIdx="0" presStyleCnt="5" custScaleY="121405">
        <dgm:presLayoutVars>
          <dgm:bulletEnabled val="1"/>
        </dgm:presLayoutVars>
      </dgm:prSet>
      <dgm:spPr>
        <a:prstGeom prst="snipRoundRect">
          <a:avLst/>
        </a:prstGeom>
      </dgm:spPr>
    </dgm:pt>
    <dgm:pt modelId="{9195733A-1037-46D6-9E2D-C211046BEFD6}" type="pres">
      <dgm:prSet presAssocID="{C85D9824-3BE4-438D-97D7-0B5C7DB0EDC0}" presName="accent_1" presStyleCnt="0"/>
      <dgm:spPr/>
    </dgm:pt>
    <dgm:pt modelId="{67C98B97-DCF6-4385-8AEA-B4E4C2D1E00A}" type="pres">
      <dgm:prSet presAssocID="{C85D9824-3BE4-438D-97D7-0B5C7DB0EDC0}" presName="accentRepeatNode" presStyleLbl="solidFgAcc1" presStyleIdx="0" presStyleCnt="5"/>
      <dgm:spPr>
        <a:solidFill>
          <a:srgbClr val="5F88A1"/>
        </a:solidFill>
        <a:ln>
          <a:noFill/>
        </a:ln>
        <a:effectLst>
          <a:innerShdw blurRad="63500" dist="50800" dir="16200000">
            <a:prstClr val="black">
              <a:alpha val="50000"/>
            </a:prstClr>
          </a:innerShdw>
        </a:effectLst>
      </dgm:spPr>
    </dgm:pt>
    <dgm:pt modelId="{F852E739-0DBC-4E8E-829C-AA373FD5B26D}" type="pres">
      <dgm:prSet presAssocID="{E214F9D0-70A8-45FD-8FAB-8091576B8E3F}" presName="text_2" presStyleLbl="node1" presStyleIdx="1" presStyleCnt="5" custScaleY="121405" custLinFactNeighborY="-12690">
        <dgm:presLayoutVars>
          <dgm:bulletEnabled val="1"/>
        </dgm:presLayoutVars>
      </dgm:prSet>
      <dgm:spPr>
        <a:prstGeom prst="snipRoundRect">
          <a:avLst/>
        </a:prstGeom>
      </dgm:spPr>
    </dgm:pt>
    <dgm:pt modelId="{C5682E8D-688A-4AC7-9345-7255BCCCF3BA}" type="pres">
      <dgm:prSet presAssocID="{E214F9D0-70A8-45FD-8FAB-8091576B8E3F}" presName="accent_2" presStyleCnt="0"/>
      <dgm:spPr/>
    </dgm:pt>
    <dgm:pt modelId="{FA7A87D8-3CB7-4044-8376-6707B77C4009}" type="pres">
      <dgm:prSet presAssocID="{E214F9D0-70A8-45FD-8FAB-8091576B8E3F}" presName="accentRepeatNode" presStyleLbl="solidFgAcc1" presStyleIdx="1" presStyleCnt="5" custLinFactNeighborY="-10152"/>
      <dgm:spPr>
        <a:solidFill>
          <a:srgbClr val="949C54"/>
        </a:solidFill>
        <a:ln>
          <a:noFill/>
        </a:ln>
        <a:effectLst>
          <a:innerShdw blurRad="63500" dist="50800" dir="16200000">
            <a:prstClr val="black">
              <a:alpha val="50000"/>
            </a:prstClr>
          </a:innerShdw>
        </a:effectLst>
      </dgm:spPr>
    </dgm:pt>
    <dgm:pt modelId="{68EAE9DD-3FA6-4258-AA13-03ADCDB071AF}" type="pres">
      <dgm:prSet presAssocID="{82D296CD-F58D-4454-879F-1ECF65664519}" presName="text_3" presStyleLbl="node1" presStyleIdx="2" presStyleCnt="5" custScaleY="130077" custLinFactNeighborY="-14805">
        <dgm:presLayoutVars>
          <dgm:bulletEnabled val="1"/>
        </dgm:presLayoutVars>
      </dgm:prSet>
      <dgm:spPr>
        <a:prstGeom prst="snipRoundRect">
          <a:avLst/>
        </a:prstGeom>
      </dgm:spPr>
    </dgm:pt>
    <dgm:pt modelId="{22910547-2321-49A1-8CA1-6532AC8AE2FD}" type="pres">
      <dgm:prSet presAssocID="{82D296CD-F58D-4454-879F-1ECF65664519}" presName="accent_3" presStyleCnt="0"/>
      <dgm:spPr/>
    </dgm:pt>
    <dgm:pt modelId="{93316DE3-014A-4486-8B75-793D78DCFDC6}" type="pres">
      <dgm:prSet presAssocID="{82D296CD-F58D-4454-879F-1ECF65664519}" presName="accentRepeatNode" presStyleLbl="solidFgAcc1" presStyleIdx="2" presStyleCnt="5" custLinFactNeighborY="-11844"/>
      <dgm:spPr>
        <a:solidFill>
          <a:srgbClr val="B25243"/>
        </a:solidFill>
        <a:ln>
          <a:noFill/>
        </a:ln>
        <a:effectLst>
          <a:innerShdw blurRad="63500" dist="50800" dir="16200000">
            <a:prstClr val="black">
              <a:alpha val="50000"/>
            </a:prstClr>
          </a:innerShdw>
        </a:effectLst>
      </dgm:spPr>
    </dgm:pt>
    <dgm:pt modelId="{1D4A670E-2C4F-431B-A661-3D1198DC0132}" type="pres">
      <dgm:prSet presAssocID="{94E1909A-133F-441D-A55F-564072C9F94C}" presName="text_4" presStyleLbl="node1" presStyleIdx="3" presStyleCnt="5" custScaleY="121405" custLinFactNeighborY="-10575">
        <dgm:presLayoutVars>
          <dgm:bulletEnabled val="1"/>
        </dgm:presLayoutVars>
      </dgm:prSet>
      <dgm:spPr>
        <a:prstGeom prst="snipRoundRect">
          <a:avLst/>
        </a:prstGeom>
      </dgm:spPr>
    </dgm:pt>
    <dgm:pt modelId="{B445EEE5-E589-4059-9CCE-5C161CFC3177}" type="pres">
      <dgm:prSet presAssocID="{94E1909A-133F-441D-A55F-564072C9F94C}" presName="accent_4" presStyleCnt="0"/>
      <dgm:spPr/>
    </dgm:pt>
    <dgm:pt modelId="{CA29B8CD-5BCF-4ED0-B1B6-75D92AB478B1}" type="pres">
      <dgm:prSet presAssocID="{94E1909A-133F-441D-A55F-564072C9F94C}" presName="accentRepeatNode" presStyleLbl="solidFgAcc1" presStyleIdx="3" presStyleCnt="5" custLinFactNeighborY="-8460"/>
      <dgm:spPr>
        <a:solidFill>
          <a:srgbClr val="EFAE71"/>
        </a:solidFill>
        <a:ln>
          <a:noFill/>
        </a:ln>
        <a:effectLst>
          <a:innerShdw blurRad="63500" dist="50800" dir="16200000">
            <a:prstClr val="black">
              <a:alpha val="50000"/>
            </a:prstClr>
          </a:innerShdw>
        </a:effectLst>
      </dgm:spPr>
    </dgm:pt>
    <dgm:pt modelId="{76D1516F-0456-4EE3-B38C-6F6811D712A5}" type="pres">
      <dgm:prSet presAssocID="{5624B870-29AB-4C89-949A-CBDE8A21B73D}" presName="text_5" presStyleLbl="node1" presStyleIdx="4" presStyleCnt="5" custScaleY="121405" custLinFactNeighborY="-19035">
        <dgm:presLayoutVars>
          <dgm:bulletEnabled val="1"/>
        </dgm:presLayoutVars>
      </dgm:prSet>
      <dgm:spPr>
        <a:prstGeom prst="snipRoundRect">
          <a:avLst/>
        </a:prstGeom>
      </dgm:spPr>
    </dgm:pt>
    <dgm:pt modelId="{24F3CA22-7D23-4446-A150-7FDEC79A6340}" type="pres">
      <dgm:prSet presAssocID="{5624B870-29AB-4C89-949A-CBDE8A21B73D}" presName="accent_5" presStyleCnt="0"/>
      <dgm:spPr/>
    </dgm:pt>
    <dgm:pt modelId="{69DE5824-BBBE-4EDD-9732-6692994B2F2E}" type="pres">
      <dgm:prSet presAssocID="{5624B870-29AB-4C89-949A-CBDE8A21B73D}" presName="accentRepeatNode" presStyleLbl="solidFgAcc1" presStyleIdx="4" presStyleCnt="5" custLinFactNeighborY="-15228"/>
      <dgm:spPr>
        <a:solidFill>
          <a:srgbClr val="E3B344"/>
        </a:solidFill>
        <a:ln>
          <a:noFill/>
        </a:ln>
        <a:effectLst>
          <a:innerShdw blurRad="63500" dist="50800" dir="16200000">
            <a:prstClr val="black">
              <a:alpha val="50000"/>
            </a:prstClr>
          </a:innerShdw>
        </a:effectLst>
      </dgm:spPr>
    </dgm:pt>
  </dgm:ptLst>
  <dgm:cxnLst>
    <dgm:cxn modelId="{D2BB3709-990B-49B5-9CD0-5C75B0F94203}" type="presOf" srcId="{82D296CD-F58D-4454-879F-1ECF65664519}" destId="{68EAE9DD-3FA6-4258-AA13-03ADCDB071AF}" srcOrd="0" destOrd="0" presId="urn:microsoft.com/office/officeart/2008/layout/VerticalCurvedList"/>
    <dgm:cxn modelId="{CC26DA10-3A67-4DD7-AF36-1F6C4D975741}" srcId="{DF412A14-8A7E-4E5B-B276-47BAE7310952}" destId="{E214F9D0-70A8-45FD-8FAB-8091576B8E3F}" srcOrd="1" destOrd="0" parTransId="{1F577AC1-C71C-432E-85F9-A12BE11EE2AF}" sibTransId="{9FE7B388-38B7-4DB9-B917-0A5B03C87902}"/>
    <dgm:cxn modelId="{009E7713-BCAC-4ED1-A0AA-ADF8C43B8901}" type="presOf" srcId="{1138C5FE-2FB1-4E3D-8BA4-E5A32539933E}" destId="{10225A2B-9401-4CE5-8F7C-AA069B395E9D}" srcOrd="0" destOrd="0" presId="urn:microsoft.com/office/officeart/2008/layout/VerticalCurvedList"/>
    <dgm:cxn modelId="{55B84514-4BA3-4A92-884E-45875871CD5A}" srcId="{DF412A14-8A7E-4E5B-B276-47BAE7310952}" destId="{94E1909A-133F-441D-A55F-564072C9F94C}" srcOrd="3" destOrd="0" parTransId="{03796A93-8CEB-4573-B3A8-7DAD189256C3}" sibTransId="{0BAE96B8-53D3-4380-9A97-0731D32B3312}"/>
    <dgm:cxn modelId="{3AA14016-B2E3-4235-AB09-356F2F245E7A}" srcId="{DF412A14-8A7E-4E5B-B276-47BAE7310952}" destId="{5624B870-29AB-4C89-949A-CBDE8A21B73D}" srcOrd="4" destOrd="0" parTransId="{5EC71029-472F-4054-9532-4C19D1790026}" sibTransId="{A35DBEF0-493E-4AEC-ACD4-BB203F64C4BE}"/>
    <dgm:cxn modelId="{8F5C6816-986B-40B4-A9FD-87D9CAB07B13}" srcId="{DF412A14-8A7E-4E5B-B276-47BAE7310952}" destId="{C85D9824-3BE4-438D-97D7-0B5C7DB0EDC0}" srcOrd="0" destOrd="0" parTransId="{EF9579D9-4B51-4FB8-B368-6C5C4F21BDD0}" sibTransId="{1138C5FE-2FB1-4E3D-8BA4-E5A32539933E}"/>
    <dgm:cxn modelId="{E2B70060-3AAA-449E-A27E-6F698A3441E1}" type="presOf" srcId="{C85D9824-3BE4-438D-97D7-0B5C7DB0EDC0}" destId="{E9AB3F33-69A8-425A-A7F0-085720597747}" srcOrd="0" destOrd="0" presId="urn:microsoft.com/office/officeart/2008/layout/VerticalCurvedList"/>
    <dgm:cxn modelId="{B503DF9A-6329-4DAD-BAF6-1F1E30DB3937}" type="presOf" srcId="{5624B870-29AB-4C89-949A-CBDE8A21B73D}" destId="{76D1516F-0456-4EE3-B38C-6F6811D712A5}" srcOrd="0" destOrd="0" presId="urn:microsoft.com/office/officeart/2008/layout/VerticalCurvedList"/>
    <dgm:cxn modelId="{5F0911A8-AA9C-4132-A452-BB37AFAC6D47}" type="presOf" srcId="{DF412A14-8A7E-4E5B-B276-47BAE7310952}" destId="{8F81E82A-081B-40CA-9492-AD5ECA1149F9}" srcOrd="0" destOrd="0" presId="urn:microsoft.com/office/officeart/2008/layout/VerticalCurvedList"/>
    <dgm:cxn modelId="{66DF12CB-F3CA-4667-82D0-514612FB0763}" type="presOf" srcId="{94E1909A-133F-441D-A55F-564072C9F94C}" destId="{1D4A670E-2C4F-431B-A661-3D1198DC0132}" srcOrd="0" destOrd="0" presId="urn:microsoft.com/office/officeart/2008/layout/VerticalCurvedList"/>
    <dgm:cxn modelId="{E503CFE3-C002-462B-89EA-D628644A8D3A}" type="presOf" srcId="{E214F9D0-70A8-45FD-8FAB-8091576B8E3F}" destId="{F852E739-0DBC-4E8E-829C-AA373FD5B26D}" srcOrd="0" destOrd="0" presId="urn:microsoft.com/office/officeart/2008/layout/VerticalCurvedList"/>
    <dgm:cxn modelId="{E2FF2DF1-E39A-47D4-8272-4580336C63AE}" srcId="{DF412A14-8A7E-4E5B-B276-47BAE7310952}" destId="{82D296CD-F58D-4454-879F-1ECF65664519}" srcOrd="2" destOrd="0" parTransId="{BFF81FE0-9B70-4744-B529-5E90AD463F4F}" sibTransId="{2331CC69-AA58-48A2-976E-31183FAE17E9}"/>
    <dgm:cxn modelId="{74EA46F3-1AE3-4AD3-BCC2-11A6224C751D}" type="presParOf" srcId="{8F81E82A-081B-40CA-9492-AD5ECA1149F9}" destId="{4B9BAB18-75C8-4C5A-A968-6C163AE6A1BE}" srcOrd="0" destOrd="0" presId="urn:microsoft.com/office/officeart/2008/layout/VerticalCurvedList"/>
    <dgm:cxn modelId="{9BC879B7-69A4-47FD-BF57-0BAE474E7CAE}" type="presParOf" srcId="{4B9BAB18-75C8-4C5A-A968-6C163AE6A1BE}" destId="{10BACDFD-C238-4009-9AC9-19F0FE599E4E}" srcOrd="0" destOrd="0" presId="urn:microsoft.com/office/officeart/2008/layout/VerticalCurvedList"/>
    <dgm:cxn modelId="{119CCCC4-1208-4E41-A211-C9C7510AB06A}" type="presParOf" srcId="{10BACDFD-C238-4009-9AC9-19F0FE599E4E}" destId="{7859E64D-ED16-4E64-A779-2B361A84CB86}" srcOrd="0" destOrd="0" presId="urn:microsoft.com/office/officeart/2008/layout/VerticalCurvedList"/>
    <dgm:cxn modelId="{BC31CDE9-30A2-44F4-A396-7FED3AE38112}" type="presParOf" srcId="{10BACDFD-C238-4009-9AC9-19F0FE599E4E}" destId="{10225A2B-9401-4CE5-8F7C-AA069B395E9D}" srcOrd="1" destOrd="0" presId="urn:microsoft.com/office/officeart/2008/layout/VerticalCurvedList"/>
    <dgm:cxn modelId="{99198D33-CAFB-432A-801E-7FC3FB0B7E4A}" type="presParOf" srcId="{10BACDFD-C238-4009-9AC9-19F0FE599E4E}" destId="{EC260E56-5A41-41AF-88C4-2E2DF91D68AB}" srcOrd="2" destOrd="0" presId="urn:microsoft.com/office/officeart/2008/layout/VerticalCurvedList"/>
    <dgm:cxn modelId="{D111F750-D9F1-4C2F-82CF-961A94A5A0B7}" type="presParOf" srcId="{10BACDFD-C238-4009-9AC9-19F0FE599E4E}" destId="{4643D12E-062E-43DC-9DAA-3FA4D7E65D0E}" srcOrd="3" destOrd="0" presId="urn:microsoft.com/office/officeart/2008/layout/VerticalCurvedList"/>
    <dgm:cxn modelId="{C7241FCD-8EA8-49DE-A5EC-CAECA17B9AC3}" type="presParOf" srcId="{4B9BAB18-75C8-4C5A-A968-6C163AE6A1BE}" destId="{E9AB3F33-69A8-425A-A7F0-085720597747}" srcOrd="1" destOrd="0" presId="urn:microsoft.com/office/officeart/2008/layout/VerticalCurvedList"/>
    <dgm:cxn modelId="{9AE27246-E77A-4F2C-AF6E-E3752417F974}" type="presParOf" srcId="{4B9BAB18-75C8-4C5A-A968-6C163AE6A1BE}" destId="{9195733A-1037-46D6-9E2D-C211046BEFD6}" srcOrd="2" destOrd="0" presId="urn:microsoft.com/office/officeart/2008/layout/VerticalCurvedList"/>
    <dgm:cxn modelId="{EA983286-EB0B-42E4-BA3D-A71D4360082B}" type="presParOf" srcId="{9195733A-1037-46D6-9E2D-C211046BEFD6}" destId="{67C98B97-DCF6-4385-8AEA-B4E4C2D1E00A}" srcOrd="0" destOrd="0" presId="urn:microsoft.com/office/officeart/2008/layout/VerticalCurvedList"/>
    <dgm:cxn modelId="{542F4793-DBCA-4353-AD6D-F2A39709328E}" type="presParOf" srcId="{4B9BAB18-75C8-4C5A-A968-6C163AE6A1BE}" destId="{F852E739-0DBC-4E8E-829C-AA373FD5B26D}" srcOrd="3" destOrd="0" presId="urn:microsoft.com/office/officeart/2008/layout/VerticalCurvedList"/>
    <dgm:cxn modelId="{D2ECF52D-3575-4D2B-A68C-046C7E39E25E}" type="presParOf" srcId="{4B9BAB18-75C8-4C5A-A968-6C163AE6A1BE}" destId="{C5682E8D-688A-4AC7-9345-7255BCCCF3BA}" srcOrd="4" destOrd="0" presId="urn:microsoft.com/office/officeart/2008/layout/VerticalCurvedList"/>
    <dgm:cxn modelId="{641EE9B8-1A94-4768-9CCA-C92FC1425750}" type="presParOf" srcId="{C5682E8D-688A-4AC7-9345-7255BCCCF3BA}" destId="{FA7A87D8-3CB7-4044-8376-6707B77C4009}" srcOrd="0" destOrd="0" presId="urn:microsoft.com/office/officeart/2008/layout/VerticalCurvedList"/>
    <dgm:cxn modelId="{BEC459AC-FA21-4480-AD1A-45B183F68884}" type="presParOf" srcId="{4B9BAB18-75C8-4C5A-A968-6C163AE6A1BE}" destId="{68EAE9DD-3FA6-4258-AA13-03ADCDB071AF}" srcOrd="5" destOrd="0" presId="urn:microsoft.com/office/officeart/2008/layout/VerticalCurvedList"/>
    <dgm:cxn modelId="{E696B262-B2AB-403C-995A-B7453B3E321B}" type="presParOf" srcId="{4B9BAB18-75C8-4C5A-A968-6C163AE6A1BE}" destId="{22910547-2321-49A1-8CA1-6532AC8AE2FD}" srcOrd="6" destOrd="0" presId="urn:microsoft.com/office/officeart/2008/layout/VerticalCurvedList"/>
    <dgm:cxn modelId="{62A81CE8-42AB-4B14-B0F8-436C45E871D0}" type="presParOf" srcId="{22910547-2321-49A1-8CA1-6532AC8AE2FD}" destId="{93316DE3-014A-4486-8B75-793D78DCFDC6}" srcOrd="0" destOrd="0" presId="urn:microsoft.com/office/officeart/2008/layout/VerticalCurvedList"/>
    <dgm:cxn modelId="{4D5BC727-BDFD-45C6-8D76-15DF6B63A684}" type="presParOf" srcId="{4B9BAB18-75C8-4C5A-A968-6C163AE6A1BE}" destId="{1D4A670E-2C4F-431B-A661-3D1198DC0132}" srcOrd="7" destOrd="0" presId="urn:microsoft.com/office/officeart/2008/layout/VerticalCurvedList"/>
    <dgm:cxn modelId="{0BFB9A54-CDEA-45DB-B2FB-0510FEC6A866}" type="presParOf" srcId="{4B9BAB18-75C8-4C5A-A968-6C163AE6A1BE}" destId="{B445EEE5-E589-4059-9CCE-5C161CFC3177}" srcOrd="8" destOrd="0" presId="urn:microsoft.com/office/officeart/2008/layout/VerticalCurvedList"/>
    <dgm:cxn modelId="{63167869-4C7E-41C2-B3EA-46AD2F433D39}" type="presParOf" srcId="{B445EEE5-E589-4059-9CCE-5C161CFC3177}" destId="{CA29B8CD-5BCF-4ED0-B1B6-75D92AB478B1}" srcOrd="0" destOrd="0" presId="urn:microsoft.com/office/officeart/2008/layout/VerticalCurvedList"/>
    <dgm:cxn modelId="{AAC0827A-2028-4430-9B39-57F743328D3F}" type="presParOf" srcId="{4B9BAB18-75C8-4C5A-A968-6C163AE6A1BE}" destId="{76D1516F-0456-4EE3-B38C-6F6811D712A5}" srcOrd="9" destOrd="0" presId="urn:microsoft.com/office/officeart/2008/layout/VerticalCurvedList"/>
    <dgm:cxn modelId="{1995BEBB-0A5E-40EE-A0CD-EEF97D79C20F}" type="presParOf" srcId="{4B9BAB18-75C8-4C5A-A968-6C163AE6A1BE}" destId="{24F3CA22-7D23-4446-A150-7FDEC79A6340}" srcOrd="10" destOrd="0" presId="urn:microsoft.com/office/officeart/2008/layout/VerticalCurvedList"/>
    <dgm:cxn modelId="{C1720721-6FF1-4933-B022-949A907A3772}" type="presParOf" srcId="{24F3CA22-7D23-4446-A150-7FDEC79A6340}" destId="{69DE5824-BBBE-4EDD-9732-6692994B2F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A6F0290-0086-0E49-B537-41FCBE0F5D6B}"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890F6CA1-5E8C-8F4A-AE0B-9AD84B7E36F3}">
      <dgm:prSet phldrT="[Text]" custT="1"/>
      <dgm:spPr>
        <a:solidFill>
          <a:srgbClr val="85A3B9"/>
        </a:solidFill>
        <a:effectLst>
          <a:innerShdw blurRad="63500" dist="50800" dir="16200000">
            <a:prstClr val="black">
              <a:alpha val="50000"/>
            </a:prstClr>
          </a:innerShdw>
        </a:effectLst>
      </dgm:spPr>
      <dgm:t>
        <a:bodyPr/>
        <a:lstStyle/>
        <a:p>
          <a:pPr>
            <a:buSzPts val="2600"/>
          </a:pPr>
          <a:r>
            <a:rPr lang="en-US" sz="2200" b="1">
              <a:latin typeface="Century Gothic" panose="020B0502020202020204" pitchFamily="34" charset="0"/>
              <a:cs typeface="Calibri" panose="020F0502020204030204" pitchFamily="34" charset="0"/>
            </a:rPr>
            <a:t>Adopt practices such as Reflective Supervision</a:t>
          </a:r>
        </a:p>
      </dgm:t>
    </dgm:pt>
    <dgm:pt modelId="{886AD7EC-E426-D04D-A587-A12FF267E424}" type="parTrans" cxnId="{7167936C-0540-D84F-BC92-AFB6AD63BE73}">
      <dgm:prSet/>
      <dgm:spPr/>
      <dgm:t>
        <a:bodyPr/>
        <a:lstStyle/>
        <a:p>
          <a:endParaRPr lang="en-US"/>
        </a:p>
      </dgm:t>
    </dgm:pt>
    <dgm:pt modelId="{8FD0060D-1A01-DC45-A988-061210020760}" type="sibTrans" cxnId="{7167936C-0540-D84F-BC92-AFB6AD63BE73}">
      <dgm:prSet/>
      <dgm:spPr/>
      <dgm:t>
        <a:bodyPr/>
        <a:lstStyle/>
        <a:p>
          <a:endParaRPr lang="en-US"/>
        </a:p>
      </dgm:t>
    </dgm:pt>
    <dgm:pt modelId="{FD66507D-D486-9C4A-B545-FF3AAC2F534F}">
      <dgm:prSet phldrT="[Text]" custT="1"/>
      <dgm:spPr>
        <a:solidFill>
          <a:srgbClr val="ADB37E"/>
        </a:solidFill>
        <a:effectLst>
          <a:innerShdw blurRad="63500" dist="50800" dir="16200000">
            <a:prstClr val="black">
              <a:alpha val="50000"/>
            </a:prstClr>
          </a:innerShdw>
        </a:effectLst>
      </dgm:spPr>
      <dgm:t>
        <a:bodyPr/>
        <a:lstStyle/>
        <a:p>
          <a:pPr>
            <a:buSzPts val="2600"/>
          </a:pPr>
          <a:r>
            <a:rPr lang="en-US" sz="2200" b="1">
              <a:latin typeface="Century Gothic" panose="020B0502020202020204" pitchFamily="34" charset="0"/>
              <a:cs typeface="Calibri" panose="020F0502020204030204" pitchFamily="34" charset="0"/>
            </a:rPr>
            <a:t>Assess for staff experience from a trauma-informed, equity lens.  Take actions in response</a:t>
          </a:r>
        </a:p>
      </dgm:t>
    </dgm:pt>
    <dgm:pt modelId="{3A545B86-4E4A-E24D-94FC-CF78E6B54AF9}" type="parTrans" cxnId="{622A475C-9EA0-5347-A4C0-4769FB5DDD0D}">
      <dgm:prSet/>
      <dgm:spPr/>
      <dgm:t>
        <a:bodyPr/>
        <a:lstStyle/>
        <a:p>
          <a:endParaRPr lang="en-US"/>
        </a:p>
      </dgm:t>
    </dgm:pt>
    <dgm:pt modelId="{F6E2DB92-E10A-9341-AA37-5BDB13D0D8EC}" type="sibTrans" cxnId="{622A475C-9EA0-5347-A4C0-4769FB5DDD0D}">
      <dgm:prSet/>
      <dgm:spPr/>
      <dgm:t>
        <a:bodyPr/>
        <a:lstStyle/>
        <a:p>
          <a:endParaRPr lang="en-US"/>
        </a:p>
      </dgm:t>
    </dgm:pt>
    <dgm:pt modelId="{1209314B-BF47-114B-946F-7FFCB16E554E}">
      <dgm:prSet phldrT="[Text]" custT="1"/>
      <dgm:spPr>
        <a:solidFill>
          <a:schemeClr val="accent2">
            <a:lumMod val="60000"/>
            <a:lumOff val="40000"/>
          </a:schemeClr>
        </a:solidFill>
        <a:effectLst>
          <a:innerShdw blurRad="63500" dist="50800" dir="16200000">
            <a:prstClr val="black">
              <a:alpha val="50000"/>
            </a:prstClr>
          </a:innerShdw>
        </a:effectLst>
      </dgm:spPr>
      <dgm:t>
        <a:bodyPr/>
        <a:lstStyle/>
        <a:p>
          <a:pPr>
            <a:buSzPts val="2600"/>
          </a:pPr>
          <a:r>
            <a:rPr lang="en-US" sz="2200" b="1">
              <a:latin typeface="Century Gothic" panose="020B0502020202020204" pitchFamily="34" charset="0"/>
              <a:cs typeface="Calibri" panose="020F0502020204030204" pitchFamily="34" charset="0"/>
            </a:rPr>
            <a:t>Health and Human Service Organizations benefit from screens to identify and respond to individuals experiencing symptoms of STS</a:t>
          </a:r>
        </a:p>
      </dgm:t>
    </dgm:pt>
    <dgm:pt modelId="{B354467B-CEDF-C447-B5A8-410EE8EB3688}" type="parTrans" cxnId="{ADC04127-3624-224A-A707-137F29D2DB59}">
      <dgm:prSet/>
      <dgm:spPr/>
      <dgm:t>
        <a:bodyPr/>
        <a:lstStyle/>
        <a:p>
          <a:endParaRPr lang="en-US"/>
        </a:p>
      </dgm:t>
    </dgm:pt>
    <dgm:pt modelId="{C98185BD-7F59-FC45-87F2-18A8F514125E}" type="sibTrans" cxnId="{ADC04127-3624-224A-A707-137F29D2DB59}">
      <dgm:prSet/>
      <dgm:spPr/>
      <dgm:t>
        <a:bodyPr/>
        <a:lstStyle/>
        <a:p>
          <a:endParaRPr lang="en-US"/>
        </a:p>
      </dgm:t>
    </dgm:pt>
    <dgm:pt modelId="{722F41A7-00F3-1241-A1EE-964903E83EA4}">
      <dgm:prSet phldrT="[Text]" custT="1"/>
      <dgm:spPr>
        <a:solidFill>
          <a:srgbClr val="EFAE71"/>
        </a:solidFill>
        <a:effectLst>
          <a:innerShdw blurRad="63500" dist="50800" dir="16200000">
            <a:prstClr val="black">
              <a:alpha val="50000"/>
            </a:prstClr>
          </a:innerShdw>
        </a:effectLst>
      </dgm:spPr>
      <dgm:t>
        <a:bodyPr/>
        <a:lstStyle/>
        <a:p>
          <a:pPr>
            <a:buSzPts val="2600"/>
          </a:pPr>
          <a:r>
            <a:rPr lang="en-US" sz="2200" b="1">
              <a:latin typeface="Century Gothic" panose="020B0502020202020204" pitchFamily="34" charset="0"/>
              <a:cs typeface="Calibri" panose="020F0502020204030204" pitchFamily="34" charset="0"/>
            </a:rPr>
            <a:t>Review and revise policies from a trauma-informed, equity lens</a:t>
          </a:r>
        </a:p>
      </dgm:t>
    </dgm:pt>
    <dgm:pt modelId="{B1C4660C-305D-3940-A5F0-5B910B88B768}" type="parTrans" cxnId="{AB7CFD4D-75E9-634A-B9A2-8AFF0ABBC892}">
      <dgm:prSet/>
      <dgm:spPr/>
      <dgm:t>
        <a:bodyPr/>
        <a:lstStyle/>
        <a:p>
          <a:endParaRPr lang="en-US"/>
        </a:p>
      </dgm:t>
    </dgm:pt>
    <dgm:pt modelId="{795F5856-889F-B34A-8370-46BE1DBEFCEF}" type="sibTrans" cxnId="{AB7CFD4D-75E9-634A-B9A2-8AFF0ABBC892}">
      <dgm:prSet/>
      <dgm:spPr/>
      <dgm:t>
        <a:bodyPr/>
        <a:lstStyle/>
        <a:p>
          <a:endParaRPr lang="en-US"/>
        </a:p>
      </dgm:t>
    </dgm:pt>
    <dgm:pt modelId="{21620B80-8C89-B944-A525-B3ED301017DB}">
      <dgm:prSet phldrT="[Text]" custT="1"/>
      <dgm:spPr>
        <a:solidFill>
          <a:srgbClr val="EFD290"/>
        </a:solidFill>
        <a:effectLst>
          <a:innerShdw blurRad="63500" dist="50800" dir="16200000">
            <a:prstClr val="black">
              <a:alpha val="50000"/>
            </a:prstClr>
          </a:innerShdw>
        </a:effectLst>
      </dgm:spPr>
      <dgm:t>
        <a:bodyPr/>
        <a:lstStyle/>
        <a:p>
          <a:pPr>
            <a:buSzPts val="2600"/>
          </a:pPr>
          <a:r>
            <a:rPr lang="en-US" sz="2200" b="1">
              <a:latin typeface="Century Gothic" panose="020B0502020202020204" pitchFamily="34" charset="0"/>
              <a:cs typeface="Calibri" panose="020F0502020204030204" pitchFamily="34" charset="0"/>
            </a:rPr>
            <a:t>Take steps to become    a trauma-informed organization!</a:t>
          </a:r>
        </a:p>
      </dgm:t>
    </dgm:pt>
    <dgm:pt modelId="{14ED3F19-4D6E-E448-9392-C601483670D8}" type="parTrans" cxnId="{768C843A-ABD2-1343-842B-E264C4B3491A}">
      <dgm:prSet/>
      <dgm:spPr/>
      <dgm:t>
        <a:bodyPr/>
        <a:lstStyle/>
        <a:p>
          <a:endParaRPr lang="en-US"/>
        </a:p>
      </dgm:t>
    </dgm:pt>
    <dgm:pt modelId="{7E326711-7028-B340-BB99-A0F8C26DD68B}" type="sibTrans" cxnId="{768C843A-ABD2-1343-842B-E264C4B3491A}">
      <dgm:prSet/>
      <dgm:spPr/>
      <dgm:t>
        <a:bodyPr/>
        <a:lstStyle/>
        <a:p>
          <a:endParaRPr lang="en-US"/>
        </a:p>
      </dgm:t>
    </dgm:pt>
    <dgm:pt modelId="{D6EF16E1-3CA4-234D-B232-2001A8230402}" type="pres">
      <dgm:prSet presAssocID="{7A6F0290-0086-0E49-B537-41FCBE0F5D6B}" presName="diagram" presStyleCnt="0">
        <dgm:presLayoutVars>
          <dgm:dir/>
          <dgm:resizeHandles val="exact"/>
        </dgm:presLayoutVars>
      </dgm:prSet>
      <dgm:spPr/>
    </dgm:pt>
    <dgm:pt modelId="{6F6A5A2B-71C7-8F4A-B1CA-9D6EE5E08F2B}" type="pres">
      <dgm:prSet presAssocID="{890F6CA1-5E8C-8F4A-AE0B-9AD84B7E36F3}" presName="node" presStyleLbl="node1" presStyleIdx="0" presStyleCnt="5" custScaleX="2000000" custScaleY="2000000">
        <dgm:presLayoutVars>
          <dgm:bulletEnabled val="1"/>
        </dgm:presLayoutVars>
      </dgm:prSet>
      <dgm:spPr/>
    </dgm:pt>
    <dgm:pt modelId="{12ECBF6E-8A00-584A-BD4B-FEA9B0375969}" type="pres">
      <dgm:prSet presAssocID="{8FD0060D-1A01-DC45-A988-061210020760}" presName="sibTrans" presStyleCnt="0"/>
      <dgm:spPr/>
    </dgm:pt>
    <dgm:pt modelId="{F6214748-3313-8E4E-96D1-E9C0D916B6AC}" type="pres">
      <dgm:prSet presAssocID="{FD66507D-D486-9C4A-B545-FF3AAC2F534F}" presName="node" presStyleLbl="node1" presStyleIdx="1" presStyleCnt="5" custScaleX="2000000" custScaleY="2000000">
        <dgm:presLayoutVars>
          <dgm:bulletEnabled val="1"/>
        </dgm:presLayoutVars>
      </dgm:prSet>
      <dgm:spPr/>
    </dgm:pt>
    <dgm:pt modelId="{D57CFC52-450A-6042-A9E8-62278AF44703}" type="pres">
      <dgm:prSet presAssocID="{F6E2DB92-E10A-9341-AA37-5BDB13D0D8EC}" presName="sibTrans" presStyleCnt="0"/>
      <dgm:spPr/>
    </dgm:pt>
    <dgm:pt modelId="{31BA5BCC-2C52-6B41-B9F2-9938D7609B8B}" type="pres">
      <dgm:prSet presAssocID="{1209314B-BF47-114B-946F-7FFCB16E554E}" presName="node" presStyleLbl="node1" presStyleIdx="2" presStyleCnt="5" custScaleX="2000000" custScaleY="2000000">
        <dgm:presLayoutVars>
          <dgm:bulletEnabled val="1"/>
        </dgm:presLayoutVars>
      </dgm:prSet>
      <dgm:spPr/>
    </dgm:pt>
    <dgm:pt modelId="{16C88858-F209-7140-9C7C-319F21048854}" type="pres">
      <dgm:prSet presAssocID="{C98185BD-7F59-FC45-87F2-18A8F514125E}" presName="sibTrans" presStyleCnt="0"/>
      <dgm:spPr/>
    </dgm:pt>
    <dgm:pt modelId="{DDA15081-457D-3B4C-B481-0150E746429D}" type="pres">
      <dgm:prSet presAssocID="{722F41A7-00F3-1241-A1EE-964903E83EA4}" presName="node" presStyleLbl="node1" presStyleIdx="3" presStyleCnt="5" custScaleX="2000000" custScaleY="2000000">
        <dgm:presLayoutVars>
          <dgm:bulletEnabled val="1"/>
        </dgm:presLayoutVars>
      </dgm:prSet>
      <dgm:spPr/>
    </dgm:pt>
    <dgm:pt modelId="{90FA079C-231D-DA41-BA51-CACEC6FA8558}" type="pres">
      <dgm:prSet presAssocID="{795F5856-889F-B34A-8370-46BE1DBEFCEF}" presName="sibTrans" presStyleCnt="0"/>
      <dgm:spPr/>
    </dgm:pt>
    <dgm:pt modelId="{E35A84A1-7C86-D641-AE82-2921B75E243E}" type="pres">
      <dgm:prSet presAssocID="{21620B80-8C89-B944-A525-B3ED301017DB}" presName="node" presStyleLbl="node1" presStyleIdx="4" presStyleCnt="5" custScaleX="2000000" custScaleY="2000000">
        <dgm:presLayoutVars>
          <dgm:bulletEnabled val="1"/>
        </dgm:presLayoutVars>
      </dgm:prSet>
      <dgm:spPr/>
    </dgm:pt>
  </dgm:ptLst>
  <dgm:cxnLst>
    <dgm:cxn modelId="{6BE68904-80E8-BF4C-80FA-E413EF886B23}" type="presOf" srcId="{722F41A7-00F3-1241-A1EE-964903E83EA4}" destId="{DDA15081-457D-3B4C-B481-0150E746429D}" srcOrd="0" destOrd="0" presId="urn:microsoft.com/office/officeart/2005/8/layout/default"/>
    <dgm:cxn modelId="{ADC04127-3624-224A-A707-137F29D2DB59}" srcId="{7A6F0290-0086-0E49-B537-41FCBE0F5D6B}" destId="{1209314B-BF47-114B-946F-7FFCB16E554E}" srcOrd="2" destOrd="0" parTransId="{B354467B-CEDF-C447-B5A8-410EE8EB3688}" sibTransId="{C98185BD-7F59-FC45-87F2-18A8F514125E}"/>
    <dgm:cxn modelId="{768C843A-ABD2-1343-842B-E264C4B3491A}" srcId="{7A6F0290-0086-0E49-B537-41FCBE0F5D6B}" destId="{21620B80-8C89-B944-A525-B3ED301017DB}" srcOrd="4" destOrd="0" parTransId="{14ED3F19-4D6E-E448-9392-C601483670D8}" sibTransId="{7E326711-7028-B340-BB99-A0F8C26DD68B}"/>
    <dgm:cxn modelId="{48ACE53F-04B8-9F4B-B04C-F7F09D3D333A}" type="presOf" srcId="{1209314B-BF47-114B-946F-7FFCB16E554E}" destId="{31BA5BCC-2C52-6B41-B9F2-9938D7609B8B}" srcOrd="0" destOrd="0" presId="urn:microsoft.com/office/officeart/2005/8/layout/default"/>
    <dgm:cxn modelId="{622A475C-9EA0-5347-A4C0-4769FB5DDD0D}" srcId="{7A6F0290-0086-0E49-B537-41FCBE0F5D6B}" destId="{FD66507D-D486-9C4A-B545-FF3AAC2F534F}" srcOrd="1" destOrd="0" parTransId="{3A545B86-4E4A-E24D-94FC-CF78E6B54AF9}" sibTransId="{F6E2DB92-E10A-9341-AA37-5BDB13D0D8EC}"/>
    <dgm:cxn modelId="{7167936C-0540-D84F-BC92-AFB6AD63BE73}" srcId="{7A6F0290-0086-0E49-B537-41FCBE0F5D6B}" destId="{890F6CA1-5E8C-8F4A-AE0B-9AD84B7E36F3}" srcOrd="0" destOrd="0" parTransId="{886AD7EC-E426-D04D-A587-A12FF267E424}" sibTransId="{8FD0060D-1A01-DC45-A988-061210020760}"/>
    <dgm:cxn modelId="{AB7CFD4D-75E9-634A-B9A2-8AFF0ABBC892}" srcId="{7A6F0290-0086-0E49-B537-41FCBE0F5D6B}" destId="{722F41A7-00F3-1241-A1EE-964903E83EA4}" srcOrd="3" destOrd="0" parTransId="{B1C4660C-305D-3940-A5F0-5B910B88B768}" sibTransId="{795F5856-889F-B34A-8370-46BE1DBEFCEF}"/>
    <dgm:cxn modelId="{53FB4A78-145B-4248-A93D-DA43D7C85574}" type="presOf" srcId="{7A6F0290-0086-0E49-B537-41FCBE0F5D6B}" destId="{D6EF16E1-3CA4-234D-B232-2001A8230402}" srcOrd="0" destOrd="0" presId="urn:microsoft.com/office/officeart/2005/8/layout/default"/>
    <dgm:cxn modelId="{3F4274BA-CE86-AA46-9388-C4BC8DF3FD2B}" type="presOf" srcId="{21620B80-8C89-B944-A525-B3ED301017DB}" destId="{E35A84A1-7C86-D641-AE82-2921B75E243E}" srcOrd="0" destOrd="0" presId="urn:microsoft.com/office/officeart/2005/8/layout/default"/>
    <dgm:cxn modelId="{51BE4DEE-B6CE-F94A-B10F-42062A124D06}" type="presOf" srcId="{890F6CA1-5E8C-8F4A-AE0B-9AD84B7E36F3}" destId="{6F6A5A2B-71C7-8F4A-B1CA-9D6EE5E08F2B}" srcOrd="0" destOrd="0" presId="urn:microsoft.com/office/officeart/2005/8/layout/default"/>
    <dgm:cxn modelId="{7206FAEE-F4DB-1045-BD80-775EBAE3F11C}" type="presOf" srcId="{FD66507D-D486-9C4A-B545-FF3AAC2F534F}" destId="{F6214748-3313-8E4E-96D1-E9C0D916B6AC}" srcOrd="0" destOrd="0" presId="urn:microsoft.com/office/officeart/2005/8/layout/default"/>
    <dgm:cxn modelId="{8408396F-CA4B-C841-AC0B-77B3BCC8B77E}" type="presParOf" srcId="{D6EF16E1-3CA4-234D-B232-2001A8230402}" destId="{6F6A5A2B-71C7-8F4A-B1CA-9D6EE5E08F2B}" srcOrd="0" destOrd="0" presId="urn:microsoft.com/office/officeart/2005/8/layout/default"/>
    <dgm:cxn modelId="{20493777-AA6F-844F-8D41-AB3DE808A4AC}" type="presParOf" srcId="{D6EF16E1-3CA4-234D-B232-2001A8230402}" destId="{12ECBF6E-8A00-584A-BD4B-FEA9B0375969}" srcOrd="1" destOrd="0" presId="urn:microsoft.com/office/officeart/2005/8/layout/default"/>
    <dgm:cxn modelId="{D102AD88-9463-CB49-9B4C-686A5438AB5E}" type="presParOf" srcId="{D6EF16E1-3CA4-234D-B232-2001A8230402}" destId="{F6214748-3313-8E4E-96D1-E9C0D916B6AC}" srcOrd="2" destOrd="0" presId="urn:microsoft.com/office/officeart/2005/8/layout/default"/>
    <dgm:cxn modelId="{512EBCA4-D8EE-B740-BFB7-8199A01DE397}" type="presParOf" srcId="{D6EF16E1-3CA4-234D-B232-2001A8230402}" destId="{D57CFC52-450A-6042-A9E8-62278AF44703}" srcOrd="3" destOrd="0" presId="urn:microsoft.com/office/officeart/2005/8/layout/default"/>
    <dgm:cxn modelId="{13BB821C-97CD-DC4C-96FA-35233BC002EB}" type="presParOf" srcId="{D6EF16E1-3CA4-234D-B232-2001A8230402}" destId="{31BA5BCC-2C52-6B41-B9F2-9938D7609B8B}" srcOrd="4" destOrd="0" presId="urn:microsoft.com/office/officeart/2005/8/layout/default"/>
    <dgm:cxn modelId="{8ED26991-8413-F64F-8287-06492083834F}" type="presParOf" srcId="{D6EF16E1-3CA4-234D-B232-2001A8230402}" destId="{16C88858-F209-7140-9C7C-319F21048854}" srcOrd="5" destOrd="0" presId="urn:microsoft.com/office/officeart/2005/8/layout/default"/>
    <dgm:cxn modelId="{1BBDCA97-78EC-DE4B-8258-E5694727E496}" type="presParOf" srcId="{D6EF16E1-3CA4-234D-B232-2001A8230402}" destId="{DDA15081-457D-3B4C-B481-0150E746429D}" srcOrd="6" destOrd="0" presId="urn:microsoft.com/office/officeart/2005/8/layout/default"/>
    <dgm:cxn modelId="{8570FDAE-586B-064D-9B56-BA78EF54E583}" type="presParOf" srcId="{D6EF16E1-3CA4-234D-B232-2001A8230402}" destId="{90FA079C-231D-DA41-BA51-CACEC6FA8558}" srcOrd="7" destOrd="0" presId="urn:microsoft.com/office/officeart/2005/8/layout/default"/>
    <dgm:cxn modelId="{50A88175-289F-444B-B414-D2598FA0EB74}" type="presParOf" srcId="{D6EF16E1-3CA4-234D-B232-2001A8230402}" destId="{E35A84A1-7C86-D641-AE82-2921B75E243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9544A11-A059-4293-B2CF-37B25DA3FE79}"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US"/>
        </a:p>
      </dgm:t>
    </dgm:pt>
    <dgm:pt modelId="{E9F5E349-FCC9-4955-BAB2-E3E77B85107D}">
      <dgm:prSet phldrT="[Text]" custT="1"/>
      <dgm:spPr>
        <a:ln>
          <a:noFill/>
        </a:ln>
      </dgm:spPr>
      <dgm:t>
        <a:bodyPr/>
        <a:lstStyle/>
        <a:p>
          <a:pPr algn="ctr">
            <a:spcBef>
              <a:spcPct val="0"/>
            </a:spcBef>
          </a:pPr>
          <a:r>
            <a:rPr lang="en-US" sz="2600" b="1" dirty="0">
              <a:solidFill>
                <a:schemeClr val="tx1"/>
              </a:solidFill>
              <a:latin typeface="Tw Cen MT"/>
            </a:rPr>
            <a:t>Keep Trauma- Responsive Care “On the Agenda”</a:t>
          </a:r>
        </a:p>
      </dgm:t>
    </dgm:pt>
    <dgm:pt modelId="{4CFF0C5E-71A5-42B1-BD3E-0ED23A390884}" type="parTrans" cxnId="{71994800-7419-4B85-B4B6-17FA7405E4EF}">
      <dgm:prSet/>
      <dgm:spPr/>
      <dgm:t>
        <a:bodyPr/>
        <a:lstStyle/>
        <a:p>
          <a:pPr algn="ctr"/>
          <a:endParaRPr lang="en-US"/>
        </a:p>
      </dgm:t>
    </dgm:pt>
    <dgm:pt modelId="{D6FC9FA8-5C7F-40CF-BB34-2AADFB9E7990}" type="sibTrans" cxnId="{71994800-7419-4B85-B4B6-17FA7405E4EF}">
      <dgm:prSet/>
      <dgm:spPr/>
      <dgm:t>
        <a:bodyPr/>
        <a:lstStyle/>
        <a:p>
          <a:pPr algn="ctr"/>
          <a:endParaRPr lang="en-US"/>
        </a:p>
      </dgm:t>
    </dgm:pt>
    <dgm:pt modelId="{C157804F-D0A2-48DE-8595-FF8F90BA7D2B}">
      <dgm:prSet phldrT="[Text]" custT="1"/>
      <dgm:spPr>
        <a:ln>
          <a:noFill/>
        </a:ln>
      </dgm:spPr>
      <dgm:t>
        <a:bodyPr/>
        <a:lstStyle/>
        <a:p>
          <a:pPr algn="ctr"/>
          <a:r>
            <a:rPr lang="en-US" sz="2800" b="1" dirty="0">
              <a:solidFill>
                <a:schemeClr val="tx1"/>
              </a:solidFill>
              <a:latin typeface="Tw Cen MT"/>
            </a:rPr>
            <a:t>Learn Together</a:t>
          </a:r>
        </a:p>
      </dgm:t>
    </dgm:pt>
    <dgm:pt modelId="{F6C4F21B-FBC0-4D1E-8936-EB2F7B5FC84B}" type="parTrans" cxnId="{F823E929-D129-4558-BDE1-2648E0B0CCBB}">
      <dgm:prSet/>
      <dgm:spPr/>
      <dgm:t>
        <a:bodyPr/>
        <a:lstStyle/>
        <a:p>
          <a:pPr algn="ctr"/>
          <a:endParaRPr lang="en-US"/>
        </a:p>
      </dgm:t>
    </dgm:pt>
    <dgm:pt modelId="{4A60EEE7-CCA9-4A04-9A76-5367FE2471D0}" type="sibTrans" cxnId="{F823E929-D129-4558-BDE1-2648E0B0CCBB}">
      <dgm:prSet/>
      <dgm:spPr/>
      <dgm:t>
        <a:bodyPr/>
        <a:lstStyle/>
        <a:p>
          <a:pPr algn="ctr"/>
          <a:endParaRPr lang="en-US"/>
        </a:p>
      </dgm:t>
    </dgm:pt>
    <dgm:pt modelId="{6A7B5C0C-806E-4A6A-81AF-4F80D410DA21}">
      <dgm:prSet phldrT="[Text]" custT="1"/>
      <dgm:spPr>
        <a:ln>
          <a:noFill/>
        </a:ln>
      </dgm:spPr>
      <dgm:t>
        <a:bodyPr/>
        <a:lstStyle/>
        <a:p>
          <a:pPr algn="ctr"/>
          <a:r>
            <a:rPr lang="en-US" sz="2800" b="1" dirty="0">
              <a:solidFill>
                <a:schemeClr val="tx1"/>
              </a:solidFill>
              <a:latin typeface="Tw Cen MT"/>
            </a:rPr>
            <a:t>Take Care of Each Other</a:t>
          </a:r>
        </a:p>
      </dgm:t>
    </dgm:pt>
    <dgm:pt modelId="{C237BB03-BC20-4D69-B4F5-DF12285DF145}" type="parTrans" cxnId="{71851EAA-E6BF-43F9-A7FF-FD17F16D24FF}">
      <dgm:prSet/>
      <dgm:spPr/>
      <dgm:t>
        <a:bodyPr/>
        <a:lstStyle/>
        <a:p>
          <a:pPr algn="ctr"/>
          <a:endParaRPr lang="en-US"/>
        </a:p>
      </dgm:t>
    </dgm:pt>
    <dgm:pt modelId="{9B2D806C-E21B-4431-9199-C70CA2132CC2}" type="sibTrans" cxnId="{71851EAA-E6BF-43F9-A7FF-FD17F16D24FF}">
      <dgm:prSet/>
      <dgm:spPr/>
      <dgm:t>
        <a:bodyPr/>
        <a:lstStyle/>
        <a:p>
          <a:pPr algn="ctr"/>
          <a:endParaRPr lang="en-US"/>
        </a:p>
      </dgm:t>
    </dgm:pt>
    <dgm:pt modelId="{C7F4D98E-D2E3-4BAD-AA54-04C548C3011E}" type="pres">
      <dgm:prSet presAssocID="{A9544A11-A059-4293-B2CF-37B25DA3FE79}" presName="Name0" presStyleCnt="0">
        <dgm:presLayoutVars>
          <dgm:chMax val="11"/>
          <dgm:chPref val="11"/>
          <dgm:dir/>
          <dgm:resizeHandles/>
        </dgm:presLayoutVars>
      </dgm:prSet>
      <dgm:spPr/>
    </dgm:pt>
    <dgm:pt modelId="{33C9EC3F-B63E-4FA1-BC07-2871CF81385E}" type="pres">
      <dgm:prSet presAssocID="{6A7B5C0C-806E-4A6A-81AF-4F80D410DA21}" presName="Accent3" presStyleCnt="0"/>
      <dgm:spPr/>
    </dgm:pt>
    <dgm:pt modelId="{AE1C4799-13F5-4F2C-BFFC-00CA4A2024E2}" type="pres">
      <dgm:prSet presAssocID="{6A7B5C0C-806E-4A6A-81AF-4F80D410DA21}" presName="Accent" presStyleLbl="node1" presStyleIdx="0" presStyleCnt="3" custScaleX="105046" custScaleY="105027" custLinFactNeighborX="9048"/>
      <dgm:spPr>
        <a:solidFill>
          <a:srgbClr val="F0AF72"/>
        </a:solidFill>
        <a:ln>
          <a:noFill/>
        </a:ln>
      </dgm:spPr>
    </dgm:pt>
    <dgm:pt modelId="{DC0803F1-32B4-419F-BED7-ADEACD67401F}" type="pres">
      <dgm:prSet presAssocID="{6A7B5C0C-806E-4A6A-81AF-4F80D410DA21}" presName="ParentBackground3" presStyleCnt="0"/>
      <dgm:spPr/>
    </dgm:pt>
    <dgm:pt modelId="{DDC74638-A1F8-4423-8B7D-C4D68D91AC25}" type="pres">
      <dgm:prSet presAssocID="{6A7B5C0C-806E-4A6A-81AF-4F80D410DA21}" presName="ParentBackground" presStyleLbl="fgAcc1" presStyleIdx="0" presStyleCnt="3" custScaleX="109002" custScaleY="109014" custLinFactNeighborX="10075"/>
      <dgm:spPr/>
    </dgm:pt>
    <dgm:pt modelId="{D1DCB1AC-2CE5-4AB8-AB79-F1DB409AF293}" type="pres">
      <dgm:prSet presAssocID="{6A7B5C0C-806E-4A6A-81AF-4F80D410DA21}" presName="Parent3" presStyleLbl="revTx" presStyleIdx="0" presStyleCnt="0">
        <dgm:presLayoutVars>
          <dgm:chMax val="1"/>
          <dgm:chPref val="1"/>
          <dgm:bulletEnabled val="1"/>
        </dgm:presLayoutVars>
      </dgm:prSet>
      <dgm:spPr/>
    </dgm:pt>
    <dgm:pt modelId="{142788EA-6357-4AA6-A793-3E51E234244C}" type="pres">
      <dgm:prSet presAssocID="{C157804F-D0A2-48DE-8595-FF8F90BA7D2B}" presName="Accent2" presStyleCnt="0"/>
      <dgm:spPr/>
    </dgm:pt>
    <dgm:pt modelId="{599C5D70-6D06-4F38-918D-B3BC194A710F}" type="pres">
      <dgm:prSet presAssocID="{C157804F-D0A2-48DE-8595-FF8F90BA7D2B}" presName="Accent" presStyleLbl="node1" presStyleIdx="1" presStyleCnt="3" custScaleX="106269" custScaleY="104940"/>
      <dgm:spPr>
        <a:solidFill>
          <a:srgbClr val="ADB37E"/>
        </a:solidFill>
        <a:ln>
          <a:noFill/>
        </a:ln>
      </dgm:spPr>
    </dgm:pt>
    <dgm:pt modelId="{3C247753-007C-4765-BBFC-6A0F23D00847}" type="pres">
      <dgm:prSet presAssocID="{C157804F-D0A2-48DE-8595-FF8F90BA7D2B}" presName="ParentBackground2" presStyleCnt="0"/>
      <dgm:spPr/>
    </dgm:pt>
    <dgm:pt modelId="{E3E639A9-E1CE-4B25-AEB6-C7EF25F0D92C}" type="pres">
      <dgm:prSet presAssocID="{C157804F-D0A2-48DE-8595-FF8F90BA7D2B}" presName="ParentBackground" presStyleLbl="fgAcc1" presStyleIdx="1" presStyleCnt="3" custScaleX="109002" custScaleY="109014"/>
      <dgm:spPr/>
    </dgm:pt>
    <dgm:pt modelId="{34437237-56B4-4FAA-B043-2AD0508AC737}" type="pres">
      <dgm:prSet presAssocID="{C157804F-D0A2-48DE-8595-FF8F90BA7D2B}" presName="Parent2" presStyleLbl="revTx" presStyleIdx="0" presStyleCnt="0">
        <dgm:presLayoutVars>
          <dgm:chMax val="1"/>
          <dgm:chPref val="1"/>
          <dgm:bulletEnabled val="1"/>
        </dgm:presLayoutVars>
      </dgm:prSet>
      <dgm:spPr/>
    </dgm:pt>
    <dgm:pt modelId="{DA73EB21-8879-43AC-ADAD-971B90B2CB83}" type="pres">
      <dgm:prSet presAssocID="{E9F5E349-FCC9-4955-BAB2-E3E77B85107D}" presName="Accent1" presStyleCnt="0"/>
      <dgm:spPr/>
    </dgm:pt>
    <dgm:pt modelId="{4CE29A76-09D2-437C-9027-A2DEC1241B43}" type="pres">
      <dgm:prSet presAssocID="{E9F5E349-FCC9-4955-BAB2-E3E77B85107D}" presName="Accent" presStyleLbl="node1" presStyleIdx="2" presStyleCnt="3" custScaleX="105300" custScaleY="116503" custLinFactNeighborX="-4539"/>
      <dgm:spPr>
        <a:solidFill>
          <a:srgbClr val="86A4BA"/>
        </a:solidFill>
        <a:ln>
          <a:noFill/>
        </a:ln>
      </dgm:spPr>
    </dgm:pt>
    <dgm:pt modelId="{A6A96D8D-1390-4D37-99FB-00BEA236755B}" type="pres">
      <dgm:prSet presAssocID="{E9F5E349-FCC9-4955-BAB2-E3E77B85107D}" presName="ParentBackground1" presStyleCnt="0"/>
      <dgm:spPr/>
    </dgm:pt>
    <dgm:pt modelId="{CD1BBC0B-1378-4A8B-AAFB-3922D7872417}" type="pres">
      <dgm:prSet presAssocID="{E9F5E349-FCC9-4955-BAB2-E3E77B85107D}" presName="ParentBackground" presStyleLbl="fgAcc1" presStyleIdx="2" presStyleCnt="3" custScaleX="109002" custScaleY="109014" custLinFactNeighborX="-6448"/>
      <dgm:spPr/>
    </dgm:pt>
    <dgm:pt modelId="{9A92D9F0-A7AC-4161-BAC8-D0EE419F1A6F}" type="pres">
      <dgm:prSet presAssocID="{E9F5E349-FCC9-4955-BAB2-E3E77B85107D}" presName="Parent1" presStyleLbl="revTx" presStyleIdx="0" presStyleCnt="0">
        <dgm:presLayoutVars>
          <dgm:chMax val="1"/>
          <dgm:chPref val="1"/>
          <dgm:bulletEnabled val="1"/>
        </dgm:presLayoutVars>
      </dgm:prSet>
      <dgm:spPr/>
    </dgm:pt>
  </dgm:ptLst>
  <dgm:cxnLst>
    <dgm:cxn modelId="{71994800-7419-4B85-B4B6-17FA7405E4EF}" srcId="{A9544A11-A059-4293-B2CF-37B25DA3FE79}" destId="{E9F5E349-FCC9-4955-BAB2-E3E77B85107D}" srcOrd="0" destOrd="0" parTransId="{4CFF0C5E-71A5-42B1-BD3E-0ED23A390884}" sibTransId="{D6FC9FA8-5C7F-40CF-BB34-2AADFB9E7990}"/>
    <dgm:cxn modelId="{F823E929-D129-4558-BDE1-2648E0B0CCBB}" srcId="{A9544A11-A059-4293-B2CF-37B25DA3FE79}" destId="{C157804F-D0A2-48DE-8595-FF8F90BA7D2B}" srcOrd="1" destOrd="0" parTransId="{F6C4F21B-FBC0-4D1E-8936-EB2F7B5FC84B}" sibTransId="{4A60EEE7-CCA9-4A04-9A76-5367FE2471D0}"/>
    <dgm:cxn modelId="{B8B31E6A-A1E4-4587-9F1D-E1C5B590596D}" type="presOf" srcId="{C157804F-D0A2-48DE-8595-FF8F90BA7D2B}" destId="{E3E639A9-E1CE-4B25-AEB6-C7EF25F0D92C}" srcOrd="0" destOrd="0" presId="urn:microsoft.com/office/officeart/2011/layout/CircleProcess"/>
    <dgm:cxn modelId="{D922FD6D-2F3E-4A25-B218-357A30486F9A}" type="presOf" srcId="{6A7B5C0C-806E-4A6A-81AF-4F80D410DA21}" destId="{DDC74638-A1F8-4423-8B7D-C4D68D91AC25}" srcOrd="0" destOrd="0" presId="urn:microsoft.com/office/officeart/2011/layout/CircleProcess"/>
    <dgm:cxn modelId="{FDFC4B86-4E92-4BE0-BCBD-CE785CD55316}" type="presOf" srcId="{6A7B5C0C-806E-4A6A-81AF-4F80D410DA21}" destId="{D1DCB1AC-2CE5-4AB8-AB79-F1DB409AF293}" srcOrd="1" destOrd="0" presId="urn:microsoft.com/office/officeart/2011/layout/CircleProcess"/>
    <dgm:cxn modelId="{A6052196-DA1E-4880-BA0C-2B1882958D4C}" type="presOf" srcId="{A9544A11-A059-4293-B2CF-37B25DA3FE79}" destId="{C7F4D98E-D2E3-4BAD-AA54-04C548C3011E}" srcOrd="0" destOrd="0" presId="urn:microsoft.com/office/officeart/2011/layout/CircleProcess"/>
    <dgm:cxn modelId="{71851EAA-E6BF-43F9-A7FF-FD17F16D24FF}" srcId="{A9544A11-A059-4293-B2CF-37B25DA3FE79}" destId="{6A7B5C0C-806E-4A6A-81AF-4F80D410DA21}" srcOrd="2" destOrd="0" parTransId="{C237BB03-BC20-4D69-B4F5-DF12285DF145}" sibTransId="{9B2D806C-E21B-4431-9199-C70CA2132CC2}"/>
    <dgm:cxn modelId="{AE6CDCCB-235F-40B4-BEE7-17CE217D98A4}" type="presOf" srcId="{E9F5E349-FCC9-4955-BAB2-E3E77B85107D}" destId="{9A92D9F0-A7AC-4161-BAC8-D0EE419F1A6F}" srcOrd="1" destOrd="0" presId="urn:microsoft.com/office/officeart/2011/layout/CircleProcess"/>
    <dgm:cxn modelId="{065E5FD0-00FC-4B78-857E-20CFE6179B30}" type="presOf" srcId="{E9F5E349-FCC9-4955-BAB2-E3E77B85107D}" destId="{CD1BBC0B-1378-4A8B-AAFB-3922D7872417}" srcOrd="0" destOrd="0" presId="urn:microsoft.com/office/officeart/2011/layout/CircleProcess"/>
    <dgm:cxn modelId="{9E7FA6DE-FCFF-454A-95F4-2302E9726B1A}" type="presOf" srcId="{C157804F-D0A2-48DE-8595-FF8F90BA7D2B}" destId="{34437237-56B4-4FAA-B043-2AD0508AC737}" srcOrd="1" destOrd="0" presId="urn:microsoft.com/office/officeart/2011/layout/CircleProcess"/>
    <dgm:cxn modelId="{A4D990FA-F1CE-47BD-A8B6-513843B828FF}" type="presParOf" srcId="{C7F4D98E-D2E3-4BAD-AA54-04C548C3011E}" destId="{33C9EC3F-B63E-4FA1-BC07-2871CF81385E}" srcOrd="0" destOrd="0" presId="urn:microsoft.com/office/officeart/2011/layout/CircleProcess"/>
    <dgm:cxn modelId="{7D18506D-AA2E-4642-8B8B-C096E17D26F6}" type="presParOf" srcId="{33C9EC3F-B63E-4FA1-BC07-2871CF81385E}" destId="{AE1C4799-13F5-4F2C-BFFC-00CA4A2024E2}" srcOrd="0" destOrd="0" presId="urn:microsoft.com/office/officeart/2011/layout/CircleProcess"/>
    <dgm:cxn modelId="{429C4C35-B8A1-4A2A-9D76-A953A4BC15A0}" type="presParOf" srcId="{C7F4D98E-D2E3-4BAD-AA54-04C548C3011E}" destId="{DC0803F1-32B4-419F-BED7-ADEACD67401F}" srcOrd="1" destOrd="0" presId="urn:microsoft.com/office/officeart/2011/layout/CircleProcess"/>
    <dgm:cxn modelId="{59EC78E0-5A81-4DE7-A5C2-FC07E14B00A0}" type="presParOf" srcId="{DC0803F1-32B4-419F-BED7-ADEACD67401F}" destId="{DDC74638-A1F8-4423-8B7D-C4D68D91AC25}" srcOrd="0" destOrd="0" presId="urn:microsoft.com/office/officeart/2011/layout/CircleProcess"/>
    <dgm:cxn modelId="{C0AD4C79-2689-485C-A4E4-2C5A24F90CFD}" type="presParOf" srcId="{C7F4D98E-D2E3-4BAD-AA54-04C548C3011E}" destId="{D1DCB1AC-2CE5-4AB8-AB79-F1DB409AF293}" srcOrd="2" destOrd="0" presId="urn:microsoft.com/office/officeart/2011/layout/CircleProcess"/>
    <dgm:cxn modelId="{AFAFE77A-5542-4958-9F18-0069BE8047C8}" type="presParOf" srcId="{C7F4D98E-D2E3-4BAD-AA54-04C548C3011E}" destId="{142788EA-6357-4AA6-A793-3E51E234244C}" srcOrd="3" destOrd="0" presId="urn:microsoft.com/office/officeart/2011/layout/CircleProcess"/>
    <dgm:cxn modelId="{974CAF01-7712-474C-B37F-43A5095FCCFC}" type="presParOf" srcId="{142788EA-6357-4AA6-A793-3E51E234244C}" destId="{599C5D70-6D06-4F38-918D-B3BC194A710F}" srcOrd="0" destOrd="0" presId="urn:microsoft.com/office/officeart/2011/layout/CircleProcess"/>
    <dgm:cxn modelId="{159A935B-FB8E-4112-B8C2-93389E1A6A2F}" type="presParOf" srcId="{C7F4D98E-D2E3-4BAD-AA54-04C548C3011E}" destId="{3C247753-007C-4765-BBFC-6A0F23D00847}" srcOrd="4" destOrd="0" presId="urn:microsoft.com/office/officeart/2011/layout/CircleProcess"/>
    <dgm:cxn modelId="{BC4B2A54-8C16-486C-A808-931FA1B1A17F}" type="presParOf" srcId="{3C247753-007C-4765-BBFC-6A0F23D00847}" destId="{E3E639A9-E1CE-4B25-AEB6-C7EF25F0D92C}" srcOrd="0" destOrd="0" presId="urn:microsoft.com/office/officeart/2011/layout/CircleProcess"/>
    <dgm:cxn modelId="{A55A3C5D-F6C2-4A1F-B17C-3D0D080213B6}" type="presParOf" srcId="{C7F4D98E-D2E3-4BAD-AA54-04C548C3011E}" destId="{34437237-56B4-4FAA-B043-2AD0508AC737}" srcOrd="5" destOrd="0" presId="urn:microsoft.com/office/officeart/2011/layout/CircleProcess"/>
    <dgm:cxn modelId="{0C770E3E-E9EC-4EB7-A943-56E67C570946}" type="presParOf" srcId="{C7F4D98E-D2E3-4BAD-AA54-04C548C3011E}" destId="{DA73EB21-8879-43AC-ADAD-971B90B2CB83}" srcOrd="6" destOrd="0" presId="urn:microsoft.com/office/officeart/2011/layout/CircleProcess"/>
    <dgm:cxn modelId="{E19D7486-150D-478A-9E2C-E4FEC6A085CE}" type="presParOf" srcId="{DA73EB21-8879-43AC-ADAD-971B90B2CB83}" destId="{4CE29A76-09D2-437C-9027-A2DEC1241B43}" srcOrd="0" destOrd="0" presId="urn:microsoft.com/office/officeart/2011/layout/CircleProcess"/>
    <dgm:cxn modelId="{4ACD3335-490B-42F0-9ADF-C5E9A0D03E3A}" type="presParOf" srcId="{C7F4D98E-D2E3-4BAD-AA54-04C548C3011E}" destId="{A6A96D8D-1390-4D37-99FB-00BEA236755B}" srcOrd="7" destOrd="0" presId="urn:microsoft.com/office/officeart/2011/layout/CircleProcess"/>
    <dgm:cxn modelId="{F6B94211-AA55-4348-85E6-1544B45B333D}" type="presParOf" srcId="{A6A96D8D-1390-4D37-99FB-00BEA236755B}" destId="{CD1BBC0B-1378-4A8B-AAFB-3922D7872417}" srcOrd="0" destOrd="0" presId="urn:microsoft.com/office/officeart/2011/layout/CircleProcess"/>
    <dgm:cxn modelId="{337BCBDB-5CBC-45F8-B3D2-363507FBBAF2}" type="presParOf" srcId="{C7F4D98E-D2E3-4BAD-AA54-04C548C3011E}" destId="{9A92D9F0-A7AC-4161-BAC8-D0EE419F1A6F}" srcOrd="8" destOrd="0" presId="urn:microsoft.com/office/officeart/2011/layout/Circle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AED5EF-1916-4B2E-9197-06316911795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F1BFBDF-38A9-4EFD-B077-5A1B364D8659}">
      <dgm:prSet/>
      <dgm:spPr/>
      <dgm:t>
        <a:bodyPr/>
        <a:lstStyle/>
        <a:p>
          <a:r>
            <a:rPr lang="en-US" b="1" baseline="0"/>
            <a:t>Morning</a:t>
          </a:r>
          <a:endParaRPr lang="en-US"/>
        </a:p>
      </dgm:t>
    </dgm:pt>
    <dgm:pt modelId="{EF4C5E5C-710F-409B-A7C9-3819440D67B3}" type="parTrans" cxnId="{3AF1C61F-E440-48E3-ADA9-52C61EFCCE21}">
      <dgm:prSet/>
      <dgm:spPr/>
      <dgm:t>
        <a:bodyPr/>
        <a:lstStyle/>
        <a:p>
          <a:endParaRPr lang="en-US"/>
        </a:p>
      </dgm:t>
    </dgm:pt>
    <dgm:pt modelId="{8060B9FA-264D-400A-83D9-1E37716DE3B0}" type="sibTrans" cxnId="{3AF1C61F-E440-48E3-ADA9-52C61EFCCE21}">
      <dgm:prSet/>
      <dgm:spPr/>
      <dgm:t>
        <a:bodyPr/>
        <a:lstStyle/>
        <a:p>
          <a:endParaRPr lang="en-US"/>
        </a:p>
      </dgm:t>
    </dgm:pt>
    <dgm:pt modelId="{4FF9234A-CC8B-49D0-A2FD-AF6FF538A283}">
      <dgm:prSet/>
      <dgm:spPr/>
      <dgm:t>
        <a:bodyPr/>
        <a:lstStyle/>
        <a:p>
          <a:r>
            <a:rPr lang="en-US" b="1" baseline="0"/>
            <a:t>Warming up the topic through reflection</a:t>
          </a:r>
          <a:endParaRPr lang="en-US"/>
        </a:p>
      </dgm:t>
    </dgm:pt>
    <dgm:pt modelId="{155C6336-2581-4FC2-A436-817F2DCE4C29}" type="parTrans" cxnId="{325B5E91-3C4F-4F2D-BB3A-4BD670195E66}">
      <dgm:prSet/>
      <dgm:spPr/>
      <dgm:t>
        <a:bodyPr/>
        <a:lstStyle/>
        <a:p>
          <a:endParaRPr lang="en-US"/>
        </a:p>
      </dgm:t>
    </dgm:pt>
    <dgm:pt modelId="{84BE60FE-62FA-498C-AB15-8636370365B9}" type="sibTrans" cxnId="{325B5E91-3C4F-4F2D-BB3A-4BD670195E66}">
      <dgm:prSet/>
      <dgm:spPr/>
      <dgm:t>
        <a:bodyPr/>
        <a:lstStyle/>
        <a:p>
          <a:endParaRPr lang="en-US"/>
        </a:p>
      </dgm:t>
    </dgm:pt>
    <dgm:pt modelId="{4A3617D3-F5BA-4D42-A6AD-9DD84334CEB9}">
      <dgm:prSet/>
      <dgm:spPr/>
      <dgm:t>
        <a:bodyPr/>
        <a:lstStyle/>
        <a:p>
          <a:r>
            <a:rPr lang="en-US" b="1" baseline="0"/>
            <a:t>The Biology of Stress and Well-being</a:t>
          </a:r>
          <a:endParaRPr lang="en-US"/>
        </a:p>
      </dgm:t>
    </dgm:pt>
    <dgm:pt modelId="{0C83DFDF-BA87-4F1D-B842-2761253B1226}" type="parTrans" cxnId="{4E5CCF71-85FF-403B-A9EC-AB7A59B74C95}">
      <dgm:prSet/>
      <dgm:spPr/>
      <dgm:t>
        <a:bodyPr/>
        <a:lstStyle/>
        <a:p>
          <a:endParaRPr lang="en-US"/>
        </a:p>
      </dgm:t>
    </dgm:pt>
    <dgm:pt modelId="{7D67F7DE-CCC3-4DC5-964C-19C12FDA9497}" type="sibTrans" cxnId="{4E5CCF71-85FF-403B-A9EC-AB7A59B74C95}">
      <dgm:prSet/>
      <dgm:spPr/>
      <dgm:t>
        <a:bodyPr/>
        <a:lstStyle/>
        <a:p>
          <a:endParaRPr lang="en-US"/>
        </a:p>
      </dgm:t>
    </dgm:pt>
    <dgm:pt modelId="{C9544E17-0151-4F20-92E3-895B5DF8D7A6}">
      <dgm:prSet/>
      <dgm:spPr/>
      <dgm:t>
        <a:bodyPr/>
        <a:lstStyle/>
        <a:p>
          <a:r>
            <a:rPr lang="en-US" b="1" baseline="0"/>
            <a:t>Afternoon</a:t>
          </a:r>
          <a:endParaRPr lang="en-US"/>
        </a:p>
      </dgm:t>
    </dgm:pt>
    <dgm:pt modelId="{A97592E8-D81F-4645-B713-E2D4927732B3}" type="parTrans" cxnId="{06542307-8CB6-4BDE-B8D1-34F24F627BF1}">
      <dgm:prSet/>
      <dgm:spPr/>
      <dgm:t>
        <a:bodyPr/>
        <a:lstStyle/>
        <a:p>
          <a:endParaRPr lang="en-US"/>
        </a:p>
      </dgm:t>
    </dgm:pt>
    <dgm:pt modelId="{94D5DDB0-95E5-4E42-ADF4-7F1F0435F570}" type="sibTrans" cxnId="{06542307-8CB6-4BDE-B8D1-34F24F627BF1}">
      <dgm:prSet/>
      <dgm:spPr/>
      <dgm:t>
        <a:bodyPr/>
        <a:lstStyle/>
        <a:p>
          <a:endParaRPr lang="en-US"/>
        </a:p>
      </dgm:t>
    </dgm:pt>
    <dgm:pt modelId="{8709CF57-A3A5-438F-907C-0AEA8749DEDB}">
      <dgm:prSet/>
      <dgm:spPr/>
      <dgm:t>
        <a:bodyPr/>
        <a:lstStyle/>
        <a:p>
          <a:r>
            <a:rPr lang="en-US" b="1" baseline="0" dirty="0"/>
            <a:t>The Science of Resilience with Anastasia</a:t>
          </a:r>
          <a:endParaRPr lang="en-US" dirty="0"/>
        </a:p>
      </dgm:t>
    </dgm:pt>
    <dgm:pt modelId="{E75F3432-B249-4C51-A244-BD39EC565647}" type="parTrans" cxnId="{71E1F77A-633A-49A2-A34D-21DCBE635B02}">
      <dgm:prSet/>
      <dgm:spPr/>
      <dgm:t>
        <a:bodyPr/>
        <a:lstStyle/>
        <a:p>
          <a:endParaRPr lang="en-US"/>
        </a:p>
      </dgm:t>
    </dgm:pt>
    <dgm:pt modelId="{3DEB8118-A5BB-4233-A837-3DA98395D13B}" type="sibTrans" cxnId="{71E1F77A-633A-49A2-A34D-21DCBE635B02}">
      <dgm:prSet/>
      <dgm:spPr/>
      <dgm:t>
        <a:bodyPr/>
        <a:lstStyle/>
        <a:p>
          <a:endParaRPr lang="en-US"/>
        </a:p>
      </dgm:t>
    </dgm:pt>
    <dgm:pt modelId="{952FE8B9-A1AA-4F28-B7A1-4DC9C39CA5F3}">
      <dgm:prSet/>
      <dgm:spPr/>
      <dgm:t>
        <a:bodyPr/>
        <a:lstStyle/>
        <a:p>
          <a:r>
            <a:rPr lang="en-US" b="1" baseline="0" dirty="0"/>
            <a:t>Including concepts of disaster mental health</a:t>
          </a:r>
          <a:endParaRPr lang="en-US" dirty="0"/>
        </a:p>
      </dgm:t>
    </dgm:pt>
    <dgm:pt modelId="{A4577C67-E364-4080-B78E-80469ACA795F}" type="parTrans" cxnId="{0C8788E6-73E6-4E78-BCD8-BF75733CBC03}">
      <dgm:prSet/>
      <dgm:spPr/>
      <dgm:t>
        <a:bodyPr/>
        <a:lstStyle/>
        <a:p>
          <a:endParaRPr lang="en-US"/>
        </a:p>
      </dgm:t>
    </dgm:pt>
    <dgm:pt modelId="{0F7A9C43-BC2D-4B53-B3ED-5FDD19AE9A12}" type="sibTrans" cxnId="{0C8788E6-73E6-4E78-BCD8-BF75733CBC03}">
      <dgm:prSet/>
      <dgm:spPr/>
      <dgm:t>
        <a:bodyPr/>
        <a:lstStyle/>
        <a:p>
          <a:endParaRPr lang="en-US"/>
        </a:p>
      </dgm:t>
    </dgm:pt>
    <dgm:pt modelId="{4BC8FB31-03D2-4E57-BDE3-9B19C7937646}" type="pres">
      <dgm:prSet presAssocID="{8CAED5EF-1916-4B2E-9197-06316911795E}" presName="linear" presStyleCnt="0">
        <dgm:presLayoutVars>
          <dgm:animLvl val="lvl"/>
          <dgm:resizeHandles val="exact"/>
        </dgm:presLayoutVars>
      </dgm:prSet>
      <dgm:spPr/>
    </dgm:pt>
    <dgm:pt modelId="{6BED24A3-9080-48A4-8D70-7B1833ADD8E7}" type="pres">
      <dgm:prSet presAssocID="{EF1BFBDF-38A9-4EFD-B077-5A1B364D8659}" presName="parentText" presStyleLbl="node1" presStyleIdx="0" presStyleCnt="2">
        <dgm:presLayoutVars>
          <dgm:chMax val="0"/>
          <dgm:bulletEnabled val="1"/>
        </dgm:presLayoutVars>
      </dgm:prSet>
      <dgm:spPr/>
    </dgm:pt>
    <dgm:pt modelId="{31EA6A92-B915-446E-A2D2-770D2F964F2E}" type="pres">
      <dgm:prSet presAssocID="{EF1BFBDF-38A9-4EFD-B077-5A1B364D8659}" presName="childText" presStyleLbl="revTx" presStyleIdx="0" presStyleCnt="2">
        <dgm:presLayoutVars>
          <dgm:bulletEnabled val="1"/>
        </dgm:presLayoutVars>
      </dgm:prSet>
      <dgm:spPr/>
    </dgm:pt>
    <dgm:pt modelId="{36999DAB-AAD8-4B07-B176-6F00AF35D174}" type="pres">
      <dgm:prSet presAssocID="{C9544E17-0151-4F20-92E3-895B5DF8D7A6}" presName="parentText" presStyleLbl="node1" presStyleIdx="1" presStyleCnt="2">
        <dgm:presLayoutVars>
          <dgm:chMax val="0"/>
          <dgm:bulletEnabled val="1"/>
        </dgm:presLayoutVars>
      </dgm:prSet>
      <dgm:spPr/>
    </dgm:pt>
    <dgm:pt modelId="{33CEFA42-1239-4599-A350-1A03F1BAFB7A}" type="pres">
      <dgm:prSet presAssocID="{C9544E17-0151-4F20-92E3-895B5DF8D7A6}" presName="childText" presStyleLbl="revTx" presStyleIdx="1" presStyleCnt="2">
        <dgm:presLayoutVars>
          <dgm:bulletEnabled val="1"/>
        </dgm:presLayoutVars>
      </dgm:prSet>
      <dgm:spPr/>
    </dgm:pt>
  </dgm:ptLst>
  <dgm:cxnLst>
    <dgm:cxn modelId="{06542307-8CB6-4BDE-B8D1-34F24F627BF1}" srcId="{8CAED5EF-1916-4B2E-9197-06316911795E}" destId="{C9544E17-0151-4F20-92E3-895B5DF8D7A6}" srcOrd="1" destOrd="0" parTransId="{A97592E8-D81F-4645-B713-E2D4927732B3}" sibTransId="{94D5DDB0-95E5-4E42-ADF4-7F1F0435F570}"/>
    <dgm:cxn modelId="{92A12C14-3936-4841-9A6C-13EBACDC4D06}" type="presOf" srcId="{4FF9234A-CC8B-49D0-A2FD-AF6FF538A283}" destId="{31EA6A92-B915-446E-A2D2-770D2F964F2E}" srcOrd="0" destOrd="0" presId="urn:microsoft.com/office/officeart/2005/8/layout/vList2"/>
    <dgm:cxn modelId="{C27D8D1D-5B18-49B4-82F3-3EEC7F2C7F8F}" type="presOf" srcId="{8709CF57-A3A5-438F-907C-0AEA8749DEDB}" destId="{33CEFA42-1239-4599-A350-1A03F1BAFB7A}" srcOrd="0" destOrd="0" presId="urn:microsoft.com/office/officeart/2005/8/layout/vList2"/>
    <dgm:cxn modelId="{3AF1C61F-E440-48E3-ADA9-52C61EFCCE21}" srcId="{8CAED5EF-1916-4B2E-9197-06316911795E}" destId="{EF1BFBDF-38A9-4EFD-B077-5A1B364D8659}" srcOrd="0" destOrd="0" parTransId="{EF4C5E5C-710F-409B-A7C9-3819440D67B3}" sibTransId="{8060B9FA-264D-400A-83D9-1E37716DE3B0}"/>
    <dgm:cxn modelId="{91C4CE3C-E1DC-410D-A914-9D5E1F04F455}" type="presOf" srcId="{4A3617D3-F5BA-4D42-A6AD-9DD84334CEB9}" destId="{31EA6A92-B915-446E-A2D2-770D2F964F2E}" srcOrd="0" destOrd="1" presId="urn:microsoft.com/office/officeart/2005/8/layout/vList2"/>
    <dgm:cxn modelId="{4E5CCF71-85FF-403B-A9EC-AB7A59B74C95}" srcId="{EF1BFBDF-38A9-4EFD-B077-5A1B364D8659}" destId="{4A3617D3-F5BA-4D42-A6AD-9DD84334CEB9}" srcOrd="1" destOrd="0" parTransId="{0C83DFDF-BA87-4F1D-B842-2761253B1226}" sibTransId="{7D67F7DE-CCC3-4DC5-964C-19C12FDA9497}"/>
    <dgm:cxn modelId="{71E1F77A-633A-49A2-A34D-21DCBE635B02}" srcId="{C9544E17-0151-4F20-92E3-895B5DF8D7A6}" destId="{8709CF57-A3A5-438F-907C-0AEA8749DEDB}" srcOrd="0" destOrd="0" parTransId="{E75F3432-B249-4C51-A244-BD39EC565647}" sibTransId="{3DEB8118-A5BB-4233-A837-3DA98395D13B}"/>
    <dgm:cxn modelId="{325B5E91-3C4F-4F2D-BB3A-4BD670195E66}" srcId="{EF1BFBDF-38A9-4EFD-B077-5A1B364D8659}" destId="{4FF9234A-CC8B-49D0-A2FD-AF6FF538A283}" srcOrd="0" destOrd="0" parTransId="{155C6336-2581-4FC2-A436-817F2DCE4C29}" sibTransId="{84BE60FE-62FA-498C-AB15-8636370365B9}"/>
    <dgm:cxn modelId="{54B2789A-50AB-488E-AF6D-1017994B94D7}" type="presOf" srcId="{EF1BFBDF-38A9-4EFD-B077-5A1B364D8659}" destId="{6BED24A3-9080-48A4-8D70-7B1833ADD8E7}" srcOrd="0" destOrd="0" presId="urn:microsoft.com/office/officeart/2005/8/layout/vList2"/>
    <dgm:cxn modelId="{C78D9ED9-BB9A-4805-8760-DA529B20EFD8}" type="presOf" srcId="{C9544E17-0151-4F20-92E3-895B5DF8D7A6}" destId="{36999DAB-AAD8-4B07-B176-6F00AF35D174}" srcOrd="0" destOrd="0" presId="urn:microsoft.com/office/officeart/2005/8/layout/vList2"/>
    <dgm:cxn modelId="{416044E2-BD0D-4907-905C-D3A78D87AD47}" type="presOf" srcId="{952FE8B9-A1AA-4F28-B7A1-4DC9C39CA5F3}" destId="{33CEFA42-1239-4599-A350-1A03F1BAFB7A}" srcOrd="0" destOrd="1" presId="urn:microsoft.com/office/officeart/2005/8/layout/vList2"/>
    <dgm:cxn modelId="{0269C1E4-63FD-4A93-B63A-ECA66506C873}" type="presOf" srcId="{8CAED5EF-1916-4B2E-9197-06316911795E}" destId="{4BC8FB31-03D2-4E57-BDE3-9B19C7937646}" srcOrd="0" destOrd="0" presId="urn:microsoft.com/office/officeart/2005/8/layout/vList2"/>
    <dgm:cxn modelId="{0C8788E6-73E6-4E78-BCD8-BF75733CBC03}" srcId="{C9544E17-0151-4F20-92E3-895B5DF8D7A6}" destId="{952FE8B9-A1AA-4F28-B7A1-4DC9C39CA5F3}" srcOrd="1" destOrd="0" parTransId="{A4577C67-E364-4080-B78E-80469ACA795F}" sibTransId="{0F7A9C43-BC2D-4B53-B3ED-5FDD19AE9A12}"/>
    <dgm:cxn modelId="{AF8A65D2-78EE-4A3A-9154-27D42B677457}" type="presParOf" srcId="{4BC8FB31-03D2-4E57-BDE3-9B19C7937646}" destId="{6BED24A3-9080-48A4-8D70-7B1833ADD8E7}" srcOrd="0" destOrd="0" presId="urn:microsoft.com/office/officeart/2005/8/layout/vList2"/>
    <dgm:cxn modelId="{17B18BA8-8F0D-4F09-89CF-91874A3EE586}" type="presParOf" srcId="{4BC8FB31-03D2-4E57-BDE3-9B19C7937646}" destId="{31EA6A92-B915-446E-A2D2-770D2F964F2E}" srcOrd="1" destOrd="0" presId="urn:microsoft.com/office/officeart/2005/8/layout/vList2"/>
    <dgm:cxn modelId="{5754A6B2-71C7-4983-A1CF-78A191D6D89A}" type="presParOf" srcId="{4BC8FB31-03D2-4E57-BDE3-9B19C7937646}" destId="{36999DAB-AAD8-4B07-B176-6F00AF35D174}" srcOrd="2" destOrd="0" presId="urn:microsoft.com/office/officeart/2005/8/layout/vList2"/>
    <dgm:cxn modelId="{17F48456-F91E-43D7-B964-8A6CC0151490}" type="presParOf" srcId="{4BC8FB31-03D2-4E57-BDE3-9B19C7937646}" destId="{33CEFA42-1239-4599-A350-1A03F1BAFB7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9905F8-2012-4D70-A410-DEAA269D742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425C040-B4C2-4F10-9A72-08B759AA33E6}">
      <dgm:prSet phldrT="[Text]" custT="1"/>
      <dgm:spPr>
        <a:solidFill>
          <a:srgbClr val="86A4BA"/>
        </a:solidFill>
        <a:ln>
          <a:noFill/>
        </a:ln>
        <a:effectLst>
          <a:innerShdw blurRad="63500" dist="50800" dir="16200000">
            <a:prstClr val="black">
              <a:alpha val="50000"/>
            </a:prstClr>
          </a:innerShdw>
        </a:effectLst>
      </dgm:spPr>
      <dgm:t>
        <a:bodyPr/>
        <a:lstStyle/>
        <a:p>
          <a:endParaRPr lang="en-US" sz="2400" b="1" cap="all" baseline="0" dirty="0">
            <a:latin typeface="Century Gothic" panose="020B0502020202020204" pitchFamily="34" charset="0"/>
          </a:endParaRPr>
        </a:p>
        <a:p>
          <a:endParaRPr lang="en-US" sz="2400" b="1" cap="all" baseline="0" dirty="0">
            <a:latin typeface="Century Gothic" panose="020B0502020202020204" pitchFamily="34" charset="0"/>
          </a:endParaRPr>
        </a:p>
        <a:p>
          <a:r>
            <a:rPr lang="en-US" sz="2400" b="1" cap="all" baseline="0" dirty="0">
              <a:latin typeface="Century Gothic" panose="020B0502020202020204" pitchFamily="34" charset="0"/>
            </a:rPr>
            <a:t>Acute Situational Trauma </a:t>
          </a:r>
        </a:p>
        <a:p>
          <a:endParaRPr lang="en-US" sz="2400" b="1" cap="all" baseline="0" dirty="0">
            <a:latin typeface="Century Gothic" panose="020B0502020202020204" pitchFamily="34" charset="0"/>
          </a:endParaRPr>
        </a:p>
        <a:p>
          <a:endParaRPr lang="en-US" sz="2400" b="1" cap="all" baseline="0" dirty="0">
            <a:latin typeface="Century Gothic" panose="020B0502020202020204" pitchFamily="34" charset="0"/>
          </a:endParaRPr>
        </a:p>
      </dgm:t>
    </dgm:pt>
    <dgm:pt modelId="{35559521-452D-495E-8169-5707AEA1F5FA}" type="parTrans" cxnId="{8B7482D8-DD12-4D99-A1D3-1994035D0819}">
      <dgm:prSet/>
      <dgm:spPr/>
      <dgm:t>
        <a:bodyPr/>
        <a:lstStyle/>
        <a:p>
          <a:endParaRPr lang="en-US"/>
        </a:p>
      </dgm:t>
    </dgm:pt>
    <dgm:pt modelId="{050B90B5-9293-4DFD-839E-1E2C760AD108}" type="sibTrans" cxnId="{8B7482D8-DD12-4D99-A1D3-1994035D0819}">
      <dgm:prSet/>
      <dgm:spPr/>
      <dgm:t>
        <a:bodyPr/>
        <a:lstStyle/>
        <a:p>
          <a:endParaRPr lang="en-US"/>
        </a:p>
      </dgm:t>
    </dgm:pt>
    <dgm:pt modelId="{DDD760D3-D8FA-4016-996D-BD0070ED82BC}">
      <dgm:prSet phldrT="[Text]" custT="1"/>
      <dgm:spPr>
        <a:solidFill>
          <a:srgbClr val="ADB37E"/>
        </a:solidFill>
        <a:ln>
          <a:noFill/>
        </a:ln>
        <a:effectLst>
          <a:innerShdw blurRad="63500" dist="50800" dir="16200000">
            <a:prstClr val="black">
              <a:alpha val="50000"/>
            </a:prstClr>
          </a:innerShdw>
        </a:effectLst>
      </dgm:spPr>
      <dgm:t>
        <a:bodyPr/>
        <a:lstStyle/>
        <a:p>
          <a:pPr algn="ctr"/>
          <a:endParaRPr lang="en-US" sz="2400" b="1" cap="all" baseline="0" dirty="0">
            <a:latin typeface="Century Gothic" panose="020B0502020202020204" pitchFamily="34" charset="0"/>
          </a:endParaRPr>
        </a:p>
        <a:p>
          <a:pPr algn="ctr"/>
          <a:endParaRPr lang="en-US" sz="2400" b="1" cap="all" baseline="0" dirty="0">
            <a:latin typeface="Century Gothic" panose="020B0502020202020204" pitchFamily="34" charset="0"/>
          </a:endParaRPr>
        </a:p>
        <a:p>
          <a:pPr algn="ctr"/>
          <a:r>
            <a:rPr lang="en-US" sz="2400" b="1" cap="all" baseline="0" dirty="0">
              <a:latin typeface="Century Gothic" panose="020B0502020202020204" pitchFamily="34" charset="0"/>
            </a:rPr>
            <a:t>Toxic Chronic Stress</a:t>
          </a:r>
        </a:p>
        <a:p>
          <a:pPr algn="ctr"/>
          <a:endParaRPr lang="en-US" sz="1000" b="1" cap="all" baseline="0" dirty="0">
            <a:latin typeface="Century Gothic" panose="020B0502020202020204" pitchFamily="34" charset="0"/>
          </a:endParaRPr>
        </a:p>
        <a:p>
          <a:pPr algn="ctr"/>
          <a:endParaRPr lang="en-US" sz="2000" b="1" cap="all" baseline="0" dirty="0">
            <a:latin typeface="Century Gothic" panose="020B0502020202020204" pitchFamily="34" charset="0"/>
          </a:endParaRPr>
        </a:p>
        <a:p>
          <a:pPr algn="ctr"/>
          <a:endParaRPr lang="en-US" sz="2000" b="1" cap="all" baseline="0" dirty="0">
            <a:latin typeface="Century Gothic" panose="020B0502020202020204" pitchFamily="34" charset="0"/>
          </a:endParaRPr>
        </a:p>
        <a:p>
          <a:pPr algn="ctr"/>
          <a:endParaRPr lang="en-US" sz="100" b="1" cap="all" baseline="0" dirty="0">
            <a:latin typeface="Century Gothic" panose="020B0502020202020204" pitchFamily="34" charset="0"/>
          </a:endParaRPr>
        </a:p>
      </dgm:t>
    </dgm:pt>
    <dgm:pt modelId="{C9379D20-F2C6-4AEC-A604-1D39348E0B14}" type="parTrans" cxnId="{FF7F9B24-D9CD-4230-B88C-8974361708F2}">
      <dgm:prSet/>
      <dgm:spPr/>
      <dgm:t>
        <a:bodyPr/>
        <a:lstStyle/>
        <a:p>
          <a:endParaRPr lang="en-US"/>
        </a:p>
      </dgm:t>
    </dgm:pt>
    <dgm:pt modelId="{25705725-C6EC-456F-BD82-0F034CE2954C}" type="sibTrans" cxnId="{FF7F9B24-D9CD-4230-B88C-8974361708F2}">
      <dgm:prSet/>
      <dgm:spPr/>
      <dgm:t>
        <a:bodyPr/>
        <a:lstStyle/>
        <a:p>
          <a:endParaRPr lang="en-US"/>
        </a:p>
      </dgm:t>
    </dgm:pt>
    <dgm:pt modelId="{EF899A00-1699-40EB-8942-686FBDB56A4B}">
      <dgm:prSet phldrT="[Text]" custT="1"/>
      <dgm:spPr>
        <a:solidFill>
          <a:schemeClr val="bg2">
            <a:lumMod val="90000"/>
          </a:schemeClr>
        </a:solidFill>
        <a:ln>
          <a:noFill/>
        </a:ln>
        <a:effectLst>
          <a:innerShdw blurRad="63500" dist="50800" dir="16200000">
            <a:prstClr val="black">
              <a:alpha val="50000"/>
            </a:prstClr>
          </a:innerShdw>
        </a:effectLst>
      </dgm:spPr>
      <dgm:t>
        <a:bodyPr/>
        <a:lstStyle/>
        <a:p>
          <a:endParaRPr lang="en-US" sz="2400" b="1" cap="all" baseline="0" dirty="0">
            <a:latin typeface="Century Gothic" panose="020B0502020202020204" pitchFamily="34" charset="0"/>
          </a:endParaRPr>
        </a:p>
        <a:p>
          <a:endParaRPr lang="en-US" sz="2400" b="1" cap="all" baseline="0" dirty="0">
            <a:latin typeface="Century Gothic" panose="020B0502020202020204" pitchFamily="34" charset="0"/>
          </a:endParaRPr>
        </a:p>
        <a:p>
          <a:endParaRPr lang="en-US" sz="2400" b="1" cap="all" baseline="0" dirty="0">
            <a:latin typeface="Century Gothic" panose="020B0502020202020204" pitchFamily="34" charset="0"/>
          </a:endParaRPr>
        </a:p>
        <a:p>
          <a:r>
            <a:rPr lang="en-US" sz="2400" b="1" cap="all" baseline="0" dirty="0">
              <a:latin typeface="Century Gothic" panose="020B0502020202020204" pitchFamily="34" charset="0"/>
            </a:rPr>
            <a:t>Complex Trauma</a:t>
          </a:r>
        </a:p>
        <a:p>
          <a:endParaRPr lang="en-US" sz="1200" b="1" cap="all" baseline="0" dirty="0">
            <a:latin typeface="Century Gothic" panose="020B0502020202020204" pitchFamily="34" charset="0"/>
          </a:endParaRPr>
        </a:p>
        <a:p>
          <a:endParaRPr lang="en-US" sz="2000" b="1" cap="all" baseline="0" dirty="0">
            <a:latin typeface="Century Gothic" panose="020B0502020202020204" pitchFamily="34" charset="0"/>
          </a:endParaRPr>
        </a:p>
        <a:p>
          <a:endParaRPr lang="en-US" sz="2000" b="1" cap="all" baseline="0" dirty="0">
            <a:latin typeface="Century Gothic" panose="020B0502020202020204" pitchFamily="34" charset="0"/>
          </a:endParaRPr>
        </a:p>
        <a:p>
          <a:endParaRPr lang="en-US" sz="1400" b="1" cap="all" baseline="0" dirty="0">
            <a:latin typeface="Century Gothic" panose="020B0502020202020204" pitchFamily="34" charset="0"/>
          </a:endParaRPr>
        </a:p>
      </dgm:t>
    </dgm:pt>
    <dgm:pt modelId="{2FE38220-7C19-46A3-8286-1B6E39FF459E}" type="parTrans" cxnId="{C5737F1B-FB22-4E8D-8415-B0BC2692DFB5}">
      <dgm:prSet/>
      <dgm:spPr/>
      <dgm:t>
        <a:bodyPr/>
        <a:lstStyle/>
        <a:p>
          <a:endParaRPr lang="en-US"/>
        </a:p>
      </dgm:t>
    </dgm:pt>
    <dgm:pt modelId="{3B68CE2F-FBA0-4157-BCCB-6DA6CAD945AA}" type="sibTrans" cxnId="{C5737F1B-FB22-4E8D-8415-B0BC2692DFB5}">
      <dgm:prSet/>
      <dgm:spPr/>
      <dgm:t>
        <a:bodyPr/>
        <a:lstStyle/>
        <a:p>
          <a:endParaRPr lang="en-US"/>
        </a:p>
      </dgm:t>
    </dgm:pt>
    <dgm:pt modelId="{30D15690-DFF3-4577-9022-60756CCEA2E2}">
      <dgm:prSet phldrT="[Text]" custT="1"/>
      <dgm:spPr>
        <a:solidFill>
          <a:srgbClr val="EFAE71"/>
        </a:solidFill>
        <a:ln>
          <a:noFill/>
        </a:ln>
        <a:effectLst>
          <a:innerShdw blurRad="63500" dist="50800" dir="16200000">
            <a:prstClr val="black">
              <a:alpha val="50000"/>
            </a:prstClr>
          </a:innerShdw>
        </a:effectLst>
      </dgm:spPr>
      <dgm:t>
        <a:bodyPr/>
        <a:lstStyle/>
        <a:p>
          <a:endParaRPr lang="en-US" sz="2400" b="1" cap="all" baseline="0" dirty="0">
            <a:latin typeface="Century Gothic" panose="020B0502020202020204" pitchFamily="34" charset="0"/>
          </a:endParaRPr>
        </a:p>
        <a:p>
          <a:endParaRPr lang="en-US" sz="2400" b="1" cap="all" baseline="0" dirty="0">
            <a:latin typeface="Century Gothic" panose="020B0502020202020204" pitchFamily="34" charset="0"/>
          </a:endParaRPr>
        </a:p>
        <a:p>
          <a:r>
            <a:rPr lang="en-US" sz="2400" b="1" cap="all" baseline="0" dirty="0">
              <a:latin typeface="Century Gothic" panose="020B0502020202020204" pitchFamily="34" charset="0"/>
            </a:rPr>
            <a:t>Historical Trauma</a:t>
          </a:r>
        </a:p>
        <a:p>
          <a:endParaRPr lang="en-US" sz="2400" b="1" cap="all" baseline="0" dirty="0">
            <a:latin typeface="Century Gothic" panose="020B0502020202020204" pitchFamily="34" charset="0"/>
          </a:endParaRPr>
        </a:p>
        <a:p>
          <a:endParaRPr lang="en-US" sz="2400" b="1" cap="all" baseline="0" dirty="0">
            <a:latin typeface="Century Gothic" panose="020B0502020202020204" pitchFamily="34" charset="0"/>
          </a:endParaRPr>
        </a:p>
      </dgm:t>
    </dgm:pt>
    <dgm:pt modelId="{02A8ADDC-BB46-4929-A24D-123291AF28FE}" type="parTrans" cxnId="{28450E36-44AD-4F24-8E8C-B297F9076042}">
      <dgm:prSet/>
      <dgm:spPr/>
      <dgm:t>
        <a:bodyPr/>
        <a:lstStyle/>
        <a:p>
          <a:endParaRPr lang="en-US"/>
        </a:p>
      </dgm:t>
    </dgm:pt>
    <dgm:pt modelId="{B3291899-4797-45E2-8951-E222B6FB2D9F}" type="sibTrans" cxnId="{28450E36-44AD-4F24-8E8C-B297F9076042}">
      <dgm:prSet/>
      <dgm:spPr/>
      <dgm:t>
        <a:bodyPr/>
        <a:lstStyle/>
        <a:p>
          <a:endParaRPr lang="en-US"/>
        </a:p>
      </dgm:t>
    </dgm:pt>
    <dgm:pt modelId="{B14939FC-782D-447F-8EA8-DDF25B193281}">
      <dgm:prSet phldrT="[Text]" custT="1"/>
      <dgm:spPr>
        <a:solidFill>
          <a:srgbClr val="E4B344"/>
        </a:solidFill>
        <a:ln>
          <a:noFill/>
        </a:ln>
        <a:effectLst>
          <a:innerShdw blurRad="63500" dist="50800" dir="16200000">
            <a:prstClr val="black">
              <a:alpha val="50000"/>
            </a:prstClr>
          </a:innerShdw>
        </a:effectLst>
      </dgm:spPr>
      <dgm:t>
        <a:bodyPr/>
        <a:lstStyle/>
        <a:p>
          <a:endParaRPr lang="en-US" sz="2000" b="1" cap="all" baseline="0" dirty="0">
            <a:latin typeface="Century Gothic" panose="020B0502020202020204" pitchFamily="34" charset="0"/>
          </a:endParaRPr>
        </a:p>
        <a:p>
          <a:r>
            <a:rPr lang="en-US" sz="2000" b="1" cap="all" baseline="0" dirty="0">
              <a:latin typeface="Century Gothic" panose="020B0502020202020204" pitchFamily="34" charset="0"/>
            </a:rPr>
            <a:t>Intergenerational Trauma</a:t>
          </a:r>
        </a:p>
        <a:p>
          <a:endParaRPr lang="en-US" sz="2400" b="1" cap="all" baseline="0" dirty="0">
            <a:latin typeface="Century Gothic" panose="020B0502020202020204" pitchFamily="34" charset="0"/>
          </a:endParaRPr>
        </a:p>
      </dgm:t>
    </dgm:pt>
    <dgm:pt modelId="{3DCF3187-E581-47AD-9E76-5F027FE76540}" type="parTrans" cxnId="{C6FBB9FD-E60B-4125-A75A-AF84660D4703}">
      <dgm:prSet/>
      <dgm:spPr/>
      <dgm:t>
        <a:bodyPr/>
        <a:lstStyle/>
        <a:p>
          <a:endParaRPr lang="en-US"/>
        </a:p>
      </dgm:t>
    </dgm:pt>
    <dgm:pt modelId="{A4F25F7B-AE52-414A-8F80-1C9FA09DE69A}" type="sibTrans" cxnId="{C6FBB9FD-E60B-4125-A75A-AF84660D4703}">
      <dgm:prSet/>
      <dgm:spPr/>
      <dgm:t>
        <a:bodyPr/>
        <a:lstStyle/>
        <a:p>
          <a:endParaRPr lang="en-US"/>
        </a:p>
      </dgm:t>
    </dgm:pt>
    <dgm:pt modelId="{ADB162C8-D6B7-4FA3-B9F9-79F5D3301C71}">
      <dgm:prSet phldrT="[Text]" custT="1"/>
      <dgm:spPr>
        <a:solidFill>
          <a:srgbClr val="C37C70"/>
        </a:solidFill>
        <a:ln>
          <a:noFill/>
        </a:ln>
        <a:effectLst>
          <a:innerShdw blurRad="63500" dist="50800" dir="16200000">
            <a:prstClr val="black">
              <a:alpha val="50000"/>
            </a:prstClr>
          </a:innerShdw>
        </a:effectLst>
      </dgm:spPr>
      <dgm:t>
        <a:bodyPr/>
        <a:lstStyle/>
        <a:p>
          <a:endParaRPr lang="en-US" sz="2400" b="1" cap="all" baseline="0" dirty="0">
            <a:latin typeface="Century Gothic" panose="020B0502020202020204" pitchFamily="34" charset="0"/>
          </a:endParaRPr>
        </a:p>
        <a:p>
          <a:endParaRPr lang="en-US" sz="2400" b="1" cap="all" baseline="0" dirty="0">
            <a:latin typeface="Century Gothic" panose="020B0502020202020204" pitchFamily="34" charset="0"/>
          </a:endParaRPr>
        </a:p>
        <a:p>
          <a:r>
            <a:rPr lang="en-US" sz="2400" b="1" cap="all" baseline="0" dirty="0">
              <a:latin typeface="Century Gothic" panose="020B0502020202020204" pitchFamily="34" charset="0"/>
            </a:rPr>
            <a:t>Racism</a:t>
          </a:r>
        </a:p>
        <a:p>
          <a:endParaRPr lang="en-US" sz="2000" b="1" cap="all" baseline="0" dirty="0">
            <a:latin typeface="Century Gothic" panose="020B0502020202020204" pitchFamily="34" charset="0"/>
          </a:endParaRPr>
        </a:p>
        <a:p>
          <a:endParaRPr lang="en-US" sz="2000" b="1" cap="all" baseline="0" dirty="0">
            <a:latin typeface="Century Gothic" panose="020B0502020202020204" pitchFamily="34" charset="0"/>
          </a:endParaRPr>
        </a:p>
      </dgm:t>
    </dgm:pt>
    <dgm:pt modelId="{59A8C08C-8F2B-4E9D-BA48-5B7A79E91579}" type="parTrans" cxnId="{2BDD150B-A1B6-4149-98E4-C6C797307DEF}">
      <dgm:prSet/>
      <dgm:spPr/>
      <dgm:t>
        <a:bodyPr/>
        <a:lstStyle/>
        <a:p>
          <a:endParaRPr lang="en-US"/>
        </a:p>
      </dgm:t>
    </dgm:pt>
    <dgm:pt modelId="{83570EDA-8A43-40A6-81CF-A8E3A9FF2BB5}" type="sibTrans" cxnId="{2BDD150B-A1B6-4149-98E4-C6C797307DEF}">
      <dgm:prSet/>
      <dgm:spPr/>
      <dgm:t>
        <a:bodyPr/>
        <a:lstStyle/>
        <a:p>
          <a:endParaRPr lang="en-US"/>
        </a:p>
      </dgm:t>
    </dgm:pt>
    <dgm:pt modelId="{8247F269-14C4-4A75-9FE6-519D779CD228}" type="pres">
      <dgm:prSet presAssocID="{849905F8-2012-4D70-A410-DEAA269D742E}" presName="diagram" presStyleCnt="0">
        <dgm:presLayoutVars>
          <dgm:dir/>
          <dgm:resizeHandles val="exact"/>
        </dgm:presLayoutVars>
      </dgm:prSet>
      <dgm:spPr/>
    </dgm:pt>
    <dgm:pt modelId="{A205A4A0-4B4A-4513-A58C-BC2EFF29DBEE}" type="pres">
      <dgm:prSet presAssocID="{4425C040-B4C2-4F10-9A72-08B759AA33E6}" presName="node" presStyleLbl="node1" presStyleIdx="0" presStyleCnt="6" custLinFactNeighborX="787" custLinFactNeighborY="-20084">
        <dgm:presLayoutVars>
          <dgm:bulletEnabled val="1"/>
        </dgm:presLayoutVars>
      </dgm:prSet>
      <dgm:spPr/>
    </dgm:pt>
    <dgm:pt modelId="{2E26163F-47FC-4026-AEC4-7E42E5FB23E8}" type="pres">
      <dgm:prSet presAssocID="{050B90B5-9293-4DFD-839E-1E2C760AD108}" presName="sibTrans" presStyleCnt="0"/>
      <dgm:spPr/>
    </dgm:pt>
    <dgm:pt modelId="{EB1437C3-3B65-44D7-AD0D-82865D15043F}" type="pres">
      <dgm:prSet presAssocID="{DDD760D3-D8FA-4016-996D-BD0070ED82BC}" presName="node" presStyleLbl="node1" presStyleIdx="1" presStyleCnt="6">
        <dgm:presLayoutVars>
          <dgm:bulletEnabled val="1"/>
        </dgm:presLayoutVars>
      </dgm:prSet>
      <dgm:spPr/>
    </dgm:pt>
    <dgm:pt modelId="{9310EDBD-3C5C-42B2-9C52-2F67F1320078}" type="pres">
      <dgm:prSet presAssocID="{25705725-C6EC-456F-BD82-0F034CE2954C}" presName="sibTrans" presStyleCnt="0"/>
      <dgm:spPr/>
    </dgm:pt>
    <dgm:pt modelId="{2C13FB82-D305-43C2-A5F9-3EC2F6E0AA8E}" type="pres">
      <dgm:prSet presAssocID="{EF899A00-1699-40EB-8942-686FBDB56A4B}" presName="node" presStyleLbl="node1" presStyleIdx="2" presStyleCnt="6">
        <dgm:presLayoutVars>
          <dgm:bulletEnabled val="1"/>
        </dgm:presLayoutVars>
      </dgm:prSet>
      <dgm:spPr/>
    </dgm:pt>
    <dgm:pt modelId="{ABD38F87-EAC0-4D0D-9037-AB00D83444CC}" type="pres">
      <dgm:prSet presAssocID="{3B68CE2F-FBA0-4157-BCCB-6DA6CAD945AA}" presName="sibTrans" presStyleCnt="0"/>
      <dgm:spPr/>
    </dgm:pt>
    <dgm:pt modelId="{7687AB3E-6DF3-4448-8B40-BC76AB948D8B}" type="pres">
      <dgm:prSet presAssocID="{30D15690-DFF3-4577-9022-60756CCEA2E2}" presName="node" presStyleLbl="node1" presStyleIdx="3" presStyleCnt="6">
        <dgm:presLayoutVars>
          <dgm:bulletEnabled val="1"/>
        </dgm:presLayoutVars>
      </dgm:prSet>
      <dgm:spPr/>
    </dgm:pt>
    <dgm:pt modelId="{6FAD212C-9F78-48EF-A2C2-3E1EAAAAFC7C}" type="pres">
      <dgm:prSet presAssocID="{B3291899-4797-45E2-8951-E222B6FB2D9F}" presName="sibTrans" presStyleCnt="0"/>
      <dgm:spPr/>
    </dgm:pt>
    <dgm:pt modelId="{DF916ED2-218B-4070-8FF8-02126C4A17F3}" type="pres">
      <dgm:prSet presAssocID="{B14939FC-782D-447F-8EA8-DDF25B193281}" presName="node" presStyleLbl="node1" presStyleIdx="4" presStyleCnt="6">
        <dgm:presLayoutVars>
          <dgm:bulletEnabled val="1"/>
        </dgm:presLayoutVars>
      </dgm:prSet>
      <dgm:spPr/>
    </dgm:pt>
    <dgm:pt modelId="{B3AEB905-336E-403E-8B90-9926793FCF55}" type="pres">
      <dgm:prSet presAssocID="{A4F25F7B-AE52-414A-8F80-1C9FA09DE69A}" presName="sibTrans" presStyleCnt="0"/>
      <dgm:spPr/>
    </dgm:pt>
    <dgm:pt modelId="{1A5BF779-A456-4F17-B7A7-D464C2FE8923}" type="pres">
      <dgm:prSet presAssocID="{ADB162C8-D6B7-4FA3-B9F9-79F5D3301C71}" presName="node" presStyleLbl="node1" presStyleIdx="5" presStyleCnt="6">
        <dgm:presLayoutVars>
          <dgm:bulletEnabled val="1"/>
        </dgm:presLayoutVars>
      </dgm:prSet>
      <dgm:spPr/>
    </dgm:pt>
  </dgm:ptLst>
  <dgm:cxnLst>
    <dgm:cxn modelId="{2BDD150B-A1B6-4149-98E4-C6C797307DEF}" srcId="{849905F8-2012-4D70-A410-DEAA269D742E}" destId="{ADB162C8-D6B7-4FA3-B9F9-79F5D3301C71}" srcOrd="5" destOrd="0" parTransId="{59A8C08C-8F2B-4E9D-BA48-5B7A79E91579}" sibTransId="{83570EDA-8A43-40A6-81CF-A8E3A9FF2BB5}"/>
    <dgm:cxn modelId="{C5737F1B-FB22-4E8D-8415-B0BC2692DFB5}" srcId="{849905F8-2012-4D70-A410-DEAA269D742E}" destId="{EF899A00-1699-40EB-8942-686FBDB56A4B}" srcOrd="2" destOrd="0" parTransId="{2FE38220-7C19-46A3-8286-1B6E39FF459E}" sibTransId="{3B68CE2F-FBA0-4157-BCCB-6DA6CAD945AA}"/>
    <dgm:cxn modelId="{FF7F9B24-D9CD-4230-B88C-8974361708F2}" srcId="{849905F8-2012-4D70-A410-DEAA269D742E}" destId="{DDD760D3-D8FA-4016-996D-BD0070ED82BC}" srcOrd="1" destOrd="0" parTransId="{C9379D20-F2C6-4AEC-A604-1D39348E0B14}" sibTransId="{25705725-C6EC-456F-BD82-0F034CE2954C}"/>
    <dgm:cxn modelId="{28450E36-44AD-4F24-8E8C-B297F9076042}" srcId="{849905F8-2012-4D70-A410-DEAA269D742E}" destId="{30D15690-DFF3-4577-9022-60756CCEA2E2}" srcOrd="3" destOrd="0" parTransId="{02A8ADDC-BB46-4929-A24D-123291AF28FE}" sibTransId="{B3291899-4797-45E2-8951-E222B6FB2D9F}"/>
    <dgm:cxn modelId="{49800167-84FA-4D98-B72F-038D85206A27}" type="presOf" srcId="{4425C040-B4C2-4F10-9A72-08B759AA33E6}" destId="{A205A4A0-4B4A-4513-A58C-BC2EFF29DBEE}" srcOrd="0" destOrd="0" presId="urn:microsoft.com/office/officeart/2005/8/layout/default"/>
    <dgm:cxn modelId="{DF73D76B-3474-4B4B-8F38-EA29B429BEF5}" type="presOf" srcId="{B14939FC-782D-447F-8EA8-DDF25B193281}" destId="{DF916ED2-218B-4070-8FF8-02126C4A17F3}" srcOrd="0" destOrd="0" presId="urn:microsoft.com/office/officeart/2005/8/layout/default"/>
    <dgm:cxn modelId="{0AB39EA2-271C-4C84-90AC-DE33FA36B355}" type="presOf" srcId="{30D15690-DFF3-4577-9022-60756CCEA2E2}" destId="{7687AB3E-6DF3-4448-8B40-BC76AB948D8B}" srcOrd="0" destOrd="0" presId="urn:microsoft.com/office/officeart/2005/8/layout/default"/>
    <dgm:cxn modelId="{262B7CBC-721D-4E2A-B231-174D60F1E718}" type="presOf" srcId="{849905F8-2012-4D70-A410-DEAA269D742E}" destId="{8247F269-14C4-4A75-9FE6-519D779CD228}" srcOrd="0" destOrd="0" presId="urn:microsoft.com/office/officeart/2005/8/layout/default"/>
    <dgm:cxn modelId="{2F2259C7-D02C-4485-BE8C-B789FC74186D}" type="presOf" srcId="{DDD760D3-D8FA-4016-996D-BD0070ED82BC}" destId="{EB1437C3-3B65-44D7-AD0D-82865D15043F}" srcOrd="0" destOrd="0" presId="urn:microsoft.com/office/officeart/2005/8/layout/default"/>
    <dgm:cxn modelId="{8B7482D8-DD12-4D99-A1D3-1994035D0819}" srcId="{849905F8-2012-4D70-A410-DEAA269D742E}" destId="{4425C040-B4C2-4F10-9A72-08B759AA33E6}" srcOrd="0" destOrd="0" parTransId="{35559521-452D-495E-8169-5707AEA1F5FA}" sibTransId="{050B90B5-9293-4DFD-839E-1E2C760AD108}"/>
    <dgm:cxn modelId="{351350E9-17EA-46C3-B172-DB24EA925FD0}" type="presOf" srcId="{EF899A00-1699-40EB-8942-686FBDB56A4B}" destId="{2C13FB82-D305-43C2-A5F9-3EC2F6E0AA8E}" srcOrd="0" destOrd="0" presId="urn:microsoft.com/office/officeart/2005/8/layout/default"/>
    <dgm:cxn modelId="{3A86DBEF-1A6D-4B02-9584-5D9D879D5F41}" type="presOf" srcId="{ADB162C8-D6B7-4FA3-B9F9-79F5D3301C71}" destId="{1A5BF779-A456-4F17-B7A7-D464C2FE8923}" srcOrd="0" destOrd="0" presId="urn:microsoft.com/office/officeart/2005/8/layout/default"/>
    <dgm:cxn modelId="{C6FBB9FD-E60B-4125-A75A-AF84660D4703}" srcId="{849905F8-2012-4D70-A410-DEAA269D742E}" destId="{B14939FC-782D-447F-8EA8-DDF25B193281}" srcOrd="4" destOrd="0" parTransId="{3DCF3187-E581-47AD-9E76-5F027FE76540}" sibTransId="{A4F25F7B-AE52-414A-8F80-1C9FA09DE69A}"/>
    <dgm:cxn modelId="{4874B14D-5822-4695-9A41-571805A8D4FD}" type="presParOf" srcId="{8247F269-14C4-4A75-9FE6-519D779CD228}" destId="{A205A4A0-4B4A-4513-A58C-BC2EFF29DBEE}" srcOrd="0" destOrd="0" presId="urn:microsoft.com/office/officeart/2005/8/layout/default"/>
    <dgm:cxn modelId="{F66E08CB-0ED2-47F9-BB47-82289782ED56}" type="presParOf" srcId="{8247F269-14C4-4A75-9FE6-519D779CD228}" destId="{2E26163F-47FC-4026-AEC4-7E42E5FB23E8}" srcOrd="1" destOrd="0" presId="urn:microsoft.com/office/officeart/2005/8/layout/default"/>
    <dgm:cxn modelId="{BEDA2813-6B24-416A-AE6A-C144E9480A24}" type="presParOf" srcId="{8247F269-14C4-4A75-9FE6-519D779CD228}" destId="{EB1437C3-3B65-44D7-AD0D-82865D15043F}" srcOrd="2" destOrd="0" presId="urn:microsoft.com/office/officeart/2005/8/layout/default"/>
    <dgm:cxn modelId="{5BE7C7BB-6AE5-4086-BA56-1780BC7B322C}" type="presParOf" srcId="{8247F269-14C4-4A75-9FE6-519D779CD228}" destId="{9310EDBD-3C5C-42B2-9C52-2F67F1320078}" srcOrd="3" destOrd="0" presId="urn:microsoft.com/office/officeart/2005/8/layout/default"/>
    <dgm:cxn modelId="{C858C5C4-6FCA-417D-AD60-FD4192CB52A6}" type="presParOf" srcId="{8247F269-14C4-4A75-9FE6-519D779CD228}" destId="{2C13FB82-D305-43C2-A5F9-3EC2F6E0AA8E}" srcOrd="4" destOrd="0" presId="urn:microsoft.com/office/officeart/2005/8/layout/default"/>
    <dgm:cxn modelId="{5E270FCE-9B5C-4385-9C6D-13AEC2C87296}" type="presParOf" srcId="{8247F269-14C4-4A75-9FE6-519D779CD228}" destId="{ABD38F87-EAC0-4D0D-9037-AB00D83444CC}" srcOrd="5" destOrd="0" presId="urn:microsoft.com/office/officeart/2005/8/layout/default"/>
    <dgm:cxn modelId="{4DD8DB2F-FBFA-4BDD-A936-558C49CF7319}" type="presParOf" srcId="{8247F269-14C4-4A75-9FE6-519D779CD228}" destId="{7687AB3E-6DF3-4448-8B40-BC76AB948D8B}" srcOrd="6" destOrd="0" presId="urn:microsoft.com/office/officeart/2005/8/layout/default"/>
    <dgm:cxn modelId="{C47B99B5-4708-4E99-93A3-2C3E06D5DD21}" type="presParOf" srcId="{8247F269-14C4-4A75-9FE6-519D779CD228}" destId="{6FAD212C-9F78-48EF-A2C2-3E1EAAAAFC7C}" srcOrd="7" destOrd="0" presId="urn:microsoft.com/office/officeart/2005/8/layout/default"/>
    <dgm:cxn modelId="{DADA7793-2952-4FD5-84C2-43EEA58E519F}" type="presParOf" srcId="{8247F269-14C4-4A75-9FE6-519D779CD228}" destId="{DF916ED2-218B-4070-8FF8-02126C4A17F3}" srcOrd="8" destOrd="0" presId="urn:microsoft.com/office/officeart/2005/8/layout/default"/>
    <dgm:cxn modelId="{FA4AF230-0105-4F4B-AFAC-DDFA790440C3}" type="presParOf" srcId="{8247F269-14C4-4A75-9FE6-519D779CD228}" destId="{B3AEB905-336E-403E-8B90-9926793FCF55}" srcOrd="9" destOrd="0" presId="urn:microsoft.com/office/officeart/2005/8/layout/default"/>
    <dgm:cxn modelId="{2BEB8199-8A49-459A-A55D-3C57A1DF8DBA}" type="presParOf" srcId="{8247F269-14C4-4A75-9FE6-519D779CD228}" destId="{1A5BF779-A456-4F17-B7A7-D464C2FE892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B52666-ADD8-487A-9C03-CFDF315C01A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D784B2A-0FAC-4484-AB63-F1B2ADA9D709}">
      <dgm:prSet phldrT="[Text]" custT="1"/>
      <dgm:spPr>
        <a:xfrm>
          <a:off x="380119" y="246332"/>
          <a:ext cx="5704500" cy="492448"/>
        </a:xfrm>
        <a:prstGeom prst="round1Rect">
          <a:avLst/>
        </a:prstGeom>
        <a:solidFill>
          <a:schemeClr val="bg1">
            <a:lumMod val="8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b="1" cap="all" baseline="0">
              <a:solidFill>
                <a:schemeClr val="bg2">
                  <a:lumMod val="25000"/>
                </a:schemeClr>
              </a:solidFill>
              <a:latin typeface="Century Gothic" panose="020B0502020202020204" pitchFamily="34" charset="0"/>
              <a:cs typeface="Calibri" panose="020F0502020204030204" pitchFamily="34" charset="0"/>
            </a:rPr>
            <a:t>Physical Harm</a:t>
          </a:r>
          <a:endParaRPr lang="en-US" sz="2400" b="1" cap="all" baseline="0">
            <a:solidFill>
              <a:schemeClr val="bg2">
                <a:lumMod val="25000"/>
              </a:schemeClr>
            </a:solidFill>
            <a:latin typeface="Century Gothic" panose="020B0502020202020204" pitchFamily="34" charset="0"/>
            <a:ea typeface="+mn-ea"/>
            <a:cs typeface="+mn-cs"/>
          </a:endParaRPr>
        </a:p>
      </dgm:t>
    </dgm:pt>
    <dgm:pt modelId="{BDE8D245-B50B-4046-977A-C90CF214ED4F}" type="parTrans" cxnId="{C929A51F-E146-44F3-853A-1D9FC02BA092}">
      <dgm:prSet/>
      <dgm:spPr/>
      <dgm:t>
        <a:bodyPr/>
        <a:lstStyle/>
        <a:p>
          <a:endParaRPr lang="en-US"/>
        </a:p>
      </dgm:t>
    </dgm:pt>
    <dgm:pt modelId="{609F794A-2A26-4A68-9DA0-D81649E9338C}" type="sibTrans" cxnId="{C929A51F-E146-44F3-853A-1D9FC02BA092}">
      <dgm:prSet/>
      <dgm:spPr>
        <a:xfrm>
          <a:off x="-6122738" y="-937410"/>
          <a:ext cx="7293488" cy="7293488"/>
        </a:xfrm>
        <a:prstGeom prst="blockArc">
          <a:avLst>
            <a:gd name="adj1" fmla="val 18900000"/>
            <a:gd name="adj2" fmla="val 2700000"/>
            <a:gd name="adj3" fmla="val 296"/>
          </a:avLst>
        </a:prstGeom>
        <a:noFill/>
        <a:ln w="12700" cap="flat" cmpd="sng" algn="ctr">
          <a:solidFill>
            <a:sysClr val="windowText" lastClr="000000">
              <a:lumMod val="85000"/>
              <a:lumOff val="15000"/>
            </a:sysClr>
          </a:solidFill>
          <a:prstDash val="solid"/>
          <a:miter lim="800000"/>
        </a:ln>
        <a:effectLst/>
      </dgm:spPr>
      <dgm:t>
        <a:bodyPr/>
        <a:lstStyle/>
        <a:p>
          <a:endParaRPr lang="en-US"/>
        </a:p>
      </dgm:t>
    </dgm:pt>
    <dgm:pt modelId="{A7E51382-8A0C-4972-849F-FB273E96C49C}">
      <dgm:prSet phldrT="[Text]" custT="1"/>
      <dgm:spPr>
        <a:xfrm>
          <a:off x="826075" y="985438"/>
          <a:ext cx="5258544" cy="492448"/>
        </a:xfrm>
        <a:prstGeom prst="round1Rect">
          <a:avLst/>
        </a:prstGeom>
        <a:solidFill>
          <a:schemeClr val="bg1">
            <a:lumMod val="8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b="1">
              <a:solidFill>
                <a:schemeClr val="bg2">
                  <a:lumMod val="25000"/>
                </a:schemeClr>
              </a:solidFill>
              <a:latin typeface="Century Gothic" panose="020B0502020202020204" pitchFamily="34" charset="0"/>
              <a:cs typeface="Calibri" panose="020F0502020204030204" pitchFamily="34" charset="0"/>
            </a:rPr>
            <a:t>EXCLUSION</a:t>
          </a:r>
          <a:endParaRPr lang="en-US" sz="2400" b="1" cap="all" baseline="0">
            <a:solidFill>
              <a:schemeClr val="bg2">
                <a:lumMod val="25000"/>
              </a:schemeClr>
            </a:solidFill>
            <a:latin typeface="Century Gothic" panose="020B0502020202020204" pitchFamily="34" charset="0"/>
            <a:ea typeface="+mn-ea"/>
            <a:cs typeface="+mn-cs"/>
          </a:endParaRPr>
        </a:p>
      </dgm:t>
    </dgm:pt>
    <dgm:pt modelId="{63D148D0-8744-4F5E-9313-21AC31E937A4}" type="parTrans" cxnId="{526406C6-301B-4C81-A07E-1584B6F065DE}">
      <dgm:prSet/>
      <dgm:spPr/>
      <dgm:t>
        <a:bodyPr/>
        <a:lstStyle/>
        <a:p>
          <a:endParaRPr lang="en-US"/>
        </a:p>
      </dgm:t>
    </dgm:pt>
    <dgm:pt modelId="{072C6559-0133-4B24-AEDA-ABDC314CD4CE}" type="sibTrans" cxnId="{526406C6-301B-4C81-A07E-1584B6F065DE}">
      <dgm:prSet/>
      <dgm:spPr/>
      <dgm:t>
        <a:bodyPr/>
        <a:lstStyle/>
        <a:p>
          <a:endParaRPr lang="en-US"/>
        </a:p>
      </dgm:t>
    </dgm:pt>
    <dgm:pt modelId="{CECE7DBA-E41B-4D7E-8B67-C0B24FBDB815}">
      <dgm:prSet phldrT="[Text]" custT="1"/>
      <dgm:spPr>
        <a:xfrm>
          <a:off x="1070457" y="1724003"/>
          <a:ext cx="5014162" cy="492448"/>
        </a:xfrm>
        <a:prstGeom prst="round1Rect">
          <a:avLst/>
        </a:prstGeom>
        <a:solidFill>
          <a:schemeClr val="bg1">
            <a:lumMod val="85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b="1" cap="all" baseline="0">
              <a:solidFill>
                <a:schemeClr val="bg2">
                  <a:lumMod val="25000"/>
                </a:schemeClr>
              </a:solidFill>
              <a:latin typeface="Century Gothic" panose="020B0502020202020204" pitchFamily="34" charset="0"/>
              <a:cs typeface="Calibri" panose="020F0502020204030204" pitchFamily="34" charset="0"/>
            </a:rPr>
            <a:t>Barriers to social or economic opportunities</a:t>
          </a:r>
          <a:endParaRPr lang="en-US" sz="2400" b="1" cap="all" baseline="0">
            <a:solidFill>
              <a:schemeClr val="bg2">
                <a:lumMod val="25000"/>
              </a:schemeClr>
            </a:solidFill>
            <a:latin typeface="Century Gothic" panose="020B0502020202020204" pitchFamily="34" charset="0"/>
            <a:ea typeface="+mn-ea"/>
            <a:cs typeface="+mn-cs"/>
          </a:endParaRPr>
        </a:p>
      </dgm:t>
    </dgm:pt>
    <dgm:pt modelId="{C567C5D9-0BD6-48E6-830C-202F9B9C32F4}" type="parTrans" cxnId="{A950FF1D-9EF5-49D8-B94B-F22458F3E425}">
      <dgm:prSet/>
      <dgm:spPr/>
      <dgm:t>
        <a:bodyPr/>
        <a:lstStyle/>
        <a:p>
          <a:endParaRPr lang="en-US"/>
        </a:p>
      </dgm:t>
    </dgm:pt>
    <dgm:pt modelId="{6884E2AB-F81F-432A-8AA8-8D84D6971A51}" type="sibTrans" cxnId="{A950FF1D-9EF5-49D8-B94B-F22458F3E425}">
      <dgm:prSet/>
      <dgm:spPr/>
      <dgm:t>
        <a:bodyPr/>
        <a:lstStyle/>
        <a:p>
          <a:endParaRPr lang="en-US"/>
        </a:p>
      </dgm:t>
    </dgm:pt>
    <dgm:pt modelId="{9BBE8AF3-A4D4-4417-B4A1-D1DD60B3B6E2}" type="pres">
      <dgm:prSet presAssocID="{B9B52666-ADD8-487A-9C03-CFDF315C01A1}" presName="Name0" presStyleCnt="0">
        <dgm:presLayoutVars>
          <dgm:chMax val="7"/>
          <dgm:chPref val="7"/>
          <dgm:dir/>
        </dgm:presLayoutVars>
      </dgm:prSet>
      <dgm:spPr/>
    </dgm:pt>
    <dgm:pt modelId="{4AB21D2C-6668-497B-92E2-EF1F0D8866F0}" type="pres">
      <dgm:prSet presAssocID="{B9B52666-ADD8-487A-9C03-CFDF315C01A1}" presName="Name1" presStyleCnt="0"/>
      <dgm:spPr/>
    </dgm:pt>
    <dgm:pt modelId="{78BC1F35-3ABA-47DB-90C1-05DE1CD43B4C}" type="pres">
      <dgm:prSet presAssocID="{B9B52666-ADD8-487A-9C03-CFDF315C01A1}" presName="cycle" presStyleCnt="0"/>
      <dgm:spPr/>
    </dgm:pt>
    <dgm:pt modelId="{5BF8BC04-E669-4B7E-8B3A-8262FEDD6194}" type="pres">
      <dgm:prSet presAssocID="{B9B52666-ADD8-487A-9C03-CFDF315C01A1}" presName="srcNode" presStyleLbl="node1" presStyleIdx="0" presStyleCnt="3"/>
      <dgm:spPr/>
    </dgm:pt>
    <dgm:pt modelId="{F8EDBE25-D060-4F0F-8CC9-AA449DEEE1B8}" type="pres">
      <dgm:prSet presAssocID="{B9B52666-ADD8-487A-9C03-CFDF315C01A1}" presName="conn" presStyleLbl="parChTrans1D2" presStyleIdx="0" presStyleCnt="1"/>
      <dgm:spPr/>
    </dgm:pt>
    <dgm:pt modelId="{747874D6-E8D5-4385-8996-551149591014}" type="pres">
      <dgm:prSet presAssocID="{B9B52666-ADD8-487A-9C03-CFDF315C01A1}" presName="extraNode" presStyleLbl="node1" presStyleIdx="0" presStyleCnt="3"/>
      <dgm:spPr/>
    </dgm:pt>
    <dgm:pt modelId="{C263045D-BAF6-4A88-BC88-A84B09F96F84}" type="pres">
      <dgm:prSet presAssocID="{B9B52666-ADD8-487A-9C03-CFDF315C01A1}" presName="dstNode" presStyleLbl="node1" presStyleIdx="0" presStyleCnt="3"/>
      <dgm:spPr/>
    </dgm:pt>
    <dgm:pt modelId="{112FEC17-C07D-42BE-AC03-BB2D7F3CE166}" type="pres">
      <dgm:prSet presAssocID="{BD784B2A-0FAC-4484-AB63-F1B2ADA9D709}" presName="text_1" presStyleLbl="node1" presStyleIdx="0" presStyleCnt="3" custScaleY="120661">
        <dgm:presLayoutVars>
          <dgm:bulletEnabled val="1"/>
        </dgm:presLayoutVars>
      </dgm:prSet>
      <dgm:spPr>
        <a:prstGeom prst="snip2DiagRect">
          <a:avLst/>
        </a:prstGeom>
      </dgm:spPr>
    </dgm:pt>
    <dgm:pt modelId="{73192816-FE11-4F03-97B3-D2EAFA6837D1}" type="pres">
      <dgm:prSet presAssocID="{BD784B2A-0FAC-4484-AB63-F1B2ADA9D709}" presName="accent_1" presStyleCnt="0"/>
      <dgm:spPr/>
    </dgm:pt>
    <dgm:pt modelId="{4AC6325B-0701-4A62-A124-4CD213BFFED4}" type="pres">
      <dgm:prSet presAssocID="{BD784B2A-0FAC-4484-AB63-F1B2ADA9D709}" presName="accentRepeatNode" presStyleLbl="solidFgAcc1" presStyleIdx="0" presStyleCnt="3"/>
      <dgm:spPr>
        <a:xfrm>
          <a:off x="72339" y="184776"/>
          <a:ext cx="615560" cy="615560"/>
        </a:xfrm>
        <a:prstGeom prst="ellipse">
          <a:avLst/>
        </a:prstGeom>
        <a:solidFill>
          <a:schemeClr val="bg1">
            <a:lumMod val="75000"/>
          </a:schemeClr>
        </a:solidFill>
        <a:ln w="12700" cap="flat" cmpd="sng" algn="ctr">
          <a:noFill/>
          <a:prstDash val="solid"/>
          <a:miter lim="800000"/>
        </a:ln>
        <a:effectLst/>
      </dgm:spPr>
    </dgm:pt>
    <dgm:pt modelId="{6541E356-A7A7-4DD4-AFE4-06A91DAD6B08}" type="pres">
      <dgm:prSet presAssocID="{A7E51382-8A0C-4972-849F-FB273E96C49C}" presName="text_2" presStyleLbl="node1" presStyleIdx="1" presStyleCnt="3" custScaleY="120661">
        <dgm:presLayoutVars>
          <dgm:bulletEnabled val="1"/>
        </dgm:presLayoutVars>
      </dgm:prSet>
      <dgm:spPr>
        <a:prstGeom prst="snip2DiagRect">
          <a:avLst/>
        </a:prstGeom>
      </dgm:spPr>
    </dgm:pt>
    <dgm:pt modelId="{51C22A24-BC42-4FB2-B912-5D68E03C856A}" type="pres">
      <dgm:prSet presAssocID="{A7E51382-8A0C-4972-849F-FB273E96C49C}" presName="accent_2" presStyleCnt="0"/>
      <dgm:spPr/>
    </dgm:pt>
    <dgm:pt modelId="{24316616-FC9C-4F1B-864D-ECE3CAEBB5C0}" type="pres">
      <dgm:prSet presAssocID="{A7E51382-8A0C-4972-849F-FB273E96C49C}" presName="accentRepeatNode" presStyleLbl="solidFgAcc1" presStyleIdx="1" presStyleCnt="3"/>
      <dgm:spPr>
        <a:xfrm>
          <a:off x="518295" y="923882"/>
          <a:ext cx="615560" cy="615560"/>
        </a:xfrm>
        <a:prstGeom prst="ellipse">
          <a:avLst/>
        </a:prstGeom>
        <a:solidFill>
          <a:schemeClr val="bg1">
            <a:lumMod val="75000"/>
          </a:schemeClr>
        </a:solidFill>
        <a:ln w="12700" cap="flat" cmpd="sng" algn="ctr">
          <a:noFill/>
          <a:prstDash val="solid"/>
          <a:miter lim="800000"/>
        </a:ln>
        <a:effectLst/>
      </dgm:spPr>
    </dgm:pt>
    <dgm:pt modelId="{7719617E-D1BE-48E5-A0BC-2C94AB48096A}" type="pres">
      <dgm:prSet presAssocID="{CECE7DBA-E41B-4D7E-8B67-C0B24FBDB815}" presName="text_3" presStyleLbl="node1" presStyleIdx="2" presStyleCnt="3" custScaleY="120661">
        <dgm:presLayoutVars>
          <dgm:bulletEnabled val="1"/>
        </dgm:presLayoutVars>
      </dgm:prSet>
      <dgm:spPr>
        <a:prstGeom prst="snip2DiagRect">
          <a:avLst/>
        </a:prstGeom>
      </dgm:spPr>
    </dgm:pt>
    <dgm:pt modelId="{BB7C25C4-CD39-4856-9C89-F00FB5AC0D67}" type="pres">
      <dgm:prSet presAssocID="{CECE7DBA-E41B-4D7E-8B67-C0B24FBDB815}" presName="accent_3" presStyleCnt="0"/>
      <dgm:spPr/>
    </dgm:pt>
    <dgm:pt modelId="{2A1D8EC9-EB8F-43A2-8B90-9B5AFE39FEC6}" type="pres">
      <dgm:prSet presAssocID="{CECE7DBA-E41B-4D7E-8B67-C0B24FBDB815}" presName="accentRepeatNode" presStyleLbl="solidFgAcc1" presStyleIdx="2" presStyleCnt="3"/>
      <dgm:spPr>
        <a:xfrm>
          <a:off x="762677" y="1662447"/>
          <a:ext cx="615560" cy="615560"/>
        </a:xfrm>
        <a:prstGeom prst="ellipse">
          <a:avLst/>
        </a:prstGeom>
        <a:solidFill>
          <a:schemeClr val="bg1">
            <a:lumMod val="75000"/>
          </a:schemeClr>
        </a:solidFill>
        <a:ln w="12700" cap="flat" cmpd="sng" algn="ctr">
          <a:noFill/>
          <a:prstDash val="solid"/>
          <a:miter lim="800000"/>
        </a:ln>
        <a:effectLst/>
      </dgm:spPr>
    </dgm:pt>
  </dgm:ptLst>
  <dgm:cxnLst>
    <dgm:cxn modelId="{A950FF1D-9EF5-49D8-B94B-F22458F3E425}" srcId="{B9B52666-ADD8-487A-9C03-CFDF315C01A1}" destId="{CECE7DBA-E41B-4D7E-8B67-C0B24FBDB815}" srcOrd="2" destOrd="0" parTransId="{C567C5D9-0BD6-48E6-830C-202F9B9C32F4}" sibTransId="{6884E2AB-F81F-432A-8AA8-8D84D6971A51}"/>
    <dgm:cxn modelId="{C929A51F-E146-44F3-853A-1D9FC02BA092}" srcId="{B9B52666-ADD8-487A-9C03-CFDF315C01A1}" destId="{BD784B2A-0FAC-4484-AB63-F1B2ADA9D709}" srcOrd="0" destOrd="0" parTransId="{BDE8D245-B50B-4046-977A-C90CF214ED4F}" sibTransId="{609F794A-2A26-4A68-9DA0-D81649E9338C}"/>
    <dgm:cxn modelId="{9D2BD32A-FADC-4BF3-A865-41BAC91897AE}" type="presOf" srcId="{CECE7DBA-E41B-4D7E-8B67-C0B24FBDB815}" destId="{7719617E-D1BE-48E5-A0BC-2C94AB48096A}" srcOrd="0" destOrd="0" presId="urn:microsoft.com/office/officeart/2008/layout/VerticalCurvedList"/>
    <dgm:cxn modelId="{F86A0637-8240-454A-A4C1-A0EE404D87CF}" type="presOf" srcId="{BD784B2A-0FAC-4484-AB63-F1B2ADA9D709}" destId="{112FEC17-C07D-42BE-AC03-BB2D7F3CE166}" srcOrd="0" destOrd="0" presId="urn:microsoft.com/office/officeart/2008/layout/VerticalCurvedList"/>
    <dgm:cxn modelId="{8B93D356-2979-47A2-AEC2-C3CF39EBBA9E}" type="presOf" srcId="{A7E51382-8A0C-4972-849F-FB273E96C49C}" destId="{6541E356-A7A7-4DD4-AFE4-06A91DAD6B08}" srcOrd="0" destOrd="0" presId="urn:microsoft.com/office/officeart/2008/layout/VerticalCurvedList"/>
    <dgm:cxn modelId="{F55F0B9C-E606-4482-93C0-44001F362425}" type="presOf" srcId="{609F794A-2A26-4A68-9DA0-D81649E9338C}" destId="{F8EDBE25-D060-4F0F-8CC9-AA449DEEE1B8}" srcOrd="0" destOrd="0" presId="urn:microsoft.com/office/officeart/2008/layout/VerticalCurvedList"/>
    <dgm:cxn modelId="{526406C6-301B-4C81-A07E-1584B6F065DE}" srcId="{B9B52666-ADD8-487A-9C03-CFDF315C01A1}" destId="{A7E51382-8A0C-4972-849F-FB273E96C49C}" srcOrd="1" destOrd="0" parTransId="{63D148D0-8744-4F5E-9313-21AC31E937A4}" sibTransId="{072C6559-0133-4B24-AEDA-ABDC314CD4CE}"/>
    <dgm:cxn modelId="{54D3F3F0-24E8-4416-B1B0-E3D596A43FCE}" type="presOf" srcId="{B9B52666-ADD8-487A-9C03-CFDF315C01A1}" destId="{9BBE8AF3-A4D4-4417-B4A1-D1DD60B3B6E2}" srcOrd="0" destOrd="0" presId="urn:microsoft.com/office/officeart/2008/layout/VerticalCurvedList"/>
    <dgm:cxn modelId="{CEF3FE8B-27F1-44CB-A666-16B6FB86FC31}" type="presParOf" srcId="{9BBE8AF3-A4D4-4417-B4A1-D1DD60B3B6E2}" destId="{4AB21D2C-6668-497B-92E2-EF1F0D8866F0}" srcOrd="0" destOrd="0" presId="urn:microsoft.com/office/officeart/2008/layout/VerticalCurvedList"/>
    <dgm:cxn modelId="{27060E2D-68EE-44B8-820F-AF95F24BD30E}" type="presParOf" srcId="{4AB21D2C-6668-497B-92E2-EF1F0D8866F0}" destId="{78BC1F35-3ABA-47DB-90C1-05DE1CD43B4C}" srcOrd="0" destOrd="0" presId="urn:microsoft.com/office/officeart/2008/layout/VerticalCurvedList"/>
    <dgm:cxn modelId="{E2C1AD83-9D7C-4C68-9E75-F51EF549E2FE}" type="presParOf" srcId="{78BC1F35-3ABA-47DB-90C1-05DE1CD43B4C}" destId="{5BF8BC04-E669-4B7E-8B3A-8262FEDD6194}" srcOrd="0" destOrd="0" presId="urn:microsoft.com/office/officeart/2008/layout/VerticalCurvedList"/>
    <dgm:cxn modelId="{A7B3382A-8A4E-4EB4-B95C-EF15782D195A}" type="presParOf" srcId="{78BC1F35-3ABA-47DB-90C1-05DE1CD43B4C}" destId="{F8EDBE25-D060-4F0F-8CC9-AA449DEEE1B8}" srcOrd="1" destOrd="0" presId="urn:microsoft.com/office/officeart/2008/layout/VerticalCurvedList"/>
    <dgm:cxn modelId="{3DBCD99B-2CBA-439E-A1AC-CCD90DCDF15F}" type="presParOf" srcId="{78BC1F35-3ABA-47DB-90C1-05DE1CD43B4C}" destId="{747874D6-E8D5-4385-8996-551149591014}" srcOrd="2" destOrd="0" presId="urn:microsoft.com/office/officeart/2008/layout/VerticalCurvedList"/>
    <dgm:cxn modelId="{60AC0EDE-E1A1-430E-B659-F6A9EEEA2594}" type="presParOf" srcId="{78BC1F35-3ABA-47DB-90C1-05DE1CD43B4C}" destId="{C263045D-BAF6-4A88-BC88-A84B09F96F84}" srcOrd="3" destOrd="0" presId="urn:microsoft.com/office/officeart/2008/layout/VerticalCurvedList"/>
    <dgm:cxn modelId="{6F507C75-C5A1-4418-9D9B-1EBA40485694}" type="presParOf" srcId="{4AB21D2C-6668-497B-92E2-EF1F0D8866F0}" destId="{112FEC17-C07D-42BE-AC03-BB2D7F3CE166}" srcOrd="1" destOrd="0" presId="urn:microsoft.com/office/officeart/2008/layout/VerticalCurvedList"/>
    <dgm:cxn modelId="{732B5A2F-732F-48B1-9CD8-2194CB94E10B}" type="presParOf" srcId="{4AB21D2C-6668-497B-92E2-EF1F0D8866F0}" destId="{73192816-FE11-4F03-97B3-D2EAFA6837D1}" srcOrd="2" destOrd="0" presId="urn:microsoft.com/office/officeart/2008/layout/VerticalCurvedList"/>
    <dgm:cxn modelId="{5B64B2E2-899B-4D89-B298-ABCAEF453D08}" type="presParOf" srcId="{73192816-FE11-4F03-97B3-D2EAFA6837D1}" destId="{4AC6325B-0701-4A62-A124-4CD213BFFED4}" srcOrd="0" destOrd="0" presId="urn:microsoft.com/office/officeart/2008/layout/VerticalCurvedList"/>
    <dgm:cxn modelId="{D9C2D4F2-B65E-4A2B-BF05-ABC7B4148DAC}" type="presParOf" srcId="{4AB21D2C-6668-497B-92E2-EF1F0D8866F0}" destId="{6541E356-A7A7-4DD4-AFE4-06A91DAD6B08}" srcOrd="3" destOrd="0" presId="urn:microsoft.com/office/officeart/2008/layout/VerticalCurvedList"/>
    <dgm:cxn modelId="{1136B728-194C-4D4A-9BD6-AAA8104CE5A3}" type="presParOf" srcId="{4AB21D2C-6668-497B-92E2-EF1F0D8866F0}" destId="{51C22A24-BC42-4FB2-B912-5D68E03C856A}" srcOrd="4" destOrd="0" presId="urn:microsoft.com/office/officeart/2008/layout/VerticalCurvedList"/>
    <dgm:cxn modelId="{87FD84B5-E084-4CC4-B8D5-A8178871C661}" type="presParOf" srcId="{51C22A24-BC42-4FB2-B912-5D68E03C856A}" destId="{24316616-FC9C-4F1B-864D-ECE3CAEBB5C0}" srcOrd="0" destOrd="0" presId="urn:microsoft.com/office/officeart/2008/layout/VerticalCurvedList"/>
    <dgm:cxn modelId="{94D48769-58CA-479C-BE85-E7EF19A891F5}" type="presParOf" srcId="{4AB21D2C-6668-497B-92E2-EF1F0D8866F0}" destId="{7719617E-D1BE-48E5-A0BC-2C94AB48096A}" srcOrd="5" destOrd="0" presId="urn:microsoft.com/office/officeart/2008/layout/VerticalCurvedList"/>
    <dgm:cxn modelId="{8CBB4B26-39D6-4D7C-99A7-13AF77ACFF2F}" type="presParOf" srcId="{4AB21D2C-6668-497B-92E2-EF1F0D8866F0}" destId="{BB7C25C4-CD39-4856-9C89-F00FB5AC0D67}" srcOrd="6" destOrd="0" presId="urn:microsoft.com/office/officeart/2008/layout/VerticalCurvedList"/>
    <dgm:cxn modelId="{2F3669B5-FC05-4677-A069-DD5CEA7B2F99}" type="presParOf" srcId="{BB7C25C4-CD39-4856-9C89-F00FB5AC0D67}" destId="{2A1D8EC9-EB8F-43A2-8B90-9B5AFE39FEC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C96834-2A43-41C5-89E7-7A1CD64D3090}" type="doc">
      <dgm:prSet loTypeId="urn:microsoft.com/office/officeart/2005/8/layout/venn1" loCatId="relationship" qsTypeId="urn:microsoft.com/office/officeart/2005/8/quickstyle/simple2" qsCatId="simple" csTypeId="urn:microsoft.com/office/officeart/2005/8/colors/colorful1" csCatId="colorful" phldr="1"/>
      <dgm:spPr/>
    </dgm:pt>
    <dgm:pt modelId="{6C050AE4-E453-4EA8-BD2F-4C1B917CC0AD}">
      <dgm:prSet phldrT="[Text]"/>
      <dgm:spPr/>
      <dgm:t>
        <a:bodyPr/>
        <a:lstStyle/>
        <a:p>
          <a:r>
            <a:rPr lang="en-US" b="1">
              <a:latin typeface="Century Gothic" panose="020B0502020202020204" pitchFamily="34" charset="0"/>
            </a:rPr>
            <a:t>Racial </a:t>
          </a:r>
        </a:p>
        <a:p>
          <a:r>
            <a:rPr lang="en-US" b="1">
              <a:latin typeface="Century Gothic" panose="020B0502020202020204" pitchFamily="34" charset="0"/>
            </a:rPr>
            <a:t>Group</a:t>
          </a:r>
        </a:p>
      </dgm:t>
    </dgm:pt>
    <dgm:pt modelId="{30D7A523-F669-4CED-BA80-A822B0198295}" type="parTrans" cxnId="{AF8CA00F-EBFB-4B50-BF46-142BF362613A}">
      <dgm:prSet/>
      <dgm:spPr/>
      <dgm:t>
        <a:bodyPr/>
        <a:lstStyle/>
        <a:p>
          <a:endParaRPr lang="en-US"/>
        </a:p>
      </dgm:t>
    </dgm:pt>
    <dgm:pt modelId="{7C46997A-6C59-47E3-B497-7CDA9C801BED}" type="sibTrans" cxnId="{AF8CA00F-EBFB-4B50-BF46-142BF362613A}">
      <dgm:prSet/>
      <dgm:spPr/>
      <dgm:t>
        <a:bodyPr/>
        <a:lstStyle/>
        <a:p>
          <a:endParaRPr lang="en-US"/>
        </a:p>
      </dgm:t>
    </dgm:pt>
    <dgm:pt modelId="{F1FCD251-9743-483C-B067-BDC2CCAA05A1}">
      <dgm:prSet phldrT="[Text]"/>
      <dgm:spPr>
        <a:solidFill>
          <a:srgbClr val="EB903D">
            <a:alpha val="50000"/>
          </a:srgbClr>
        </a:solidFill>
      </dgm:spPr>
      <dgm:t>
        <a:bodyPr/>
        <a:lstStyle/>
        <a:p>
          <a:r>
            <a:rPr lang="en-US" b="1">
              <a:latin typeface="Century Gothic" panose="020B0502020202020204" pitchFamily="34" charset="0"/>
            </a:rPr>
            <a:t>Personal Experience</a:t>
          </a:r>
        </a:p>
      </dgm:t>
    </dgm:pt>
    <dgm:pt modelId="{0E100B15-CFFE-4B6B-80AA-50B3BF554EE6}" type="parTrans" cxnId="{F9F2005E-86DC-4F4D-9F41-13CEB9EECA84}">
      <dgm:prSet/>
      <dgm:spPr/>
      <dgm:t>
        <a:bodyPr/>
        <a:lstStyle/>
        <a:p>
          <a:endParaRPr lang="en-US"/>
        </a:p>
      </dgm:t>
    </dgm:pt>
    <dgm:pt modelId="{ACCD4A03-F9FC-467A-9245-FF5EECDD9885}" type="sibTrans" cxnId="{F9F2005E-86DC-4F4D-9F41-13CEB9EECA84}">
      <dgm:prSet/>
      <dgm:spPr/>
      <dgm:t>
        <a:bodyPr/>
        <a:lstStyle/>
        <a:p>
          <a:endParaRPr lang="en-US"/>
        </a:p>
      </dgm:t>
    </dgm:pt>
    <dgm:pt modelId="{27C23951-A1C4-46E5-85B6-8717584EEE7C}">
      <dgm:prSet phldrT="[Text]"/>
      <dgm:spPr>
        <a:solidFill>
          <a:srgbClr val="86A4BA">
            <a:alpha val="50000"/>
          </a:srgbClr>
        </a:solidFill>
      </dgm:spPr>
      <dgm:t>
        <a:bodyPr/>
        <a:lstStyle/>
        <a:p>
          <a:r>
            <a:rPr lang="en-US" b="1">
              <a:latin typeface="Century Gothic" panose="020B0502020202020204" pitchFamily="34" charset="0"/>
            </a:rPr>
            <a:t>Personal Experience as a Group Member</a:t>
          </a:r>
        </a:p>
      </dgm:t>
    </dgm:pt>
    <dgm:pt modelId="{4C04523E-1936-4B2E-A977-8640FF7BF309}" type="parTrans" cxnId="{A0D08E5E-70E8-4D65-BC2B-F0C48EEE84DE}">
      <dgm:prSet/>
      <dgm:spPr/>
      <dgm:t>
        <a:bodyPr/>
        <a:lstStyle/>
        <a:p>
          <a:endParaRPr lang="en-US"/>
        </a:p>
      </dgm:t>
    </dgm:pt>
    <dgm:pt modelId="{2CDA820C-19D5-4889-8913-5F25AC0EE62C}" type="sibTrans" cxnId="{A0D08E5E-70E8-4D65-BC2B-F0C48EEE84DE}">
      <dgm:prSet/>
      <dgm:spPr/>
      <dgm:t>
        <a:bodyPr/>
        <a:lstStyle/>
        <a:p>
          <a:endParaRPr lang="en-US"/>
        </a:p>
      </dgm:t>
    </dgm:pt>
    <dgm:pt modelId="{05D2B26A-4E53-44CB-A5F8-3D3666A27B6D}" type="pres">
      <dgm:prSet presAssocID="{88C96834-2A43-41C5-89E7-7A1CD64D3090}" presName="compositeShape" presStyleCnt="0">
        <dgm:presLayoutVars>
          <dgm:chMax val="7"/>
          <dgm:dir/>
          <dgm:resizeHandles val="exact"/>
        </dgm:presLayoutVars>
      </dgm:prSet>
      <dgm:spPr/>
    </dgm:pt>
    <dgm:pt modelId="{35FB5AA8-35F2-4E6E-972A-BE1A108FFC9F}" type="pres">
      <dgm:prSet presAssocID="{6C050AE4-E453-4EA8-BD2F-4C1B917CC0AD}" presName="circ1" presStyleLbl="vennNode1" presStyleIdx="0" presStyleCnt="3" custLinFactNeighborX="778" custLinFactNeighborY="-3937"/>
      <dgm:spPr/>
    </dgm:pt>
    <dgm:pt modelId="{2A8D8A1E-1DF1-45DD-BBD4-A367C3EF6C11}" type="pres">
      <dgm:prSet presAssocID="{6C050AE4-E453-4EA8-BD2F-4C1B917CC0AD}" presName="circ1Tx" presStyleLbl="revTx" presStyleIdx="0" presStyleCnt="0">
        <dgm:presLayoutVars>
          <dgm:chMax val="0"/>
          <dgm:chPref val="0"/>
          <dgm:bulletEnabled val="1"/>
        </dgm:presLayoutVars>
      </dgm:prSet>
      <dgm:spPr/>
    </dgm:pt>
    <dgm:pt modelId="{983F0578-16CA-437E-B301-BAA17B6F36AE}" type="pres">
      <dgm:prSet presAssocID="{F1FCD251-9743-483C-B067-BDC2CCAA05A1}" presName="circ2" presStyleLbl="vennNode1" presStyleIdx="1" presStyleCnt="3" custLinFactNeighborX="9897" custLinFactNeighborY="1063"/>
      <dgm:spPr/>
    </dgm:pt>
    <dgm:pt modelId="{39BEB73A-FD34-42FB-B395-C9AA8BBA9046}" type="pres">
      <dgm:prSet presAssocID="{F1FCD251-9743-483C-B067-BDC2CCAA05A1}" presName="circ2Tx" presStyleLbl="revTx" presStyleIdx="0" presStyleCnt="0">
        <dgm:presLayoutVars>
          <dgm:chMax val="0"/>
          <dgm:chPref val="0"/>
          <dgm:bulletEnabled val="1"/>
        </dgm:presLayoutVars>
      </dgm:prSet>
      <dgm:spPr/>
    </dgm:pt>
    <dgm:pt modelId="{9A52C7B9-7D74-4E39-A6D8-F5D9C904412E}" type="pres">
      <dgm:prSet presAssocID="{27C23951-A1C4-46E5-85B6-8717584EEE7C}" presName="circ3" presStyleLbl="vennNode1" presStyleIdx="2" presStyleCnt="3" custLinFactNeighborX="-5448" custLinFactNeighborY="6218"/>
      <dgm:spPr/>
    </dgm:pt>
    <dgm:pt modelId="{DBA7124C-E2ED-4C49-8D51-4A5B3FDE56A8}" type="pres">
      <dgm:prSet presAssocID="{27C23951-A1C4-46E5-85B6-8717584EEE7C}" presName="circ3Tx" presStyleLbl="revTx" presStyleIdx="0" presStyleCnt="0">
        <dgm:presLayoutVars>
          <dgm:chMax val="0"/>
          <dgm:chPref val="0"/>
          <dgm:bulletEnabled val="1"/>
        </dgm:presLayoutVars>
      </dgm:prSet>
      <dgm:spPr/>
    </dgm:pt>
  </dgm:ptLst>
  <dgm:cxnLst>
    <dgm:cxn modelId="{AF8CA00F-EBFB-4B50-BF46-142BF362613A}" srcId="{88C96834-2A43-41C5-89E7-7A1CD64D3090}" destId="{6C050AE4-E453-4EA8-BD2F-4C1B917CC0AD}" srcOrd="0" destOrd="0" parTransId="{30D7A523-F669-4CED-BA80-A822B0198295}" sibTransId="{7C46997A-6C59-47E3-B497-7CDA9C801BED}"/>
    <dgm:cxn modelId="{C5CA431A-DEF7-47E5-987D-E71360E657B4}" type="presOf" srcId="{F1FCD251-9743-483C-B067-BDC2CCAA05A1}" destId="{983F0578-16CA-437E-B301-BAA17B6F36AE}" srcOrd="0" destOrd="0" presId="urn:microsoft.com/office/officeart/2005/8/layout/venn1"/>
    <dgm:cxn modelId="{C83E9E1C-D2E5-4EA2-90E8-A33635F45FC0}" type="presOf" srcId="{88C96834-2A43-41C5-89E7-7A1CD64D3090}" destId="{05D2B26A-4E53-44CB-A5F8-3D3666A27B6D}" srcOrd="0" destOrd="0" presId="urn:microsoft.com/office/officeart/2005/8/layout/venn1"/>
    <dgm:cxn modelId="{F9F2005E-86DC-4F4D-9F41-13CEB9EECA84}" srcId="{88C96834-2A43-41C5-89E7-7A1CD64D3090}" destId="{F1FCD251-9743-483C-B067-BDC2CCAA05A1}" srcOrd="1" destOrd="0" parTransId="{0E100B15-CFFE-4B6B-80AA-50B3BF554EE6}" sibTransId="{ACCD4A03-F9FC-467A-9245-FF5EECDD9885}"/>
    <dgm:cxn modelId="{A0D08E5E-70E8-4D65-BC2B-F0C48EEE84DE}" srcId="{88C96834-2A43-41C5-89E7-7A1CD64D3090}" destId="{27C23951-A1C4-46E5-85B6-8717584EEE7C}" srcOrd="2" destOrd="0" parTransId="{4C04523E-1936-4B2E-A977-8640FF7BF309}" sibTransId="{2CDA820C-19D5-4889-8913-5F25AC0EE62C}"/>
    <dgm:cxn modelId="{AD1BBF55-110A-4F6A-850D-BD15AF6F1C02}" type="presOf" srcId="{6C050AE4-E453-4EA8-BD2F-4C1B917CC0AD}" destId="{2A8D8A1E-1DF1-45DD-BBD4-A367C3EF6C11}" srcOrd="1" destOrd="0" presId="urn:microsoft.com/office/officeart/2005/8/layout/venn1"/>
    <dgm:cxn modelId="{2EA82456-4C2E-4441-88FB-18F10D225C07}" type="presOf" srcId="{27C23951-A1C4-46E5-85B6-8717584EEE7C}" destId="{9A52C7B9-7D74-4E39-A6D8-F5D9C904412E}" srcOrd="0" destOrd="0" presId="urn:microsoft.com/office/officeart/2005/8/layout/venn1"/>
    <dgm:cxn modelId="{DC87A6B9-C075-490B-ADE6-B045377FB829}" type="presOf" srcId="{6C050AE4-E453-4EA8-BD2F-4C1B917CC0AD}" destId="{35FB5AA8-35F2-4E6E-972A-BE1A108FFC9F}" srcOrd="0" destOrd="0" presId="urn:microsoft.com/office/officeart/2005/8/layout/venn1"/>
    <dgm:cxn modelId="{235862C2-5D31-4E8E-A9D8-322A1A65AEC4}" type="presOf" srcId="{F1FCD251-9743-483C-B067-BDC2CCAA05A1}" destId="{39BEB73A-FD34-42FB-B395-C9AA8BBA9046}" srcOrd="1" destOrd="0" presId="urn:microsoft.com/office/officeart/2005/8/layout/venn1"/>
    <dgm:cxn modelId="{ABE2F0EB-1024-4FA2-AE1F-CF37AB2052C7}" type="presOf" srcId="{27C23951-A1C4-46E5-85B6-8717584EEE7C}" destId="{DBA7124C-E2ED-4C49-8D51-4A5B3FDE56A8}" srcOrd="1" destOrd="0" presId="urn:microsoft.com/office/officeart/2005/8/layout/venn1"/>
    <dgm:cxn modelId="{B482D35A-9FCE-421B-BBC9-9A4CEC7A0EF2}" type="presParOf" srcId="{05D2B26A-4E53-44CB-A5F8-3D3666A27B6D}" destId="{35FB5AA8-35F2-4E6E-972A-BE1A108FFC9F}" srcOrd="0" destOrd="0" presId="urn:microsoft.com/office/officeart/2005/8/layout/venn1"/>
    <dgm:cxn modelId="{2C14639C-9FEA-40CA-A63E-634C3E891593}" type="presParOf" srcId="{05D2B26A-4E53-44CB-A5F8-3D3666A27B6D}" destId="{2A8D8A1E-1DF1-45DD-BBD4-A367C3EF6C11}" srcOrd="1" destOrd="0" presId="urn:microsoft.com/office/officeart/2005/8/layout/venn1"/>
    <dgm:cxn modelId="{53F52000-0681-474A-B711-068157C338FB}" type="presParOf" srcId="{05D2B26A-4E53-44CB-A5F8-3D3666A27B6D}" destId="{983F0578-16CA-437E-B301-BAA17B6F36AE}" srcOrd="2" destOrd="0" presId="urn:microsoft.com/office/officeart/2005/8/layout/venn1"/>
    <dgm:cxn modelId="{56B175FF-014E-4849-AA0B-9B3EA072F187}" type="presParOf" srcId="{05D2B26A-4E53-44CB-A5F8-3D3666A27B6D}" destId="{39BEB73A-FD34-42FB-B395-C9AA8BBA9046}" srcOrd="3" destOrd="0" presId="urn:microsoft.com/office/officeart/2005/8/layout/venn1"/>
    <dgm:cxn modelId="{EC96FD38-9A10-49F6-AE88-BB0FBE63EB09}" type="presParOf" srcId="{05D2B26A-4E53-44CB-A5F8-3D3666A27B6D}" destId="{9A52C7B9-7D74-4E39-A6D8-F5D9C904412E}" srcOrd="4" destOrd="0" presId="urn:microsoft.com/office/officeart/2005/8/layout/venn1"/>
    <dgm:cxn modelId="{C143ADCA-F291-492D-A90D-704ED8D2376E}" type="presParOf" srcId="{05D2B26A-4E53-44CB-A5F8-3D3666A27B6D}" destId="{DBA7124C-E2ED-4C49-8D51-4A5B3FDE56A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C5F9DB-981D-4244-AFBD-2C0953ECC658}"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n-US"/>
        </a:p>
      </dgm:t>
    </dgm:pt>
    <dgm:pt modelId="{3869A404-D3FB-409B-B9D3-C4F8F67856DA}">
      <dgm:prSet phldrT="[Text]" custT="1"/>
      <dgm:spPr>
        <a:solidFill>
          <a:schemeClr val="tx2">
            <a:lumMod val="10000"/>
            <a:lumOff val="90000"/>
          </a:schemeClr>
        </a:solidFill>
        <a:ln>
          <a:noFill/>
        </a:ln>
      </dgm:spPr>
      <dgm:t>
        <a:bodyPr/>
        <a:lstStyle/>
        <a:p>
          <a:r>
            <a:rPr lang="en-US" sz="2000">
              <a:solidFill>
                <a:schemeClr val="tx1"/>
              </a:solidFill>
              <a:latin typeface="Calibri" panose="020F0502020204030204" pitchFamily="34" charset="0"/>
              <a:cs typeface="Calibri" panose="020F0502020204030204" pitchFamily="34" charset="0"/>
            </a:rPr>
            <a:t>Blood Sugar</a:t>
          </a:r>
        </a:p>
      </dgm:t>
    </dgm:pt>
    <dgm:pt modelId="{09237C80-BEDD-4152-9047-A6734E38D207}" type="parTrans" cxnId="{8A4599EF-7006-46EE-ADFB-B6233178B36D}">
      <dgm:prSet/>
      <dgm:spPr/>
      <dgm:t>
        <a:bodyPr/>
        <a:lstStyle/>
        <a:p>
          <a:endParaRPr lang="en-US"/>
        </a:p>
      </dgm:t>
    </dgm:pt>
    <dgm:pt modelId="{2E748A03-649D-4DCF-9FD6-152ED5447CA0}" type="sibTrans" cxnId="{8A4599EF-7006-46EE-ADFB-B6233178B36D}">
      <dgm:prSet/>
      <dgm:spPr>
        <a:solidFill>
          <a:schemeClr val="tx2">
            <a:lumMod val="75000"/>
            <a:lumOff val="25000"/>
          </a:schemeClr>
        </a:solidFill>
      </dgm:spPr>
      <dgm:t>
        <a:bodyPr/>
        <a:lstStyle/>
        <a:p>
          <a:endParaRPr lang="en-US"/>
        </a:p>
      </dgm:t>
    </dgm:pt>
    <dgm:pt modelId="{60D62E4A-FCDD-4879-8CF4-A78DB3850D6F}">
      <dgm:prSet phldrT="[Text]" custT="1"/>
      <dgm:spPr>
        <a:solidFill>
          <a:schemeClr val="tx2">
            <a:lumMod val="25000"/>
            <a:lumOff val="75000"/>
          </a:schemeClr>
        </a:solidFill>
        <a:ln>
          <a:noFill/>
        </a:ln>
      </dgm:spPr>
      <dgm:t>
        <a:bodyPr/>
        <a:lstStyle/>
        <a:p>
          <a:r>
            <a:rPr lang="en-US" sz="2000">
              <a:solidFill>
                <a:schemeClr val="tx1"/>
              </a:solidFill>
              <a:latin typeface="Calibri" panose="020F0502020204030204" pitchFamily="34" charset="0"/>
              <a:cs typeface="Calibri" panose="020F0502020204030204" pitchFamily="34" charset="0"/>
            </a:rPr>
            <a:t>Inflammatory Systems</a:t>
          </a:r>
        </a:p>
      </dgm:t>
    </dgm:pt>
    <dgm:pt modelId="{046072BF-E65F-48A7-9879-1AB8F45C7F29}" type="parTrans" cxnId="{C22A3F33-1BAE-4BB1-96C6-C36E2C634DF6}">
      <dgm:prSet/>
      <dgm:spPr/>
      <dgm:t>
        <a:bodyPr/>
        <a:lstStyle/>
        <a:p>
          <a:endParaRPr lang="en-US"/>
        </a:p>
      </dgm:t>
    </dgm:pt>
    <dgm:pt modelId="{30FBE967-7CCA-45EE-B8BB-EEBA7C50BBE0}" type="sibTrans" cxnId="{C22A3F33-1BAE-4BB1-96C6-C36E2C634DF6}">
      <dgm:prSet/>
      <dgm:spPr/>
      <dgm:t>
        <a:bodyPr/>
        <a:lstStyle/>
        <a:p>
          <a:endParaRPr lang="en-US"/>
        </a:p>
      </dgm:t>
    </dgm:pt>
    <dgm:pt modelId="{6BEDC58E-9061-4DD5-83D1-5A94FDAC2D30}">
      <dgm:prSet phldrT="[Text]" custT="1"/>
      <dgm:spPr>
        <a:solidFill>
          <a:srgbClr val="EAD2CE"/>
        </a:solidFill>
        <a:ln>
          <a:noFill/>
        </a:ln>
      </dgm:spPr>
      <dgm:t>
        <a:bodyPr/>
        <a:lstStyle/>
        <a:p>
          <a:r>
            <a:rPr lang="en-US" sz="2000">
              <a:solidFill>
                <a:schemeClr val="tx1"/>
              </a:solidFill>
              <a:latin typeface="Calibri" panose="020F0502020204030204" pitchFamily="34" charset="0"/>
              <a:cs typeface="Calibri" panose="020F0502020204030204" pitchFamily="34" charset="0"/>
            </a:rPr>
            <a:t>Parasympathetic Sympathetic Nervous System</a:t>
          </a:r>
        </a:p>
      </dgm:t>
    </dgm:pt>
    <dgm:pt modelId="{A475DEC4-BAEC-466A-92BC-3453B3A42696}" type="parTrans" cxnId="{19C6AF91-CE93-4E0D-A9F9-2A9E10DA5950}">
      <dgm:prSet/>
      <dgm:spPr/>
      <dgm:t>
        <a:bodyPr/>
        <a:lstStyle/>
        <a:p>
          <a:endParaRPr lang="en-US"/>
        </a:p>
      </dgm:t>
    </dgm:pt>
    <dgm:pt modelId="{5A3962A2-6DE2-4972-9184-95AC076AAAD5}" type="sibTrans" cxnId="{19C6AF91-CE93-4E0D-A9F9-2A9E10DA5950}">
      <dgm:prSet/>
      <dgm:spPr/>
      <dgm:t>
        <a:bodyPr/>
        <a:lstStyle/>
        <a:p>
          <a:endParaRPr lang="en-US"/>
        </a:p>
      </dgm:t>
    </dgm:pt>
    <dgm:pt modelId="{AA93F890-1161-4611-87A5-CC5018CBE647}">
      <dgm:prSet phldrT="[Text]" custT="1"/>
      <dgm:spPr>
        <a:solidFill>
          <a:srgbClr val="EAD2CE"/>
        </a:solidFill>
        <a:ln>
          <a:noFill/>
        </a:ln>
      </dgm:spPr>
      <dgm:t>
        <a:bodyPr/>
        <a:lstStyle/>
        <a:p>
          <a:r>
            <a:rPr lang="en-US" sz="2000">
              <a:solidFill>
                <a:schemeClr val="tx1"/>
              </a:solidFill>
              <a:latin typeface="Calibri" panose="020F0502020204030204" pitchFamily="34" charset="0"/>
              <a:cs typeface="Calibri" panose="020F0502020204030204" pitchFamily="34" charset="0"/>
            </a:rPr>
            <a:t>HPA Axis (F-F-F)</a:t>
          </a:r>
        </a:p>
      </dgm:t>
    </dgm:pt>
    <dgm:pt modelId="{CA111DDD-8F44-4EE3-9382-547746EEDD7F}" type="parTrans" cxnId="{A12AFEE7-AE3C-4E0D-891E-A0B1CF235CCF}">
      <dgm:prSet/>
      <dgm:spPr/>
      <dgm:t>
        <a:bodyPr/>
        <a:lstStyle/>
        <a:p>
          <a:endParaRPr lang="en-US"/>
        </a:p>
      </dgm:t>
    </dgm:pt>
    <dgm:pt modelId="{7AA8550F-FB84-4E45-B686-CD92E61184D0}" type="sibTrans" cxnId="{A12AFEE7-AE3C-4E0D-891E-A0B1CF235CCF}">
      <dgm:prSet/>
      <dgm:spPr/>
      <dgm:t>
        <a:bodyPr/>
        <a:lstStyle/>
        <a:p>
          <a:endParaRPr lang="en-US"/>
        </a:p>
      </dgm:t>
    </dgm:pt>
    <dgm:pt modelId="{A3653189-B868-491D-86B0-AD8E37C27CB2}">
      <dgm:prSet phldr="0" custT="1"/>
      <dgm:spPr>
        <a:solidFill>
          <a:schemeClr val="tx2">
            <a:lumMod val="25000"/>
            <a:lumOff val="75000"/>
          </a:schemeClr>
        </a:solidFill>
        <a:ln>
          <a:noFill/>
        </a:ln>
      </dgm:spPr>
      <dgm:t>
        <a:bodyPr/>
        <a:lstStyle/>
        <a:p>
          <a:pPr rtl="0"/>
          <a:r>
            <a:rPr lang="en-US" sz="2000">
              <a:solidFill>
                <a:schemeClr val="tx1"/>
              </a:solidFill>
              <a:latin typeface="Calibri" panose="020F0502020204030204" pitchFamily="34" charset="0"/>
              <a:cs typeface="Calibri" panose="020F0502020204030204" pitchFamily="34" charset="0"/>
            </a:rPr>
            <a:t>Cardiovascular           System</a:t>
          </a:r>
        </a:p>
      </dgm:t>
    </dgm:pt>
    <dgm:pt modelId="{ECEC4190-F58C-4F79-B092-B82479D201BC}" type="parTrans" cxnId="{1A15CE7A-4554-4E11-A6CA-888613849F8B}">
      <dgm:prSet/>
      <dgm:spPr/>
      <dgm:t>
        <a:bodyPr/>
        <a:lstStyle/>
        <a:p>
          <a:endParaRPr lang="en-US"/>
        </a:p>
      </dgm:t>
    </dgm:pt>
    <dgm:pt modelId="{D6AD72A0-EBE8-4BD4-B626-FB7AAB928E24}" type="sibTrans" cxnId="{1A15CE7A-4554-4E11-A6CA-888613849F8B}">
      <dgm:prSet/>
      <dgm:spPr/>
      <dgm:t>
        <a:bodyPr/>
        <a:lstStyle/>
        <a:p>
          <a:endParaRPr lang="en-US"/>
        </a:p>
      </dgm:t>
    </dgm:pt>
    <dgm:pt modelId="{E72588C2-9F04-4D10-B444-1D8E9267CB64}">
      <dgm:prSet custT="1"/>
      <dgm:spPr>
        <a:solidFill>
          <a:schemeClr val="tx2">
            <a:lumMod val="10000"/>
            <a:lumOff val="90000"/>
          </a:schemeClr>
        </a:solidFill>
        <a:ln>
          <a:noFill/>
        </a:ln>
      </dgm:spPr>
      <dgm:t>
        <a:bodyPr/>
        <a:lstStyle/>
        <a:p>
          <a:r>
            <a:rPr lang="en-US" sz="2000">
              <a:solidFill>
                <a:schemeClr val="tx1"/>
              </a:solidFill>
              <a:latin typeface="Calibri" panose="020F0502020204030204" pitchFamily="34" charset="0"/>
              <a:cs typeface="Calibri" panose="020F0502020204030204" pitchFamily="34" charset="0"/>
            </a:rPr>
            <a:t>Lipids (i.e., cholesterol)</a:t>
          </a:r>
        </a:p>
      </dgm:t>
    </dgm:pt>
    <dgm:pt modelId="{ACE2B5FB-A514-4443-9A51-40E147ACB112}" type="parTrans" cxnId="{F3C16918-B1D1-47CC-B45B-4DE395209A1B}">
      <dgm:prSet/>
      <dgm:spPr/>
      <dgm:t>
        <a:bodyPr/>
        <a:lstStyle/>
        <a:p>
          <a:endParaRPr lang="en-US"/>
        </a:p>
      </dgm:t>
    </dgm:pt>
    <dgm:pt modelId="{8B4F1B4D-BDCD-42D3-8CF2-E3089AA9E61D}" type="sibTrans" cxnId="{F3C16918-B1D1-47CC-B45B-4DE395209A1B}">
      <dgm:prSet/>
      <dgm:spPr/>
      <dgm:t>
        <a:bodyPr/>
        <a:lstStyle/>
        <a:p>
          <a:endParaRPr lang="en-US"/>
        </a:p>
      </dgm:t>
    </dgm:pt>
    <dgm:pt modelId="{C69EEEE1-7F22-4025-8E93-3737B4FF77CB}" type="pres">
      <dgm:prSet presAssocID="{4DC5F9DB-981D-4244-AFBD-2C0953ECC658}" presName="Name0" presStyleCnt="0">
        <dgm:presLayoutVars>
          <dgm:dir/>
          <dgm:resizeHandles val="exact"/>
        </dgm:presLayoutVars>
      </dgm:prSet>
      <dgm:spPr/>
    </dgm:pt>
    <dgm:pt modelId="{DB88F17E-6E8C-4DEF-81C3-DD62423A9934}" type="pres">
      <dgm:prSet presAssocID="{4DC5F9DB-981D-4244-AFBD-2C0953ECC658}" presName="cycle" presStyleCnt="0"/>
      <dgm:spPr/>
    </dgm:pt>
    <dgm:pt modelId="{4B3D2E49-3023-44DF-B394-F071483740DE}" type="pres">
      <dgm:prSet presAssocID="{3869A404-D3FB-409B-B9D3-C4F8F67856DA}" presName="nodeFirstNode" presStyleLbl="node1" presStyleIdx="0" presStyleCnt="6">
        <dgm:presLayoutVars>
          <dgm:bulletEnabled val="1"/>
        </dgm:presLayoutVars>
      </dgm:prSet>
      <dgm:spPr/>
    </dgm:pt>
    <dgm:pt modelId="{DF224B30-9612-4776-A199-DFCBAF642A65}" type="pres">
      <dgm:prSet presAssocID="{2E748A03-649D-4DCF-9FD6-152ED5447CA0}" presName="sibTransFirstNode" presStyleLbl="bgShp" presStyleIdx="0" presStyleCnt="1"/>
      <dgm:spPr/>
    </dgm:pt>
    <dgm:pt modelId="{9F802B90-C7B4-49FA-B970-FAE680093A45}" type="pres">
      <dgm:prSet presAssocID="{60D62E4A-FCDD-4879-8CF4-A78DB3850D6F}" presName="nodeFollowingNodes" presStyleLbl="node1" presStyleIdx="1" presStyleCnt="6" custRadScaleRad="96143" custRadScaleInc="2542">
        <dgm:presLayoutVars>
          <dgm:bulletEnabled val="1"/>
        </dgm:presLayoutVars>
      </dgm:prSet>
      <dgm:spPr/>
    </dgm:pt>
    <dgm:pt modelId="{EE3D8213-3C3F-488F-B292-D9A9B2C70835}" type="pres">
      <dgm:prSet presAssocID="{6BEDC58E-9061-4DD5-83D1-5A94FDAC2D30}" presName="nodeFollowingNodes" presStyleLbl="node1" presStyleIdx="2" presStyleCnt="6" custRadScaleRad="97875" custRadScaleInc="-8056">
        <dgm:presLayoutVars>
          <dgm:bulletEnabled val="1"/>
        </dgm:presLayoutVars>
      </dgm:prSet>
      <dgm:spPr/>
    </dgm:pt>
    <dgm:pt modelId="{558050EF-0640-49C1-ADEF-5598803C4D91}" type="pres">
      <dgm:prSet presAssocID="{E72588C2-9F04-4D10-B444-1D8E9267CB64}" presName="nodeFollowingNodes" presStyleLbl="node1" presStyleIdx="3" presStyleCnt="6">
        <dgm:presLayoutVars>
          <dgm:bulletEnabled val="1"/>
        </dgm:presLayoutVars>
      </dgm:prSet>
      <dgm:spPr/>
    </dgm:pt>
    <dgm:pt modelId="{47BF564B-2DEA-4FEF-9D08-3794910BCF35}" type="pres">
      <dgm:prSet presAssocID="{AA93F890-1161-4611-87A5-CC5018CBE647}" presName="nodeFollowingNodes" presStyleLbl="node1" presStyleIdx="4" presStyleCnt="6" custRadScaleRad="96551" custRadScaleInc="7314">
        <dgm:presLayoutVars>
          <dgm:bulletEnabled val="1"/>
        </dgm:presLayoutVars>
      </dgm:prSet>
      <dgm:spPr/>
    </dgm:pt>
    <dgm:pt modelId="{263A727F-982D-4E05-9A78-FC10CE083FD3}" type="pres">
      <dgm:prSet presAssocID="{A3653189-B868-491D-86B0-AD8E37C27CB2}" presName="nodeFollowingNodes" presStyleLbl="node1" presStyleIdx="5" presStyleCnt="6" custScaleX="100077" custRadScaleRad="99765" custRadScaleInc="-4744">
        <dgm:presLayoutVars>
          <dgm:bulletEnabled val="1"/>
        </dgm:presLayoutVars>
      </dgm:prSet>
      <dgm:spPr/>
    </dgm:pt>
  </dgm:ptLst>
  <dgm:cxnLst>
    <dgm:cxn modelId="{F3C16918-B1D1-47CC-B45B-4DE395209A1B}" srcId="{4DC5F9DB-981D-4244-AFBD-2C0953ECC658}" destId="{E72588C2-9F04-4D10-B444-1D8E9267CB64}" srcOrd="3" destOrd="0" parTransId="{ACE2B5FB-A514-4443-9A51-40E147ACB112}" sibTransId="{8B4F1B4D-BDCD-42D3-8CF2-E3089AA9E61D}"/>
    <dgm:cxn modelId="{B40C8A26-73C3-437C-BD3D-16915B2CE045}" type="presOf" srcId="{60D62E4A-FCDD-4879-8CF4-A78DB3850D6F}" destId="{9F802B90-C7B4-49FA-B970-FAE680093A45}" srcOrd="0" destOrd="0" presId="urn:microsoft.com/office/officeart/2005/8/layout/cycle3"/>
    <dgm:cxn modelId="{EC70CE26-BB32-4673-BCB1-A908FEAF41AF}" type="presOf" srcId="{6BEDC58E-9061-4DD5-83D1-5A94FDAC2D30}" destId="{EE3D8213-3C3F-488F-B292-D9A9B2C70835}" srcOrd="0" destOrd="0" presId="urn:microsoft.com/office/officeart/2005/8/layout/cycle3"/>
    <dgm:cxn modelId="{C22A3F33-1BAE-4BB1-96C6-C36E2C634DF6}" srcId="{4DC5F9DB-981D-4244-AFBD-2C0953ECC658}" destId="{60D62E4A-FCDD-4879-8CF4-A78DB3850D6F}" srcOrd="1" destOrd="0" parTransId="{046072BF-E65F-48A7-9879-1AB8F45C7F29}" sibTransId="{30FBE967-7CCA-45EE-B8BB-EEBA7C50BBE0}"/>
    <dgm:cxn modelId="{D5D72964-E8CF-4710-8978-7A64963F14FD}" type="presOf" srcId="{3869A404-D3FB-409B-B9D3-C4F8F67856DA}" destId="{4B3D2E49-3023-44DF-B394-F071483740DE}" srcOrd="0" destOrd="0" presId="urn:microsoft.com/office/officeart/2005/8/layout/cycle3"/>
    <dgm:cxn modelId="{A4034446-16D2-4AB0-A140-DEA11790F149}" type="presOf" srcId="{E72588C2-9F04-4D10-B444-1D8E9267CB64}" destId="{558050EF-0640-49C1-ADEF-5598803C4D91}" srcOrd="0" destOrd="0" presId="urn:microsoft.com/office/officeart/2005/8/layout/cycle3"/>
    <dgm:cxn modelId="{90032D7A-6F1F-4879-A527-FC6F38E86128}" type="presOf" srcId="{2E748A03-649D-4DCF-9FD6-152ED5447CA0}" destId="{DF224B30-9612-4776-A199-DFCBAF642A65}" srcOrd="0" destOrd="0" presId="urn:microsoft.com/office/officeart/2005/8/layout/cycle3"/>
    <dgm:cxn modelId="{1A15CE7A-4554-4E11-A6CA-888613849F8B}" srcId="{4DC5F9DB-981D-4244-AFBD-2C0953ECC658}" destId="{A3653189-B868-491D-86B0-AD8E37C27CB2}" srcOrd="5" destOrd="0" parTransId="{ECEC4190-F58C-4F79-B092-B82479D201BC}" sibTransId="{D6AD72A0-EBE8-4BD4-B626-FB7AAB928E24}"/>
    <dgm:cxn modelId="{0B601E8B-E136-4A37-9E9C-0BD76C236C90}" type="presOf" srcId="{AA93F890-1161-4611-87A5-CC5018CBE647}" destId="{47BF564B-2DEA-4FEF-9D08-3794910BCF35}" srcOrd="0" destOrd="0" presId="urn:microsoft.com/office/officeart/2005/8/layout/cycle3"/>
    <dgm:cxn modelId="{19C6AF91-CE93-4E0D-A9F9-2A9E10DA5950}" srcId="{4DC5F9DB-981D-4244-AFBD-2C0953ECC658}" destId="{6BEDC58E-9061-4DD5-83D1-5A94FDAC2D30}" srcOrd="2" destOrd="0" parTransId="{A475DEC4-BAEC-466A-92BC-3453B3A42696}" sibTransId="{5A3962A2-6DE2-4972-9184-95AC076AAAD5}"/>
    <dgm:cxn modelId="{A0297D9C-FD8E-4B14-9F98-DD54F24D925B}" type="presOf" srcId="{4DC5F9DB-981D-4244-AFBD-2C0953ECC658}" destId="{C69EEEE1-7F22-4025-8E93-3737B4FF77CB}" srcOrd="0" destOrd="0" presId="urn:microsoft.com/office/officeart/2005/8/layout/cycle3"/>
    <dgm:cxn modelId="{C7F401AD-21B9-4527-9191-A09B847EEDEB}" type="presOf" srcId="{A3653189-B868-491D-86B0-AD8E37C27CB2}" destId="{263A727F-982D-4E05-9A78-FC10CE083FD3}" srcOrd="0" destOrd="0" presId="urn:microsoft.com/office/officeart/2005/8/layout/cycle3"/>
    <dgm:cxn modelId="{A12AFEE7-AE3C-4E0D-891E-A0B1CF235CCF}" srcId="{4DC5F9DB-981D-4244-AFBD-2C0953ECC658}" destId="{AA93F890-1161-4611-87A5-CC5018CBE647}" srcOrd="4" destOrd="0" parTransId="{CA111DDD-8F44-4EE3-9382-547746EEDD7F}" sibTransId="{7AA8550F-FB84-4E45-B686-CD92E61184D0}"/>
    <dgm:cxn modelId="{8A4599EF-7006-46EE-ADFB-B6233178B36D}" srcId="{4DC5F9DB-981D-4244-AFBD-2C0953ECC658}" destId="{3869A404-D3FB-409B-B9D3-C4F8F67856DA}" srcOrd="0" destOrd="0" parTransId="{09237C80-BEDD-4152-9047-A6734E38D207}" sibTransId="{2E748A03-649D-4DCF-9FD6-152ED5447CA0}"/>
    <dgm:cxn modelId="{0669A752-F54B-47BF-8216-BD85A95CCDC3}" type="presParOf" srcId="{C69EEEE1-7F22-4025-8E93-3737B4FF77CB}" destId="{DB88F17E-6E8C-4DEF-81C3-DD62423A9934}" srcOrd="0" destOrd="0" presId="urn:microsoft.com/office/officeart/2005/8/layout/cycle3"/>
    <dgm:cxn modelId="{5D637B40-5C14-4C7E-9465-B70B81787290}" type="presParOf" srcId="{DB88F17E-6E8C-4DEF-81C3-DD62423A9934}" destId="{4B3D2E49-3023-44DF-B394-F071483740DE}" srcOrd="0" destOrd="0" presId="urn:microsoft.com/office/officeart/2005/8/layout/cycle3"/>
    <dgm:cxn modelId="{BCE5F86D-A26E-45C2-AE36-1BFD285610F2}" type="presParOf" srcId="{DB88F17E-6E8C-4DEF-81C3-DD62423A9934}" destId="{DF224B30-9612-4776-A199-DFCBAF642A65}" srcOrd="1" destOrd="0" presId="urn:microsoft.com/office/officeart/2005/8/layout/cycle3"/>
    <dgm:cxn modelId="{5BBEBA04-059A-4306-8A42-15526E43C952}" type="presParOf" srcId="{DB88F17E-6E8C-4DEF-81C3-DD62423A9934}" destId="{9F802B90-C7B4-49FA-B970-FAE680093A45}" srcOrd="2" destOrd="0" presId="urn:microsoft.com/office/officeart/2005/8/layout/cycle3"/>
    <dgm:cxn modelId="{3A5E0DB1-BA68-4714-B615-2980F30BCE39}" type="presParOf" srcId="{DB88F17E-6E8C-4DEF-81C3-DD62423A9934}" destId="{EE3D8213-3C3F-488F-B292-D9A9B2C70835}" srcOrd="3" destOrd="0" presId="urn:microsoft.com/office/officeart/2005/8/layout/cycle3"/>
    <dgm:cxn modelId="{F57D8787-3D0F-42F9-97BD-88978777E70B}" type="presParOf" srcId="{DB88F17E-6E8C-4DEF-81C3-DD62423A9934}" destId="{558050EF-0640-49C1-ADEF-5598803C4D91}" srcOrd="4" destOrd="0" presId="urn:microsoft.com/office/officeart/2005/8/layout/cycle3"/>
    <dgm:cxn modelId="{39F8793D-F326-44B8-9F7E-24AA90B7A3BB}" type="presParOf" srcId="{DB88F17E-6E8C-4DEF-81C3-DD62423A9934}" destId="{47BF564B-2DEA-4FEF-9D08-3794910BCF35}" srcOrd="5" destOrd="0" presId="urn:microsoft.com/office/officeart/2005/8/layout/cycle3"/>
    <dgm:cxn modelId="{C5BD7E9C-38B7-4DA6-A785-A6896DC83BE0}" type="presParOf" srcId="{DB88F17E-6E8C-4DEF-81C3-DD62423A9934}" destId="{263A727F-982D-4E05-9A78-FC10CE083FD3}"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F5201B-C251-40ED-A64F-85326C94C62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12E6DA3E-3759-4DB3-84E2-3DF622C28CA7}">
      <dgm:prSet phldrT="[Text]" custT="1"/>
      <dgm:spPr>
        <a:solidFill>
          <a:srgbClr val="ADB37D"/>
        </a:solidFill>
        <a:ln>
          <a:noFill/>
        </a:ln>
        <a:effectLst>
          <a:innerShdw blurRad="63500" dist="50800" dir="16200000">
            <a:prstClr val="black">
              <a:alpha val="50000"/>
            </a:prstClr>
          </a:innerShdw>
        </a:effectLst>
      </dgm:spPr>
      <dgm:t>
        <a:bodyPr/>
        <a:lstStyle/>
        <a:p>
          <a:r>
            <a:rPr lang="en-US" sz="4000" b="1">
              <a:solidFill>
                <a:schemeClr val="tx1"/>
              </a:solidFill>
              <a:latin typeface="Century Gothic" panose="020B0502020202020204" pitchFamily="34" charset="0"/>
              <a:cs typeface="Aharoni" panose="02010803020104030203" pitchFamily="2" charset="-79"/>
            </a:rPr>
            <a:t>LONG-TERM</a:t>
          </a:r>
        </a:p>
      </dgm:t>
    </dgm:pt>
    <dgm:pt modelId="{1EAB973C-96F4-4FA6-ACD3-8D8B592F80C1}" type="parTrans" cxnId="{39884DE3-A79F-4509-93BB-C80FB806F772}">
      <dgm:prSet/>
      <dgm:spPr/>
      <dgm:t>
        <a:bodyPr/>
        <a:lstStyle/>
        <a:p>
          <a:endParaRPr lang="en-US"/>
        </a:p>
      </dgm:t>
    </dgm:pt>
    <dgm:pt modelId="{4E2C9C83-7D05-479B-A2F2-794A51E8C6D5}" type="sibTrans" cxnId="{39884DE3-A79F-4509-93BB-C80FB806F772}">
      <dgm:prSet/>
      <dgm:spPr/>
      <dgm:t>
        <a:bodyPr/>
        <a:lstStyle/>
        <a:p>
          <a:endParaRPr lang="en-US"/>
        </a:p>
      </dgm:t>
    </dgm:pt>
    <dgm:pt modelId="{3F44520E-2656-4867-894A-4D119351B834}">
      <dgm:prSet phldrT="[Text]" custT="1"/>
      <dgm:spPr>
        <a:solidFill>
          <a:srgbClr val="C7D5DF"/>
        </a:solidFill>
        <a:ln>
          <a:noFill/>
        </a:ln>
        <a:effectLst>
          <a:innerShdw blurRad="63500" dist="50800" dir="16200000">
            <a:prstClr val="black">
              <a:alpha val="50000"/>
            </a:prstClr>
          </a:innerShdw>
        </a:effectLst>
      </dgm:spPr>
      <dgm:t>
        <a:bodyPr/>
        <a:lstStyle/>
        <a:p>
          <a:pPr algn="ctr">
            <a:spcAft>
              <a:spcPts val="0"/>
            </a:spcAft>
            <a:buFont typeface="Arial" panose="020B0604020202020204" pitchFamily="34" charset="0"/>
            <a:buNone/>
          </a:pPr>
          <a:r>
            <a:rPr lang="en-US" sz="2200" b="1">
              <a:solidFill>
                <a:schemeClr val="tx1"/>
              </a:solidFill>
              <a:latin typeface="Calibri" panose="020F0502020204030204" pitchFamily="34" charset="0"/>
              <a:cs typeface="Calibri" panose="020F0502020204030204" pitchFamily="34" charset="0"/>
            </a:rPr>
            <a:t>Areas of Brain Adaptively Develop</a:t>
          </a:r>
        </a:p>
      </dgm:t>
    </dgm:pt>
    <dgm:pt modelId="{611D21C1-735D-47F3-8F04-590B3B343791}" type="parTrans" cxnId="{CF8AECC8-D486-43FC-8AF6-A234F0DC953E}">
      <dgm:prSet/>
      <dgm:spPr/>
      <dgm:t>
        <a:bodyPr/>
        <a:lstStyle/>
        <a:p>
          <a:endParaRPr lang="en-US"/>
        </a:p>
      </dgm:t>
    </dgm:pt>
    <dgm:pt modelId="{1329A369-CCAD-48A3-9371-927D3C6B88F0}" type="sibTrans" cxnId="{CF8AECC8-D486-43FC-8AF6-A234F0DC953E}">
      <dgm:prSet/>
      <dgm:spPr/>
      <dgm:t>
        <a:bodyPr/>
        <a:lstStyle/>
        <a:p>
          <a:endParaRPr lang="en-US"/>
        </a:p>
      </dgm:t>
    </dgm:pt>
    <dgm:pt modelId="{AC669695-19AF-4C1A-80DE-63959ED4B455}">
      <dgm:prSet phldrT="[Text]" custT="1"/>
      <dgm:spPr>
        <a:solidFill>
          <a:srgbClr val="E4EDDF"/>
        </a:solidFill>
        <a:ln>
          <a:noFill/>
        </a:ln>
        <a:effectLst>
          <a:innerShdw blurRad="63500" dist="50800" dir="16200000">
            <a:prstClr val="black">
              <a:alpha val="50000"/>
            </a:prstClr>
          </a:innerShdw>
        </a:effectLst>
      </dgm:spPr>
      <dgm:t>
        <a:bodyPr/>
        <a:lstStyle/>
        <a:p>
          <a:pPr algn="ctr">
            <a:buFont typeface="Arial" panose="020B0604020202020204" pitchFamily="34" charset="0"/>
            <a:buNone/>
          </a:pPr>
          <a:r>
            <a:rPr lang="en-US" sz="2200" b="1">
              <a:solidFill>
                <a:schemeClr val="tx1"/>
              </a:solidFill>
              <a:latin typeface="Calibri" panose="020F0502020204030204" pitchFamily="34" charset="0"/>
              <a:cs typeface="Calibri" panose="020F0502020204030204" pitchFamily="34" charset="0"/>
            </a:rPr>
            <a:t>Genetic Expression Affected</a:t>
          </a:r>
        </a:p>
      </dgm:t>
    </dgm:pt>
    <dgm:pt modelId="{B897AB1D-FE63-4379-92D0-884DBF62D754}" type="parTrans" cxnId="{A36FBF61-7B39-4683-A488-E0987819E367}">
      <dgm:prSet/>
      <dgm:spPr/>
      <dgm:t>
        <a:bodyPr/>
        <a:lstStyle/>
        <a:p>
          <a:endParaRPr lang="en-US"/>
        </a:p>
      </dgm:t>
    </dgm:pt>
    <dgm:pt modelId="{A0880B1A-EDB9-4ED4-9EAA-3120A45235A3}" type="sibTrans" cxnId="{A36FBF61-7B39-4683-A488-E0987819E367}">
      <dgm:prSet/>
      <dgm:spPr/>
      <dgm:t>
        <a:bodyPr/>
        <a:lstStyle/>
        <a:p>
          <a:endParaRPr lang="en-US"/>
        </a:p>
      </dgm:t>
    </dgm:pt>
    <dgm:pt modelId="{7854CCD3-0596-47DB-97F7-ED371F5849D1}">
      <dgm:prSet phldrT="[Text]" custT="1"/>
      <dgm:spPr>
        <a:solidFill>
          <a:srgbClr val="FAE1CA"/>
        </a:solidFill>
        <a:ln>
          <a:noFill/>
        </a:ln>
        <a:effectLst>
          <a:innerShdw blurRad="63500" dist="50800" dir="16200000">
            <a:prstClr val="black">
              <a:alpha val="50000"/>
            </a:prstClr>
          </a:innerShdw>
        </a:effectLst>
      </dgm:spPr>
      <dgm:t>
        <a:bodyPr/>
        <a:lstStyle/>
        <a:p>
          <a:pPr algn="ctr">
            <a:buFont typeface="Arial" panose="020B0604020202020204" pitchFamily="34" charset="0"/>
            <a:buNone/>
          </a:pPr>
          <a:r>
            <a:rPr lang="en-US" sz="2200" b="1">
              <a:solidFill>
                <a:schemeClr val="tx1"/>
              </a:solidFill>
              <a:latin typeface="Calibri" panose="020F0502020204030204" pitchFamily="34" charset="0"/>
              <a:cs typeface="Calibri" panose="020F0502020204030204" pitchFamily="34" charset="0"/>
            </a:rPr>
            <a:t>Possible Extended State of Over/Under Arousal</a:t>
          </a:r>
        </a:p>
      </dgm:t>
    </dgm:pt>
    <dgm:pt modelId="{B3E8D72D-8B60-4AE4-A9B5-216AE94E5D93}" type="parTrans" cxnId="{5EEFC57C-3CFA-4B93-9C06-C07457B133BE}">
      <dgm:prSet/>
      <dgm:spPr/>
      <dgm:t>
        <a:bodyPr/>
        <a:lstStyle/>
        <a:p>
          <a:endParaRPr lang="en-US"/>
        </a:p>
      </dgm:t>
    </dgm:pt>
    <dgm:pt modelId="{C9EBD751-E467-4C53-A975-C132E578A1CF}" type="sibTrans" cxnId="{5EEFC57C-3CFA-4B93-9C06-C07457B133BE}">
      <dgm:prSet/>
      <dgm:spPr/>
      <dgm:t>
        <a:bodyPr/>
        <a:lstStyle/>
        <a:p>
          <a:endParaRPr lang="en-US"/>
        </a:p>
      </dgm:t>
    </dgm:pt>
    <dgm:pt modelId="{7FE85943-552C-456A-82A9-D05C2C629630}">
      <dgm:prSet phldrT="[Text]" custT="1"/>
      <dgm:spPr>
        <a:solidFill>
          <a:srgbClr val="FFF8E1"/>
        </a:solidFill>
        <a:ln>
          <a:noFill/>
        </a:ln>
        <a:effectLst>
          <a:innerShdw blurRad="63500" dist="50800" dir="16200000">
            <a:prstClr val="black">
              <a:alpha val="50000"/>
            </a:prstClr>
          </a:innerShdw>
        </a:effectLst>
      </dgm:spPr>
      <dgm:t>
        <a:bodyPr/>
        <a:lstStyle/>
        <a:p>
          <a:pPr algn="ctr">
            <a:spcAft>
              <a:spcPts val="0"/>
            </a:spcAft>
            <a:buFont typeface="Arial" panose="020B0604020202020204" pitchFamily="34" charset="0"/>
            <a:buNone/>
          </a:pPr>
          <a:r>
            <a:rPr lang="en-US" sz="2200" b="1">
              <a:solidFill>
                <a:schemeClr val="tx1"/>
              </a:solidFill>
              <a:latin typeface="Calibri" panose="020F0502020204030204" pitchFamily="34" charset="0"/>
              <a:cs typeface="Calibri" panose="020F0502020204030204" pitchFamily="34" charset="0"/>
            </a:rPr>
            <a:t>Immune System is Compromised</a:t>
          </a:r>
        </a:p>
      </dgm:t>
    </dgm:pt>
    <dgm:pt modelId="{185A15A6-6AAE-474E-8650-DF8557C899DE}" type="parTrans" cxnId="{0018CB82-B34B-4A2B-BBDD-93CBD0B575EC}">
      <dgm:prSet/>
      <dgm:spPr/>
      <dgm:t>
        <a:bodyPr/>
        <a:lstStyle/>
        <a:p>
          <a:endParaRPr lang="en-US"/>
        </a:p>
      </dgm:t>
    </dgm:pt>
    <dgm:pt modelId="{E009B167-921A-453E-ACB0-9049619C340A}" type="sibTrans" cxnId="{0018CB82-B34B-4A2B-BBDD-93CBD0B575EC}">
      <dgm:prSet/>
      <dgm:spPr/>
      <dgm:t>
        <a:bodyPr/>
        <a:lstStyle/>
        <a:p>
          <a:endParaRPr lang="en-US"/>
        </a:p>
      </dgm:t>
    </dgm:pt>
    <dgm:pt modelId="{DFFCCE78-1082-465E-B0BC-6D6846C258ED}">
      <dgm:prSet phldrT="[Text]" custT="1"/>
      <dgm:spPr>
        <a:solidFill>
          <a:srgbClr val="C7D5DF"/>
        </a:solidFill>
        <a:ln>
          <a:noFill/>
        </a:ln>
        <a:effectLst>
          <a:innerShdw blurRad="63500" dist="50800" dir="16200000">
            <a:prstClr val="black">
              <a:alpha val="50000"/>
            </a:prstClr>
          </a:innerShdw>
        </a:effectLst>
      </dgm:spPr>
      <dgm:t>
        <a:bodyPr/>
        <a:lstStyle/>
        <a:p>
          <a:pPr algn="ctr">
            <a:buFont typeface="Arial" panose="020B0604020202020204" pitchFamily="34" charset="0"/>
            <a:buNone/>
          </a:pPr>
          <a:r>
            <a:rPr lang="en-US" sz="2200" b="1">
              <a:solidFill>
                <a:schemeClr val="tx1"/>
              </a:solidFill>
              <a:latin typeface="Calibri" panose="020F0502020204030204" pitchFamily="34" charset="0"/>
              <a:cs typeface="Calibri" panose="020F0502020204030204" pitchFamily="34" charset="0"/>
            </a:rPr>
            <a:t>Body Adapted for Survival</a:t>
          </a:r>
        </a:p>
      </dgm:t>
    </dgm:pt>
    <dgm:pt modelId="{92A9FFDA-E79C-4106-B10D-8C501DE8086A}" type="parTrans" cxnId="{273EC3F8-2D35-4777-ABC1-13532D8830C2}">
      <dgm:prSet/>
      <dgm:spPr/>
      <dgm:t>
        <a:bodyPr/>
        <a:lstStyle/>
        <a:p>
          <a:endParaRPr lang="en-US"/>
        </a:p>
      </dgm:t>
    </dgm:pt>
    <dgm:pt modelId="{B09FE167-791C-4324-9B01-4F73E97D3FE3}" type="sibTrans" cxnId="{273EC3F8-2D35-4777-ABC1-13532D8830C2}">
      <dgm:prSet/>
      <dgm:spPr/>
      <dgm:t>
        <a:bodyPr/>
        <a:lstStyle/>
        <a:p>
          <a:endParaRPr lang="en-US"/>
        </a:p>
      </dgm:t>
    </dgm:pt>
    <dgm:pt modelId="{C737D6B7-A0AC-42F4-A2DD-DFE06BBEA076}" type="pres">
      <dgm:prSet presAssocID="{9EF5201B-C251-40ED-A64F-85326C94C623}" presName="Name0" presStyleCnt="0">
        <dgm:presLayoutVars>
          <dgm:chPref val="1"/>
          <dgm:dir/>
          <dgm:animOne val="branch"/>
          <dgm:animLvl val="lvl"/>
          <dgm:resizeHandles val="exact"/>
        </dgm:presLayoutVars>
      </dgm:prSet>
      <dgm:spPr/>
    </dgm:pt>
    <dgm:pt modelId="{12024468-C8E8-4CE2-96A1-1AF4E468DA6C}" type="pres">
      <dgm:prSet presAssocID="{12E6DA3E-3759-4DB3-84E2-3DF622C28CA7}" presName="root1" presStyleCnt="0"/>
      <dgm:spPr/>
    </dgm:pt>
    <dgm:pt modelId="{7C58528F-E8EC-4D37-9C84-1AF528DCD083}" type="pres">
      <dgm:prSet presAssocID="{12E6DA3E-3759-4DB3-84E2-3DF622C28CA7}" presName="LevelOneTextNode" presStyleLbl="node0" presStyleIdx="0" presStyleCnt="1" custScaleX="195561" custScaleY="117528">
        <dgm:presLayoutVars>
          <dgm:chPref val="3"/>
        </dgm:presLayoutVars>
      </dgm:prSet>
      <dgm:spPr/>
    </dgm:pt>
    <dgm:pt modelId="{45352062-BB4D-477F-8D38-ED8D2773B137}" type="pres">
      <dgm:prSet presAssocID="{12E6DA3E-3759-4DB3-84E2-3DF622C28CA7}" presName="level2hierChild" presStyleCnt="0"/>
      <dgm:spPr/>
    </dgm:pt>
    <dgm:pt modelId="{2566FFCF-14BA-4D34-A48E-30E2F80DCBA4}" type="pres">
      <dgm:prSet presAssocID="{611D21C1-735D-47F3-8F04-590B3B343791}" presName="conn2-1" presStyleLbl="parChTrans1D2" presStyleIdx="0" presStyleCnt="5"/>
      <dgm:spPr/>
    </dgm:pt>
    <dgm:pt modelId="{83BC7D9D-138D-442F-912A-A6AEE0B28D2E}" type="pres">
      <dgm:prSet presAssocID="{611D21C1-735D-47F3-8F04-590B3B343791}" presName="connTx" presStyleLbl="parChTrans1D2" presStyleIdx="0" presStyleCnt="5"/>
      <dgm:spPr/>
    </dgm:pt>
    <dgm:pt modelId="{6042212B-8C89-472E-BA80-3FD72DFE7E55}" type="pres">
      <dgm:prSet presAssocID="{3F44520E-2656-4867-894A-4D119351B834}" presName="root2" presStyleCnt="0"/>
      <dgm:spPr/>
    </dgm:pt>
    <dgm:pt modelId="{F05037FF-A74E-40E4-A4FA-41E55FB5B6E6}" type="pres">
      <dgm:prSet presAssocID="{3F44520E-2656-4867-894A-4D119351B834}" presName="LevelTwoTextNode" presStyleLbl="node2" presStyleIdx="0" presStyleCnt="5" custScaleX="212555" custScaleY="123486">
        <dgm:presLayoutVars>
          <dgm:chPref val="3"/>
        </dgm:presLayoutVars>
      </dgm:prSet>
      <dgm:spPr/>
    </dgm:pt>
    <dgm:pt modelId="{7505FDC4-8F64-4027-A201-7D2876543760}" type="pres">
      <dgm:prSet presAssocID="{3F44520E-2656-4867-894A-4D119351B834}" presName="level3hierChild" presStyleCnt="0"/>
      <dgm:spPr/>
    </dgm:pt>
    <dgm:pt modelId="{B1572E89-B8BE-46CF-8A37-F235954C199E}" type="pres">
      <dgm:prSet presAssocID="{B897AB1D-FE63-4379-92D0-884DBF62D754}" presName="conn2-1" presStyleLbl="parChTrans1D2" presStyleIdx="1" presStyleCnt="5"/>
      <dgm:spPr/>
    </dgm:pt>
    <dgm:pt modelId="{17049991-13DC-4B7D-AE34-8C8AECD42FC2}" type="pres">
      <dgm:prSet presAssocID="{B897AB1D-FE63-4379-92D0-884DBF62D754}" presName="connTx" presStyleLbl="parChTrans1D2" presStyleIdx="1" presStyleCnt="5"/>
      <dgm:spPr/>
    </dgm:pt>
    <dgm:pt modelId="{99D4EE32-75D7-44EB-9123-8AD606640B89}" type="pres">
      <dgm:prSet presAssocID="{AC669695-19AF-4C1A-80DE-63959ED4B455}" presName="root2" presStyleCnt="0"/>
      <dgm:spPr/>
    </dgm:pt>
    <dgm:pt modelId="{69014838-8733-43A1-9382-963B74BB2602}" type="pres">
      <dgm:prSet presAssocID="{AC669695-19AF-4C1A-80DE-63959ED4B455}" presName="LevelTwoTextNode" presStyleLbl="node2" presStyleIdx="1" presStyleCnt="5" custScaleX="212555" custScaleY="130116">
        <dgm:presLayoutVars>
          <dgm:chPref val="3"/>
        </dgm:presLayoutVars>
      </dgm:prSet>
      <dgm:spPr/>
    </dgm:pt>
    <dgm:pt modelId="{9ECFF1C1-751D-4F72-B3A6-8CF4206779CD}" type="pres">
      <dgm:prSet presAssocID="{AC669695-19AF-4C1A-80DE-63959ED4B455}" presName="level3hierChild" presStyleCnt="0"/>
      <dgm:spPr/>
    </dgm:pt>
    <dgm:pt modelId="{C02D39A7-7503-46AF-BC8A-4AB78727D01F}" type="pres">
      <dgm:prSet presAssocID="{185A15A6-6AAE-474E-8650-DF8557C899DE}" presName="conn2-1" presStyleLbl="parChTrans1D2" presStyleIdx="2" presStyleCnt="5"/>
      <dgm:spPr/>
    </dgm:pt>
    <dgm:pt modelId="{597933BA-27CA-4C83-9AD4-5E0C97A33487}" type="pres">
      <dgm:prSet presAssocID="{185A15A6-6AAE-474E-8650-DF8557C899DE}" presName="connTx" presStyleLbl="parChTrans1D2" presStyleIdx="2" presStyleCnt="5"/>
      <dgm:spPr/>
    </dgm:pt>
    <dgm:pt modelId="{5BAD5B3D-FFFF-4533-B3D0-8FCE8F9678D2}" type="pres">
      <dgm:prSet presAssocID="{7FE85943-552C-456A-82A9-D05C2C629630}" presName="root2" presStyleCnt="0"/>
      <dgm:spPr/>
    </dgm:pt>
    <dgm:pt modelId="{5506F92F-5AB8-48EF-BF21-92C6DD165A7D}" type="pres">
      <dgm:prSet presAssocID="{7FE85943-552C-456A-82A9-D05C2C629630}" presName="LevelTwoTextNode" presStyleLbl="node2" presStyleIdx="2" presStyleCnt="5" custScaleX="212555" custScaleY="120718">
        <dgm:presLayoutVars>
          <dgm:chPref val="3"/>
        </dgm:presLayoutVars>
      </dgm:prSet>
      <dgm:spPr/>
    </dgm:pt>
    <dgm:pt modelId="{1A37408D-B9E0-4425-BF21-415A3EB9C84C}" type="pres">
      <dgm:prSet presAssocID="{7FE85943-552C-456A-82A9-D05C2C629630}" presName="level3hierChild" presStyleCnt="0"/>
      <dgm:spPr/>
    </dgm:pt>
    <dgm:pt modelId="{6AFE7307-EFFD-40AE-B7E1-23CD1B010893}" type="pres">
      <dgm:prSet presAssocID="{B3E8D72D-8B60-4AE4-A9B5-216AE94E5D93}" presName="conn2-1" presStyleLbl="parChTrans1D2" presStyleIdx="3" presStyleCnt="5"/>
      <dgm:spPr/>
    </dgm:pt>
    <dgm:pt modelId="{0EC5952C-7630-46D7-8B5A-C226337CA840}" type="pres">
      <dgm:prSet presAssocID="{B3E8D72D-8B60-4AE4-A9B5-216AE94E5D93}" presName="connTx" presStyleLbl="parChTrans1D2" presStyleIdx="3" presStyleCnt="5"/>
      <dgm:spPr/>
    </dgm:pt>
    <dgm:pt modelId="{B65579F8-B1A5-445C-BD29-F8E57CAC7619}" type="pres">
      <dgm:prSet presAssocID="{7854CCD3-0596-47DB-97F7-ED371F5849D1}" presName="root2" presStyleCnt="0"/>
      <dgm:spPr/>
    </dgm:pt>
    <dgm:pt modelId="{86C0DA85-6B09-4A1D-A0B8-A94CCC62E15E}" type="pres">
      <dgm:prSet presAssocID="{7854CCD3-0596-47DB-97F7-ED371F5849D1}" presName="LevelTwoTextNode" presStyleLbl="node2" presStyleIdx="3" presStyleCnt="5" custScaleX="212555" custScaleY="120120">
        <dgm:presLayoutVars>
          <dgm:chPref val="3"/>
        </dgm:presLayoutVars>
      </dgm:prSet>
      <dgm:spPr/>
    </dgm:pt>
    <dgm:pt modelId="{650EEBA7-6235-479B-94AE-C2EC28C91A62}" type="pres">
      <dgm:prSet presAssocID="{7854CCD3-0596-47DB-97F7-ED371F5849D1}" presName="level3hierChild" presStyleCnt="0"/>
      <dgm:spPr/>
    </dgm:pt>
    <dgm:pt modelId="{3A9A0542-222B-4BB5-A1D3-98DE217EA2FA}" type="pres">
      <dgm:prSet presAssocID="{92A9FFDA-E79C-4106-B10D-8C501DE8086A}" presName="conn2-1" presStyleLbl="parChTrans1D2" presStyleIdx="4" presStyleCnt="5"/>
      <dgm:spPr/>
    </dgm:pt>
    <dgm:pt modelId="{267763DF-28FE-4AFD-90D6-5477E03661B9}" type="pres">
      <dgm:prSet presAssocID="{92A9FFDA-E79C-4106-B10D-8C501DE8086A}" presName="connTx" presStyleLbl="parChTrans1D2" presStyleIdx="4" presStyleCnt="5"/>
      <dgm:spPr/>
    </dgm:pt>
    <dgm:pt modelId="{9ACCF7D2-66C7-4981-B239-AF6FF86366AE}" type="pres">
      <dgm:prSet presAssocID="{DFFCCE78-1082-465E-B0BC-6D6846C258ED}" presName="root2" presStyleCnt="0"/>
      <dgm:spPr/>
    </dgm:pt>
    <dgm:pt modelId="{AA5B07E1-1F17-461F-87CD-DBDF776F6B41}" type="pres">
      <dgm:prSet presAssocID="{DFFCCE78-1082-465E-B0BC-6D6846C258ED}" presName="LevelTwoTextNode" presStyleLbl="node2" presStyleIdx="4" presStyleCnt="5" custScaleX="212555" custScaleY="128563">
        <dgm:presLayoutVars>
          <dgm:chPref val="3"/>
        </dgm:presLayoutVars>
      </dgm:prSet>
      <dgm:spPr/>
    </dgm:pt>
    <dgm:pt modelId="{404EBFD5-4D20-4FA0-A9F5-D938CE74802F}" type="pres">
      <dgm:prSet presAssocID="{DFFCCE78-1082-465E-B0BC-6D6846C258ED}" presName="level3hierChild" presStyleCnt="0"/>
      <dgm:spPr/>
    </dgm:pt>
  </dgm:ptLst>
  <dgm:cxnLst>
    <dgm:cxn modelId="{F1F57C21-98D8-4FC3-AB3F-D2DF4C11BCD6}" type="presOf" srcId="{7854CCD3-0596-47DB-97F7-ED371F5849D1}" destId="{86C0DA85-6B09-4A1D-A0B8-A94CCC62E15E}" srcOrd="0" destOrd="0" presId="urn:microsoft.com/office/officeart/2008/layout/HorizontalMultiLevelHierarchy"/>
    <dgm:cxn modelId="{21DB4A22-3CA8-44CD-A7CE-051DBC2A8CAF}" type="presOf" srcId="{B897AB1D-FE63-4379-92D0-884DBF62D754}" destId="{17049991-13DC-4B7D-AE34-8C8AECD42FC2}" srcOrd="1" destOrd="0" presId="urn:microsoft.com/office/officeart/2008/layout/HorizontalMultiLevelHierarchy"/>
    <dgm:cxn modelId="{10D8C62F-39BA-40A4-B27A-DCFC2C0FF2DB}" type="presOf" srcId="{DFFCCE78-1082-465E-B0BC-6D6846C258ED}" destId="{AA5B07E1-1F17-461F-87CD-DBDF776F6B41}" srcOrd="0" destOrd="0" presId="urn:microsoft.com/office/officeart/2008/layout/HorizontalMultiLevelHierarchy"/>
    <dgm:cxn modelId="{A36FBF61-7B39-4683-A488-E0987819E367}" srcId="{12E6DA3E-3759-4DB3-84E2-3DF622C28CA7}" destId="{AC669695-19AF-4C1A-80DE-63959ED4B455}" srcOrd="1" destOrd="0" parTransId="{B897AB1D-FE63-4379-92D0-884DBF62D754}" sibTransId="{A0880B1A-EDB9-4ED4-9EAA-3120A45235A3}"/>
    <dgm:cxn modelId="{D858C047-5B3B-4B96-84EA-C8DCD476A563}" type="presOf" srcId="{92A9FFDA-E79C-4106-B10D-8C501DE8086A}" destId="{267763DF-28FE-4AFD-90D6-5477E03661B9}" srcOrd="1" destOrd="0" presId="urn:microsoft.com/office/officeart/2008/layout/HorizontalMultiLevelHierarchy"/>
    <dgm:cxn modelId="{CAFFDC68-E20C-4895-9FAE-EC2708CA01E0}" type="presOf" srcId="{9EF5201B-C251-40ED-A64F-85326C94C623}" destId="{C737D6B7-A0AC-42F4-A2DD-DFE06BBEA076}" srcOrd="0" destOrd="0" presId="urn:microsoft.com/office/officeart/2008/layout/HorizontalMultiLevelHierarchy"/>
    <dgm:cxn modelId="{BA946E4E-E3E6-4DF7-BC0B-25202657699C}" type="presOf" srcId="{185A15A6-6AAE-474E-8650-DF8557C899DE}" destId="{597933BA-27CA-4C83-9AD4-5E0C97A33487}" srcOrd="1" destOrd="0" presId="urn:microsoft.com/office/officeart/2008/layout/HorizontalMultiLevelHierarchy"/>
    <dgm:cxn modelId="{F2A8D778-B970-4411-B6FA-09E4E6808D4F}" type="presOf" srcId="{B897AB1D-FE63-4379-92D0-884DBF62D754}" destId="{B1572E89-B8BE-46CF-8A37-F235954C199E}" srcOrd="0" destOrd="0" presId="urn:microsoft.com/office/officeart/2008/layout/HorizontalMultiLevelHierarchy"/>
    <dgm:cxn modelId="{3A60215A-0F0C-4BC5-AD04-BC2E6433B6CD}" type="presOf" srcId="{185A15A6-6AAE-474E-8650-DF8557C899DE}" destId="{C02D39A7-7503-46AF-BC8A-4AB78727D01F}" srcOrd="0" destOrd="0" presId="urn:microsoft.com/office/officeart/2008/layout/HorizontalMultiLevelHierarchy"/>
    <dgm:cxn modelId="{5EEFC57C-3CFA-4B93-9C06-C07457B133BE}" srcId="{12E6DA3E-3759-4DB3-84E2-3DF622C28CA7}" destId="{7854CCD3-0596-47DB-97F7-ED371F5849D1}" srcOrd="3" destOrd="0" parTransId="{B3E8D72D-8B60-4AE4-A9B5-216AE94E5D93}" sibTransId="{C9EBD751-E467-4C53-A975-C132E578A1CF}"/>
    <dgm:cxn modelId="{0018CB82-B34B-4A2B-BBDD-93CBD0B575EC}" srcId="{12E6DA3E-3759-4DB3-84E2-3DF622C28CA7}" destId="{7FE85943-552C-456A-82A9-D05C2C629630}" srcOrd="2" destOrd="0" parTransId="{185A15A6-6AAE-474E-8650-DF8557C899DE}" sibTransId="{E009B167-921A-453E-ACB0-9049619C340A}"/>
    <dgm:cxn modelId="{3B32CA8B-834A-48E2-A900-B335B15F24D7}" type="presOf" srcId="{12E6DA3E-3759-4DB3-84E2-3DF622C28CA7}" destId="{7C58528F-E8EC-4D37-9C84-1AF528DCD083}" srcOrd="0" destOrd="0" presId="urn:microsoft.com/office/officeart/2008/layout/HorizontalMultiLevelHierarchy"/>
    <dgm:cxn modelId="{4A9FD0A0-160C-4EA5-B6D0-29FABBB81001}" type="presOf" srcId="{B3E8D72D-8B60-4AE4-A9B5-216AE94E5D93}" destId="{6AFE7307-EFFD-40AE-B7E1-23CD1B010893}" srcOrd="0" destOrd="0" presId="urn:microsoft.com/office/officeart/2008/layout/HorizontalMultiLevelHierarchy"/>
    <dgm:cxn modelId="{8A60D7A6-07C9-4682-8602-FF33F0C2271E}" type="presOf" srcId="{92A9FFDA-E79C-4106-B10D-8C501DE8086A}" destId="{3A9A0542-222B-4BB5-A1D3-98DE217EA2FA}" srcOrd="0" destOrd="0" presId="urn:microsoft.com/office/officeart/2008/layout/HorizontalMultiLevelHierarchy"/>
    <dgm:cxn modelId="{B64AEFAF-86A2-447A-951B-3D639527B6A0}" type="presOf" srcId="{3F44520E-2656-4867-894A-4D119351B834}" destId="{F05037FF-A74E-40E4-A4FA-41E55FB5B6E6}" srcOrd="0" destOrd="0" presId="urn:microsoft.com/office/officeart/2008/layout/HorizontalMultiLevelHierarchy"/>
    <dgm:cxn modelId="{EA8E3DB3-A3A6-4F40-BBCF-6CE3B9B16CD1}" type="presOf" srcId="{611D21C1-735D-47F3-8F04-590B3B343791}" destId="{2566FFCF-14BA-4D34-A48E-30E2F80DCBA4}" srcOrd="0" destOrd="0" presId="urn:microsoft.com/office/officeart/2008/layout/HorizontalMultiLevelHierarchy"/>
    <dgm:cxn modelId="{CF8AECC8-D486-43FC-8AF6-A234F0DC953E}" srcId="{12E6DA3E-3759-4DB3-84E2-3DF622C28CA7}" destId="{3F44520E-2656-4867-894A-4D119351B834}" srcOrd="0" destOrd="0" parTransId="{611D21C1-735D-47F3-8F04-590B3B343791}" sibTransId="{1329A369-CCAD-48A3-9371-927D3C6B88F0}"/>
    <dgm:cxn modelId="{E73329CD-2C41-418C-973E-446C58DE4504}" type="presOf" srcId="{611D21C1-735D-47F3-8F04-590B3B343791}" destId="{83BC7D9D-138D-442F-912A-A6AEE0B28D2E}" srcOrd="1" destOrd="0" presId="urn:microsoft.com/office/officeart/2008/layout/HorizontalMultiLevelHierarchy"/>
    <dgm:cxn modelId="{39884DE3-A79F-4509-93BB-C80FB806F772}" srcId="{9EF5201B-C251-40ED-A64F-85326C94C623}" destId="{12E6DA3E-3759-4DB3-84E2-3DF622C28CA7}" srcOrd="0" destOrd="0" parTransId="{1EAB973C-96F4-4FA6-ACD3-8D8B592F80C1}" sibTransId="{4E2C9C83-7D05-479B-A2F2-794A51E8C6D5}"/>
    <dgm:cxn modelId="{501517F3-55C8-4604-924A-8E65D5883B82}" type="presOf" srcId="{7FE85943-552C-456A-82A9-D05C2C629630}" destId="{5506F92F-5AB8-48EF-BF21-92C6DD165A7D}" srcOrd="0" destOrd="0" presId="urn:microsoft.com/office/officeart/2008/layout/HorizontalMultiLevelHierarchy"/>
    <dgm:cxn modelId="{973E2AF3-BCF3-4CCC-9801-751CB2293BE2}" type="presOf" srcId="{AC669695-19AF-4C1A-80DE-63959ED4B455}" destId="{69014838-8733-43A1-9382-963B74BB2602}" srcOrd="0" destOrd="0" presId="urn:microsoft.com/office/officeart/2008/layout/HorizontalMultiLevelHierarchy"/>
    <dgm:cxn modelId="{273EC3F8-2D35-4777-ABC1-13532D8830C2}" srcId="{12E6DA3E-3759-4DB3-84E2-3DF622C28CA7}" destId="{DFFCCE78-1082-465E-B0BC-6D6846C258ED}" srcOrd="4" destOrd="0" parTransId="{92A9FFDA-E79C-4106-B10D-8C501DE8086A}" sibTransId="{B09FE167-791C-4324-9B01-4F73E97D3FE3}"/>
    <dgm:cxn modelId="{570376FA-5C5C-4F41-A91D-9F1D63DB68AD}" type="presOf" srcId="{B3E8D72D-8B60-4AE4-A9B5-216AE94E5D93}" destId="{0EC5952C-7630-46D7-8B5A-C226337CA840}" srcOrd="1" destOrd="0" presId="urn:microsoft.com/office/officeart/2008/layout/HorizontalMultiLevelHierarchy"/>
    <dgm:cxn modelId="{1720428C-B2CD-485C-ADDC-FC394881B8FA}" type="presParOf" srcId="{C737D6B7-A0AC-42F4-A2DD-DFE06BBEA076}" destId="{12024468-C8E8-4CE2-96A1-1AF4E468DA6C}" srcOrd="0" destOrd="0" presId="urn:microsoft.com/office/officeart/2008/layout/HorizontalMultiLevelHierarchy"/>
    <dgm:cxn modelId="{2C21D37C-84CA-43BA-B30D-E5507F932025}" type="presParOf" srcId="{12024468-C8E8-4CE2-96A1-1AF4E468DA6C}" destId="{7C58528F-E8EC-4D37-9C84-1AF528DCD083}" srcOrd="0" destOrd="0" presId="urn:microsoft.com/office/officeart/2008/layout/HorizontalMultiLevelHierarchy"/>
    <dgm:cxn modelId="{6E54DF06-C594-4039-965D-B8790298A264}" type="presParOf" srcId="{12024468-C8E8-4CE2-96A1-1AF4E468DA6C}" destId="{45352062-BB4D-477F-8D38-ED8D2773B137}" srcOrd="1" destOrd="0" presId="urn:microsoft.com/office/officeart/2008/layout/HorizontalMultiLevelHierarchy"/>
    <dgm:cxn modelId="{115C327E-E950-436D-B584-5253029A4FF4}" type="presParOf" srcId="{45352062-BB4D-477F-8D38-ED8D2773B137}" destId="{2566FFCF-14BA-4D34-A48E-30E2F80DCBA4}" srcOrd="0" destOrd="0" presId="urn:microsoft.com/office/officeart/2008/layout/HorizontalMultiLevelHierarchy"/>
    <dgm:cxn modelId="{0790317F-1443-44C2-B045-6370F012B4F2}" type="presParOf" srcId="{2566FFCF-14BA-4D34-A48E-30E2F80DCBA4}" destId="{83BC7D9D-138D-442F-912A-A6AEE0B28D2E}" srcOrd="0" destOrd="0" presId="urn:microsoft.com/office/officeart/2008/layout/HorizontalMultiLevelHierarchy"/>
    <dgm:cxn modelId="{40B6A387-A8E1-4D64-9444-BC11F47F742A}" type="presParOf" srcId="{45352062-BB4D-477F-8D38-ED8D2773B137}" destId="{6042212B-8C89-472E-BA80-3FD72DFE7E55}" srcOrd="1" destOrd="0" presId="urn:microsoft.com/office/officeart/2008/layout/HorizontalMultiLevelHierarchy"/>
    <dgm:cxn modelId="{999621D8-1D34-466F-86B2-ABEF0FF2A560}" type="presParOf" srcId="{6042212B-8C89-472E-BA80-3FD72DFE7E55}" destId="{F05037FF-A74E-40E4-A4FA-41E55FB5B6E6}" srcOrd="0" destOrd="0" presId="urn:microsoft.com/office/officeart/2008/layout/HorizontalMultiLevelHierarchy"/>
    <dgm:cxn modelId="{3A6E5068-EFD4-48B9-B366-00C1BDC7ADD6}" type="presParOf" srcId="{6042212B-8C89-472E-BA80-3FD72DFE7E55}" destId="{7505FDC4-8F64-4027-A201-7D2876543760}" srcOrd="1" destOrd="0" presId="urn:microsoft.com/office/officeart/2008/layout/HorizontalMultiLevelHierarchy"/>
    <dgm:cxn modelId="{0263D27D-3B66-4CCA-9EA2-CF4CB2327077}" type="presParOf" srcId="{45352062-BB4D-477F-8D38-ED8D2773B137}" destId="{B1572E89-B8BE-46CF-8A37-F235954C199E}" srcOrd="2" destOrd="0" presId="urn:microsoft.com/office/officeart/2008/layout/HorizontalMultiLevelHierarchy"/>
    <dgm:cxn modelId="{AD5A9ABC-3A77-45EE-B33E-946842F11120}" type="presParOf" srcId="{B1572E89-B8BE-46CF-8A37-F235954C199E}" destId="{17049991-13DC-4B7D-AE34-8C8AECD42FC2}" srcOrd="0" destOrd="0" presId="urn:microsoft.com/office/officeart/2008/layout/HorizontalMultiLevelHierarchy"/>
    <dgm:cxn modelId="{5029E12D-DFE7-48A3-A508-99A4469C6A32}" type="presParOf" srcId="{45352062-BB4D-477F-8D38-ED8D2773B137}" destId="{99D4EE32-75D7-44EB-9123-8AD606640B89}" srcOrd="3" destOrd="0" presId="urn:microsoft.com/office/officeart/2008/layout/HorizontalMultiLevelHierarchy"/>
    <dgm:cxn modelId="{A525367D-15AE-41F2-AE6C-B9E5AF551C5E}" type="presParOf" srcId="{99D4EE32-75D7-44EB-9123-8AD606640B89}" destId="{69014838-8733-43A1-9382-963B74BB2602}" srcOrd="0" destOrd="0" presId="urn:microsoft.com/office/officeart/2008/layout/HorizontalMultiLevelHierarchy"/>
    <dgm:cxn modelId="{30460975-ED81-44B6-B0A4-D008426BC6F2}" type="presParOf" srcId="{99D4EE32-75D7-44EB-9123-8AD606640B89}" destId="{9ECFF1C1-751D-4F72-B3A6-8CF4206779CD}" srcOrd="1" destOrd="0" presId="urn:microsoft.com/office/officeart/2008/layout/HorizontalMultiLevelHierarchy"/>
    <dgm:cxn modelId="{BB569AED-47EF-4F72-A78A-0F931F006196}" type="presParOf" srcId="{45352062-BB4D-477F-8D38-ED8D2773B137}" destId="{C02D39A7-7503-46AF-BC8A-4AB78727D01F}" srcOrd="4" destOrd="0" presId="urn:microsoft.com/office/officeart/2008/layout/HorizontalMultiLevelHierarchy"/>
    <dgm:cxn modelId="{12BE9E74-81C9-4931-898B-87DADD46A351}" type="presParOf" srcId="{C02D39A7-7503-46AF-BC8A-4AB78727D01F}" destId="{597933BA-27CA-4C83-9AD4-5E0C97A33487}" srcOrd="0" destOrd="0" presId="urn:microsoft.com/office/officeart/2008/layout/HorizontalMultiLevelHierarchy"/>
    <dgm:cxn modelId="{A7EDF99E-A82A-4A48-8F2B-869DDAB089ED}" type="presParOf" srcId="{45352062-BB4D-477F-8D38-ED8D2773B137}" destId="{5BAD5B3D-FFFF-4533-B3D0-8FCE8F9678D2}" srcOrd="5" destOrd="0" presId="urn:microsoft.com/office/officeart/2008/layout/HorizontalMultiLevelHierarchy"/>
    <dgm:cxn modelId="{345D8586-50E9-4F85-8081-2429EF492D4D}" type="presParOf" srcId="{5BAD5B3D-FFFF-4533-B3D0-8FCE8F9678D2}" destId="{5506F92F-5AB8-48EF-BF21-92C6DD165A7D}" srcOrd="0" destOrd="0" presId="urn:microsoft.com/office/officeart/2008/layout/HorizontalMultiLevelHierarchy"/>
    <dgm:cxn modelId="{C9BB2D7A-3F5C-4CF3-8B73-D7FC94896420}" type="presParOf" srcId="{5BAD5B3D-FFFF-4533-B3D0-8FCE8F9678D2}" destId="{1A37408D-B9E0-4425-BF21-415A3EB9C84C}" srcOrd="1" destOrd="0" presId="urn:microsoft.com/office/officeart/2008/layout/HorizontalMultiLevelHierarchy"/>
    <dgm:cxn modelId="{A4AD5DCB-6F9F-4E42-B9E3-1A994AB9E042}" type="presParOf" srcId="{45352062-BB4D-477F-8D38-ED8D2773B137}" destId="{6AFE7307-EFFD-40AE-B7E1-23CD1B010893}" srcOrd="6" destOrd="0" presId="urn:microsoft.com/office/officeart/2008/layout/HorizontalMultiLevelHierarchy"/>
    <dgm:cxn modelId="{6053BC9D-76DE-47A2-8D4D-D4F0FE3CDB28}" type="presParOf" srcId="{6AFE7307-EFFD-40AE-B7E1-23CD1B010893}" destId="{0EC5952C-7630-46D7-8B5A-C226337CA840}" srcOrd="0" destOrd="0" presId="urn:microsoft.com/office/officeart/2008/layout/HorizontalMultiLevelHierarchy"/>
    <dgm:cxn modelId="{3CCA6709-D837-47D1-8EE6-0109DEE5E76C}" type="presParOf" srcId="{45352062-BB4D-477F-8D38-ED8D2773B137}" destId="{B65579F8-B1A5-445C-BD29-F8E57CAC7619}" srcOrd="7" destOrd="0" presId="urn:microsoft.com/office/officeart/2008/layout/HorizontalMultiLevelHierarchy"/>
    <dgm:cxn modelId="{EC0B187D-E574-4394-9756-6EEB02D47133}" type="presParOf" srcId="{B65579F8-B1A5-445C-BD29-F8E57CAC7619}" destId="{86C0DA85-6B09-4A1D-A0B8-A94CCC62E15E}" srcOrd="0" destOrd="0" presId="urn:microsoft.com/office/officeart/2008/layout/HorizontalMultiLevelHierarchy"/>
    <dgm:cxn modelId="{84661FDD-7826-4F6D-8F4B-202D45AA8F03}" type="presParOf" srcId="{B65579F8-B1A5-445C-BD29-F8E57CAC7619}" destId="{650EEBA7-6235-479B-94AE-C2EC28C91A62}" srcOrd="1" destOrd="0" presId="urn:microsoft.com/office/officeart/2008/layout/HorizontalMultiLevelHierarchy"/>
    <dgm:cxn modelId="{59C7F3AD-6167-4173-B4BA-A412BD91123F}" type="presParOf" srcId="{45352062-BB4D-477F-8D38-ED8D2773B137}" destId="{3A9A0542-222B-4BB5-A1D3-98DE217EA2FA}" srcOrd="8" destOrd="0" presId="urn:microsoft.com/office/officeart/2008/layout/HorizontalMultiLevelHierarchy"/>
    <dgm:cxn modelId="{02BC9B13-D8B7-47BF-B9B1-F90098A68F2C}" type="presParOf" srcId="{3A9A0542-222B-4BB5-A1D3-98DE217EA2FA}" destId="{267763DF-28FE-4AFD-90D6-5477E03661B9}" srcOrd="0" destOrd="0" presId="urn:microsoft.com/office/officeart/2008/layout/HorizontalMultiLevelHierarchy"/>
    <dgm:cxn modelId="{92CEFDFA-109F-45D8-AE78-1CE0E5850D1C}" type="presParOf" srcId="{45352062-BB4D-477F-8D38-ED8D2773B137}" destId="{9ACCF7D2-66C7-4981-B239-AF6FF86366AE}" srcOrd="9" destOrd="0" presId="urn:microsoft.com/office/officeart/2008/layout/HorizontalMultiLevelHierarchy"/>
    <dgm:cxn modelId="{C89EF48A-309B-49B3-9000-A79A42E474C0}" type="presParOf" srcId="{9ACCF7D2-66C7-4981-B239-AF6FF86366AE}" destId="{AA5B07E1-1F17-461F-87CD-DBDF776F6B41}" srcOrd="0" destOrd="0" presId="urn:microsoft.com/office/officeart/2008/layout/HorizontalMultiLevelHierarchy"/>
    <dgm:cxn modelId="{D881995A-2835-47C0-8B32-817727097D55}" type="presParOf" srcId="{9ACCF7D2-66C7-4981-B239-AF6FF86366AE}" destId="{404EBFD5-4D20-4FA0-A9F5-D938CE74802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24FEB8-2D18-476F-BE85-50086DD79F56}" type="doc">
      <dgm:prSet loTypeId="urn:microsoft.com/office/officeart/2016/7/layout/ChevronBlockProcess" loCatId="process" qsTypeId="urn:microsoft.com/office/officeart/2005/8/quickstyle/simple4" qsCatId="simple" csTypeId="urn:microsoft.com/office/officeart/2005/8/colors/accent3_2" csCatId="accent3" phldr="1"/>
      <dgm:spPr/>
      <dgm:t>
        <a:bodyPr/>
        <a:lstStyle/>
        <a:p>
          <a:endParaRPr lang="en-US"/>
        </a:p>
      </dgm:t>
    </dgm:pt>
    <dgm:pt modelId="{523A17B3-5436-439F-9506-5E77EDA744E7}">
      <dgm:prSet phldrT="[Text]" custT="1"/>
      <dgm:spPr>
        <a:solidFill>
          <a:srgbClr val="6089A3"/>
        </a:solidFill>
        <a:ln>
          <a:solidFill>
            <a:schemeClr val="bg1"/>
          </a:solidFill>
        </a:ln>
        <a:effectLst>
          <a:innerShdw blurRad="63500" dist="50800" dir="16200000">
            <a:prstClr val="black">
              <a:alpha val="50000"/>
            </a:prstClr>
          </a:innerShdw>
        </a:effectLst>
      </dgm:spPr>
      <dgm:t>
        <a:bodyPr/>
        <a:lstStyle/>
        <a:p>
          <a:r>
            <a:rPr lang="en-US" sz="2800" b="1" u="sng">
              <a:latin typeface="Century Gothic" panose="020B0502020202020204" pitchFamily="34" charset="0"/>
            </a:rPr>
            <a:t>R</a:t>
          </a:r>
          <a:r>
            <a:rPr lang="en-US" sz="2800" b="1" u="none">
              <a:latin typeface="Century Gothic" panose="020B0502020202020204" pitchFamily="34" charset="0"/>
            </a:rPr>
            <a:t>ealize</a:t>
          </a:r>
        </a:p>
      </dgm:t>
    </dgm:pt>
    <dgm:pt modelId="{83BD779A-ABF6-4591-A0F4-50649F9D3617}" type="parTrans" cxnId="{C75668FB-549A-459A-B634-966153E48304}">
      <dgm:prSet/>
      <dgm:spPr/>
      <dgm:t>
        <a:bodyPr/>
        <a:lstStyle/>
        <a:p>
          <a:endParaRPr lang="en-US"/>
        </a:p>
      </dgm:t>
    </dgm:pt>
    <dgm:pt modelId="{1AE8305B-DF8A-434C-A10B-42BF8BE11BF5}" type="sibTrans" cxnId="{C75668FB-549A-459A-B634-966153E48304}">
      <dgm:prSet/>
      <dgm:spPr/>
      <dgm:t>
        <a:bodyPr/>
        <a:lstStyle/>
        <a:p>
          <a:endParaRPr lang="en-US"/>
        </a:p>
      </dgm:t>
    </dgm:pt>
    <dgm:pt modelId="{23AFBC06-8A44-43CB-8048-51AB49A3349E}">
      <dgm:prSet phldrT="[Text]" custT="1"/>
      <dgm:spPr>
        <a:solidFill>
          <a:srgbClr val="C2D2DC">
            <a:alpha val="89804"/>
          </a:srgbClr>
        </a:solidFill>
        <a:effectLst>
          <a:innerShdw blurRad="63500" dist="50800" dir="16200000">
            <a:prstClr val="black">
              <a:alpha val="50000"/>
            </a:prstClr>
          </a:innerShdw>
        </a:effectLst>
      </dgm:spPr>
      <dgm:t>
        <a:bodyPr/>
        <a:lstStyle/>
        <a:p>
          <a:pPr algn="ctr"/>
          <a:r>
            <a:rPr lang="en-US" sz="2200">
              <a:latin typeface="Century Gothic" panose="020B0502020202020204" pitchFamily="34" charset="0"/>
              <a:cs typeface="Calibri" panose="020F0502020204030204" pitchFamily="34" charset="0"/>
            </a:rPr>
            <a:t>The prevalence of trauma and adversity</a:t>
          </a:r>
        </a:p>
      </dgm:t>
    </dgm:pt>
    <dgm:pt modelId="{3829A678-75FA-4BA2-A05F-C27625FF0DDF}" type="parTrans" cxnId="{99DCA040-0CC3-4D90-8DDA-F96D7BD499CA}">
      <dgm:prSet/>
      <dgm:spPr/>
      <dgm:t>
        <a:bodyPr/>
        <a:lstStyle/>
        <a:p>
          <a:endParaRPr lang="en-US"/>
        </a:p>
      </dgm:t>
    </dgm:pt>
    <dgm:pt modelId="{7C0E1564-9DE7-424D-8342-352720C55ABC}" type="sibTrans" cxnId="{99DCA040-0CC3-4D90-8DDA-F96D7BD499CA}">
      <dgm:prSet/>
      <dgm:spPr/>
      <dgm:t>
        <a:bodyPr/>
        <a:lstStyle/>
        <a:p>
          <a:endParaRPr lang="en-US"/>
        </a:p>
      </dgm:t>
    </dgm:pt>
    <dgm:pt modelId="{9B08FD8F-B8D4-470B-8F27-4B140AC853F1}">
      <dgm:prSet phldrT="[Text]" custT="1"/>
      <dgm:spPr>
        <a:solidFill>
          <a:srgbClr val="ADB37D"/>
        </a:solidFill>
        <a:ln>
          <a:solidFill>
            <a:schemeClr val="bg1"/>
          </a:solidFill>
        </a:ln>
        <a:effectLst>
          <a:innerShdw blurRad="63500" dist="50800" dir="16200000">
            <a:prstClr val="black">
              <a:alpha val="50000"/>
            </a:prstClr>
          </a:innerShdw>
        </a:effectLst>
      </dgm:spPr>
      <dgm:t>
        <a:bodyPr/>
        <a:lstStyle/>
        <a:p>
          <a:r>
            <a:rPr lang="en-US" sz="2800" b="1" u="sng">
              <a:latin typeface="Century Gothic" panose="020B0502020202020204" pitchFamily="34" charset="0"/>
            </a:rPr>
            <a:t>R</a:t>
          </a:r>
          <a:r>
            <a:rPr lang="en-US" sz="2800" b="1">
              <a:latin typeface="Century Gothic" panose="020B0502020202020204" pitchFamily="34" charset="0"/>
            </a:rPr>
            <a:t>ecognize</a:t>
          </a:r>
        </a:p>
      </dgm:t>
    </dgm:pt>
    <dgm:pt modelId="{4AF7A439-0944-4BF9-83A1-E95368F41EC6}" type="parTrans" cxnId="{7EA187F6-EBA8-4E6D-8056-572584F7422D}">
      <dgm:prSet/>
      <dgm:spPr/>
      <dgm:t>
        <a:bodyPr/>
        <a:lstStyle/>
        <a:p>
          <a:endParaRPr lang="en-US"/>
        </a:p>
      </dgm:t>
    </dgm:pt>
    <dgm:pt modelId="{F88507A5-B99E-4E5A-A46B-9A3C1CD1C649}" type="sibTrans" cxnId="{7EA187F6-EBA8-4E6D-8056-572584F7422D}">
      <dgm:prSet/>
      <dgm:spPr/>
      <dgm:t>
        <a:bodyPr/>
        <a:lstStyle/>
        <a:p>
          <a:endParaRPr lang="en-US"/>
        </a:p>
      </dgm:t>
    </dgm:pt>
    <dgm:pt modelId="{922B79BB-D3F4-46B3-8986-77BCBAD81D37}">
      <dgm:prSet phldrT="[Text]" custT="1"/>
      <dgm:spPr>
        <a:solidFill>
          <a:srgbClr val="E5E7D5">
            <a:alpha val="89804"/>
          </a:srgbClr>
        </a:solidFill>
        <a:effectLst>
          <a:innerShdw blurRad="63500" dist="50800" dir="16200000">
            <a:prstClr val="black">
              <a:alpha val="50000"/>
            </a:prstClr>
          </a:innerShdw>
        </a:effectLst>
      </dgm:spPr>
      <dgm:t>
        <a:bodyPr/>
        <a:lstStyle/>
        <a:p>
          <a:pPr algn="ctr"/>
          <a:r>
            <a:rPr lang="en-US" sz="2200">
              <a:latin typeface="Century Gothic" panose="020B0502020202020204" pitchFamily="34" charset="0"/>
              <a:cs typeface="Calibri" panose="020F0502020204030204" pitchFamily="34" charset="0"/>
            </a:rPr>
            <a:t>How trauma </a:t>
          </a:r>
          <a:r>
            <a:rPr lang="en-US" sz="2200">
              <a:latin typeface="Century Gothic" panose="020B0502020202020204" pitchFamily="34" charset="0"/>
              <a:ea typeface="+mn-ea"/>
              <a:cs typeface="Calibri" panose="020F0502020204030204" pitchFamily="34" charset="0"/>
            </a:rPr>
            <a:t>affects all individuals involved with programs, organizations and systems, including the workforce</a:t>
          </a:r>
          <a:endParaRPr lang="en-US" sz="2200">
            <a:latin typeface="Century Gothic" panose="020B0502020202020204" pitchFamily="34" charset="0"/>
            <a:cs typeface="Calibri" panose="020F0502020204030204" pitchFamily="34" charset="0"/>
          </a:endParaRPr>
        </a:p>
      </dgm:t>
    </dgm:pt>
    <dgm:pt modelId="{3349C007-4799-4817-9907-8E7DC08BCF75}" type="parTrans" cxnId="{FB105A54-499C-404F-93F0-9362B1575B97}">
      <dgm:prSet/>
      <dgm:spPr/>
      <dgm:t>
        <a:bodyPr/>
        <a:lstStyle/>
        <a:p>
          <a:endParaRPr lang="en-US"/>
        </a:p>
      </dgm:t>
    </dgm:pt>
    <dgm:pt modelId="{716D9F0C-262E-4CCC-A5B4-6A0B7A09E121}" type="sibTrans" cxnId="{FB105A54-499C-404F-93F0-9362B1575B97}">
      <dgm:prSet/>
      <dgm:spPr/>
      <dgm:t>
        <a:bodyPr/>
        <a:lstStyle/>
        <a:p>
          <a:endParaRPr lang="en-US"/>
        </a:p>
      </dgm:t>
    </dgm:pt>
    <dgm:pt modelId="{3E8BE13F-ED78-472B-88EF-0BB84065504C}">
      <dgm:prSet phldrT="[Text]" custT="1"/>
      <dgm:spPr>
        <a:solidFill>
          <a:srgbClr val="F59B48"/>
        </a:solidFill>
        <a:ln>
          <a:solidFill>
            <a:schemeClr val="bg1"/>
          </a:solidFill>
        </a:ln>
        <a:effectLst>
          <a:innerShdw blurRad="63500" dist="50800" dir="16200000">
            <a:prstClr val="black">
              <a:alpha val="50000"/>
            </a:prstClr>
          </a:innerShdw>
        </a:effectLst>
      </dgm:spPr>
      <dgm:t>
        <a:bodyPr/>
        <a:lstStyle/>
        <a:p>
          <a:r>
            <a:rPr lang="en-US" sz="2800" b="1" u="sng">
              <a:latin typeface="Century Gothic" panose="020B0502020202020204" pitchFamily="34" charset="0"/>
            </a:rPr>
            <a:t>R</a:t>
          </a:r>
          <a:r>
            <a:rPr lang="en-US" sz="2800" b="1" u="none">
              <a:latin typeface="Century Gothic" panose="020B0502020202020204" pitchFamily="34" charset="0"/>
            </a:rPr>
            <a:t>espond</a:t>
          </a:r>
        </a:p>
      </dgm:t>
    </dgm:pt>
    <dgm:pt modelId="{0787BDFA-1AD1-4C31-869C-80E49C903F74}" type="parTrans" cxnId="{576C6F3E-9121-41F1-B85D-00C9571ED776}">
      <dgm:prSet/>
      <dgm:spPr/>
      <dgm:t>
        <a:bodyPr/>
        <a:lstStyle/>
        <a:p>
          <a:endParaRPr lang="en-US"/>
        </a:p>
      </dgm:t>
    </dgm:pt>
    <dgm:pt modelId="{6330D1B3-6113-4E77-B24E-2FB238D25AA3}" type="sibTrans" cxnId="{576C6F3E-9121-41F1-B85D-00C9571ED776}">
      <dgm:prSet/>
      <dgm:spPr/>
      <dgm:t>
        <a:bodyPr/>
        <a:lstStyle/>
        <a:p>
          <a:endParaRPr lang="en-US"/>
        </a:p>
      </dgm:t>
    </dgm:pt>
    <dgm:pt modelId="{78F0EF52-A36A-4454-9747-685C0FCB37A7}">
      <dgm:prSet phldrT="[Text]" custT="1"/>
      <dgm:spPr>
        <a:solidFill>
          <a:srgbClr val="FBEBDD">
            <a:alpha val="89804"/>
          </a:srgbClr>
        </a:solidFill>
        <a:effectLst>
          <a:innerShdw blurRad="63500" dist="50800" dir="16200000">
            <a:prstClr val="black">
              <a:alpha val="50000"/>
            </a:prstClr>
          </a:innerShdw>
        </a:effectLst>
      </dgm:spPr>
      <dgm:t>
        <a:bodyPr/>
        <a:lstStyle/>
        <a:p>
          <a:pPr algn="ctr"/>
          <a:r>
            <a:rPr lang="en-US" sz="2200">
              <a:latin typeface="Century Gothic" panose="020B0502020202020204" pitchFamily="34" charset="0"/>
              <a:cs typeface="Calibri" panose="020F0502020204030204" pitchFamily="34" charset="0"/>
            </a:rPr>
            <a:t>By</a:t>
          </a:r>
          <a:r>
            <a:rPr lang="en-US" sz="2200" baseline="0">
              <a:latin typeface="Century Gothic" panose="020B0502020202020204" pitchFamily="34" charset="0"/>
              <a:cs typeface="Calibri" panose="020F0502020204030204" pitchFamily="34" charset="0"/>
            </a:rPr>
            <a:t> putting knowledge into practice</a:t>
          </a:r>
          <a:endParaRPr lang="en-US" sz="2200">
            <a:latin typeface="Century Gothic" panose="020B0502020202020204" pitchFamily="34" charset="0"/>
            <a:cs typeface="Calibri" panose="020F0502020204030204" pitchFamily="34" charset="0"/>
          </a:endParaRPr>
        </a:p>
      </dgm:t>
    </dgm:pt>
    <dgm:pt modelId="{7A7554F8-357D-461A-A088-74DBC3DE8D3A}" type="parTrans" cxnId="{825A817E-5E19-4F1C-AA07-A700103AFF31}">
      <dgm:prSet/>
      <dgm:spPr/>
      <dgm:t>
        <a:bodyPr/>
        <a:lstStyle/>
        <a:p>
          <a:endParaRPr lang="en-US"/>
        </a:p>
      </dgm:t>
    </dgm:pt>
    <dgm:pt modelId="{2F862629-8E99-43D7-BBFF-24ED87F1F9D8}" type="sibTrans" cxnId="{825A817E-5E19-4F1C-AA07-A700103AFF31}">
      <dgm:prSet/>
      <dgm:spPr/>
      <dgm:t>
        <a:bodyPr/>
        <a:lstStyle/>
        <a:p>
          <a:endParaRPr lang="en-US"/>
        </a:p>
      </dgm:t>
    </dgm:pt>
    <dgm:pt modelId="{9AB4BD6E-B9A5-4E8B-8863-407D3ED061BB}">
      <dgm:prSet phldrT="[Text]" custT="1"/>
      <dgm:spPr>
        <a:solidFill>
          <a:srgbClr val="C37C70">
            <a:alpha val="89804"/>
          </a:srgbClr>
        </a:solidFill>
        <a:ln>
          <a:noFill/>
        </a:ln>
        <a:effectLst>
          <a:innerShdw blurRad="63500" dist="50800" dir="16200000">
            <a:prstClr val="black">
              <a:alpha val="50000"/>
            </a:prstClr>
          </a:innerShdw>
        </a:effectLst>
      </dgm:spPr>
      <dgm:t>
        <a:bodyPr/>
        <a:lstStyle/>
        <a:p>
          <a:pPr algn="ctr">
            <a:spcAft>
              <a:spcPts val="0"/>
            </a:spcAft>
          </a:pPr>
          <a:r>
            <a:rPr lang="en-US" sz="2800" b="1" u="sng">
              <a:latin typeface="Century Gothic" panose="020B0502020202020204" pitchFamily="34" charset="0"/>
              <a:cs typeface="Calibri" panose="020F0502020204030204" pitchFamily="34" charset="0"/>
            </a:rPr>
            <a:t>R</a:t>
          </a:r>
          <a:r>
            <a:rPr lang="en-US" sz="2800" b="1">
              <a:latin typeface="Century Gothic" panose="020B0502020202020204" pitchFamily="34" charset="0"/>
              <a:cs typeface="Calibri" panose="020F0502020204030204" pitchFamily="34" charset="0"/>
            </a:rPr>
            <a:t>esist          </a:t>
          </a:r>
          <a:r>
            <a:rPr lang="en-US" sz="2000" b="1">
              <a:latin typeface="Century Gothic" panose="020B0502020202020204" pitchFamily="34" charset="0"/>
              <a:cs typeface="Calibri" panose="020F0502020204030204" pitchFamily="34" charset="0"/>
            </a:rPr>
            <a:t>Re-Traumatization</a:t>
          </a:r>
        </a:p>
      </dgm:t>
    </dgm:pt>
    <dgm:pt modelId="{A7C719F7-DFC5-4935-897B-BB206B7E7FED}" type="parTrans" cxnId="{5B15711D-01E5-407C-9DFB-DC0D65AAA4D1}">
      <dgm:prSet/>
      <dgm:spPr/>
      <dgm:t>
        <a:bodyPr/>
        <a:lstStyle/>
        <a:p>
          <a:endParaRPr lang="en-US"/>
        </a:p>
      </dgm:t>
    </dgm:pt>
    <dgm:pt modelId="{90B2BB35-EC7B-4F22-8B51-3F4039B02E01}" type="sibTrans" cxnId="{5B15711D-01E5-407C-9DFB-DC0D65AAA4D1}">
      <dgm:prSet/>
      <dgm:spPr/>
      <dgm:t>
        <a:bodyPr/>
        <a:lstStyle/>
        <a:p>
          <a:endParaRPr lang="en-US"/>
        </a:p>
      </dgm:t>
    </dgm:pt>
    <dgm:pt modelId="{79759A87-7A3C-4442-8637-B91807574AEC}">
      <dgm:prSet phldrT="[Text]" custT="1"/>
      <dgm:spPr>
        <a:solidFill>
          <a:srgbClr val="EED9D6">
            <a:alpha val="89804"/>
          </a:srgbClr>
        </a:solidFill>
        <a:effectLst>
          <a:innerShdw blurRad="63500" dist="50800" dir="16200000">
            <a:prstClr val="black">
              <a:alpha val="50000"/>
            </a:prstClr>
          </a:innerShdw>
        </a:effectLst>
      </dgm:spPr>
      <dgm:t>
        <a:bodyPr/>
        <a:lstStyle/>
        <a:p>
          <a:pPr algn="ctr"/>
          <a:r>
            <a:rPr lang="en-US" sz="2200">
              <a:latin typeface="Century Gothic" panose="020B0502020202020204" pitchFamily="34" charset="0"/>
              <a:cs typeface="Calibri" panose="020F0502020204030204" pitchFamily="34" charset="0"/>
            </a:rPr>
            <a:t>By creating healthy environments for staff and clients</a:t>
          </a:r>
        </a:p>
      </dgm:t>
    </dgm:pt>
    <dgm:pt modelId="{EE4E33CE-CA14-4454-AE0D-5161517904A3}" type="parTrans" cxnId="{A74E4AAD-8F02-4515-9311-6691119598AB}">
      <dgm:prSet/>
      <dgm:spPr/>
      <dgm:t>
        <a:bodyPr/>
        <a:lstStyle/>
        <a:p>
          <a:endParaRPr lang="en-US"/>
        </a:p>
      </dgm:t>
    </dgm:pt>
    <dgm:pt modelId="{28C9A86B-D022-4C6D-96AD-91B95FF88E6C}" type="sibTrans" cxnId="{A74E4AAD-8F02-4515-9311-6691119598AB}">
      <dgm:prSet/>
      <dgm:spPr/>
      <dgm:t>
        <a:bodyPr/>
        <a:lstStyle/>
        <a:p>
          <a:endParaRPr lang="en-US"/>
        </a:p>
      </dgm:t>
    </dgm:pt>
    <dgm:pt modelId="{A7846E93-FA4E-48B8-B651-AA0C414A2289}" type="pres">
      <dgm:prSet presAssocID="{0E24FEB8-2D18-476F-BE85-50086DD79F56}" presName="Name0" presStyleCnt="0">
        <dgm:presLayoutVars>
          <dgm:dir/>
          <dgm:animLvl val="lvl"/>
          <dgm:resizeHandles val="exact"/>
        </dgm:presLayoutVars>
      </dgm:prSet>
      <dgm:spPr/>
    </dgm:pt>
    <dgm:pt modelId="{7CDA80B3-E1E9-40DE-9E68-DDA126A43C91}" type="pres">
      <dgm:prSet presAssocID="{523A17B3-5436-439F-9506-5E77EDA744E7}" presName="composite" presStyleCnt="0"/>
      <dgm:spPr/>
    </dgm:pt>
    <dgm:pt modelId="{C19AEC2F-0A5D-4E17-B723-E92146FCA807}" type="pres">
      <dgm:prSet presAssocID="{523A17B3-5436-439F-9506-5E77EDA744E7}" presName="parTx" presStyleLbl="alignNode1" presStyleIdx="0" presStyleCnt="4">
        <dgm:presLayoutVars>
          <dgm:chMax val="0"/>
          <dgm:chPref val="0"/>
        </dgm:presLayoutVars>
      </dgm:prSet>
      <dgm:spPr/>
    </dgm:pt>
    <dgm:pt modelId="{7D9AA06F-92A9-4C71-B930-DC4CE3089FD9}" type="pres">
      <dgm:prSet presAssocID="{523A17B3-5436-439F-9506-5E77EDA744E7}" presName="desTx" presStyleLbl="alignAccFollowNode1" presStyleIdx="0" presStyleCnt="4">
        <dgm:presLayoutVars/>
      </dgm:prSet>
      <dgm:spPr/>
    </dgm:pt>
    <dgm:pt modelId="{6F59C604-93EB-4DA0-85FF-EAF73F17FFF9}" type="pres">
      <dgm:prSet presAssocID="{1AE8305B-DF8A-434C-A10B-42BF8BE11BF5}" presName="space" presStyleCnt="0"/>
      <dgm:spPr/>
    </dgm:pt>
    <dgm:pt modelId="{27371553-867F-4A89-8A9F-19DCC031B43A}" type="pres">
      <dgm:prSet presAssocID="{9B08FD8F-B8D4-470B-8F27-4B140AC853F1}" presName="composite" presStyleCnt="0"/>
      <dgm:spPr/>
    </dgm:pt>
    <dgm:pt modelId="{05CF1605-0413-4E58-A584-BC12D1F05F63}" type="pres">
      <dgm:prSet presAssocID="{9B08FD8F-B8D4-470B-8F27-4B140AC853F1}" presName="parTx" presStyleLbl="alignNode1" presStyleIdx="1" presStyleCnt="4">
        <dgm:presLayoutVars>
          <dgm:chMax val="0"/>
          <dgm:chPref val="0"/>
        </dgm:presLayoutVars>
      </dgm:prSet>
      <dgm:spPr/>
    </dgm:pt>
    <dgm:pt modelId="{C32BBD1C-52FF-4EBD-A92C-A30170ACA2DC}" type="pres">
      <dgm:prSet presAssocID="{9B08FD8F-B8D4-470B-8F27-4B140AC853F1}" presName="desTx" presStyleLbl="alignAccFollowNode1" presStyleIdx="1" presStyleCnt="4">
        <dgm:presLayoutVars/>
      </dgm:prSet>
      <dgm:spPr/>
    </dgm:pt>
    <dgm:pt modelId="{38445E40-5C4A-4664-8579-D285A81C4A2E}" type="pres">
      <dgm:prSet presAssocID="{F88507A5-B99E-4E5A-A46B-9A3C1CD1C649}" presName="space" presStyleCnt="0"/>
      <dgm:spPr/>
    </dgm:pt>
    <dgm:pt modelId="{5A7FCAA1-27A8-48E9-84D2-1D9102F61E27}" type="pres">
      <dgm:prSet presAssocID="{3E8BE13F-ED78-472B-88EF-0BB84065504C}" presName="composite" presStyleCnt="0"/>
      <dgm:spPr/>
    </dgm:pt>
    <dgm:pt modelId="{8802D403-89E9-47DF-926E-0AEBE45BC9F8}" type="pres">
      <dgm:prSet presAssocID="{3E8BE13F-ED78-472B-88EF-0BB84065504C}" presName="parTx" presStyleLbl="alignNode1" presStyleIdx="2" presStyleCnt="4">
        <dgm:presLayoutVars>
          <dgm:chMax val="0"/>
          <dgm:chPref val="0"/>
        </dgm:presLayoutVars>
      </dgm:prSet>
      <dgm:spPr/>
    </dgm:pt>
    <dgm:pt modelId="{96C3E6EF-91BE-4D3F-9923-E351DC1297A8}" type="pres">
      <dgm:prSet presAssocID="{3E8BE13F-ED78-472B-88EF-0BB84065504C}" presName="desTx" presStyleLbl="alignAccFollowNode1" presStyleIdx="2" presStyleCnt="4">
        <dgm:presLayoutVars/>
      </dgm:prSet>
      <dgm:spPr/>
    </dgm:pt>
    <dgm:pt modelId="{18FD090D-E509-47D9-839A-1376855BABBD}" type="pres">
      <dgm:prSet presAssocID="{6330D1B3-6113-4E77-B24E-2FB238D25AA3}" presName="space" presStyleCnt="0"/>
      <dgm:spPr/>
    </dgm:pt>
    <dgm:pt modelId="{671874C1-DD1B-4990-9A28-026A9E75052E}" type="pres">
      <dgm:prSet presAssocID="{9AB4BD6E-B9A5-4E8B-8863-407D3ED061BB}" presName="composite" presStyleCnt="0"/>
      <dgm:spPr/>
    </dgm:pt>
    <dgm:pt modelId="{0571A9F5-BD81-4243-B41C-5E94F6BEEE38}" type="pres">
      <dgm:prSet presAssocID="{9AB4BD6E-B9A5-4E8B-8863-407D3ED061BB}" presName="parTx" presStyleLbl="alignNode1" presStyleIdx="3" presStyleCnt="4">
        <dgm:presLayoutVars>
          <dgm:chMax val="0"/>
          <dgm:chPref val="0"/>
        </dgm:presLayoutVars>
      </dgm:prSet>
      <dgm:spPr/>
    </dgm:pt>
    <dgm:pt modelId="{2994E00E-4F89-40F3-B479-E01A48598680}" type="pres">
      <dgm:prSet presAssocID="{9AB4BD6E-B9A5-4E8B-8863-407D3ED061BB}" presName="desTx" presStyleLbl="alignAccFollowNode1" presStyleIdx="3" presStyleCnt="4" custLinFactNeighborX="1503">
        <dgm:presLayoutVars/>
      </dgm:prSet>
      <dgm:spPr/>
    </dgm:pt>
  </dgm:ptLst>
  <dgm:cxnLst>
    <dgm:cxn modelId="{5B15711D-01E5-407C-9DFB-DC0D65AAA4D1}" srcId="{0E24FEB8-2D18-476F-BE85-50086DD79F56}" destId="{9AB4BD6E-B9A5-4E8B-8863-407D3ED061BB}" srcOrd="3" destOrd="0" parTransId="{A7C719F7-DFC5-4935-897B-BB206B7E7FED}" sibTransId="{90B2BB35-EC7B-4F22-8B51-3F4039B02E01}"/>
    <dgm:cxn modelId="{C8FD972A-63FB-4537-8EE5-52980F9EB918}" type="presOf" srcId="{79759A87-7A3C-4442-8637-B91807574AEC}" destId="{2994E00E-4F89-40F3-B479-E01A48598680}" srcOrd="0" destOrd="0" presId="urn:microsoft.com/office/officeart/2016/7/layout/ChevronBlockProcess"/>
    <dgm:cxn modelId="{576C6F3E-9121-41F1-B85D-00C9571ED776}" srcId="{0E24FEB8-2D18-476F-BE85-50086DD79F56}" destId="{3E8BE13F-ED78-472B-88EF-0BB84065504C}" srcOrd="2" destOrd="0" parTransId="{0787BDFA-1AD1-4C31-869C-80E49C903F74}" sibTransId="{6330D1B3-6113-4E77-B24E-2FB238D25AA3}"/>
    <dgm:cxn modelId="{99DCA040-0CC3-4D90-8DDA-F96D7BD499CA}" srcId="{523A17B3-5436-439F-9506-5E77EDA744E7}" destId="{23AFBC06-8A44-43CB-8048-51AB49A3349E}" srcOrd="0" destOrd="0" parTransId="{3829A678-75FA-4BA2-A05F-C27625FF0DDF}" sibTransId="{7C0E1564-9DE7-424D-8342-352720C55ABC}"/>
    <dgm:cxn modelId="{8AF39A62-9F4C-41FD-92A9-A814014DE495}" type="presOf" srcId="{23AFBC06-8A44-43CB-8048-51AB49A3349E}" destId="{7D9AA06F-92A9-4C71-B930-DC4CE3089FD9}" srcOrd="0" destOrd="0" presId="urn:microsoft.com/office/officeart/2016/7/layout/ChevronBlockProcess"/>
    <dgm:cxn modelId="{25CDDC45-FDC4-4030-BC8D-FF984E95CD3D}" type="presOf" srcId="{9B08FD8F-B8D4-470B-8F27-4B140AC853F1}" destId="{05CF1605-0413-4E58-A584-BC12D1F05F63}" srcOrd="0" destOrd="0" presId="urn:microsoft.com/office/officeart/2016/7/layout/ChevronBlockProcess"/>
    <dgm:cxn modelId="{FB105A54-499C-404F-93F0-9362B1575B97}" srcId="{9B08FD8F-B8D4-470B-8F27-4B140AC853F1}" destId="{922B79BB-D3F4-46B3-8986-77BCBAD81D37}" srcOrd="0" destOrd="0" parTransId="{3349C007-4799-4817-9907-8E7DC08BCF75}" sibTransId="{716D9F0C-262E-4CCC-A5B4-6A0B7A09E121}"/>
    <dgm:cxn modelId="{E1B3DA5A-7DF8-4BC5-9513-4D853F7CAA9C}" type="presOf" srcId="{78F0EF52-A36A-4454-9747-685C0FCB37A7}" destId="{96C3E6EF-91BE-4D3F-9923-E351DC1297A8}" srcOrd="0" destOrd="0" presId="urn:microsoft.com/office/officeart/2016/7/layout/ChevronBlockProcess"/>
    <dgm:cxn modelId="{825A817E-5E19-4F1C-AA07-A700103AFF31}" srcId="{3E8BE13F-ED78-472B-88EF-0BB84065504C}" destId="{78F0EF52-A36A-4454-9747-685C0FCB37A7}" srcOrd="0" destOrd="0" parTransId="{7A7554F8-357D-461A-A088-74DBC3DE8D3A}" sibTransId="{2F862629-8E99-43D7-BBFF-24ED87F1F9D8}"/>
    <dgm:cxn modelId="{FDBAC79C-4B46-496E-98BB-E784E6E82A30}" type="presOf" srcId="{523A17B3-5436-439F-9506-5E77EDA744E7}" destId="{C19AEC2F-0A5D-4E17-B723-E92146FCA807}" srcOrd="0" destOrd="0" presId="urn:microsoft.com/office/officeart/2016/7/layout/ChevronBlockProcess"/>
    <dgm:cxn modelId="{1E5FBE9F-4CF2-4EFB-83F7-925320247C04}" type="presOf" srcId="{3E8BE13F-ED78-472B-88EF-0BB84065504C}" destId="{8802D403-89E9-47DF-926E-0AEBE45BC9F8}" srcOrd="0" destOrd="0" presId="urn:microsoft.com/office/officeart/2016/7/layout/ChevronBlockProcess"/>
    <dgm:cxn modelId="{02D149A9-A30F-4FDC-A545-B8C057D138D9}" type="presOf" srcId="{0E24FEB8-2D18-476F-BE85-50086DD79F56}" destId="{A7846E93-FA4E-48B8-B651-AA0C414A2289}" srcOrd="0" destOrd="0" presId="urn:microsoft.com/office/officeart/2016/7/layout/ChevronBlockProcess"/>
    <dgm:cxn modelId="{C3300AAB-46E2-4DAC-A443-999E63218771}" type="presOf" srcId="{922B79BB-D3F4-46B3-8986-77BCBAD81D37}" destId="{C32BBD1C-52FF-4EBD-A92C-A30170ACA2DC}" srcOrd="0" destOrd="0" presId="urn:microsoft.com/office/officeart/2016/7/layout/ChevronBlockProcess"/>
    <dgm:cxn modelId="{A74E4AAD-8F02-4515-9311-6691119598AB}" srcId="{9AB4BD6E-B9A5-4E8B-8863-407D3ED061BB}" destId="{79759A87-7A3C-4442-8637-B91807574AEC}" srcOrd="0" destOrd="0" parTransId="{EE4E33CE-CA14-4454-AE0D-5161517904A3}" sibTransId="{28C9A86B-D022-4C6D-96AD-91B95FF88E6C}"/>
    <dgm:cxn modelId="{931B33C2-008C-425F-987B-891BAC97668A}" type="presOf" srcId="{9AB4BD6E-B9A5-4E8B-8863-407D3ED061BB}" destId="{0571A9F5-BD81-4243-B41C-5E94F6BEEE38}" srcOrd="0" destOrd="0" presId="urn:microsoft.com/office/officeart/2016/7/layout/ChevronBlockProcess"/>
    <dgm:cxn modelId="{7EA187F6-EBA8-4E6D-8056-572584F7422D}" srcId="{0E24FEB8-2D18-476F-BE85-50086DD79F56}" destId="{9B08FD8F-B8D4-470B-8F27-4B140AC853F1}" srcOrd="1" destOrd="0" parTransId="{4AF7A439-0944-4BF9-83A1-E95368F41EC6}" sibTransId="{F88507A5-B99E-4E5A-A46B-9A3C1CD1C649}"/>
    <dgm:cxn modelId="{C75668FB-549A-459A-B634-966153E48304}" srcId="{0E24FEB8-2D18-476F-BE85-50086DD79F56}" destId="{523A17B3-5436-439F-9506-5E77EDA744E7}" srcOrd="0" destOrd="0" parTransId="{83BD779A-ABF6-4591-A0F4-50649F9D3617}" sibTransId="{1AE8305B-DF8A-434C-A10B-42BF8BE11BF5}"/>
    <dgm:cxn modelId="{03CE2413-0788-438B-9DE8-5816DE62D793}" type="presParOf" srcId="{A7846E93-FA4E-48B8-B651-AA0C414A2289}" destId="{7CDA80B3-E1E9-40DE-9E68-DDA126A43C91}" srcOrd="0" destOrd="0" presId="urn:microsoft.com/office/officeart/2016/7/layout/ChevronBlockProcess"/>
    <dgm:cxn modelId="{DDD94ACF-1D7E-4D6D-97D9-61019BF8B76A}" type="presParOf" srcId="{7CDA80B3-E1E9-40DE-9E68-DDA126A43C91}" destId="{C19AEC2F-0A5D-4E17-B723-E92146FCA807}" srcOrd="0" destOrd="0" presId="urn:microsoft.com/office/officeart/2016/7/layout/ChevronBlockProcess"/>
    <dgm:cxn modelId="{E7F463A8-2DC9-493B-8FF4-33E92DB7F466}" type="presParOf" srcId="{7CDA80B3-E1E9-40DE-9E68-DDA126A43C91}" destId="{7D9AA06F-92A9-4C71-B930-DC4CE3089FD9}" srcOrd="1" destOrd="0" presId="urn:microsoft.com/office/officeart/2016/7/layout/ChevronBlockProcess"/>
    <dgm:cxn modelId="{00C1FCC5-2D4E-4D0A-9EB7-002BB1AEE448}" type="presParOf" srcId="{A7846E93-FA4E-48B8-B651-AA0C414A2289}" destId="{6F59C604-93EB-4DA0-85FF-EAF73F17FFF9}" srcOrd="1" destOrd="0" presId="urn:microsoft.com/office/officeart/2016/7/layout/ChevronBlockProcess"/>
    <dgm:cxn modelId="{AA402E45-8FC0-4452-B500-1D208A6B70E6}" type="presParOf" srcId="{A7846E93-FA4E-48B8-B651-AA0C414A2289}" destId="{27371553-867F-4A89-8A9F-19DCC031B43A}" srcOrd="2" destOrd="0" presId="urn:microsoft.com/office/officeart/2016/7/layout/ChevronBlockProcess"/>
    <dgm:cxn modelId="{BB450097-FF75-4B39-B2BA-F74D5B2808C2}" type="presParOf" srcId="{27371553-867F-4A89-8A9F-19DCC031B43A}" destId="{05CF1605-0413-4E58-A584-BC12D1F05F63}" srcOrd="0" destOrd="0" presId="urn:microsoft.com/office/officeart/2016/7/layout/ChevronBlockProcess"/>
    <dgm:cxn modelId="{DE2E9172-FD3C-4C4C-9C14-AE14CCBD866E}" type="presParOf" srcId="{27371553-867F-4A89-8A9F-19DCC031B43A}" destId="{C32BBD1C-52FF-4EBD-A92C-A30170ACA2DC}" srcOrd="1" destOrd="0" presId="urn:microsoft.com/office/officeart/2016/7/layout/ChevronBlockProcess"/>
    <dgm:cxn modelId="{1C0796F2-47F9-4AB2-9032-E07BC6A0B573}" type="presParOf" srcId="{A7846E93-FA4E-48B8-B651-AA0C414A2289}" destId="{38445E40-5C4A-4664-8579-D285A81C4A2E}" srcOrd="3" destOrd="0" presId="urn:microsoft.com/office/officeart/2016/7/layout/ChevronBlockProcess"/>
    <dgm:cxn modelId="{AD4B1ECD-5EFD-4BB9-A056-D25A16061742}" type="presParOf" srcId="{A7846E93-FA4E-48B8-B651-AA0C414A2289}" destId="{5A7FCAA1-27A8-48E9-84D2-1D9102F61E27}" srcOrd="4" destOrd="0" presId="urn:microsoft.com/office/officeart/2016/7/layout/ChevronBlockProcess"/>
    <dgm:cxn modelId="{5F3B77A7-E1E3-424B-80B6-AED0313044E6}" type="presParOf" srcId="{5A7FCAA1-27A8-48E9-84D2-1D9102F61E27}" destId="{8802D403-89E9-47DF-926E-0AEBE45BC9F8}" srcOrd="0" destOrd="0" presId="urn:microsoft.com/office/officeart/2016/7/layout/ChevronBlockProcess"/>
    <dgm:cxn modelId="{D3745593-1F88-4072-B0D9-F1B89778A7F1}" type="presParOf" srcId="{5A7FCAA1-27A8-48E9-84D2-1D9102F61E27}" destId="{96C3E6EF-91BE-4D3F-9923-E351DC1297A8}" srcOrd="1" destOrd="0" presId="urn:microsoft.com/office/officeart/2016/7/layout/ChevronBlockProcess"/>
    <dgm:cxn modelId="{897EE0DF-A305-453C-8F39-660FB97926EA}" type="presParOf" srcId="{A7846E93-FA4E-48B8-B651-AA0C414A2289}" destId="{18FD090D-E509-47D9-839A-1376855BABBD}" srcOrd="5" destOrd="0" presId="urn:microsoft.com/office/officeart/2016/7/layout/ChevronBlockProcess"/>
    <dgm:cxn modelId="{8A8323D0-4154-4415-B729-36EA639EABEC}" type="presParOf" srcId="{A7846E93-FA4E-48B8-B651-AA0C414A2289}" destId="{671874C1-DD1B-4990-9A28-026A9E75052E}" srcOrd="6" destOrd="0" presId="urn:microsoft.com/office/officeart/2016/7/layout/ChevronBlockProcess"/>
    <dgm:cxn modelId="{3224D3E1-DBE5-41F5-B9A4-EC6F17F5180C}" type="presParOf" srcId="{671874C1-DD1B-4990-9A28-026A9E75052E}" destId="{0571A9F5-BD81-4243-B41C-5E94F6BEEE38}" srcOrd="0" destOrd="0" presId="urn:microsoft.com/office/officeart/2016/7/layout/ChevronBlockProcess"/>
    <dgm:cxn modelId="{A92DBC0E-613C-40E4-9B70-97EBC9C76949}" type="presParOf" srcId="{671874C1-DD1B-4990-9A28-026A9E75052E}" destId="{2994E00E-4F89-40F3-B479-E01A48598680}"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2B04FA-66C9-2D44-B9F8-E6516C814D63}" type="doc">
      <dgm:prSet loTypeId="urn:microsoft.com/office/officeart/2008/layout/LinedList" loCatId="" qsTypeId="urn:microsoft.com/office/officeart/2005/8/quickstyle/simple1" qsCatId="simple" csTypeId="urn:microsoft.com/office/officeart/2005/8/colors/accent0_1" csCatId="mainScheme" phldr="1"/>
      <dgm:spPr/>
      <dgm:t>
        <a:bodyPr/>
        <a:lstStyle/>
        <a:p>
          <a:endParaRPr lang="en-US"/>
        </a:p>
      </dgm:t>
    </dgm:pt>
    <dgm:pt modelId="{81D4102E-7C58-DD4E-AD11-017DD2F1B3E1}">
      <dgm:prSet phldrT="[Text]" custT="1"/>
      <dgm:spPr>
        <a:solidFill>
          <a:srgbClr val="EFD290"/>
        </a:solidFill>
        <a:effectLst>
          <a:innerShdw blurRad="63500" dist="50800" dir="16200000">
            <a:prstClr val="black">
              <a:alpha val="50000"/>
            </a:prstClr>
          </a:innerShdw>
        </a:effectLst>
      </dgm:spPr>
      <dgm:t>
        <a:bodyPr/>
        <a:lstStyle/>
        <a:p>
          <a:pPr algn="l">
            <a:buNone/>
          </a:pPr>
          <a:endParaRPr lang="en-US" sz="1400" b="0" dirty="0">
            <a:solidFill>
              <a:schemeClr val="bg2">
                <a:lumMod val="50000"/>
              </a:schemeClr>
            </a:solidFill>
            <a:latin typeface="Century Gothic" panose="020B0502020202020204" pitchFamily="34" charset="0"/>
          </a:endParaRPr>
        </a:p>
        <a:p>
          <a:pPr algn="ctr">
            <a:buNone/>
          </a:pPr>
          <a:r>
            <a:rPr lang="en-US" sz="2400" b="1" dirty="0">
              <a:solidFill>
                <a:schemeClr val="bg2">
                  <a:lumMod val="25000"/>
                </a:schemeClr>
              </a:solidFill>
              <a:latin typeface="Century Gothic" panose="020B0502020202020204" pitchFamily="34" charset="0"/>
            </a:rPr>
            <a:t>A life-long process of    self-reflection &amp; self-critique to understand personal biases &amp; to develop &amp; maintain mutually respectful partnerships based on mutual trust.</a:t>
          </a:r>
        </a:p>
        <a:p>
          <a:pPr algn="ctr">
            <a:buNone/>
          </a:pPr>
          <a:r>
            <a:rPr lang="en-US" sz="1400" b="0" dirty="0">
              <a:solidFill>
                <a:schemeClr val="bg2">
                  <a:lumMod val="25000"/>
                </a:schemeClr>
              </a:solidFill>
              <a:latin typeface="Century Gothic" panose="020B0502020202020204" pitchFamily="34" charset="0"/>
            </a:rPr>
            <a:t>From First Nations Health Authority, 2015</a:t>
          </a:r>
          <a:endParaRPr lang="en-US" sz="1400" dirty="0">
            <a:solidFill>
              <a:schemeClr val="bg2">
                <a:lumMod val="25000"/>
              </a:schemeClr>
            </a:solidFill>
            <a:latin typeface="Century Gothic" panose="020B0502020202020204" pitchFamily="34" charset="0"/>
          </a:endParaRPr>
        </a:p>
      </dgm:t>
    </dgm:pt>
    <dgm:pt modelId="{7CC85379-D803-6C47-A039-54AF7697EAE0}" type="parTrans" cxnId="{43D14F0A-552E-9A48-B732-E12D9D3BD8FD}">
      <dgm:prSet/>
      <dgm:spPr/>
      <dgm:t>
        <a:bodyPr/>
        <a:lstStyle/>
        <a:p>
          <a:endParaRPr lang="en-US"/>
        </a:p>
      </dgm:t>
    </dgm:pt>
    <dgm:pt modelId="{08CDF89E-F521-5B41-9307-D398D4BA9A90}" type="sibTrans" cxnId="{43D14F0A-552E-9A48-B732-E12D9D3BD8FD}">
      <dgm:prSet/>
      <dgm:spPr/>
      <dgm:t>
        <a:bodyPr/>
        <a:lstStyle/>
        <a:p>
          <a:endParaRPr lang="en-US"/>
        </a:p>
      </dgm:t>
    </dgm:pt>
    <dgm:pt modelId="{D5EB4D90-5A95-E74E-A8B6-53AC0783B7FD}">
      <dgm:prSet phldrT="[Text]" custT="1"/>
      <dgm:spPr/>
      <dgm:t>
        <a:bodyPr/>
        <a:lstStyle/>
        <a:p>
          <a:pPr>
            <a:lnSpc>
              <a:spcPct val="100000"/>
            </a:lnSpc>
            <a:buNone/>
          </a:pPr>
          <a:r>
            <a:rPr lang="en-US" sz="2400" b="1" dirty="0">
              <a:solidFill>
                <a:srgbClr val="5F88A1"/>
              </a:solidFill>
              <a:latin typeface="Century Gothic" panose="020B0502020202020204" pitchFamily="34" charset="0"/>
            </a:rPr>
            <a:t>A - </a:t>
          </a:r>
          <a:r>
            <a:rPr lang="en-US" sz="2400" b="0" dirty="0">
              <a:solidFill>
                <a:srgbClr val="5F88A1"/>
              </a:solidFill>
              <a:latin typeface="Century Gothic" panose="020B0502020202020204" pitchFamily="34" charset="0"/>
            </a:rPr>
            <a:t>As</a:t>
          </a:r>
          <a:r>
            <a:rPr lang="en-US" sz="2300" b="0" dirty="0">
              <a:solidFill>
                <a:srgbClr val="5F88A1"/>
              </a:solidFill>
              <a:latin typeface="Century Gothic" panose="020B0502020202020204" pitchFamily="34" charset="0"/>
            </a:rPr>
            <a:t>k questions in a humble, safe manner</a:t>
          </a:r>
          <a:endParaRPr lang="en-US" sz="2300" dirty="0">
            <a:solidFill>
              <a:srgbClr val="5F88A1"/>
            </a:solidFill>
            <a:latin typeface="Century Gothic" panose="020B0502020202020204" pitchFamily="34" charset="0"/>
          </a:endParaRPr>
        </a:p>
      </dgm:t>
    </dgm:pt>
    <dgm:pt modelId="{566B6179-5375-C54F-BCA4-91832F94E67F}" type="parTrans" cxnId="{4FC18B3D-8FA6-504F-ABA0-1C401CF3B7EE}">
      <dgm:prSet/>
      <dgm:spPr/>
      <dgm:t>
        <a:bodyPr/>
        <a:lstStyle/>
        <a:p>
          <a:endParaRPr lang="en-US"/>
        </a:p>
      </dgm:t>
    </dgm:pt>
    <dgm:pt modelId="{0EEAF55A-2A2A-6B4B-A491-FF1470147FC9}" type="sibTrans" cxnId="{4FC18B3D-8FA6-504F-ABA0-1C401CF3B7EE}">
      <dgm:prSet/>
      <dgm:spPr/>
      <dgm:t>
        <a:bodyPr/>
        <a:lstStyle/>
        <a:p>
          <a:endParaRPr lang="en-US"/>
        </a:p>
      </dgm:t>
    </dgm:pt>
    <dgm:pt modelId="{8337D438-2749-9545-9B47-6EB349EF0ADB}">
      <dgm:prSet phldrT="[Text]" custT="1"/>
      <dgm:spPr/>
      <dgm:t>
        <a:bodyPr/>
        <a:lstStyle/>
        <a:p>
          <a:pPr>
            <a:buNone/>
          </a:pPr>
          <a:r>
            <a:rPr lang="en-US" sz="2400" b="1" dirty="0">
              <a:solidFill>
                <a:srgbClr val="949C54"/>
              </a:solidFill>
              <a:latin typeface="Century Gothic" panose="020B0502020202020204" pitchFamily="34" charset="0"/>
            </a:rPr>
            <a:t>S - </a:t>
          </a:r>
          <a:r>
            <a:rPr lang="en-US" sz="2400" b="0" dirty="0">
              <a:solidFill>
                <a:srgbClr val="949C54"/>
              </a:solidFill>
              <a:latin typeface="Century Gothic" panose="020B0502020202020204" pitchFamily="34" charset="0"/>
            </a:rPr>
            <a:t>S</a:t>
          </a:r>
          <a:r>
            <a:rPr lang="en-US" sz="2300" b="0" dirty="0">
              <a:solidFill>
                <a:srgbClr val="949C54"/>
              </a:solidFill>
              <a:latin typeface="Century Gothic" panose="020B0502020202020204" pitchFamily="34" charset="0"/>
            </a:rPr>
            <a:t>eek Self-Awareness</a:t>
          </a:r>
          <a:endParaRPr lang="en-US" sz="2300" dirty="0">
            <a:solidFill>
              <a:srgbClr val="949C54"/>
            </a:solidFill>
            <a:latin typeface="Century Gothic" panose="020B0502020202020204" pitchFamily="34" charset="0"/>
          </a:endParaRPr>
        </a:p>
      </dgm:t>
    </dgm:pt>
    <dgm:pt modelId="{48208BDE-BC07-D34E-9DF1-AA7E62B45042}" type="parTrans" cxnId="{150CB128-D126-0C45-A400-96FD188093A0}">
      <dgm:prSet/>
      <dgm:spPr/>
      <dgm:t>
        <a:bodyPr/>
        <a:lstStyle/>
        <a:p>
          <a:endParaRPr lang="en-US"/>
        </a:p>
      </dgm:t>
    </dgm:pt>
    <dgm:pt modelId="{7F52D78E-32C0-7A4F-B966-A2D3ABAB9FC3}" type="sibTrans" cxnId="{150CB128-D126-0C45-A400-96FD188093A0}">
      <dgm:prSet/>
      <dgm:spPr/>
      <dgm:t>
        <a:bodyPr/>
        <a:lstStyle/>
        <a:p>
          <a:endParaRPr lang="en-US"/>
        </a:p>
      </dgm:t>
    </dgm:pt>
    <dgm:pt modelId="{4DDCC1FC-F8E7-B44F-89A7-589A5A221DEF}">
      <dgm:prSet phldrT="[Text]" custT="1"/>
      <dgm:spPr/>
      <dgm:t>
        <a:bodyPr/>
        <a:lstStyle/>
        <a:p>
          <a:pPr>
            <a:buNone/>
          </a:pPr>
          <a:r>
            <a:rPr lang="en-US" sz="2400" b="1" dirty="0">
              <a:solidFill>
                <a:srgbClr val="B25243"/>
              </a:solidFill>
              <a:latin typeface="Century Gothic" panose="020B0502020202020204" pitchFamily="34" charset="0"/>
            </a:rPr>
            <a:t>S - </a:t>
          </a:r>
          <a:r>
            <a:rPr lang="en-US" sz="2400" b="0" dirty="0">
              <a:solidFill>
                <a:srgbClr val="B25243"/>
              </a:solidFill>
              <a:latin typeface="Century Gothic" panose="020B0502020202020204" pitchFamily="34" charset="0"/>
            </a:rPr>
            <a:t>S</a:t>
          </a:r>
          <a:r>
            <a:rPr lang="en-US" sz="2300" b="0" dirty="0">
              <a:solidFill>
                <a:srgbClr val="B25243"/>
              </a:solidFill>
              <a:latin typeface="Century Gothic" panose="020B0502020202020204" pitchFamily="34" charset="0"/>
            </a:rPr>
            <a:t>uspend Judgment</a:t>
          </a:r>
          <a:endParaRPr lang="en-US" sz="2300" dirty="0">
            <a:solidFill>
              <a:srgbClr val="B25243"/>
            </a:solidFill>
            <a:latin typeface="Century Gothic" panose="020B0502020202020204" pitchFamily="34" charset="0"/>
          </a:endParaRPr>
        </a:p>
      </dgm:t>
    </dgm:pt>
    <dgm:pt modelId="{21E7EF58-EF74-C940-A4A5-BAF86D8AC170}" type="parTrans" cxnId="{0E4239B8-E191-F046-844C-C23B87E6A737}">
      <dgm:prSet/>
      <dgm:spPr/>
      <dgm:t>
        <a:bodyPr/>
        <a:lstStyle/>
        <a:p>
          <a:endParaRPr lang="en-US"/>
        </a:p>
      </dgm:t>
    </dgm:pt>
    <dgm:pt modelId="{A1B79BA1-5649-704B-B4DB-14185C7C6DA8}" type="sibTrans" cxnId="{0E4239B8-E191-F046-844C-C23B87E6A737}">
      <dgm:prSet/>
      <dgm:spPr/>
      <dgm:t>
        <a:bodyPr/>
        <a:lstStyle/>
        <a:p>
          <a:endParaRPr lang="en-US"/>
        </a:p>
      </dgm:t>
    </dgm:pt>
    <dgm:pt modelId="{3BA6E632-7737-3B49-9867-7A0A731A1A92}">
      <dgm:prSet custT="1"/>
      <dgm:spPr/>
      <dgm:t>
        <a:bodyPr/>
        <a:lstStyle/>
        <a:p>
          <a:pPr>
            <a:buNone/>
          </a:pPr>
          <a:r>
            <a:rPr lang="en-US" sz="2400" b="1" dirty="0">
              <a:solidFill>
                <a:srgbClr val="E98C35"/>
              </a:solidFill>
              <a:latin typeface="Century Gothic" panose="020B0502020202020204" pitchFamily="34" charset="0"/>
            </a:rPr>
            <a:t>E - </a:t>
          </a:r>
          <a:r>
            <a:rPr lang="en-US" sz="2400" b="0" dirty="0">
              <a:solidFill>
                <a:srgbClr val="E98C35"/>
              </a:solidFill>
              <a:latin typeface="Century Gothic" panose="020B0502020202020204" pitchFamily="34" charset="0"/>
            </a:rPr>
            <a:t>E</a:t>
          </a:r>
          <a:r>
            <a:rPr lang="en-US" sz="2300" b="0" dirty="0">
              <a:solidFill>
                <a:srgbClr val="E98C35"/>
              </a:solidFill>
              <a:latin typeface="Century Gothic" panose="020B0502020202020204" pitchFamily="34" charset="0"/>
            </a:rPr>
            <a:t>xpress kindness and compassion</a:t>
          </a:r>
          <a:endParaRPr lang="en-US" sz="2300" dirty="0">
            <a:solidFill>
              <a:srgbClr val="E98C35"/>
            </a:solidFill>
            <a:latin typeface="Century Gothic" panose="020B0502020202020204" pitchFamily="34" charset="0"/>
          </a:endParaRPr>
        </a:p>
      </dgm:t>
    </dgm:pt>
    <dgm:pt modelId="{2969137D-3E0F-F24A-B889-DA6CF25A958B}" type="parTrans" cxnId="{DB640724-1D44-7045-B173-CFA7B7458E08}">
      <dgm:prSet/>
      <dgm:spPr/>
      <dgm:t>
        <a:bodyPr/>
        <a:lstStyle/>
        <a:p>
          <a:endParaRPr lang="en-US"/>
        </a:p>
      </dgm:t>
    </dgm:pt>
    <dgm:pt modelId="{8D2A3533-F54F-3C4C-8BB8-916795E25C4D}" type="sibTrans" cxnId="{DB640724-1D44-7045-B173-CFA7B7458E08}">
      <dgm:prSet/>
      <dgm:spPr/>
      <dgm:t>
        <a:bodyPr/>
        <a:lstStyle/>
        <a:p>
          <a:endParaRPr lang="en-US"/>
        </a:p>
      </dgm:t>
    </dgm:pt>
    <dgm:pt modelId="{70E750F6-7D49-984E-BB84-7AF25F192857}">
      <dgm:prSet custT="1"/>
      <dgm:spPr/>
      <dgm:t>
        <a:bodyPr/>
        <a:lstStyle/>
        <a:p>
          <a:pPr>
            <a:buNone/>
          </a:pPr>
          <a:r>
            <a:rPr lang="en-US" sz="2400" b="1" dirty="0">
              <a:solidFill>
                <a:srgbClr val="E3B344"/>
              </a:solidFill>
              <a:latin typeface="Century Gothic" panose="020B0502020202020204" pitchFamily="34" charset="0"/>
            </a:rPr>
            <a:t>S - </a:t>
          </a:r>
          <a:r>
            <a:rPr lang="en-US" sz="2400" b="0" dirty="0">
              <a:solidFill>
                <a:srgbClr val="E3B344"/>
              </a:solidFill>
              <a:latin typeface="Century Gothic" panose="020B0502020202020204" pitchFamily="34" charset="0"/>
            </a:rPr>
            <a:t>S</a:t>
          </a:r>
          <a:r>
            <a:rPr lang="en-US" sz="2300" b="0" dirty="0">
              <a:solidFill>
                <a:srgbClr val="E3B344"/>
              </a:solidFill>
              <a:latin typeface="Century Gothic" panose="020B0502020202020204" pitchFamily="34" charset="0"/>
            </a:rPr>
            <a:t>upport a safe &amp; welcoming environment</a:t>
          </a:r>
          <a:endParaRPr lang="en-US" sz="2300" dirty="0">
            <a:solidFill>
              <a:srgbClr val="E3B344"/>
            </a:solidFill>
            <a:latin typeface="Century Gothic" panose="020B0502020202020204" pitchFamily="34" charset="0"/>
          </a:endParaRPr>
        </a:p>
      </dgm:t>
    </dgm:pt>
    <dgm:pt modelId="{DFE24296-6A13-9E49-8F29-1816694F6521}" type="parTrans" cxnId="{C49D8E41-84F0-8944-B709-6FFE73856AE2}">
      <dgm:prSet/>
      <dgm:spPr/>
      <dgm:t>
        <a:bodyPr/>
        <a:lstStyle/>
        <a:p>
          <a:endParaRPr lang="en-US"/>
        </a:p>
      </dgm:t>
    </dgm:pt>
    <dgm:pt modelId="{30AEC0A1-0CDB-274D-862B-90DEAA7687BB}" type="sibTrans" cxnId="{C49D8E41-84F0-8944-B709-6FFE73856AE2}">
      <dgm:prSet/>
      <dgm:spPr/>
      <dgm:t>
        <a:bodyPr/>
        <a:lstStyle/>
        <a:p>
          <a:endParaRPr lang="en-US"/>
        </a:p>
      </dgm:t>
    </dgm:pt>
    <dgm:pt modelId="{027F60E1-B659-D445-B399-88083E1C609F}">
      <dgm:prSet custT="1"/>
      <dgm:spPr/>
      <dgm:t>
        <a:bodyPr/>
        <a:lstStyle/>
        <a:p>
          <a:pPr>
            <a:buNone/>
          </a:pPr>
          <a:r>
            <a:rPr lang="en-US" sz="2400" b="1" dirty="0">
              <a:solidFill>
                <a:schemeClr val="accent3">
                  <a:lumMod val="75000"/>
                </a:schemeClr>
              </a:solidFill>
              <a:latin typeface="Century Gothic" panose="020B0502020202020204" pitchFamily="34" charset="0"/>
            </a:rPr>
            <a:t>S - </a:t>
          </a:r>
          <a:r>
            <a:rPr lang="en-US" sz="2400" b="0" dirty="0">
              <a:solidFill>
                <a:schemeClr val="accent3">
                  <a:lumMod val="75000"/>
                </a:schemeClr>
              </a:solidFill>
              <a:latin typeface="Century Gothic" panose="020B0502020202020204" pitchFamily="34" charset="0"/>
            </a:rPr>
            <a:t>S</a:t>
          </a:r>
          <a:r>
            <a:rPr lang="en-US" sz="2300" b="0" dirty="0">
              <a:solidFill>
                <a:schemeClr val="accent3">
                  <a:lumMod val="75000"/>
                </a:schemeClr>
              </a:solidFill>
              <a:latin typeface="Century Gothic" panose="020B0502020202020204" pitchFamily="34" charset="0"/>
            </a:rPr>
            <a:t>tart where the client is at</a:t>
          </a:r>
          <a:endParaRPr lang="en-US" sz="2300" dirty="0">
            <a:solidFill>
              <a:schemeClr val="accent3">
                <a:lumMod val="75000"/>
              </a:schemeClr>
            </a:solidFill>
            <a:latin typeface="Century Gothic" panose="020B0502020202020204" pitchFamily="34" charset="0"/>
          </a:endParaRPr>
        </a:p>
      </dgm:t>
    </dgm:pt>
    <dgm:pt modelId="{75E0E148-F72C-F44D-9155-E73F5C3D71EC}" type="parTrans" cxnId="{A1828200-B6F6-D04D-9A4C-6BFCAFACC0DD}">
      <dgm:prSet/>
      <dgm:spPr/>
      <dgm:t>
        <a:bodyPr/>
        <a:lstStyle/>
        <a:p>
          <a:endParaRPr lang="en-US"/>
        </a:p>
      </dgm:t>
    </dgm:pt>
    <dgm:pt modelId="{838A769F-DBC6-904E-84A3-E9B1A7D486BD}" type="sibTrans" cxnId="{A1828200-B6F6-D04D-9A4C-6BFCAFACC0DD}">
      <dgm:prSet/>
      <dgm:spPr/>
      <dgm:t>
        <a:bodyPr/>
        <a:lstStyle/>
        <a:p>
          <a:endParaRPr lang="en-US"/>
        </a:p>
      </dgm:t>
    </dgm:pt>
    <dgm:pt modelId="{9B5057A6-11AA-3846-97ED-11824D0AC33A}" type="pres">
      <dgm:prSet presAssocID="{B72B04FA-66C9-2D44-B9F8-E6516C814D63}" presName="vert0" presStyleCnt="0">
        <dgm:presLayoutVars>
          <dgm:dir/>
          <dgm:animOne val="branch"/>
          <dgm:animLvl val="lvl"/>
        </dgm:presLayoutVars>
      </dgm:prSet>
      <dgm:spPr/>
    </dgm:pt>
    <dgm:pt modelId="{B147A298-4FEE-2D45-B695-36EA60C49910}" type="pres">
      <dgm:prSet presAssocID="{81D4102E-7C58-DD4E-AD11-017DD2F1B3E1}" presName="thickLine" presStyleLbl="alignNode1" presStyleIdx="0" presStyleCnt="1"/>
      <dgm:spPr/>
    </dgm:pt>
    <dgm:pt modelId="{89CE93AA-B91D-9549-AAF5-E7F6ACC12E03}" type="pres">
      <dgm:prSet presAssocID="{81D4102E-7C58-DD4E-AD11-017DD2F1B3E1}" presName="horz1" presStyleCnt="0"/>
      <dgm:spPr/>
    </dgm:pt>
    <dgm:pt modelId="{420505A9-F18A-F94E-92EA-884F2DD4EEA1}" type="pres">
      <dgm:prSet presAssocID="{81D4102E-7C58-DD4E-AD11-017DD2F1B3E1}" presName="tx1" presStyleLbl="revTx" presStyleIdx="0" presStyleCnt="7" custScaleX="238067"/>
      <dgm:spPr/>
    </dgm:pt>
    <dgm:pt modelId="{66C509D2-D948-E84F-B4AB-71044FB53DDB}" type="pres">
      <dgm:prSet presAssocID="{81D4102E-7C58-DD4E-AD11-017DD2F1B3E1}" presName="vert1" presStyleCnt="0"/>
      <dgm:spPr/>
    </dgm:pt>
    <dgm:pt modelId="{72FF3F4F-C9F3-A747-B728-2AB2485696D7}" type="pres">
      <dgm:prSet presAssocID="{D5EB4D90-5A95-E74E-A8B6-53AC0783B7FD}" presName="vertSpace2a" presStyleCnt="0"/>
      <dgm:spPr/>
    </dgm:pt>
    <dgm:pt modelId="{545E2AB5-ECA6-1343-A8F5-FD7FB36A15E4}" type="pres">
      <dgm:prSet presAssocID="{D5EB4D90-5A95-E74E-A8B6-53AC0783B7FD}" presName="horz2" presStyleCnt="0"/>
      <dgm:spPr/>
    </dgm:pt>
    <dgm:pt modelId="{DA3934C2-1975-5942-966C-984E31AE8791}" type="pres">
      <dgm:prSet presAssocID="{D5EB4D90-5A95-E74E-A8B6-53AC0783B7FD}" presName="horzSpace2" presStyleCnt="0"/>
      <dgm:spPr/>
    </dgm:pt>
    <dgm:pt modelId="{0E0BD18B-0FAE-4B40-B7C3-19C2F56F465B}" type="pres">
      <dgm:prSet presAssocID="{D5EB4D90-5A95-E74E-A8B6-53AC0783B7FD}" presName="tx2" presStyleLbl="revTx" presStyleIdx="1" presStyleCnt="7"/>
      <dgm:spPr/>
    </dgm:pt>
    <dgm:pt modelId="{7F704362-3ADB-A54B-8E99-C3B8CF6BC61E}" type="pres">
      <dgm:prSet presAssocID="{D5EB4D90-5A95-E74E-A8B6-53AC0783B7FD}" presName="vert2" presStyleCnt="0"/>
      <dgm:spPr/>
    </dgm:pt>
    <dgm:pt modelId="{5EE6B01D-13F3-3146-B1A9-3DBF8A3666E3}" type="pres">
      <dgm:prSet presAssocID="{D5EB4D90-5A95-E74E-A8B6-53AC0783B7FD}" presName="thinLine2b" presStyleLbl="callout" presStyleIdx="0" presStyleCnt="6"/>
      <dgm:spPr/>
    </dgm:pt>
    <dgm:pt modelId="{1FFB2DC0-13AA-5D4B-A61E-1F0C934ECDBB}" type="pres">
      <dgm:prSet presAssocID="{D5EB4D90-5A95-E74E-A8B6-53AC0783B7FD}" presName="vertSpace2b" presStyleCnt="0"/>
      <dgm:spPr/>
    </dgm:pt>
    <dgm:pt modelId="{600849CE-0A98-3A49-AF89-B0CAAAC31E24}" type="pres">
      <dgm:prSet presAssocID="{8337D438-2749-9545-9B47-6EB349EF0ADB}" presName="horz2" presStyleCnt="0"/>
      <dgm:spPr/>
    </dgm:pt>
    <dgm:pt modelId="{AC1F0A36-8BC2-2D42-AC70-8D23F271A8FC}" type="pres">
      <dgm:prSet presAssocID="{8337D438-2749-9545-9B47-6EB349EF0ADB}" presName="horzSpace2" presStyleCnt="0"/>
      <dgm:spPr/>
    </dgm:pt>
    <dgm:pt modelId="{8337F7EB-0809-3C48-AB01-AA2B57C0808C}" type="pres">
      <dgm:prSet presAssocID="{8337D438-2749-9545-9B47-6EB349EF0ADB}" presName="tx2" presStyleLbl="revTx" presStyleIdx="2" presStyleCnt="7"/>
      <dgm:spPr/>
    </dgm:pt>
    <dgm:pt modelId="{228E0AF3-DA1E-0144-984B-85DDB67E9011}" type="pres">
      <dgm:prSet presAssocID="{8337D438-2749-9545-9B47-6EB349EF0ADB}" presName="vert2" presStyleCnt="0"/>
      <dgm:spPr/>
    </dgm:pt>
    <dgm:pt modelId="{6BEB9C1A-3ADF-9F4C-871B-0FD4B36C3AA0}" type="pres">
      <dgm:prSet presAssocID="{8337D438-2749-9545-9B47-6EB349EF0ADB}" presName="thinLine2b" presStyleLbl="callout" presStyleIdx="1" presStyleCnt="6"/>
      <dgm:spPr/>
    </dgm:pt>
    <dgm:pt modelId="{B54AD441-3B7B-114F-B630-2F9DAA7F6DB2}" type="pres">
      <dgm:prSet presAssocID="{8337D438-2749-9545-9B47-6EB349EF0ADB}" presName="vertSpace2b" presStyleCnt="0"/>
      <dgm:spPr/>
    </dgm:pt>
    <dgm:pt modelId="{07D8FFB5-B1BA-4344-B2FF-09C678B058CF}" type="pres">
      <dgm:prSet presAssocID="{4DDCC1FC-F8E7-B44F-89A7-589A5A221DEF}" presName="horz2" presStyleCnt="0"/>
      <dgm:spPr/>
    </dgm:pt>
    <dgm:pt modelId="{97D28305-2759-434D-A836-93818871A6EF}" type="pres">
      <dgm:prSet presAssocID="{4DDCC1FC-F8E7-B44F-89A7-589A5A221DEF}" presName="horzSpace2" presStyleCnt="0"/>
      <dgm:spPr/>
    </dgm:pt>
    <dgm:pt modelId="{05A17C7F-598F-D249-A65C-D4A75EF85219}" type="pres">
      <dgm:prSet presAssocID="{4DDCC1FC-F8E7-B44F-89A7-589A5A221DEF}" presName="tx2" presStyleLbl="revTx" presStyleIdx="3" presStyleCnt="7"/>
      <dgm:spPr/>
    </dgm:pt>
    <dgm:pt modelId="{4D3B79CC-69AE-D54A-9EFC-BCF7D8A0F0BF}" type="pres">
      <dgm:prSet presAssocID="{4DDCC1FC-F8E7-B44F-89A7-589A5A221DEF}" presName="vert2" presStyleCnt="0"/>
      <dgm:spPr/>
    </dgm:pt>
    <dgm:pt modelId="{19E08163-33E7-C243-80D6-F2F21C5B767E}" type="pres">
      <dgm:prSet presAssocID="{4DDCC1FC-F8E7-B44F-89A7-589A5A221DEF}" presName="thinLine2b" presStyleLbl="callout" presStyleIdx="2" presStyleCnt="6"/>
      <dgm:spPr/>
    </dgm:pt>
    <dgm:pt modelId="{A9C41F73-A73C-3644-AAD0-FD307A0C3E9A}" type="pres">
      <dgm:prSet presAssocID="{4DDCC1FC-F8E7-B44F-89A7-589A5A221DEF}" presName="vertSpace2b" presStyleCnt="0"/>
      <dgm:spPr/>
    </dgm:pt>
    <dgm:pt modelId="{298FFF93-484A-0C48-852E-2D03D020C650}" type="pres">
      <dgm:prSet presAssocID="{3BA6E632-7737-3B49-9867-7A0A731A1A92}" presName="horz2" presStyleCnt="0"/>
      <dgm:spPr/>
    </dgm:pt>
    <dgm:pt modelId="{69F157FD-031B-2440-99DC-A0C155B5E16F}" type="pres">
      <dgm:prSet presAssocID="{3BA6E632-7737-3B49-9867-7A0A731A1A92}" presName="horzSpace2" presStyleCnt="0"/>
      <dgm:spPr/>
    </dgm:pt>
    <dgm:pt modelId="{71C2B57F-A376-6F4B-8C1A-BECB1BED1367}" type="pres">
      <dgm:prSet presAssocID="{3BA6E632-7737-3B49-9867-7A0A731A1A92}" presName="tx2" presStyleLbl="revTx" presStyleIdx="4" presStyleCnt="7"/>
      <dgm:spPr/>
    </dgm:pt>
    <dgm:pt modelId="{28736658-F68B-1B48-BF25-94CE30C2A0A9}" type="pres">
      <dgm:prSet presAssocID="{3BA6E632-7737-3B49-9867-7A0A731A1A92}" presName="vert2" presStyleCnt="0"/>
      <dgm:spPr/>
    </dgm:pt>
    <dgm:pt modelId="{EA5FD804-89DF-604E-9B93-9BA18FFF04ED}" type="pres">
      <dgm:prSet presAssocID="{3BA6E632-7737-3B49-9867-7A0A731A1A92}" presName="thinLine2b" presStyleLbl="callout" presStyleIdx="3" presStyleCnt="6"/>
      <dgm:spPr/>
    </dgm:pt>
    <dgm:pt modelId="{9CD9B135-4C84-6D4B-A66D-612A2AE5B890}" type="pres">
      <dgm:prSet presAssocID="{3BA6E632-7737-3B49-9867-7A0A731A1A92}" presName="vertSpace2b" presStyleCnt="0"/>
      <dgm:spPr/>
    </dgm:pt>
    <dgm:pt modelId="{EB3B5E1F-F00A-8142-BCD8-AD4F910D20CB}" type="pres">
      <dgm:prSet presAssocID="{70E750F6-7D49-984E-BB84-7AF25F192857}" presName="horz2" presStyleCnt="0"/>
      <dgm:spPr/>
    </dgm:pt>
    <dgm:pt modelId="{FC042C95-41A3-4543-AF48-9A407E1C91BA}" type="pres">
      <dgm:prSet presAssocID="{70E750F6-7D49-984E-BB84-7AF25F192857}" presName="horzSpace2" presStyleCnt="0"/>
      <dgm:spPr/>
    </dgm:pt>
    <dgm:pt modelId="{022C0AFF-175A-5447-98F8-4496BA80C6AB}" type="pres">
      <dgm:prSet presAssocID="{70E750F6-7D49-984E-BB84-7AF25F192857}" presName="tx2" presStyleLbl="revTx" presStyleIdx="5" presStyleCnt="7"/>
      <dgm:spPr/>
    </dgm:pt>
    <dgm:pt modelId="{3EF1D999-33E6-BD48-964C-8301C1F0C6DD}" type="pres">
      <dgm:prSet presAssocID="{70E750F6-7D49-984E-BB84-7AF25F192857}" presName="vert2" presStyleCnt="0"/>
      <dgm:spPr/>
    </dgm:pt>
    <dgm:pt modelId="{9996D718-9386-4346-9ED3-9D4033C20605}" type="pres">
      <dgm:prSet presAssocID="{70E750F6-7D49-984E-BB84-7AF25F192857}" presName="thinLine2b" presStyleLbl="callout" presStyleIdx="4" presStyleCnt="6"/>
      <dgm:spPr/>
    </dgm:pt>
    <dgm:pt modelId="{B09276F8-84B2-2140-83A5-4931596F8791}" type="pres">
      <dgm:prSet presAssocID="{70E750F6-7D49-984E-BB84-7AF25F192857}" presName="vertSpace2b" presStyleCnt="0"/>
      <dgm:spPr/>
    </dgm:pt>
    <dgm:pt modelId="{263D6D83-38F4-DB45-BEBC-C46205D724CE}" type="pres">
      <dgm:prSet presAssocID="{027F60E1-B659-D445-B399-88083E1C609F}" presName="horz2" presStyleCnt="0"/>
      <dgm:spPr/>
    </dgm:pt>
    <dgm:pt modelId="{3C7C859A-5CB8-7141-9E34-D50656D88086}" type="pres">
      <dgm:prSet presAssocID="{027F60E1-B659-D445-B399-88083E1C609F}" presName="horzSpace2" presStyleCnt="0"/>
      <dgm:spPr/>
    </dgm:pt>
    <dgm:pt modelId="{2EC29571-FC5F-7243-ABD8-D7137F055640}" type="pres">
      <dgm:prSet presAssocID="{027F60E1-B659-D445-B399-88083E1C609F}" presName="tx2" presStyleLbl="revTx" presStyleIdx="6" presStyleCnt="7"/>
      <dgm:spPr/>
    </dgm:pt>
    <dgm:pt modelId="{7DED348C-1684-0E44-A5A8-4B2F57CEF6A7}" type="pres">
      <dgm:prSet presAssocID="{027F60E1-B659-D445-B399-88083E1C609F}" presName="vert2" presStyleCnt="0"/>
      <dgm:spPr/>
    </dgm:pt>
    <dgm:pt modelId="{C13442E7-977C-1B40-BD5A-36816FBB983F}" type="pres">
      <dgm:prSet presAssocID="{027F60E1-B659-D445-B399-88083E1C609F}" presName="thinLine2b" presStyleLbl="callout" presStyleIdx="5" presStyleCnt="6"/>
      <dgm:spPr/>
    </dgm:pt>
    <dgm:pt modelId="{B83AE965-A74B-4B4A-B666-503EC1A2D4D3}" type="pres">
      <dgm:prSet presAssocID="{027F60E1-B659-D445-B399-88083E1C609F}" presName="vertSpace2b" presStyleCnt="0"/>
      <dgm:spPr/>
    </dgm:pt>
  </dgm:ptLst>
  <dgm:cxnLst>
    <dgm:cxn modelId="{A1828200-B6F6-D04D-9A4C-6BFCAFACC0DD}" srcId="{81D4102E-7C58-DD4E-AD11-017DD2F1B3E1}" destId="{027F60E1-B659-D445-B399-88083E1C609F}" srcOrd="5" destOrd="0" parTransId="{75E0E148-F72C-F44D-9155-E73F5C3D71EC}" sibTransId="{838A769F-DBC6-904E-84A3-E9B1A7D486BD}"/>
    <dgm:cxn modelId="{4754ED04-3E05-634E-80B2-40FBC5623DC0}" type="presOf" srcId="{027F60E1-B659-D445-B399-88083E1C609F}" destId="{2EC29571-FC5F-7243-ABD8-D7137F055640}" srcOrd="0" destOrd="0" presId="urn:microsoft.com/office/officeart/2008/layout/LinedList"/>
    <dgm:cxn modelId="{43D14F0A-552E-9A48-B732-E12D9D3BD8FD}" srcId="{B72B04FA-66C9-2D44-B9F8-E6516C814D63}" destId="{81D4102E-7C58-DD4E-AD11-017DD2F1B3E1}" srcOrd="0" destOrd="0" parTransId="{7CC85379-D803-6C47-A039-54AF7697EAE0}" sibTransId="{08CDF89E-F521-5B41-9307-D398D4BA9A90}"/>
    <dgm:cxn modelId="{DB640724-1D44-7045-B173-CFA7B7458E08}" srcId="{81D4102E-7C58-DD4E-AD11-017DD2F1B3E1}" destId="{3BA6E632-7737-3B49-9867-7A0A731A1A92}" srcOrd="3" destOrd="0" parTransId="{2969137D-3E0F-F24A-B889-DA6CF25A958B}" sibTransId="{8D2A3533-F54F-3C4C-8BB8-916795E25C4D}"/>
    <dgm:cxn modelId="{150CB128-D126-0C45-A400-96FD188093A0}" srcId="{81D4102E-7C58-DD4E-AD11-017DD2F1B3E1}" destId="{8337D438-2749-9545-9B47-6EB349EF0ADB}" srcOrd="1" destOrd="0" parTransId="{48208BDE-BC07-D34E-9DF1-AA7E62B45042}" sibTransId="{7F52D78E-32C0-7A4F-B966-A2D3ABAB9FC3}"/>
    <dgm:cxn modelId="{0369162A-FE4B-804A-913D-0F411CA37A31}" type="presOf" srcId="{4DDCC1FC-F8E7-B44F-89A7-589A5A221DEF}" destId="{05A17C7F-598F-D249-A65C-D4A75EF85219}" srcOrd="0" destOrd="0" presId="urn:microsoft.com/office/officeart/2008/layout/LinedList"/>
    <dgm:cxn modelId="{E57EA631-9D11-5446-A055-5AA436664444}" type="presOf" srcId="{D5EB4D90-5A95-E74E-A8B6-53AC0783B7FD}" destId="{0E0BD18B-0FAE-4B40-B7C3-19C2F56F465B}" srcOrd="0" destOrd="0" presId="urn:microsoft.com/office/officeart/2008/layout/LinedList"/>
    <dgm:cxn modelId="{4FC18B3D-8FA6-504F-ABA0-1C401CF3B7EE}" srcId="{81D4102E-7C58-DD4E-AD11-017DD2F1B3E1}" destId="{D5EB4D90-5A95-E74E-A8B6-53AC0783B7FD}" srcOrd="0" destOrd="0" parTransId="{566B6179-5375-C54F-BCA4-91832F94E67F}" sibTransId="{0EEAF55A-2A2A-6B4B-A491-FF1470147FC9}"/>
    <dgm:cxn modelId="{C49D8E41-84F0-8944-B709-6FFE73856AE2}" srcId="{81D4102E-7C58-DD4E-AD11-017DD2F1B3E1}" destId="{70E750F6-7D49-984E-BB84-7AF25F192857}" srcOrd="4" destOrd="0" parTransId="{DFE24296-6A13-9E49-8F29-1816694F6521}" sibTransId="{30AEC0A1-0CDB-274D-862B-90DEAA7687BB}"/>
    <dgm:cxn modelId="{8ACBFF43-66AD-4845-A719-23088895E6A9}" type="presOf" srcId="{70E750F6-7D49-984E-BB84-7AF25F192857}" destId="{022C0AFF-175A-5447-98F8-4496BA80C6AB}" srcOrd="0" destOrd="0" presId="urn:microsoft.com/office/officeart/2008/layout/LinedList"/>
    <dgm:cxn modelId="{F1474271-7407-AE41-8559-0A2B09DD949E}" type="presOf" srcId="{81D4102E-7C58-DD4E-AD11-017DD2F1B3E1}" destId="{420505A9-F18A-F94E-92EA-884F2DD4EEA1}" srcOrd="0" destOrd="0" presId="urn:microsoft.com/office/officeart/2008/layout/LinedList"/>
    <dgm:cxn modelId="{9A57EE7B-D7D0-4B4B-9B71-8E74CE1E2AFF}" type="presOf" srcId="{3BA6E632-7737-3B49-9867-7A0A731A1A92}" destId="{71C2B57F-A376-6F4B-8C1A-BECB1BED1367}" srcOrd="0" destOrd="0" presId="urn:microsoft.com/office/officeart/2008/layout/LinedList"/>
    <dgm:cxn modelId="{D76189A6-AF14-E747-B210-869011AE4361}" type="presOf" srcId="{8337D438-2749-9545-9B47-6EB349EF0ADB}" destId="{8337F7EB-0809-3C48-AB01-AA2B57C0808C}" srcOrd="0" destOrd="0" presId="urn:microsoft.com/office/officeart/2008/layout/LinedList"/>
    <dgm:cxn modelId="{0E4239B8-E191-F046-844C-C23B87E6A737}" srcId="{81D4102E-7C58-DD4E-AD11-017DD2F1B3E1}" destId="{4DDCC1FC-F8E7-B44F-89A7-589A5A221DEF}" srcOrd="2" destOrd="0" parTransId="{21E7EF58-EF74-C940-A4A5-BAF86D8AC170}" sibTransId="{A1B79BA1-5649-704B-B4DB-14185C7C6DA8}"/>
    <dgm:cxn modelId="{32FC57C3-F59D-2A4F-87FD-D4D1226F0451}" type="presOf" srcId="{B72B04FA-66C9-2D44-B9F8-E6516C814D63}" destId="{9B5057A6-11AA-3846-97ED-11824D0AC33A}" srcOrd="0" destOrd="0" presId="urn:microsoft.com/office/officeart/2008/layout/LinedList"/>
    <dgm:cxn modelId="{D9770CAD-761D-8B4F-B8AE-40E412F436E6}" type="presParOf" srcId="{9B5057A6-11AA-3846-97ED-11824D0AC33A}" destId="{B147A298-4FEE-2D45-B695-36EA60C49910}" srcOrd="0" destOrd="0" presId="urn:microsoft.com/office/officeart/2008/layout/LinedList"/>
    <dgm:cxn modelId="{97A9D10A-ABC4-8B42-A2A6-1C542F633A1B}" type="presParOf" srcId="{9B5057A6-11AA-3846-97ED-11824D0AC33A}" destId="{89CE93AA-B91D-9549-AAF5-E7F6ACC12E03}" srcOrd="1" destOrd="0" presId="urn:microsoft.com/office/officeart/2008/layout/LinedList"/>
    <dgm:cxn modelId="{F218CA98-BBBB-3F46-9133-E08C0F127D7A}" type="presParOf" srcId="{89CE93AA-B91D-9549-AAF5-E7F6ACC12E03}" destId="{420505A9-F18A-F94E-92EA-884F2DD4EEA1}" srcOrd="0" destOrd="0" presId="urn:microsoft.com/office/officeart/2008/layout/LinedList"/>
    <dgm:cxn modelId="{AB3A30C7-AE05-3F4A-BF01-5D0760F4189D}" type="presParOf" srcId="{89CE93AA-B91D-9549-AAF5-E7F6ACC12E03}" destId="{66C509D2-D948-E84F-B4AB-71044FB53DDB}" srcOrd="1" destOrd="0" presId="urn:microsoft.com/office/officeart/2008/layout/LinedList"/>
    <dgm:cxn modelId="{DC7CD338-3714-824A-A852-4E61776EE0C8}" type="presParOf" srcId="{66C509D2-D948-E84F-B4AB-71044FB53DDB}" destId="{72FF3F4F-C9F3-A747-B728-2AB2485696D7}" srcOrd="0" destOrd="0" presId="urn:microsoft.com/office/officeart/2008/layout/LinedList"/>
    <dgm:cxn modelId="{300608AD-FB3F-A941-9483-CBA3980ABAF9}" type="presParOf" srcId="{66C509D2-D948-E84F-B4AB-71044FB53DDB}" destId="{545E2AB5-ECA6-1343-A8F5-FD7FB36A15E4}" srcOrd="1" destOrd="0" presId="urn:microsoft.com/office/officeart/2008/layout/LinedList"/>
    <dgm:cxn modelId="{474582EA-9656-8849-AC52-A900D5F57191}" type="presParOf" srcId="{545E2AB5-ECA6-1343-A8F5-FD7FB36A15E4}" destId="{DA3934C2-1975-5942-966C-984E31AE8791}" srcOrd="0" destOrd="0" presId="urn:microsoft.com/office/officeart/2008/layout/LinedList"/>
    <dgm:cxn modelId="{4C00B3FF-54B0-2341-9457-A094BF4FFE1A}" type="presParOf" srcId="{545E2AB5-ECA6-1343-A8F5-FD7FB36A15E4}" destId="{0E0BD18B-0FAE-4B40-B7C3-19C2F56F465B}" srcOrd="1" destOrd="0" presId="urn:microsoft.com/office/officeart/2008/layout/LinedList"/>
    <dgm:cxn modelId="{AA154711-7EDE-584B-9360-C23D85789735}" type="presParOf" srcId="{545E2AB5-ECA6-1343-A8F5-FD7FB36A15E4}" destId="{7F704362-3ADB-A54B-8E99-C3B8CF6BC61E}" srcOrd="2" destOrd="0" presId="urn:microsoft.com/office/officeart/2008/layout/LinedList"/>
    <dgm:cxn modelId="{137FF9A4-B9F7-D843-A8AF-68EDFCF17636}" type="presParOf" srcId="{66C509D2-D948-E84F-B4AB-71044FB53DDB}" destId="{5EE6B01D-13F3-3146-B1A9-3DBF8A3666E3}" srcOrd="2" destOrd="0" presId="urn:microsoft.com/office/officeart/2008/layout/LinedList"/>
    <dgm:cxn modelId="{046EE948-09CE-0B41-8F6E-3005A56C5FC7}" type="presParOf" srcId="{66C509D2-D948-E84F-B4AB-71044FB53DDB}" destId="{1FFB2DC0-13AA-5D4B-A61E-1F0C934ECDBB}" srcOrd="3" destOrd="0" presId="urn:microsoft.com/office/officeart/2008/layout/LinedList"/>
    <dgm:cxn modelId="{8BABBB0D-7555-2041-A4BE-1EB6BF280DA0}" type="presParOf" srcId="{66C509D2-D948-E84F-B4AB-71044FB53DDB}" destId="{600849CE-0A98-3A49-AF89-B0CAAAC31E24}" srcOrd="4" destOrd="0" presId="urn:microsoft.com/office/officeart/2008/layout/LinedList"/>
    <dgm:cxn modelId="{0A3DC98A-B614-984F-AD90-8DD5613414D9}" type="presParOf" srcId="{600849CE-0A98-3A49-AF89-B0CAAAC31E24}" destId="{AC1F0A36-8BC2-2D42-AC70-8D23F271A8FC}" srcOrd="0" destOrd="0" presId="urn:microsoft.com/office/officeart/2008/layout/LinedList"/>
    <dgm:cxn modelId="{3698EBB2-0125-9440-883B-4D946B623031}" type="presParOf" srcId="{600849CE-0A98-3A49-AF89-B0CAAAC31E24}" destId="{8337F7EB-0809-3C48-AB01-AA2B57C0808C}" srcOrd="1" destOrd="0" presId="urn:microsoft.com/office/officeart/2008/layout/LinedList"/>
    <dgm:cxn modelId="{E0A25019-C6C5-B643-9BD2-B2A35F26DC01}" type="presParOf" srcId="{600849CE-0A98-3A49-AF89-B0CAAAC31E24}" destId="{228E0AF3-DA1E-0144-984B-85DDB67E9011}" srcOrd="2" destOrd="0" presId="urn:microsoft.com/office/officeart/2008/layout/LinedList"/>
    <dgm:cxn modelId="{EC0496A6-0BAC-D848-9B5F-39A126A65BFA}" type="presParOf" srcId="{66C509D2-D948-E84F-B4AB-71044FB53DDB}" destId="{6BEB9C1A-3ADF-9F4C-871B-0FD4B36C3AA0}" srcOrd="5" destOrd="0" presId="urn:microsoft.com/office/officeart/2008/layout/LinedList"/>
    <dgm:cxn modelId="{8C459926-934A-F846-8708-3AC3EEE4579D}" type="presParOf" srcId="{66C509D2-D948-E84F-B4AB-71044FB53DDB}" destId="{B54AD441-3B7B-114F-B630-2F9DAA7F6DB2}" srcOrd="6" destOrd="0" presId="urn:microsoft.com/office/officeart/2008/layout/LinedList"/>
    <dgm:cxn modelId="{0891C35F-0B8B-E54F-B613-75368A3BA090}" type="presParOf" srcId="{66C509D2-D948-E84F-B4AB-71044FB53DDB}" destId="{07D8FFB5-B1BA-4344-B2FF-09C678B058CF}" srcOrd="7" destOrd="0" presId="urn:microsoft.com/office/officeart/2008/layout/LinedList"/>
    <dgm:cxn modelId="{8613D7DC-A5C9-8241-BD06-52467B6F54A4}" type="presParOf" srcId="{07D8FFB5-B1BA-4344-B2FF-09C678B058CF}" destId="{97D28305-2759-434D-A836-93818871A6EF}" srcOrd="0" destOrd="0" presId="urn:microsoft.com/office/officeart/2008/layout/LinedList"/>
    <dgm:cxn modelId="{2AE2E751-3839-804E-B4A5-905E6EE68AA0}" type="presParOf" srcId="{07D8FFB5-B1BA-4344-B2FF-09C678B058CF}" destId="{05A17C7F-598F-D249-A65C-D4A75EF85219}" srcOrd="1" destOrd="0" presId="urn:microsoft.com/office/officeart/2008/layout/LinedList"/>
    <dgm:cxn modelId="{82DAA848-155F-A548-A9DF-4745224841EA}" type="presParOf" srcId="{07D8FFB5-B1BA-4344-B2FF-09C678B058CF}" destId="{4D3B79CC-69AE-D54A-9EFC-BCF7D8A0F0BF}" srcOrd="2" destOrd="0" presId="urn:microsoft.com/office/officeart/2008/layout/LinedList"/>
    <dgm:cxn modelId="{4957E757-596E-9045-B266-A971C1B3A845}" type="presParOf" srcId="{66C509D2-D948-E84F-B4AB-71044FB53DDB}" destId="{19E08163-33E7-C243-80D6-F2F21C5B767E}" srcOrd="8" destOrd="0" presId="urn:microsoft.com/office/officeart/2008/layout/LinedList"/>
    <dgm:cxn modelId="{D34D8C62-44F8-504D-A95C-6AFB1E6DC8A6}" type="presParOf" srcId="{66C509D2-D948-E84F-B4AB-71044FB53DDB}" destId="{A9C41F73-A73C-3644-AAD0-FD307A0C3E9A}" srcOrd="9" destOrd="0" presId="urn:microsoft.com/office/officeart/2008/layout/LinedList"/>
    <dgm:cxn modelId="{1CEA5A5E-00F6-A541-BC31-E8F0C4BDEEEC}" type="presParOf" srcId="{66C509D2-D948-E84F-B4AB-71044FB53DDB}" destId="{298FFF93-484A-0C48-852E-2D03D020C650}" srcOrd="10" destOrd="0" presId="urn:microsoft.com/office/officeart/2008/layout/LinedList"/>
    <dgm:cxn modelId="{5BC36AF0-F826-4144-BF1C-19ECA6F03716}" type="presParOf" srcId="{298FFF93-484A-0C48-852E-2D03D020C650}" destId="{69F157FD-031B-2440-99DC-A0C155B5E16F}" srcOrd="0" destOrd="0" presId="urn:microsoft.com/office/officeart/2008/layout/LinedList"/>
    <dgm:cxn modelId="{573433B3-F7D7-114A-A8E3-3BD33AFEA260}" type="presParOf" srcId="{298FFF93-484A-0C48-852E-2D03D020C650}" destId="{71C2B57F-A376-6F4B-8C1A-BECB1BED1367}" srcOrd="1" destOrd="0" presId="urn:microsoft.com/office/officeart/2008/layout/LinedList"/>
    <dgm:cxn modelId="{070A5A28-4A9B-E645-BF4B-8CCA44C7EABD}" type="presParOf" srcId="{298FFF93-484A-0C48-852E-2D03D020C650}" destId="{28736658-F68B-1B48-BF25-94CE30C2A0A9}" srcOrd="2" destOrd="0" presId="urn:microsoft.com/office/officeart/2008/layout/LinedList"/>
    <dgm:cxn modelId="{6345D75D-4863-4648-812F-1BA052D0049B}" type="presParOf" srcId="{66C509D2-D948-E84F-B4AB-71044FB53DDB}" destId="{EA5FD804-89DF-604E-9B93-9BA18FFF04ED}" srcOrd="11" destOrd="0" presId="urn:microsoft.com/office/officeart/2008/layout/LinedList"/>
    <dgm:cxn modelId="{33B31844-5BA6-B146-B4EA-4D9274A6D8E5}" type="presParOf" srcId="{66C509D2-D948-E84F-B4AB-71044FB53DDB}" destId="{9CD9B135-4C84-6D4B-A66D-612A2AE5B890}" srcOrd="12" destOrd="0" presId="urn:microsoft.com/office/officeart/2008/layout/LinedList"/>
    <dgm:cxn modelId="{03D00BC5-5FB1-C549-B012-0EB506DD5F74}" type="presParOf" srcId="{66C509D2-D948-E84F-B4AB-71044FB53DDB}" destId="{EB3B5E1F-F00A-8142-BCD8-AD4F910D20CB}" srcOrd="13" destOrd="0" presId="urn:microsoft.com/office/officeart/2008/layout/LinedList"/>
    <dgm:cxn modelId="{4DD9C620-126D-E441-B126-5C0CF11E9F25}" type="presParOf" srcId="{EB3B5E1F-F00A-8142-BCD8-AD4F910D20CB}" destId="{FC042C95-41A3-4543-AF48-9A407E1C91BA}" srcOrd="0" destOrd="0" presId="urn:microsoft.com/office/officeart/2008/layout/LinedList"/>
    <dgm:cxn modelId="{0D28A1D6-0E37-5A41-A89E-0F1CFCB60B6A}" type="presParOf" srcId="{EB3B5E1F-F00A-8142-BCD8-AD4F910D20CB}" destId="{022C0AFF-175A-5447-98F8-4496BA80C6AB}" srcOrd="1" destOrd="0" presId="urn:microsoft.com/office/officeart/2008/layout/LinedList"/>
    <dgm:cxn modelId="{4985793B-56BF-AF48-940E-0D71E6F0DA0C}" type="presParOf" srcId="{EB3B5E1F-F00A-8142-BCD8-AD4F910D20CB}" destId="{3EF1D999-33E6-BD48-964C-8301C1F0C6DD}" srcOrd="2" destOrd="0" presId="urn:microsoft.com/office/officeart/2008/layout/LinedList"/>
    <dgm:cxn modelId="{F84E11E3-9182-5448-A53B-58A62C7BF434}" type="presParOf" srcId="{66C509D2-D948-E84F-B4AB-71044FB53DDB}" destId="{9996D718-9386-4346-9ED3-9D4033C20605}" srcOrd="14" destOrd="0" presId="urn:microsoft.com/office/officeart/2008/layout/LinedList"/>
    <dgm:cxn modelId="{2151F426-E714-3D44-AB9C-54EE00024805}" type="presParOf" srcId="{66C509D2-D948-E84F-B4AB-71044FB53DDB}" destId="{B09276F8-84B2-2140-83A5-4931596F8791}" srcOrd="15" destOrd="0" presId="urn:microsoft.com/office/officeart/2008/layout/LinedList"/>
    <dgm:cxn modelId="{E6A65A0C-2318-B94F-A7C3-CF63CB56DA0F}" type="presParOf" srcId="{66C509D2-D948-E84F-B4AB-71044FB53DDB}" destId="{263D6D83-38F4-DB45-BEBC-C46205D724CE}" srcOrd="16" destOrd="0" presId="urn:microsoft.com/office/officeart/2008/layout/LinedList"/>
    <dgm:cxn modelId="{9B194022-27C9-E643-929E-93130879E74A}" type="presParOf" srcId="{263D6D83-38F4-DB45-BEBC-C46205D724CE}" destId="{3C7C859A-5CB8-7141-9E34-D50656D88086}" srcOrd="0" destOrd="0" presId="urn:microsoft.com/office/officeart/2008/layout/LinedList"/>
    <dgm:cxn modelId="{B7CDEFF3-A3DE-B840-91F2-1E16E32CD25F}" type="presParOf" srcId="{263D6D83-38F4-DB45-BEBC-C46205D724CE}" destId="{2EC29571-FC5F-7243-ABD8-D7137F055640}" srcOrd="1" destOrd="0" presId="urn:microsoft.com/office/officeart/2008/layout/LinedList"/>
    <dgm:cxn modelId="{87A8AA95-5999-3742-8E82-EC9314115AEE}" type="presParOf" srcId="{263D6D83-38F4-DB45-BEBC-C46205D724CE}" destId="{7DED348C-1684-0E44-A5A8-4B2F57CEF6A7}" srcOrd="2" destOrd="0" presId="urn:microsoft.com/office/officeart/2008/layout/LinedList"/>
    <dgm:cxn modelId="{FCADA02E-8C76-1A4F-A98C-92D409B4D805}" type="presParOf" srcId="{66C509D2-D948-E84F-B4AB-71044FB53DDB}" destId="{C13442E7-977C-1B40-BD5A-36816FBB983F}" srcOrd="17" destOrd="0" presId="urn:microsoft.com/office/officeart/2008/layout/LinedList"/>
    <dgm:cxn modelId="{A676D99B-F391-F349-B04B-3D814D2E18FB}" type="presParOf" srcId="{66C509D2-D948-E84F-B4AB-71044FB53DDB}" destId="{B83AE965-A74B-4B4A-B666-503EC1A2D4D3}" srcOrd="18"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0AF5E-9023-45A0-9D87-1F25A03A8A46}">
      <dsp:nvSpPr>
        <dsp:cNvPr id="0" name=""/>
        <dsp:cNvSpPr/>
      </dsp:nvSpPr>
      <dsp:spPr>
        <a:xfrm>
          <a:off x="0" y="736208"/>
          <a:ext cx="6383102" cy="13127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baseline="0"/>
            <a:t>We will grow your understanding of the mechanisms that promote resilience in individuals</a:t>
          </a:r>
          <a:endParaRPr lang="en-US" sz="3300" kern="1200"/>
        </a:p>
      </dsp:txBody>
      <dsp:txXfrm>
        <a:off x="64083" y="800291"/>
        <a:ext cx="6254936" cy="1184574"/>
      </dsp:txXfrm>
    </dsp:sp>
    <dsp:sp modelId="{3373E1B4-47B4-44AC-A732-012344BFBA2E}">
      <dsp:nvSpPr>
        <dsp:cNvPr id="0" name=""/>
        <dsp:cNvSpPr/>
      </dsp:nvSpPr>
      <dsp:spPr>
        <a:xfrm>
          <a:off x="0" y="2143988"/>
          <a:ext cx="6383102" cy="1312740"/>
        </a:xfrm>
        <a:prstGeom prst="roundRect">
          <a:avLst/>
        </a:prstGeom>
        <a:solidFill>
          <a:schemeClr val="accent2">
            <a:hueOff val="1499832"/>
            <a:satOff val="-5124"/>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baseline="0"/>
            <a:t>You will gain insights into the factors that foster well-being in individuals</a:t>
          </a:r>
          <a:endParaRPr lang="en-US" sz="3300" kern="1200"/>
        </a:p>
      </dsp:txBody>
      <dsp:txXfrm>
        <a:off x="64083" y="2208071"/>
        <a:ext cx="6254936" cy="1184574"/>
      </dsp:txXfrm>
    </dsp:sp>
    <dsp:sp modelId="{C069734C-D43C-43B7-A146-1024A16AE95C}">
      <dsp:nvSpPr>
        <dsp:cNvPr id="0" name=""/>
        <dsp:cNvSpPr/>
      </dsp:nvSpPr>
      <dsp:spPr>
        <a:xfrm>
          <a:off x="0" y="3551768"/>
          <a:ext cx="6383102" cy="1312740"/>
        </a:xfrm>
        <a:prstGeom prst="roundRect">
          <a:avLst/>
        </a:prstGeom>
        <a:solidFill>
          <a:schemeClr val="accent2">
            <a:hueOff val="2999665"/>
            <a:satOff val="-10248"/>
            <a:lumOff val="-107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baseline="0"/>
            <a:t>You will be able to connect the science of resilience with the concepts that make up healthy and regenerative communities</a:t>
          </a:r>
          <a:endParaRPr lang="en-US" sz="3300" kern="1200"/>
        </a:p>
      </dsp:txBody>
      <dsp:txXfrm>
        <a:off x="64083" y="3615851"/>
        <a:ext cx="6254936" cy="11845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108A7-BEF3-41C4-8726-F481A53323EB}">
      <dsp:nvSpPr>
        <dsp:cNvPr id="0" name=""/>
        <dsp:cNvSpPr/>
      </dsp:nvSpPr>
      <dsp:spPr>
        <a:xfrm>
          <a:off x="3107268" y="-159443"/>
          <a:ext cx="5447237" cy="5447237"/>
        </a:xfrm>
        <a:prstGeom prst="circularArrow">
          <a:avLst>
            <a:gd name="adj1" fmla="val 4668"/>
            <a:gd name="adj2" fmla="val 272909"/>
            <a:gd name="adj3" fmla="val 12786964"/>
            <a:gd name="adj4" fmla="val 18061297"/>
            <a:gd name="adj5" fmla="val 4847"/>
          </a:avLst>
        </a:prstGeom>
        <a:solidFill>
          <a:schemeClr val="bg2">
            <a:lumMod val="75000"/>
          </a:schemeClr>
        </a:solidFill>
        <a:ln>
          <a:noFill/>
        </a:ln>
        <a:effectLst/>
      </dsp:spPr>
      <dsp:style>
        <a:lnRef idx="0">
          <a:scrgbClr r="0" g="0" b="0"/>
        </a:lnRef>
        <a:fillRef idx="1">
          <a:scrgbClr r="0" g="0" b="0"/>
        </a:fillRef>
        <a:effectRef idx="0">
          <a:scrgbClr r="0" g="0" b="0"/>
        </a:effectRef>
        <a:fontRef idx="minor"/>
      </dsp:style>
    </dsp:sp>
    <dsp:sp modelId="{3BA91951-C558-4489-933C-917EE56664D1}">
      <dsp:nvSpPr>
        <dsp:cNvPr id="0" name=""/>
        <dsp:cNvSpPr/>
      </dsp:nvSpPr>
      <dsp:spPr>
        <a:xfrm>
          <a:off x="3997346" y="684"/>
          <a:ext cx="3667081" cy="1833540"/>
        </a:xfrm>
        <a:prstGeom prst="roundRect">
          <a:avLst/>
        </a:prstGeom>
        <a:solidFill>
          <a:schemeClr val="lt1">
            <a:hueOff val="0"/>
            <a:satOff val="0"/>
            <a:lumOff val="0"/>
            <a:alphaOff val="0"/>
          </a:schemeClr>
        </a:solidFill>
        <a:ln w="38100" cap="flat" cmpd="sng" algn="ctr">
          <a:solidFill>
            <a:srgbClr val="FFC000"/>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2">
                  <a:lumMod val="25000"/>
                </a:schemeClr>
              </a:solidFill>
              <a:latin typeface="Calibri" panose="020F0502020204030204" pitchFamily="34" charset="0"/>
              <a:cs typeface="Calibri" panose="020F0502020204030204" pitchFamily="34" charset="0"/>
            </a:rPr>
            <a:t>Have I ensured the actions I have taken are equitable, collaborative, and power sharing?  How can I measure this?</a:t>
          </a:r>
        </a:p>
      </dsp:txBody>
      <dsp:txXfrm>
        <a:off x="4086852" y="90190"/>
        <a:ext cx="3488069" cy="1654528"/>
      </dsp:txXfrm>
    </dsp:sp>
    <dsp:sp modelId="{91838AD8-9567-40ED-A75F-1DFCCB7E3B58}">
      <dsp:nvSpPr>
        <dsp:cNvPr id="0" name=""/>
        <dsp:cNvSpPr/>
      </dsp:nvSpPr>
      <dsp:spPr>
        <a:xfrm>
          <a:off x="5953266" y="1956604"/>
          <a:ext cx="3667081" cy="1833540"/>
        </a:xfrm>
        <a:prstGeom prst="round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2">
                  <a:lumMod val="25000"/>
                </a:schemeClr>
              </a:solidFill>
              <a:latin typeface="Calibri" panose="020F0502020204030204" pitchFamily="34" charset="0"/>
              <a:cs typeface="Calibri" panose="020F0502020204030204" pitchFamily="34" charset="0"/>
            </a:rPr>
            <a:t>If </a:t>
          </a:r>
          <a:r>
            <a:rPr lang="en-US" sz="2000" b="1" kern="1200" dirty="0">
              <a:solidFill>
                <a:schemeClr val="bg2">
                  <a:lumMod val="25000"/>
                </a:schemeClr>
              </a:solidFill>
              <a:latin typeface="Calibri" panose="020F0502020204030204" pitchFamily="34" charset="0"/>
              <a:cs typeface="Calibri" panose="020F0502020204030204" pitchFamily="34" charset="0"/>
            </a:rPr>
            <a:t>YES</a:t>
          </a:r>
          <a:r>
            <a:rPr lang="en-US" sz="2000" kern="1200" dirty="0">
              <a:solidFill>
                <a:schemeClr val="bg2">
                  <a:lumMod val="25000"/>
                </a:schemeClr>
              </a:solidFill>
              <a:latin typeface="Calibri" panose="020F0502020204030204" pitchFamily="34" charset="0"/>
              <a:cs typeface="Calibri" panose="020F0502020204030204" pitchFamily="34" charset="0"/>
            </a:rPr>
            <a:t>, how can I promote these actions at an institutional or systematic level?  If </a:t>
          </a:r>
          <a:r>
            <a:rPr lang="en-US" sz="2000" b="1" kern="1200" dirty="0">
              <a:solidFill>
                <a:schemeClr val="bg2">
                  <a:lumMod val="25000"/>
                </a:schemeClr>
              </a:solidFill>
              <a:latin typeface="Calibri" panose="020F0502020204030204" pitchFamily="34" charset="0"/>
              <a:cs typeface="Calibri" panose="020F0502020204030204" pitchFamily="34" charset="0"/>
            </a:rPr>
            <a:t>NO</a:t>
          </a:r>
          <a:r>
            <a:rPr lang="en-US" sz="2000" kern="1200" dirty="0">
              <a:solidFill>
                <a:schemeClr val="bg2">
                  <a:lumMod val="25000"/>
                </a:schemeClr>
              </a:solidFill>
              <a:latin typeface="Calibri" panose="020F0502020204030204" pitchFamily="34" charset="0"/>
              <a:cs typeface="Calibri" panose="020F0502020204030204" pitchFamily="34" charset="0"/>
            </a:rPr>
            <a:t>, what do I need to do differently?</a:t>
          </a:r>
        </a:p>
      </dsp:txBody>
      <dsp:txXfrm>
        <a:off x="6042772" y="2046110"/>
        <a:ext cx="3488069" cy="1654528"/>
      </dsp:txXfrm>
    </dsp:sp>
    <dsp:sp modelId="{2871E6F8-5506-4827-9862-763FA9329A4D}">
      <dsp:nvSpPr>
        <dsp:cNvPr id="0" name=""/>
        <dsp:cNvSpPr/>
      </dsp:nvSpPr>
      <dsp:spPr>
        <a:xfrm>
          <a:off x="3997346" y="3912524"/>
          <a:ext cx="3667081" cy="1833540"/>
        </a:xfrm>
        <a:prstGeom prst="round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2">
                  <a:lumMod val="25000"/>
                </a:schemeClr>
              </a:solidFill>
              <a:latin typeface="Calibri" panose="020F0502020204030204" pitchFamily="34" charset="0"/>
              <a:cs typeface="Calibri" panose="020F0502020204030204" pitchFamily="34" charset="0"/>
            </a:rPr>
            <a:t>With all interactions/situations, have I thought about my power, privilege, and social location and HOW it impacts my actions?</a:t>
          </a:r>
        </a:p>
      </dsp:txBody>
      <dsp:txXfrm>
        <a:off x="4086852" y="4002030"/>
        <a:ext cx="3488069" cy="1654528"/>
      </dsp:txXfrm>
    </dsp:sp>
    <dsp:sp modelId="{CC117725-7812-4016-992A-4834B0BA58D5}">
      <dsp:nvSpPr>
        <dsp:cNvPr id="0" name=""/>
        <dsp:cNvSpPr/>
      </dsp:nvSpPr>
      <dsp:spPr>
        <a:xfrm>
          <a:off x="2041426" y="1956604"/>
          <a:ext cx="3667081" cy="1833540"/>
        </a:xfrm>
        <a:prstGeom prst="round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2">
                  <a:lumMod val="25000"/>
                </a:schemeClr>
              </a:solidFill>
              <a:latin typeface="Calibri" panose="020F0502020204030204" pitchFamily="34" charset="0"/>
              <a:cs typeface="Calibri" panose="020F0502020204030204" pitchFamily="34" charset="0"/>
            </a:rPr>
            <a:t>Have I questioned/challenged dominant ways of thinking to transform power towards equity?</a:t>
          </a:r>
        </a:p>
      </dsp:txBody>
      <dsp:txXfrm>
        <a:off x="2130932" y="2046110"/>
        <a:ext cx="3488069" cy="16545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F2D23-B14C-C447-A5EA-1BA4562D214D}">
      <dsp:nvSpPr>
        <dsp:cNvPr id="0" name=""/>
        <dsp:cNvSpPr/>
      </dsp:nvSpPr>
      <dsp:spPr>
        <a:xfrm>
          <a:off x="1312805" y="615318"/>
          <a:ext cx="4212899" cy="4212899"/>
        </a:xfrm>
        <a:prstGeom prst="blockArc">
          <a:avLst>
            <a:gd name="adj1" fmla="val 12600000"/>
            <a:gd name="adj2" fmla="val 16200000"/>
            <a:gd name="adj3" fmla="val 4519"/>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F9CE440B-3A58-584F-BE84-DB8B1316B7D9}">
      <dsp:nvSpPr>
        <dsp:cNvPr id="0" name=""/>
        <dsp:cNvSpPr/>
      </dsp:nvSpPr>
      <dsp:spPr>
        <a:xfrm>
          <a:off x="1312805" y="615318"/>
          <a:ext cx="4212899" cy="4212899"/>
        </a:xfrm>
        <a:prstGeom prst="blockArc">
          <a:avLst>
            <a:gd name="adj1" fmla="val 9000000"/>
            <a:gd name="adj2" fmla="val 12600000"/>
            <a:gd name="adj3" fmla="val 4519"/>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416CC99D-5BAA-9147-A1B9-4B20322C24DC}">
      <dsp:nvSpPr>
        <dsp:cNvPr id="0" name=""/>
        <dsp:cNvSpPr/>
      </dsp:nvSpPr>
      <dsp:spPr>
        <a:xfrm>
          <a:off x="1312805" y="615318"/>
          <a:ext cx="4212899" cy="4212899"/>
        </a:xfrm>
        <a:prstGeom prst="blockArc">
          <a:avLst>
            <a:gd name="adj1" fmla="val 5400000"/>
            <a:gd name="adj2" fmla="val 9000000"/>
            <a:gd name="adj3" fmla="val 4519"/>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19E2750-D9BD-374F-B064-84C060A4FD4D}">
      <dsp:nvSpPr>
        <dsp:cNvPr id="0" name=""/>
        <dsp:cNvSpPr/>
      </dsp:nvSpPr>
      <dsp:spPr>
        <a:xfrm>
          <a:off x="1312805" y="615318"/>
          <a:ext cx="4212899" cy="4212899"/>
        </a:xfrm>
        <a:prstGeom prst="blockArc">
          <a:avLst>
            <a:gd name="adj1" fmla="val 1800000"/>
            <a:gd name="adj2" fmla="val 5400000"/>
            <a:gd name="adj3" fmla="val 4519"/>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5070E7C8-6F5A-4B49-9ADC-463FA55F4F0C}">
      <dsp:nvSpPr>
        <dsp:cNvPr id="0" name=""/>
        <dsp:cNvSpPr/>
      </dsp:nvSpPr>
      <dsp:spPr>
        <a:xfrm>
          <a:off x="1312805" y="615318"/>
          <a:ext cx="4212899" cy="4212899"/>
        </a:xfrm>
        <a:prstGeom prst="blockArc">
          <a:avLst>
            <a:gd name="adj1" fmla="val 19800000"/>
            <a:gd name="adj2" fmla="val 1800000"/>
            <a:gd name="adj3" fmla="val 4519"/>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4C8D35A1-4737-DA46-94D8-3D5BD87CDCDE}">
      <dsp:nvSpPr>
        <dsp:cNvPr id="0" name=""/>
        <dsp:cNvSpPr/>
      </dsp:nvSpPr>
      <dsp:spPr>
        <a:xfrm>
          <a:off x="1312805" y="615318"/>
          <a:ext cx="4212899" cy="4212899"/>
        </a:xfrm>
        <a:prstGeom prst="blockArc">
          <a:avLst>
            <a:gd name="adj1" fmla="val 16200000"/>
            <a:gd name="adj2" fmla="val 19800000"/>
            <a:gd name="adj3" fmla="val 4519"/>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438100E7-A6B9-424D-8E5B-C59EC3ECD316}">
      <dsp:nvSpPr>
        <dsp:cNvPr id="0" name=""/>
        <dsp:cNvSpPr/>
      </dsp:nvSpPr>
      <dsp:spPr>
        <a:xfrm>
          <a:off x="2431633" y="1734146"/>
          <a:ext cx="1975243" cy="1975243"/>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cap="all" baseline="0">
            <a:latin typeface="Century Gothic" panose="020B0502020202020204" pitchFamily="34" charset="0"/>
          </a:endParaRPr>
        </a:p>
      </dsp:txBody>
      <dsp:txXfrm>
        <a:off x="2720901" y="2023414"/>
        <a:ext cx="1396707" cy="1396707"/>
      </dsp:txXfrm>
    </dsp:sp>
    <dsp:sp modelId="{9AF62AC2-A47F-8E48-9191-47296C8D61CC}">
      <dsp:nvSpPr>
        <dsp:cNvPr id="0" name=""/>
        <dsp:cNvSpPr/>
      </dsp:nvSpPr>
      <dsp:spPr>
        <a:xfrm>
          <a:off x="2521420" y="-234915"/>
          <a:ext cx="1795669" cy="1795669"/>
        </a:xfrm>
        <a:prstGeom prst="ellipse">
          <a:avLst/>
        </a:prstGeom>
        <a:solidFill>
          <a:srgbClr val="E4B344"/>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 lastClr="FFFFFF"/>
              </a:solidFill>
              <a:latin typeface="Century Gothic" panose="020B0502020202020204" pitchFamily="34" charset="0"/>
              <a:ea typeface="+mn-ea"/>
              <a:cs typeface="+mn-cs"/>
            </a:rPr>
            <a:t>SAFETY</a:t>
          </a:r>
          <a:endParaRPr lang="en-US" sz="1600" kern="1200">
            <a:latin typeface="Century Gothic" panose="020B0502020202020204" pitchFamily="34" charset="0"/>
          </a:endParaRPr>
        </a:p>
      </dsp:txBody>
      <dsp:txXfrm>
        <a:off x="2784390" y="28055"/>
        <a:ext cx="1269729" cy="1269729"/>
      </dsp:txXfrm>
    </dsp:sp>
    <dsp:sp modelId="{8B7D6E02-618E-5847-AB5D-5C81C95584A9}">
      <dsp:nvSpPr>
        <dsp:cNvPr id="0" name=""/>
        <dsp:cNvSpPr/>
      </dsp:nvSpPr>
      <dsp:spPr>
        <a:xfrm>
          <a:off x="4304436" y="794509"/>
          <a:ext cx="1795669" cy="1795669"/>
        </a:xfrm>
        <a:prstGeom prst="ellipse">
          <a:avLst/>
        </a:prstGeom>
        <a:solidFill>
          <a:srgbClr val="ADB37E"/>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latin typeface="Century Gothic" panose="020B0502020202020204" pitchFamily="34" charset="0"/>
          </a:endParaRPr>
        </a:p>
      </dsp:txBody>
      <dsp:txXfrm>
        <a:off x="4567406" y="1057479"/>
        <a:ext cx="1269729" cy="1269729"/>
      </dsp:txXfrm>
    </dsp:sp>
    <dsp:sp modelId="{69982F28-AC24-C84A-8D21-226F3142378F}">
      <dsp:nvSpPr>
        <dsp:cNvPr id="0" name=""/>
        <dsp:cNvSpPr/>
      </dsp:nvSpPr>
      <dsp:spPr>
        <a:xfrm>
          <a:off x="4259546" y="2853358"/>
          <a:ext cx="1885448" cy="1795669"/>
        </a:xfrm>
        <a:prstGeom prst="ellipse">
          <a:avLst/>
        </a:prstGeom>
        <a:solidFill>
          <a:schemeClr val="accent2">
            <a:lumMod val="60000"/>
            <a:lumOff val="40000"/>
          </a:schemeClr>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latin typeface="Century Gothic" panose="020B0502020202020204" pitchFamily="34" charset="0"/>
          </a:endParaRPr>
        </a:p>
      </dsp:txBody>
      <dsp:txXfrm>
        <a:off x="4535663" y="3116328"/>
        <a:ext cx="1333214" cy="1269729"/>
      </dsp:txXfrm>
    </dsp:sp>
    <dsp:sp modelId="{039B3A13-12A4-FF49-9B65-6E050BD385EC}">
      <dsp:nvSpPr>
        <dsp:cNvPr id="0" name=""/>
        <dsp:cNvSpPr/>
      </dsp:nvSpPr>
      <dsp:spPr>
        <a:xfrm>
          <a:off x="2476530" y="3882783"/>
          <a:ext cx="1885448" cy="1795669"/>
        </a:xfrm>
        <a:prstGeom prst="ellipse">
          <a:avLst/>
        </a:prstGeom>
        <a:solidFill>
          <a:srgbClr val="89A3C5"/>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latin typeface="Century Gothic" panose="020B0502020202020204" pitchFamily="34" charset="0"/>
          </a:endParaRPr>
        </a:p>
      </dsp:txBody>
      <dsp:txXfrm>
        <a:off x="2752647" y="4145753"/>
        <a:ext cx="1333214" cy="1269729"/>
      </dsp:txXfrm>
    </dsp:sp>
    <dsp:sp modelId="{CFCF4A64-7341-DD40-AB8F-B6DB013EA5FE}">
      <dsp:nvSpPr>
        <dsp:cNvPr id="0" name=""/>
        <dsp:cNvSpPr/>
      </dsp:nvSpPr>
      <dsp:spPr>
        <a:xfrm>
          <a:off x="738404" y="2853358"/>
          <a:ext cx="1795669" cy="1795669"/>
        </a:xfrm>
        <a:prstGeom prst="ellipse">
          <a:avLst/>
        </a:prstGeom>
        <a:solidFill>
          <a:srgbClr val="DB96CB"/>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cap="all" baseline="0">
              <a:solidFill>
                <a:sysClr val="window" lastClr="FFFFFF"/>
              </a:solidFill>
              <a:latin typeface="Century Gothic" panose="020B0502020202020204" pitchFamily="34" charset="0"/>
              <a:ea typeface="+mn-ea"/>
              <a:cs typeface="+mn-cs"/>
            </a:rPr>
            <a:t>Peer Support</a:t>
          </a:r>
          <a:endParaRPr lang="en-US" sz="1600" kern="1200">
            <a:latin typeface="Century Gothic" panose="020B0502020202020204" pitchFamily="34" charset="0"/>
          </a:endParaRPr>
        </a:p>
      </dsp:txBody>
      <dsp:txXfrm>
        <a:off x="1001374" y="3116328"/>
        <a:ext cx="1269729" cy="1269729"/>
      </dsp:txXfrm>
    </dsp:sp>
    <dsp:sp modelId="{74259075-7A8A-944D-8ED6-16EC1CA95C78}">
      <dsp:nvSpPr>
        <dsp:cNvPr id="0" name=""/>
        <dsp:cNvSpPr/>
      </dsp:nvSpPr>
      <dsp:spPr>
        <a:xfrm>
          <a:off x="738404" y="794509"/>
          <a:ext cx="1795669" cy="1795669"/>
        </a:xfrm>
        <a:prstGeom prst="ellipse">
          <a:avLst/>
        </a:prstGeom>
        <a:solidFill>
          <a:srgbClr val="EE9848"/>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cap="all" baseline="0">
              <a:solidFill>
                <a:sysClr val="window" lastClr="FFFFFF"/>
              </a:solidFill>
              <a:latin typeface="Century Gothic" panose="020B0502020202020204" pitchFamily="34" charset="0"/>
              <a:ea typeface="+mn-ea"/>
              <a:cs typeface="+mn-cs"/>
            </a:rPr>
            <a:t>Cultural, Historical &amp; Gender Issues</a:t>
          </a:r>
          <a:endParaRPr lang="en-US" sz="1600" kern="1200">
            <a:latin typeface="Century Gothic" panose="020B0502020202020204" pitchFamily="34" charset="0"/>
          </a:endParaRPr>
        </a:p>
      </dsp:txBody>
      <dsp:txXfrm>
        <a:off x="1001374" y="1057479"/>
        <a:ext cx="1269729" cy="12697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827AD-6EC7-AE41-BB6A-BFB6FF15B73A}">
      <dsp:nvSpPr>
        <dsp:cNvPr id="0" name=""/>
        <dsp:cNvSpPr/>
      </dsp:nvSpPr>
      <dsp:spPr>
        <a:xfrm>
          <a:off x="1034240" y="1554"/>
          <a:ext cx="3242295" cy="1945377"/>
        </a:xfrm>
        <a:prstGeom prst="rect">
          <a:avLst/>
        </a:prstGeom>
        <a:solidFill>
          <a:srgbClr val="F3E99E"/>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US" sz="2500" b="0" kern="1200">
              <a:solidFill>
                <a:schemeClr val="tx1"/>
              </a:solidFill>
              <a:latin typeface="Century Gothic" panose="020B0502020202020204" pitchFamily="34" charset="0"/>
            </a:rPr>
            <a:t>Feel satisfied and enjoy your work</a:t>
          </a:r>
          <a:endParaRPr lang="en-US" sz="2500" kern="1200">
            <a:latin typeface="Century Gothic" panose="020B0502020202020204" pitchFamily="34" charset="0"/>
          </a:endParaRPr>
        </a:p>
      </dsp:txBody>
      <dsp:txXfrm>
        <a:off x="1034240" y="1554"/>
        <a:ext cx="3242295" cy="1945377"/>
      </dsp:txXfrm>
    </dsp:sp>
    <dsp:sp modelId="{5F4911DD-4BC0-DC43-ACA0-F000405C2F97}">
      <dsp:nvSpPr>
        <dsp:cNvPr id="0" name=""/>
        <dsp:cNvSpPr/>
      </dsp:nvSpPr>
      <dsp:spPr>
        <a:xfrm>
          <a:off x="4600764" y="1554"/>
          <a:ext cx="3242295" cy="1945377"/>
        </a:xfrm>
        <a:prstGeom prst="rect">
          <a:avLst/>
        </a:prstGeom>
        <a:solidFill>
          <a:srgbClr val="ADB37E"/>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US" sz="2500" b="0" kern="1200">
              <a:solidFill>
                <a:schemeClr val="tx1"/>
              </a:solidFill>
              <a:latin typeface="Century Gothic" panose="020B0502020202020204" pitchFamily="34" charset="0"/>
            </a:rPr>
            <a:t>Feel positive towards those with whom you work</a:t>
          </a:r>
          <a:endParaRPr lang="en-US" sz="2500" kern="1200">
            <a:latin typeface="Century Gothic" panose="020B0502020202020204" pitchFamily="34" charset="0"/>
          </a:endParaRPr>
        </a:p>
      </dsp:txBody>
      <dsp:txXfrm>
        <a:off x="4600764" y="1554"/>
        <a:ext cx="3242295" cy="1945377"/>
      </dsp:txXfrm>
    </dsp:sp>
    <dsp:sp modelId="{2395A31E-7554-F34A-828E-FCC2BC2EF5F7}">
      <dsp:nvSpPr>
        <dsp:cNvPr id="0" name=""/>
        <dsp:cNvSpPr/>
      </dsp:nvSpPr>
      <dsp:spPr>
        <a:xfrm>
          <a:off x="1034240" y="2271161"/>
          <a:ext cx="3242295" cy="1945377"/>
        </a:xfrm>
        <a:prstGeom prst="rect">
          <a:avLst/>
        </a:prstGeom>
        <a:solidFill>
          <a:srgbClr val="EFAE71"/>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US" sz="2500" b="0" kern="1200" dirty="0">
              <a:solidFill>
                <a:schemeClr val="tx1"/>
              </a:solidFill>
              <a:latin typeface="Century Gothic" panose="020B0502020202020204" pitchFamily="34" charset="0"/>
            </a:rPr>
            <a:t>    Feel that you are actually helping others (“</a:t>
          </a:r>
          <a:r>
            <a:rPr lang="en-US" sz="2500" b="0" i="1" kern="1200" dirty="0">
              <a:solidFill>
                <a:schemeClr val="tx1"/>
              </a:solidFill>
              <a:latin typeface="Century Gothic" panose="020B0502020202020204" pitchFamily="34" charset="0"/>
            </a:rPr>
            <a:t>I make a difference</a:t>
          </a:r>
          <a:r>
            <a:rPr lang="en-US" sz="2500" b="0" kern="1200" dirty="0">
              <a:solidFill>
                <a:schemeClr val="tx1"/>
              </a:solidFill>
              <a:latin typeface="Century Gothic" panose="020B0502020202020204" pitchFamily="34" charset="0"/>
            </a:rPr>
            <a:t>.”)</a:t>
          </a:r>
          <a:endParaRPr lang="en-US" sz="2500" kern="1200" dirty="0">
            <a:latin typeface="Century Gothic" panose="020B0502020202020204" pitchFamily="34" charset="0"/>
          </a:endParaRPr>
        </a:p>
      </dsp:txBody>
      <dsp:txXfrm>
        <a:off x="1034240" y="2271161"/>
        <a:ext cx="3242295" cy="1945377"/>
      </dsp:txXfrm>
    </dsp:sp>
    <dsp:sp modelId="{C1B650E0-2096-0A45-A2EA-0D74B052865F}">
      <dsp:nvSpPr>
        <dsp:cNvPr id="0" name=""/>
        <dsp:cNvSpPr/>
      </dsp:nvSpPr>
      <dsp:spPr>
        <a:xfrm>
          <a:off x="4600764" y="2271161"/>
          <a:ext cx="3242295" cy="1945377"/>
        </a:xfrm>
        <a:prstGeom prst="rect">
          <a:avLst/>
        </a:prstGeom>
        <a:solidFill>
          <a:srgbClr val="85A3B9"/>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Font typeface="Arial" panose="020B0604020202020204" pitchFamily="34" charset="0"/>
            <a:buNone/>
          </a:pPr>
          <a:r>
            <a:rPr lang="en-US" sz="2500" b="0" kern="1200" dirty="0">
              <a:solidFill>
                <a:schemeClr val="tx1"/>
              </a:solidFill>
              <a:latin typeface="Century Gothic" panose="020B0502020202020204" pitchFamily="34" charset="0"/>
            </a:rPr>
            <a:t>Feel that you are able to keep up with the work </a:t>
          </a:r>
          <a:endParaRPr lang="en-US" sz="2500" kern="1200" dirty="0">
            <a:latin typeface="Century Gothic" panose="020B0502020202020204" pitchFamily="34" charset="0"/>
          </a:endParaRPr>
        </a:p>
      </dsp:txBody>
      <dsp:txXfrm>
        <a:off x="4600764" y="2271161"/>
        <a:ext cx="3242295" cy="19453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DA728-ED27-2949-9D79-88A012C64BBD}">
      <dsp:nvSpPr>
        <dsp:cNvPr id="0" name=""/>
        <dsp:cNvSpPr/>
      </dsp:nvSpPr>
      <dsp:spPr>
        <a:xfrm>
          <a:off x="5344" y="487359"/>
          <a:ext cx="3471335" cy="2743206"/>
        </a:xfrm>
        <a:prstGeom prst="rect">
          <a:avLst/>
        </a:prstGeom>
        <a:solidFill>
          <a:srgbClr val="85A3B9"/>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entury Gothic" panose="020B0502020202020204" pitchFamily="34" charset="0"/>
              <a:cs typeface="Calibri" panose="020F0502020204030204" pitchFamily="34" charset="0"/>
            </a:rPr>
            <a:t>Normalize these experiences</a:t>
          </a:r>
        </a:p>
      </dsp:txBody>
      <dsp:txXfrm>
        <a:off x="5344" y="487359"/>
        <a:ext cx="3471335" cy="2743206"/>
      </dsp:txXfrm>
    </dsp:sp>
    <dsp:sp modelId="{A3609A66-6767-4B46-98C6-32C94F738972}">
      <dsp:nvSpPr>
        <dsp:cNvPr id="0" name=""/>
        <dsp:cNvSpPr/>
      </dsp:nvSpPr>
      <dsp:spPr>
        <a:xfrm>
          <a:off x="3750732" y="487359"/>
          <a:ext cx="3471335" cy="2743206"/>
        </a:xfrm>
        <a:prstGeom prst="rect">
          <a:avLst/>
        </a:prstGeom>
        <a:solidFill>
          <a:srgbClr val="ADB37E"/>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entury Gothic" panose="020B0502020202020204" pitchFamily="34" charset="0"/>
              <a:cs typeface="Calibri" panose="020F0502020204030204" pitchFamily="34" charset="0"/>
            </a:rPr>
            <a:t>Reduce negative aspects of working with trauma that can affect professional functioning as well as quality of life</a:t>
          </a:r>
        </a:p>
      </dsp:txBody>
      <dsp:txXfrm>
        <a:off x="3750732" y="487359"/>
        <a:ext cx="3471335" cy="2743206"/>
      </dsp:txXfrm>
    </dsp:sp>
    <dsp:sp modelId="{8EE434DD-5207-C24A-A659-A49C9C809390}">
      <dsp:nvSpPr>
        <dsp:cNvPr id="0" name=""/>
        <dsp:cNvSpPr/>
      </dsp:nvSpPr>
      <dsp:spPr>
        <a:xfrm>
          <a:off x="7496120" y="487359"/>
          <a:ext cx="3471335" cy="2743206"/>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entury Gothic" panose="020B0502020202020204" pitchFamily="34" charset="0"/>
              <a:cs typeface="Calibri" panose="020F0502020204030204" pitchFamily="34" charset="0"/>
            </a:rPr>
            <a:t>Adopt organizational and individual strategies to prevent and mitigate more harmful experiences of stress</a:t>
          </a:r>
        </a:p>
      </dsp:txBody>
      <dsp:txXfrm>
        <a:off x="7496120" y="487359"/>
        <a:ext cx="3471335" cy="27432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827AD-6EC7-AE41-BB6A-BFB6FF15B73A}">
      <dsp:nvSpPr>
        <dsp:cNvPr id="0" name=""/>
        <dsp:cNvSpPr/>
      </dsp:nvSpPr>
      <dsp:spPr>
        <a:xfrm>
          <a:off x="1034240" y="1554"/>
          <a:ext cx="3242295" cy="1945377"/>
        </a:xfrm>
        <a:prstGeom prst="rect">
          <a:avLst/>
        </a:prstGeom>
        <a:solidFill>
          <a:srgbClr val="F3E99E"/>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0" kern="1200">
              <a:solidFill>
                <a:schemeClr val="tx1"/>
              </a:solidFill>
              <a:latin typeface="Century Gothic" panose="020B0502020202020204" pitchFamily="34" charset="0"/>
            </a:rPr>
            <a:t>Physical and emotional exhaustion</a:t>
          </a:r>
          <a:endParaRPr lang="en-US" sz="2400" kern="1200">
            <a:solidFill>
              <a:schemeClr val="tx1"/>
            </a:solidFill>
            <a:latin typeface="Century Gothic" panose="020B0502020202020204" pitchFamily="34" charset="0"/>
          </a:endParaRPr>
        </a:p>
      </dsp:txBody>
      <dsp:txXfrm>
        <a:off x="1034240" y="1554"/>
        <a:ext cx="3242295" cy="1945377"/>
      </dsp:txXfrm>
    </dsp:sp>
    <dsp:sp modelId="{5F4911DD-4BC0-DC43-ACA0-F000405C2F97}">
      <dsp:nvSpPr>
        <dsp:cNvPr id="0" name=""/>
        <dsp:cNvSpPr/>
      </dsp:nvSpPr>
      <dsp:spPr>
        <a:xfrm>
          <a:off x="4600764" y="1554"/>
          <a:ext cx="3242295" cy="1945377"/>
        </a:xfrm>
        <a:prstGeom prst="rect">
          <a:avLst/>
        </a:prstGeom>
        <a:solidFill>
          <a:srgbClr val="A6CB4D">
            <a:alpha val="65882"/>
          </a:srgb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0" kern="1200">
              <a:solidFill>
                <a:schemeClr val="tx1"/>
              </a:solidFill>
              <a:latin typeface="Century Gothic" panose="020B0502020202020204" pitchFamily="34" charset="0"/>
            </a:rPr>
            <a:t>Cynicism and detachment</a:t>
          </a:r>
          <a:endParaRPr lang="en-US" sz="2400" kern="1200">
            <a:solidFill>
              <a:schemeClr val="tx1"/>
            </a:solidFill>
            <a:latin typeface="Century Gothic" panose="020B0502020202020204" pitchFamily="34" charset="0"/>
          </a:endParaRPr>
        </a:p>
      </dsp:txBody>
      <dsp:txXfrm>
        <a:off x="4600764" y="1554"/>
        <a:ext cx="3242295" cy="1945377"/>
      </dsp:txXfrm>
    </dsp:sp>
    <dsp:sp modelId="{2395A31E-7554-F34A-828E-FCC2BC2EF5F7}">
      <dsp:nvSpPr>
        <dsp:cNvPr id="0" name=""/>
        <dsp:cNvSpPr/>
      </dsp:nvSpPr>
      <dsp:spPr>
        <a:xfrm>
          <a:off x="1034240" y="2271161"/>
          <a:ext cx="3242295" cy="1945377"/>
        </a:xfrm>
        <a:prstGeom prst="rect">
          <a:avLst/>
        </a:prstGeom>
        <a:solidFill>
          <a:srgbClr val="DB96CB">
            <a:alpha val="67843"/>
          </a:srgb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0" kern="1200">
              <a:solidFill>
                <a:schemeClr val="tx1"/>
              </a:solidFill>
              <a:latin typeface="Century Gothic" panose="020B0502020202020204" pitchFamily="34" charset="0"/>
            </a:rPr>
            <a:t>Feelings</a:t>
          </a:r>
          <a:r>
            <a:rPr lang="en-US" sz="2400" kern="1200">
              <a:solidFill>
                <a:schemeClr val="tx1"/>
              </a:solidFill>
              <a:latin typeface="Century Gothic" panose="020B0502020202020204" pitchFamily="34" charset="0"/>
            </a:rPr>
            <a:t> of </a:t>
          </a:r>
          <a:r>
            <a:rPr lang="en-US" sz="2400" b="0" kern="1200">
              <a:solidFill>
                <a:schemeClr val="tx1"/>
              </a:solidFill>
              <a:latin typeface="Century Gothic" panose="020B0502020202020204" pitchFamily="34" charset="0"/>
            </a:rPr>
            <a:t>ineffectiveness    and lack of accomplishment</a:t>
          </a:r>
          <a:endParaRPr lang="en-US" sz="2400" kern="1200">
            <a:solidFill>
              <a:schemeClr val="tx1"/>
            </a:solidFill>
            <a:latin typeface="Century Gothic" panose="020B0502020202020204" pitchFamily="34" charset="0"/>
          </a:endParaRPr>
        </a:p>
      </dsp:txBody>
      <dsp:txXfrm>
        <a:off x="1034240" y="2271161"/>
        <a:ext cx="3242295" cy="1945377"/>
      </dsp:txXfrm>
    </dsp:sp>
    <dsp:sp modelId="{C1B650E0-2096-0A45-A2EA-0D74B052865F}">
      <dsp:nvSpPr>
        <dsp:cNvPr id="0" name=""/>
        <dsp:cNvSpPr/>
      </dsp:nvSpPr>
      <dsp:spPr>
        <a:xfrm>
          <a:off x="4600764" y="2271161"/>
          <a:ext cx="3242295" cy="1945377"/>
        </a:xfrm>
        <a:prstGeom prst="rect">
          <a:avLst/>
        </a:prstGeom>
        <a:solidFill>
          <a:srgbClr val="89A3C5">
            <a:alpha val="61176"/>
          </a:srgb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0" kern="1200">
              <a:solidFill>
                <a:schemeClr val="tx1"/>
              </a:solidFill>
              <a:latin typeface="Century Gothic" panose="020B0502020202020204" pitchFamily="34" charset="0"/>
            </a:rPr>
            <a:t>An inability to function effectively on a personal or professional level</a:t>
          </a:r>
          <a:endParaRPr lang="en-US" sz="2400" kern="1200">
            <a:solidFill>
              <a:schemeClr val="tx1"/>
            </a:solidFill>
            <a:latin typeface="Century Gothic" panose="020B0502020202020204" pitchFamily="34" charset="0"/>
          </a:endParaRPr>
        </a:p>
      </dsp:txBody>
      <dsp:txXfrm>
        <a:off x="4600764" y="2271161"/>
        <a:ext cx="3242295" cy="194537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8A37B-903C-DA4A-B7E0-25324D631129}">
      <dsp:nvSpPr>
        <dsp:cNvPr id="0" name=""/>
        <dsp:cNvSpPr/>
      </dsp:nvSpPr>
      <dsp:spPr>
        <a:xfrm>
          <a:off x="0" y="0"/>
          <a:ext cx="9059333" cy="0"/>
        </a:xfrm>
        <a:prstGeom prst="lin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CE7529-6AA6-D14A-8DCC-0919D98BE483}">
      <dsp:nvSpPr>
        <dsp:cNvPr id="0" name=""/>
        <dsp:cNvSpPr/>
      </dsp:nvSpPr>
      <dsp:spPr>
        <a:xfrm>
          <a:off x="0" y="0"/>
          <a:ext cx="4025236" cy="3793069"/>
        </a:xfrm>
        <a:prstGeom prst="rect">
          <a:avLst/>
        </a:prstGeom>
        <a:solidFill>
          <a:schemeClr val="tx2">
            <a:lumMod val="10000"/>
            <a:lumOff val="90000"/>
          </a:schemeClr>
        </a:solidFill>
        <a:ln>
          <a:noFill/>
        </a:ln>
        <a:effectLst>
          <a:innerShdw blurRad="63500" dist="50800" dir="16200000">
            <a:prstClr val="black">
              <a:alpha val="50000"/>
            </a:prstClr>
          </a:innerShdw>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0" kern="1200">
              <a:latin typeface="Century Gothic" panose="020B0502020202020204" pitchFamily="34" charset="0"/>
            </a:rPr>
            <a:t>Stress that occurs when one believes they know the right thing to do, but institutional or other constraints make it difficult to pursue a course of action. </a:t>
          </a:r>
        </a:p>
      </dsp:txBody>
      <dsp:txXfrm>
        <a:off x="0" y="0"/>
        <a:ext cx="4025236" cy="3793069"/>
      </dsp:txXfrm>
    </dsp:sp>
    <dsp:sp modelId="{F6939FA8-F809-2247-BE58-5C149DD4E974}">
      <dsp:nvSpPr>
        <dsp:cNvPr id="0" name=""/>
        <dsp:cNvSpPr/>
      </dsp:nvSpPr>
      <dsp:spPr>
        <a:xfrm>
          <a:off x="4117864" y="35745"/>
          <a:ext cx="4931062" cy="714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latin typeface="Century Gothic" panose="020B0502020202020204" pitchFamily="34" charset="0"/>
              <a:cs typeface="Calibri" panose="020F0502020204030204" pitchFamily="34" charset="0"/>
            </a:rPr>
            <a:t>Psychological</a:t>
          </a:r>
        </a:p>
      </dsp:txBody>
      <dsp:txXfrm>
        <a:off x="4117864" y="35745"/>
        <a:ext cx="4931062" cy="714904"/>
      </dsp:txXfrm>
    </dsp:sp>
    <dsp:sp modelId="{1A94A4E4-EAA7-A146-8270-4D1E8D92D74C}">
      <dsp:nvSpPr>
        <dsp:cNvPr id="0" name=""/>
        <dsp:cNvSpPr/>
      </dsp:nvSpPr>
      <dsp:spPr>
        <a:xfrm>
          <a:off x="4025236" y="750649"/>
          <a:ext cx="4940167" cy="0"/>
        </a:xfrm>
        <a:prstGeom prst="line">
          <a:avLst/>
        </a:prstGeom>
        <a:solidFill>
          <a:schemeClr val="accent1">
            <a:hueOff val="0"/>
            <a:satOff val="0"/>
            <a:lumOff val="0"/>
            <a:alphaOff val="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dsp:style>
    </dsp:sp>
    <dsp:sp modelId="{F0B6ACE0-AB18-E441-B051-2B2FF986CF6E}">
      <dsp:nvSpPr>
        <dsp:cNvPr id="0" name=""/>
        <dsp:cNvSpPr/>
      </dsp:nvSpPr>
      <dsp:spPr>
        <a:xfrm>
          <a:off x="4117864" y="786395"/>
          <a:ext cx="4847539" cy="714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latin typeface="Century Gothic" panose="020B0502020202020204" pitchFamily="34" charset="0"/>
            </a:rPr>
            <a:t>Biological</a:t>
          </a:r>
        </a:p>
      </dsp:txBody>
      <dsp:txXfrm>
        <a:off x="4117864" y="786395"/>
        <a:ext cx="4847539" cy="714904"/>
      </dsp:txXfrm>
    </dsp:sp>
    <dsp:sp modelId="{17D70A1A-FF86-AB42-8723-760576DA726E}">
      <dsp:nvSpPr>
        <dsp:cNvPr id="0" name=""/>
        <dsp:cNvSpPr/>
      </dsp:nvSpPr>
      <dsp:spPr>
        <a:xfrm>
          <a:off x="4025236" y="1501299"/>
          <a:ext cx="4940167" cy="0"/>
        </a:xfrm>
        <a:prstGeom prst="line">
          <a:avLst/>
        </a:prstGeom>
        <a:solidFill>
          <a:schemeClr val="accent1">
            <a:hueOff val="0"/>
            <a:satOff val="0"/>
            <a:lumOff val="0"/>
            <a:alphaOff val="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dsp:style>
    </dsp:sp>
    <dsp:sp modelId="{6CE0D5D7-7F71-204F-BD52-CA535F32857A}">
      <dsp:nvSpPr>
        <dsp:cNvPr id="0" name=""/>
        <dsp:cNvSpPr/>
      </dsp:nvSpPr>
      <dsp:spPr>
        <a:xfrm>
          <a:off x="4117864" y="1537044"/>
          <a:ext cx="4847539" cy="714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latin typeface="Century Gothic" panose="020B0502020202020204" pitchFamily="34" charset="0"/>
            </a:rPr>
            <a:t>Spiritual</a:t>
          </a:r>
        </a:p>
      </dsp:txBody>
      <dsp:txXfrm>
        <a:off x="4117864" y="1537044"/>
        <a:ext cx="4847539" cy="714904"/>
      </dsp:txXfrm>
    </dsp:sp>
    <dsp:sp modelId="{06FA473C-AA9A-0A42-9FDA-8AE952E749BC}">
      <dsp:nvSpPr>
        <dsp:cNvPr id="0" name=""/>
        <dsp:cNvSpPr/>
      </dsp:nvSpPr>
      <dsp:spPr>
        <a:xfrm>
          <a:off x="4025236" y="2251949"/>
          <a:ext cx="4940167" cy="0"/>
        </a:xfrm>
        <a:prstGeom prst="line">
          <a:avLst/>
        </a:prstGeom>
        <a:solidFill>
          <a:schemeClr val="accent1">
            <a:hueOff val="0"/>
            <a:satOff val="0"/>
            <a:lumOff val="0"/>
            <a:alphaOff val="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dsp:style>
    </dsp:sp>
    <dsp:sp modelId="{8B52D3E6-E8F8-D642-8C4B-F13EFD433D1A}">
      <dsp:nvSpPr>
        <dsp:cNvPr id="0" name=""/>
        <dsp:cNvSpPr/>
      </dsp:nvSpPr>
      <dsp:spPr>
        <a:xfrm>
          <a:off x="4117864" y="2287694"/>
          <a:ext cx="4847539" cy="714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latin typeface="Century Gothic" panose="020B0502020202020204" pitchFamily="34" charset="0"/>
            </a:rPr>
            <a:t>Behavioral</a:t>
          </a:r>
        </a:p>
      </dsp:txBody>
      <dsp:txXfrm>
        <a:off x="4117864" y="2287694"/>
        <a:ext cx="4847539" cy="714904"/>
      </dsp:txXfrm>
    </dsp:sp>
    <dsp:sp modelId="{00B92C7A-7486-9A48-8919-3968FBFBB7F1}">
      <dsp:nvSpPr>
        <dsp:cNvPr id="0" name=""/>
        <dsp:cNvSpPr/>
      </dsp:nvSpPr>
      <dsp:spPr>
        <a:xfrm>
          <a:off x="4025236" y="3002599"/>
          <a:ext cx="4940167" cy="0"/>
        </a:xfrm>
        <a:prstGeom prst="line">
          <a:avLst/>
        </a:prstGeom>
        <a:solidFill>
          <a:schemeClr val="accent1">
            <a:hueOff val="0"/>
            <a:satOff val="0"/>
            <a:lumOff val="0"/>
            <a:alphaOff val="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dsp:style>
    </dsp:sp>
    <dsp:sp modelId="{0E5D6EA5-5EE2-E944-ADBC-1BC7DDC16EDA}">
      <dsp:nvSpPr>
        <dsp:cNvPr id="0" name=""/>
        <dsp:cNvSpPr/>
      </dsp:nvSpPr>
      <dsp:spPr>
        <a:xfrm>
          <a:off x="4117864" y="3038344"/>
          <a:ext cx="4847539" cy="714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latin typeface="Century Gothic" panose="020B0502020202020204" pitchFamily="34" charset="0"/>
            </a:rPr>
            <a:t>Social Impact</a:t>
          </a:r>
        </a:p>
      </dsp:txBody>
      <dsp:txXfrm>
        <a:off x="4117864" y="3038344"/>
        <a:ext cx="4847539" cy="714904"/>
      </dsp:txXfrm>
    </dsp:sp>
    <dsp:sp modelId="{3B5BA4FE-D3BA-2243-BA86-1CEAD25EC0FD}">
      <dsp:nvSpPr>
        <dsp:cNvPr id="0" name=""/>
        <dsp:cNvSpPr/>
      </dsp:nvSpPr>
      <dsp:spPr>
        <a:xfrm>
          <a:off x="4025236" y="3753249"/>
          <a:ext cx="4940167" cy="0"/>
        </a:xfrm>
        <a:prstGeom prst="line">
          <a:avLst/>
        </a:prstGeom>
        <a:solidFill>
          <a:schemeClr val="accent1">
            <a:hueOff val="0"/>
            <a:satOff val="0"/>
            <a:lumOff val="0"/>
            <a:alphaOff val="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25A2B-9401-4CE5-8F7C-AA069B395E9D}">
      <dsp:nvSpPr>
        <dsp:cNvPr id="0" name=""/>
        <dsp:cNvSpPr/>
      </dsp:nvSpPr>
      <dsp:spPr>
        <a:xfrm>
          <a:off x="-5680923" y="-869598"/>
          <a:ext cx="6763604" cy="6763604"/>
        </a:xfrm>
        <a:prstGeom prst="blockArc">
          <a:avLst>
            <a:gd name="adj1" fmla="val 18900000"/>
            <a:gd name="adj2" fmla="val 2700000"/>
            <a:gd name="adj3" fmla="val 319"/>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AB3F33-69A8-425A-A7F0-085720597747}">
      <dsp:nvSpPr>
        <dsp:cNvPr id="0" name=""/>
        <dsp:cNvSpPr/>
      </dsp:nvSpPr>
      <dsp:spPr>
        <a:xfrm>
          <a:off x="473285" y="246686"/>
          <a:ext cx="7652715" cy="762729"/>
        </a:xfrm>
        <a:prstGeom prst="snip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9867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Century Gothic" panose="020B0502020202020204" pitchFamily="34" charset="0"/>
              <a:cs typeface="Calibri" panose="020F0502020204030204" pitchFamily="34" charset="0"/>
            </a:rPr>
            <a:t>Exposure to oppression and institutional racism</a:t>
          </a:r>
          <a:endParaRPr lang="en-US" sz="1800" b="1" kern="1200" dirty="0">
            <a:solidFill>
              <a:schemeClr val="tx1"/>
            </a:solidFill>
            <a:latin typeface="Century Gothic" panose="020B0502020202020204" pitchFamily="34" charset="0"/>
            <a:cs typeface="Segoe UI" panose="020B0502040204020203" pitchFamily="34" charset="0"/>
          </a:endParaRPr>
        </a:p>
      </dsp:txBody>
      <dsp:txXfrm>
        <a:off x="510518" y="283919"/>
        <a:ext cx="7551920" cy="725496"/>
      </dsp:txXfrm>
    </dsp:sp>
    <dsp:sp modelId="{67C98B97-DCF6-4385-8AEA-B4E4C2D1E00A}">
      <dsp:nvSpPr>
        <dsp:cNvPr id="0" name=""/>
        <dsp:cNvSpPr/>
      </dsp:nvSpPr>
      <dsp:spPr>
        <a:xfrm>
          <a:off x="80628" y="235393"/>
          <a:ext cx="785314" cy="785314"/>
        </a:xfrm>
        <a:prstGeom prst="ellipse">
          <a:avLst/>
        </a:prstGeom>
        <a:solidFill>
          <a:srgbClr val="5F88A1"/>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sp>
    <dsp:sp modelId="{F852E739-0DBC-4E8E-829C-AA373FD5B26D}">
      <dsp:nvSpPr>
        <dsp:cNvPr id="0" name=""/>
        <dsp:cNvSpPr/>
      </dsp:nvSpPr>
      <dsp:spPr>
        <a:xfrm>
          <a:off x="923472" y="1109037"/>
          <a:ext cx="7202528" cy="762729"/>
        </a:xfrm>
        <a:prstGeom prst="snipRound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9867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Century Gothic" panose="020B0502020202020204" pitchFamily="34" charset="0"/>
              <a:cs typeface="Calibri" panose="020F0502020204030204" pitchFamily="34" charset="0"/>
            </a:rPr>
            <a:t>Common background/experiences with those they serve</a:t>
          </a:r>
          <a:endParaRPr lang="en-US" sz="1800" b="1" kern="1200" dirty="0">
            <a:solidFill>
              <a:schemeClr val="tx1"/>
            </a:solidFill>
            <a:latin typeface="Century Gothic" panose="020B0502020202020204" pitchFamily="34" charset="0"/>
            <a:cs typeface="Segoe UI" panose="020B0502040204020203" pitchFamily="34" charset="0"/>
          </a:endParaRPr>
        </a:p>
      </dsp:txBody>
      <dsp:txXfrm>
        <a:off x="960705" y="1146270"/>
        <a:ext cx="7101733" cy="725496"/>
      </dsp:txXfrm>
    </dsp:sp>
    <dsp:sp modelId="{FA7A87D8-3CB7-4044-8376-6707B77C4009}">
      <dsp:nvSpPr>
        <dsp:cNvPr id="0" name=""/>
        <dsp:cNvSpPr/>
      </dsp:nvSpPr>
      <dsp:spPr>
        <a:xfrm>
          <a:off x="530815" y="1097744"/>
          <a:ext cx="785314" cy="785314"/>
        </a:xfrm>
        <a:prstGeom prst="ellipse">
          <a:avLst/>
        </a:prstGeom>
        <a:solidFill>
          <a:srgbClr val="949C54"/>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sp>
    <dsp:sp modelId="{68EAE9DD-3FA6-4258-AA13-03ADCDB071AF}">
      <dsp:nvSpPr>
        <dsp:cNvPr id="0" name=""/>
        <dsp:cNvSpPr/>
      </dsp:nvSpPr>
      <dsp:spPr>
        <a:xfrm>
          <a:off x="1061643" y="2010585"/>
          <a:ext cx="7064356" cy="817211"/>
        </a:xfrm>
        <a:prstGeom prst="snip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9867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Century Gothic" panose="020B0502020202020204" pitchFamily="34" charset="0"/>
              <a:cs typeface="Calibri" panose="020F0502020204030204" pitchFamily="34" charset="0"/>
            </a:rPr>
            <a:t>Lack of safety or support in their agency</a:t>
          </a:r>
          <a:endParaRPr lang="en-US" sz="1800" b="1" kern="1200" dirty="0">
            <a:solidFill>
              <a:schemeClr val="tx1"/>
            </a:solidFill>
            <a:latin typeface="Century Gothic" panose="020B0502020202020204" pitchFamily="34" charset="0"/>
            <a:cs typeface="Segoe UI" panose="020B0502040204020203" pitchFamily="34" charset="0"/>
          </a:endParaRPr>
        </a:p>
      </dsp:txBody>
      <dsp:txXfrm>
        <a:off x="1101536" y="2050478"/>
        <a:ext cx="6956361" cy="777318"/>
      </dsp:txXfrm>
    </dsp:sp>
    <dsp:sp modelId="{93316DE3-014A-4486-8B75-793D78DCFDC6}">
      <dsp:nvSpPr>
        <dsp:cNvPr id="0" name=""/>
        <dsp:cNvSpPr/>
      </dsp:nvSpPr>
      <dsp:spPr>
        <a:xfrm>
          <a:off x="668986" y="2026533"/>
          <a:ext cx="785314" cy="785314"/>
        </a:xfrm>
        <a:prstGeom prst="ellipse">
          <a:avLst/>
        </a:prstGeom>
        <a:solidFill>
          <a:srgbClr val="B25243"/>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sp>
    <dsp:sp modelId="{1D4A670E-2C4F-431B-A661-3D1198DC0132}">
      <dsp:nvSpPr>
        <dsp:cNvPr id="0" name=""/>
        <dsp:cNvSpPr/>
      </dsp:nvSpPr>
      <dsp:spPr>
        <a:xfrm>
          <a:off x="923472" y="3006478"/>
          <a:ext cx="7202528" cy="762729"/>
        </a:xfrm>
        <a:prstGeom prst="snipRound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9867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Century Gothic" panose="020B0502020202020204" pitchFamily="34" charset="0"/>
              <a:cs typeface="Calibri" panose="020F0502020204030204" pitchFamily="34" charset="0"/>
            </a:rPr>
            <a:t>Colleagues minimizing or avoiding topics of racial, cultural and historical trauma</a:t>
          </a:r>
          <a:endParaRPr lang="en-US" sz="1800" b="1" kern="1200" dirty="0">
            <a:solidFill>
              <a:schemeClr val="tx1"/>
            </a:solidFill>
            <a:latin typeface="Century Gothic" panose="020B0502020202020204" pitchFamily="34" charset="0"/>
            <a:cs typeface="Segoe UI" panose="020B0502040204020203" pitchFamily="34" charset="0"/>
          </a:endParaRPr>
        </a:p>
      </dsp:txBody>
      <dsp:txXfrm>
        <a:off x="960705" y="3043711"/>
        <a:ext cx="7101733" cy="725496"/>
      </dsp:txXfrm>
    </dsp:sp>
    <dsp:sp modelId="{CA29B8CD-5BCF-4ED0-B1B6-75D92AB478B1}">
      <dsp:nvSpPr>
        <dsp:cNvPr id="0" name=""/>
        <dsp:cNvSpPr/>
      </dsp:nvSpPr>
      <dsp:spPr>
        <a:xfrm>
          <a:off x="530815" y="2995185"/>
          <a:ext cx="785314" cy="785314"/>
        </a:xfrm>
        <a:prstGeom prst="ellipse">
          <a:avLst/>
        </a:prstGeom>
        <a:solidFill>
          <a:srgbClr val="EFAE71"/>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sp>
    <dsp:sp modelId="{76D1516F-0456-4EE3-B38C-6F6811D712A5}">
      <dsp:nvSpPr>
        <dsp:cNvPr id="0" name=""/>
        <dsp:cNvSpPr/>
      </dsp:nvSpPr>
      <dsp:spPr>
        <a:xfrm>
          <a:off x="473285" y="3895404"/>
          <a:ext cx="7652715" cy="762729"/>
        </a:xfrm>
        <a:prstGeom prst="snipRound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9867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Century Gothic" panose="020B0502020202020204" pitchFamily="34" charset="0"/>
              <a:cs typeface="Calibri" panose="020F0502020204030204" pitchFamily="34" charset="0"/>
            </a:rPr>
            <a:t>Higher caseloads and being asked to take on additional responsibilities</a:t>
          </a:r>
          <a:endParaRPr lang="en-US" sz="1800" b="1" kern="1200" dirty="0">
            <a:solidFill>
              <a:schemeClr val="tx1"/>
            </a:solidFill>
            <a:latin typeface="Century Gothic" panose="020B0502020202020204" pitchFamily="34" charset="0"/>
            <a:cs typeface="Segoe UI" panose="020B0502040204020203" pitchFamily="34" charset="0"/>
          </a:endParaRPr>
        </a:p>
      </dsp:txBody>
      <dsp:txXfrm>
        <a:off x="510518" y="3932637"/>
        <a:ext cx="7551920" cy="725496"/>
      </dsp:txXfrm>
    </dsp:sp>
    <dsp:sp modelId="{69DE5824-BBBE-4EDD-9732-6692994B2F2E}">
      <dsp:nvSpPr>
        <dsp:cNvPr id="0" name=""/>
        <dsp:cNvSpPr/>
      </dsp:nvSpPr>
      <dsp:spPr>
        <a:xfrm>
          <a:off x="80628" y="3884111"/>
          <a:ext cx="785314" cy="785314"/>
        </a:xfrm>
        <a:prstGeom prst="ellipse">
          <a:avLst/>
        </a:prstGeom>
        <a:solidFill>
          <a:srgbClr val="E3B344"/>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A5A2B-71C7-8F4A-B1CA-9D6EE5E08F2B}">
      <dsp:nvSpPr>
        <dsp:cNvPr id="0" name=""/>
        <dsp:cNvSpPr/>
      </dsp:nvSpPr>
      <dsp:spPr>
        <a:xfrm>
          <a:off x="3214" y="105191"/>
          <a:ext cx="3643312" cy="2185987"/>
        </a:xfrm>
        <a:prstGeom prst="rect">
          <a:avLst/>
        </a:prstGeom>
        <a:solidFill>
          <a:srgbClr val="85A3B9"/>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SzPts val="2600"/>
            <a:buNone/>
          </a:pPr>
          <a:r>
            <a:rPr lang="en-US" sz="2200" b="1" kern="1200">
              <a:latin typeface="Century Gothic" panose="020B0502020202020204" pitchFamily="34" charset="0"/>
              <a:cs typeface="Calibri" panose="020F0502020204030204" pitchFamily="34" charset="0"/>
            </a:rPr>
            <a:t>Adopt practices such as Reflective Supervision</a:t>
          </a:r>
        </a:p>
      </dsp:txBody>
      <dsp:txXfrm>
        <a:off x="3214" y="105191"/>
        <a:ext cx="3643312" cy="2185987"/>
      </dsp:txXfrm>
    </dsp:sp>
    <dsp:sp modelId="{F6214748-3313-8E4E-96D1-E9C0D916B6AC}">
      <dsp:nvSpPr>
        <dsp:cNvPr id="0" name=""/>
        <dsp:cNvSpPr/>
      </dsp:nvSpPr>
      <dsp:spPr>
        <a:xfrm>
          <a:off x="3664743" y="105191"/>
          <a:ext cx="3643312" cy="2185987"/>
        </a:xfrm>
        <a:prstGeom prst="rect">
          <a:avLst/>
        </a:prstGeom>
        <a:solidFill>
          <a:srgbClr val="ADB37E"/>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SzPts val="2600"/>
            <a:buNone/>
          </a:pPr>
          <a:r>
            <a:rPr lang="en-US" sz="2200" b="1" kern="1200">
              <a:latin typeface="Century Gothic" panose="020B0502020202020204" pitchFamily="34" charset="0"/>
              <a:cs typeface="Calibri" panose="020F0502020204030204" pitchFamily="34" charset="0"/>
            </a:rPr>
            <a:t>Assess for staff experience from a trauma-informed, equity lens.  Take actions in response</a:t>
          </a:r>
        </a:p>
      </dsp:txBody>
      <dsp:txXfrm>
        <a:off x="3664743" y="105191"/>
        <a:ext cx="3643312" cy="2185987"/>
      </dsp:txXfrm>
    </dsp:sp>
    <dsp:sp modelId="{31BA5BCC-2C52-6B41-B9F2-9938D7609B8B}">
      <dsp:nvSpPr>
        <dsp:cNvPr id="0" name=""/>
        <dsp:cNvSpPr/>
      </dsp:nvSpPr>
      <dsp:spPr>
        <a:xfrm>
          <a:off x="7326272" y="105191"/>
          <a:ext cx="3643312" cy="2185987"/>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SzPts val="2600"/>
            <a:buNone/>
          </a:pPr>
          <a:r>
            <a:rPr lang="en-US" sz="2200" b="1" kern="1200">
              <a:latin typeface="Century Gothic" panose="020B0502020202020204" pitchFamily="34" charset="0"/>
              <a:cs typeface="Calibri" panose="020F0502020204030204" pitchFamily="34" charset="0"/>
            </a:rPr>
            <a:t>Health and Human Service Organizations benefit from screens to identify and respond to individuals experiencing symptoms of STS</a:t>
          </a:r>
        </a:p>
      </dsp:txBody>
      <dsp:txXfrm>
        <a:off x="7326272" y="105191"/>
        <a:ext cx="3643312" cy="2185987"/>
      </dsp:txXfrm>
    </dsp:sp>
    <dsp:sp modelId="{DDA15081-457D-3B4C-B481-0150E746429D}">
      <dsp:nvSpPr>
        <dsp:cNvPr id="0" name=""/>
        <dsp:cNvSpPr/>
      </dsp:nvSpPr>
      <dsp:spPr>
        <a:xfrm>
          <a:off x="1833979" y="2309395"/>
          <a:ext cx="3643312" cy="2185987"/>
        </a:xfrm>
        <a:prstGeom prst="rect">
          <a:avLst/>
        </a:prstGeom>
        <a:solidFill>
          <a:srgbClr val="EFAE71"/>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SzPts val="2600"/>
            <a:buNone/>
          </a:pPr>
          <a:r>
            <a:rPr lang="en-US" sz="2200" b="1" kern="1200">
              <a:latin typeface="Century Gothic" panose="020B0502020202020204" pitchFamily="34" charset="0"/>
              <a:cs typeface="Calibri" panose="020F0502020204030204" pitchFamily="34" charset="0"/>
            </a:rPr>
            <a:t>Review and revise policies from a trauma-informed, equity lens</a:t>
          </a:r>
        </a:p>
      </dsp:txBody>
      <dsp:txXfrm>
        <a:off x="1833979" y="2309395"/>
        <a:ext cx="3643312" cy="2185987"/>
      </dsp:txXfrm>
    </dsp:sp>
    <dsp:sp modelId="{E35A84A1-7C86-D641-AE82-2921B75E243E}">
      <dsp:nvSpPr>
        <dsp:cNvPr id="0" name=""/>
        <dsp:cNvSpPr/>
      </dsp:nvSpPr>
      <dsp:spPr>
        <a:xfrm>
          <a:off x="5495508" y="2309395"/>
          <a:ext cx="3643312" cy="2185987"/>
        </a:xfrm>
        <a:prstGeom prst="rect">
          <a:avLst/>
        </a:prstGeom>
        <a:solidFill>
          <a:srgbClr val="EFD290"/>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SzPts val="2600"/>
            <a:buNone/>
          </a:pPr>
          <a:r>
            <a:rPr lang="en-US" sz="2200" b="1" kern="1200">
              <a:latin typeface="Century Gothic" panose="020B0502020202020204" pitchFamily="34" charset="0"/>
              <a:cs typeface="Calibri" panose="020F0502020204030204" pitchFamily="34" charset="0"/>
            </a:rPr>
            <a:t>Take steps to become    a trauma-informed organization!</a:t>
          </a:r>
        </a:p>
      </dsp:txBody>
      <dsp:txXfrm>
        <a:off x="5495508" y="2309395"/>
        <a:ext cx="3643312" cy="218598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C4799-13F5-4F2C-BFFC-00CA4A2024E2}">
      <dsp:nvSpPr>
        <dsp:cNvPr id="0" name=""/>
        <dsp:cNvSpPr/>
      </dsp:nvSpPr>
      <dsp:spPr>
        <a:xfrm>
          <a:off x="8060694" y="962933"/>
          <a:ext cx="2833273" cy="2833284"/>
        </a:xfrm>
        <a:prstGeom prst="ellipse">
          <a:avLst/>
        </a:prstGeom>
        <a:solidFill>
          <a:srgbClr val="F0AF7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C74638-A1F8-4423-8B7D-C4D68D91AC25}">
      <dsp:nvSpPr>
        <dsp:cNvPr id="0" name=""/>
        <dsp:cNvSpPr/>
      </dsp:nvSpPr>
      <dsp:spPr>
        <a:xfrm>
          <a:off x="8114615" y="1007200"/>
          <a:ext cx="2744740" cy="27447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w Cen MT"/>
            </a:rPr>
            <a:t>Take Care of Each Other</a:t>
          </a:r>
        </a:p>
      </dsp:txBody>
      <dsp:txXfrm>
        <a:off x="8506994" y="1399381"/>
        <a:ext cx="1959982" cy="1960388"/>
      </dsp:txXfrm>
    </dsp:sp>
    <dsp:sp modelId="{599C5D70-6D06-4F38-918D-B3BC194A710F}">
      <dsp:nvSpPr>
        <dsp:cNvPr id="0" name=""/>
        <dsp:cNvSpPr/>
      </dsp:nvSpPr>
      <dsp:spPr>
        <a:xfrm rot="2700000">
          <a:off x="5030145" y="963800"/>
          <a:ext cx="2831077" cy="2831077"/>
        </a:xfrm>
        <a:prstGeom prst="teardrop">
          <a:avLst>
            <a:gd name="adj" fmla="val 100000"/>
          </a:avLst>
        </a:prstGeom>
        <a:solidFill>
          <a:srgbClr val="ADB37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E639A9-E1CE-4B25-AEB6-C7EF25F0D92C}">
      <dsp:nvSpPr>
        <dsp:cNvPr id="0" name=""/>
        <dsp:cNvSpPr/>
      </dsp:nvSpPr>
      <dsp:spPr>
        <a:xfrm>
          <a:off x="5073313" y="1007200"/>
          <a:ext cx="2744740" cy="27447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w Cen MT"/>
            </a:rPr>
            <a:t>Learn Together</a:t>
          </a:r>
        </a:p>
      </dsp:txBody>
      <dsp:txXfrm>
        <a:off x="5465692" y="1399381"/>
        <a:ext cx="1959982" cy="1960388"/>
      </dsp:txXfrm>
    </dsp:sp>
    <dsp:sp modelId="{4CE29A76-09D2-437C-9027-A2DEC1241B43}">
      <dsp:nvSpPr>
        <dsp:cNvPr id="0" name=""/>
        <dsp:cNvSpPr/>
      </dsp:nvSpPr>
      <dsp:spPr>
        <a:xfrm rot="2700000">
          <a:off x="2068718" y="962697"/>
          <a:ext cx="2833283" cy="2833283"/>
        </a:xfrm>
        <a:prstGeom prst="teardrop">
          <a:avLst>
            <a:gd name="adj" fmla="val 100000"/>
          </a:avLst>
        </a:prstGeom>
        <a:solidFill>
          <a:srgbClr val="86A4B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1BBC0B-1378-4A8B-AAFB-3922D7872417}">
      <dsp:nvSpPr>
        <dsp:cNvPr id="0" name=""/>
        <dsp:cNvSpPr/>
      </dsp:nvSpPr>
      <dsp:spPr>
        <a:xfrm>
          <a:off x="2123342" y="1007200"/>
          <a:ext cx="2744740" cy="274475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Tw Cen MT"/>
            </a:rPr>
            <a:t>Keep Trauma- Responsive Care “On the Agenda”</a:t>
          </a:r>
        </a:p>
      </dsp:txBody>
      <dsp:txXfrm>
        <a:off x="2515721" y="1399381"/>
        <a:ext cx="1959982" cy="1960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D24A3-9080-48A4-8D70-7B1833ADD8E7}">
      <dsp:nvSpPr>
        <dsp:cNvPr id="0" name=""/>
        <dsp:cNvSpPr/>
      </dsp:nvSpPr>
      <dsp:spPr>
        <a:xfrm>
          <a:off x="0" y="79973"/>
          <a:ext cx="6383102" cy="12951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b="1" kern="1200" baseline="0"/>
            <a:t>Morning</a:t>
          </a:r>
          <a:endParaRPr lang="en-US" sz="5400" kern="1200"/>
        </a:p>
      </dsp:txBody>
      <dsp:txXfrm>
        <a:off x="63226" y="143199"/>
        <a:ext cx="6256650" cy="1168738"/>
      </dsp:txXfrm>
    </dsp:sp>
    <dsp:sp modelId="{31EA6A92-B915-446E-A2D2-770D2F964F2E}">
      <dsp:nvSpPr>
        <dsp:cNvPr id="0" name=""/>
        <dsp:cNvSpPr/>
      </dsp:nvSpPr>
      <dsp:spPr>
        <a:xfrm>
          <a:off x="0" y="1375163"/>
          <a:ext cx="6383102" cy="1425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663" tIns="68580" rIns="384048" bIns="68580" numCol="1" spcCol="1270" anchor="t" anchorCtr="0">
          <a:noAutofit/>
        </a:bodyPr>
        <a:lstStyle/>
        <a:p>
          <a:pPr marL="285750" lvl="1" indent="-285750" algn="l" defTabSz="1866900">
            <a:lnSpc>
              <a:spcPct val="90000"/>
            </a:lnSpc>
            <a:spcBef>
              <a:spcPct val="0"/>
            </a:spcBef>
            <a:spcAft>
              <a:spcPct val="20000"/>
            </a:spcAft>
            <a:buChar char="•"/>
          </a:pPr>
          <a:r>
            <a:rPr lang="en-US" sz="4200" b="1" kern="1200" baseline="0"/>
            <a:t>Warming up the topic through reflection</a:t>
          </a:r>
          <a:endParaRPr lang="en-US" sz="4200" kern="1200"/>
        </a:p>
        <a:p>
          <a:pPr marL="285750" lvl="1" indent="-285750" algn="l" defTabSz="1866900">
            <a:lnSpc>
              <a:spcPct val="90000"/>
            </a:lnSpc>
            <a:spcBef>
              <a:spcPct val="0"/>
            </a:spcBef>
            <a:spcAft>
              <a:spcPct val="20000"/>
            </a:spcAft>
            <a:buChar char="•"/>
          </a:pPr>
          <a:r>
            <a:rPr lang="en-US" sz="4200" b="1" kern="1200" baseline="0"/>
            <a:t>The Biology of Stress and Well-being</a:t>
          </a:r>
          <a:endParaRPr lang="en-US" sz="4200" kern="1200"/>
        </a:p>
      </dsp:txBody>
      <dsp:txXfrm>
        <a:off x="0" y="1375163"/>
        <a:ext cx="6383102" cy="1425195"/>
      </dsp:txXfrm>
    </dsp:sp>
    <dsp:sp modelId="{36999DAB-AAD8-4B07-B176-6F00AF35D174}">
      <dsp:nvSpPr>
        <dsp:cNvPr id="0" name=""/>
        <dsp:cNvSpPr/>
      </dsp:nvSpPr>
      <dsp:spPr>
        <a:xfrm>
          <a:off x="0" y="2800358"/>
          <a:ext cx="6383102" cy="1295190"/>
        </a:xfrm>
        <a:prstGeom prst="roundRect">
          <a:avLst/>
        </a:prstGeom>
        <a:solidFill>
          <a:schemeClr val="accent2">
            <a:hueOff val="2999665"/>
            <a:satOff val="-10248"/>
            <a:lumOff val="-107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b="1" kern="1200" baseline="0"/>
            <a:t>Afternoon</a:t>
          </a:r>
          <a:endParaRPr lang="en-US" sz="5400" kern="1200"/>
        </a:p>
      </dsp:txBody>
      <dsp:txXfrm>
        <a:off x="63226" y="2863584"/>
        <a:ext cx="6256650" cy="1168738"/>
      </dsp:txXfrm>
    </dsp:sp>
    <dsp:sp modelId="{33CEFA42-1239-4599-A350-1A03F1BAFB7A}">
      <dsp:nvSpPr>
        <dsp:cNvPr id="0" name=""/>
        <dsp:cNvSpPr/>
      </dsp:nvSpPr>
      <dsp:spPr>
        <a:xfrm>
          <a:off x="0" y="4095548"/>
          <a:ext cx="6383102" cy="1425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663" tIns="68580" rIns="384048" bIns="68580" numCol="1" spcCol="1270" anchor="t" anchorCtr="0">
          <a:noAutofit/>
        </a:bodyPr>
        <a:lstStyle/>
        <a:p>
          <a:pPr marL="285750" lvl="1" indent="-285750" algn="l" defTabSz="1866900">
            <a:lnSpc>
              <a:spcPct val="90000"/>
            </a:lnSpc>
            <a:spcBef>
              <a:spcPct val="0"/>
            </a:spcBef>
            <a:spcAft>
              <a:spcPct val="20000"/>
            </a:spcAft>
            <a:buChar char="•"/>
          </a:pPr>
          <a:r>
            <a:rPr lang="en-US" sz="4200" b="1" kern="1200" baseline="0" dirty="0"/>
            <a:t>The Science of Resilience with Anastasia</a:t>
          </a:r>
          <a:endParaRPr lang="en-US" sz="4200" kern="1200" dirty="0"/>
        </a:p>
        <a:p>
          <a:pPr marL="285750" lvl="1" indent="-285750" algn="l" defTabSz="1866900">
            <a:lnSpc>
              <a:spcPct val="90000"/>
            </a:lnSpc>
            <a:spcBef>
              <a:spcPct val="0"/>
            </a:spcBef>
            <a:spcAft>
              <a:spcPct val="20000"/>
            </a:spcAft>
            <a:buChar char="•"/>
          </a:pPr>
          <a:r>
            <a:rPr lang="en-US" sz="4200" b="1" kern="1200" baseline="0" dirty="0"/>
            <a:t>Including concepts of disaster mental health</a:t>
          </a:r>
          <a:endParaRPr lang="en-US" sz="4200" kern="1200" dirty="0"/>
        </a:p>
      </dsp:txBody>
      <dsp:txXfrm>
        <a:off x="0" y="4095548"/>
        <a:ext cx="6383102" cy="1425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5A4A0-4B4A-4513-A58C-BC2EFF29DBEE}">
      <dsp:nvSpPr>
        <dsp:cNvPr id="0" name=""/>
        <dsp:cNvSpPr/>
      </dsp:nvSpPr>
      <dsp:spPr>
        <a:xfrm>
          <a:off x="121808" y="0"/>
          <a:ext cx="3168528" cy="1901117"/>
        </a:xfrm>
        <a:prstGeom prst="rect">
          <a:avLst/>
        </a:prstGeom>
        <a:solidFill>
          <a:srgbClr val="86A4BA"/>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r>
            <a:rPr lang="en-US" sz="2400" b="1" kern="1200" cap="all" baseline="0" dirty="0">
              <a:latin typeface="Century Gothic" panose="020B0502020202020204" pitchFamily="34" charset="0"/>
            </a:rPr>
            <a:t>Acute Situational Trauma </a:t>
          </a: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dsp:txBody>
      <dsp:txXfrm>
        <a:off x="121808" y="0"/>
        <a:ext cx="3168528" cy="1901117"/>
      </dsp:txXfrm>
    </dsp:sp>
    <dsp:sp modelId="{EB1437C3-3B65-44D7-AD0D-82865D15043F}">
      <dsp:nvSpPr>
        <dsp:cNvPr id="0" name=""/>
        <dsp:cNvSpPr/>
      </dsp:nvSpPr>
      <dsp:spPr>
        <a:xfrm>
          <a:off x="3582254" y="1724"/>
          <a:ext cx="3168528" cy="1901117"/>
        </a:xfrm>
        <a:prstGeom prst="rect">
          <a:avLst/>
        </a:prstGeom>
        <a:solidFill>
          <a:srgbClr val="ADB37E"/>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r>
            <a:rPr lang="en-US" sz="2400" b="1" kern="1200" cap="all" baseline="0" dirty="0">
              <a:latin typeface="Century Gothic" panose="020B0502020202020204" pitchFamily="34" charset="0"/>
            </a:rPr>
            <a:t>Toxic Chronic Stress</a:t>
          </a:r>
        </a:p>
        <a:p>
          <a:pPr marL="0" lvl="0" indent="0" algn="ctr" defTabSz="1066800">
            <a:lnSpc>
              <a:spcPct val="90000"/>
            </a:lnSpc>
            <a:spcBef>
              <a:spcPct val="0"/>
            </a:spcBef>
            <a:spcAft>
              <a:spcPct val="35000"/>
            </a:spcAft>
            <a:buNone/>
          </a:pPr>
          <a:endParaRPr lang="en-US" sz="10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0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0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100" b="1" kern="1200" cap="all" baseline="0" dirty="0">
            <a:latin typeface="Century Gothic" panose="020B0502020202020204" pitchFamily="34" charset="0"/>
          </a:endParaRPr>
        </a:p>
      </dsp:txBody>
      <dsp:txXfrm>
        <a:off x="3582254" y="1724"/>
        <a:ext cx="3168528" cy="1901117"/>
      </dsp:txXfrm>
    </dsp:sp>
    <dsp:sp modelId="{2C13FB82-D305-43C2-A5F9-3EC2F6E0AA8E}">
      <dsp:nvSpPr>
        <dsp:cNvPr id="0" name=""/>
        <dsp:cNvSpPr/>
      </dsp:nvSpPr>
      <dsp:spPr>
        <a:xfrm>
          <a:off x="7067635" y="1724"/>
          <a:ext cx="3168528" cy="1901117"/>
        </a:xfrm>
        <a:prstGeom prst="rect">
          <a:avLst/>
        </a:prstGeom>
        <a:solidFill>
          <a:schemeClr val="bg2">
            <a:lumMod val="90000"/>
          </a:schemeClr>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r>
            <a:rPr lang="en-US" sz="2400" b="1" kern="1200" cap="all" baseline="0" dirty="0">
              <a:latin typeface="Century Gothic" panose="020B0502020202020204" pitchFamily="34" charset="0"/>
            </a:rPr>
            <a:t>Complex Trauma</a:t>
          </a:r>
        </a:p>
        <a:p>
          <a:pPr marL="0" lvl="0" indent="0" algn="ctr" defTabSz="1066800">
            <a:lnSpc>
              <a:spcPct val="90000"/>
            </a:lnSpc>
            <a:spcBef>
              <a:spcPct val="0"/>
            </a:spcBef>
            <a:spcAft>
              <a:spcPct val="35000"/>
            </a:spcAft>
            <a:buNone/>
          </a:pPr>
          <a:endParaRPr lang="en-US" sz="12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0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0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1400" b="1" kern="1200" cap="all" baseline="0" dirty="0">
            <a:latin typeface="Century Gothic" panose="020B0502020202020204" pitchFamily="34" charset="0"/>
          </a:endParaRPr>
        </a:p>
      </dsp:txBody>
      <dsp:txXfrm>
        <a:off x="7067635" y="1724"/>
        <a:ext cx="3168528" cy="1901117"/>
      </dsp:txXfrm>
    </dsp:sp>
    <dsp:sp modelId="{7687AB3E-6DF3-4448-8B40-BC76AB948D8B}">
      <dsp:nvSpPr>
        <dsp:cNvPr id="0" name=""/>
        <dsp:cNvSpPr/>
      </dsp:nvSpPr>
      <dsp:spPr>
        <a:xfrm>
          <a:off x="96872" y="2219694"/>
          <a:ext cx="3168528" cy="1901117"/>
        </a:xfrm>
        <a:prstGeom prst="rect">
          <a:avLst/>
        </a:prstGeom>
        <a:solidFill>
          <a:srgbClr val="EFAE71"/>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r>
            <a:rPr lang="en-US" sz="2400" b="1" kern="1200" cap="all" baseline="0" dirty="0">
              <a:latin typeface="Century Gothic" panose="020B0502020202020204" pitchFamily="34" charset="0"/>
            </a:rPr>
            <a:t>Historical Trauma</a:t>
          </a: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dsp:txBody>
      <dsp:txXfrm>
        <a:off x="96872" y="2219694"/>
        <a:ext cx="3168528" cy="1901117"/>
      </dsp:txXfrm>
    </dsp:sp>
    <dsp:sp modelId="{DF916ED2-218B-4070-8FF8-02126C4A17F3}">
      <dsp:nvSpPr>
        <dsp:cNvPr id="0" name=""/>
        <dsp:cNvSpPr/>
      </dsp:nvSpPr>
      <dsp:spPr>
        <a:xfrm>
          <a:off x="3582254" y="2219694"/>
          <a:ext cx="3168528" cy="1901117"/>
        </a:xfrm>
        <a:prstGeom prst="rect">
          <a:avLst/>
        </a:prstGeom>
        <a:solidFill>
          <a:srgbClr val="E4B344"/>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b="1" kern="1200" cap="all" baseline="0" dirty="0">
            <a:latin typeface="Century Gothic" panose="020B0502020202020204" pitchFamily="34" charset="0"/>
          </a:endParaRPr>
        </a:p>
        <a:p>
          <a:pPr marL="0" lvl="0" indent="0" algn="ctr" defTabSz="889000">
            <a:lnSpc>
              <a:spcPct val="90000"/>
            </a:lnSpc>
            <a:spcBef>
              <a:spcPct val="0"/>
            </a:spcBef>
            <a:spcAft>
              <a:spcPct val="35000"/>
            </a:spcAft>
            <a:buNone/>
          </a:pPr>
          <a:r>
            <a:rPr lang="en-US" sz="2000" b="1" kern="1200" cap="all" baseline="0" dirty="0">
              <a:latin typeface="Century Gothic" panose="020B0502020202020204" pitchFamily="34" charset="0"/>
            </a:rPr>
            <a:t>Intergenerational Trauma</a:t>
          </a:r>
        </a:p>
        <a:p>
          <a:pPr marL="0" lvl="0" indent="0" algn="ctr" defTabSz="889000">
            <a:lnSpc>
              <a:spcPct val="90000"/>
            </a:lnSpc>
            <a:spcBef>
              <a:spcPct val="0"/>
            </a:spcBef>
            <a:spcAft>
              <a:spcPct val="35000"/>
            </a:spcAft>
            <a:buNone/>
          </a:pPr>
          <a:endParaRPr lang="en-US" sz="2400" b="1" kern="1200" cap="all" baseline="0" dirty="0">
            <a:latin typeface="Century Gothic" panose="020B0502020202020204" pitchFamily="34" charset="0"/>
          </a:endParaRPr>
        </a:p>
      </dsp:txBody>
      <dsp:txXfrm>
        <a:off x="3582254" y="2219694"/>
        <a:ext cx="3168528" cy="1901117"/>
      </dsp:txXfrm>
    </dsp:sp>
    <dsp:sp modelId="{1A5BF779-A456-4F17-B7A7-D464C2FE8923}">
      <dsp:nvSpPr>
        <dsp:cNvPr id="0" name=""/>
        <dsp:cNvSpPr/>
      </dsp:nvSpPr>
      <dsp:spPr>
        <a:xfrm>
          <a:off x="7067635" y="2219694"/>
          <a:ext cx="3168528" cy="1901117"/>
        </a:xfrm>
        <a:prstGeom prst="rect">
          <a:avLst/>
        </a:prstGeom>
        <a:solidFill>
          <a:srgbClr val="C37C70"/>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4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r>
            <a:rPr lang="en-US" sz="2400" b="1" kern="1200" cap="all" baseline="0" dirty="0">
              <a:latin typeface="Century Gothic" panose="020B0502020202020204" pitchFamily="34" charset="0"/>
            </a:rPr>
            <a:t>Racism</a:t>
          </a:r>
        </a:p>
        <a:p>
          <a:pPr marL="0" lvl="0" indent="0" algn="ctr" defTabSz="1066800">
            <a:lnSpc>
              <a:spcPct val="90000"/>
            </a:lnSpc>
            <a:spcBef>
              <a:spcPct val="0"/>
            </a:spcBef>
            <a:spcAft>
              <a:spcPct val="35000"/>
            </a:spcAft>
            <a:buNone/>
          </a:pPr>
          <a:endParaRPr lang="en-US" sz="2000" b="1" kern="1200" cap="all" baseline="0" dirty="0">
            <a:latin typeface="Century Gothic" panose="020B0502020202020204" pitchFamily="34" charset="0"/>
          </a:endParaRPr>
        </a:p>
        <a:p>
          <a:pPr marL="0" lvl="0" indent="0" algn="ctr" defTabSz="1066800">
            <a:lnSpc>
              <a:spcPct val="90000"/>
            </a:lnSpc>
            <a:spcBef>
              <a:spcPct val="0"/>
            </a:spcBef>
            <a:spcAft>
              <a:spcPct val="35000"/>
            </a:spcAft>
            <a:buNone/>
          </a:pPr>
          <a:endParaRPr lang="en-US" sz="2000" b="1" kern="1200" cap="all" baseline="0" dirty="0">
            <a:latin typeface="Century Gothic" panose="020B0502020202020204" pitchFamily="34" charset="0"/>
          </a:endParaRPr>
        </a:p>
      </dsp:txBody>
      <dsp:txXfrm>
        <a:off x="7067635" y="2219694"/>
        <a:ext cx="3168528" cy="19011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DBE25-D060-4F0F-8CC9-AA449DEEE1B8}">
      <dsp:nvSpPr>
        <dsp:cNvPr id="0" name=""/>
        <dsp:cNvSpPr/>
      </dsp:nvSpPr>
      <dsp:spPr>
        <a:xfrm>
          <a:off x="-3906560" y="-599847"/>
          <a:ext cx="4655788" cy="4655788"/>
        </a:xfrm>
        <a:prstGeom prst="blockArc">
          <a:avLst>
            <a:gd name="adj1" fmla="val 18900000"/>
            <a:gd name="adj2" fmla="val 2700000"/>
            <a:gd name="adj3" fmla="val 296"/>
          </a:avLst>
        </a:prstGeom>
        <a:noFill/>
        <a:ln w="12700" cap="flat" cmpd="sng" algn="ctr">
          <a:solidFill>
            <a:sysClr val="windowText" lastClr="000000">
              <a:lumMod val="85000"/>
              <a:lumOff val="15000"/>
            </a:sysClr>
          </a:solidFill>
          <a:prstDash val="solid"/>
          <a:miter lim="800000"/>
        </a:ln>
        <a:effectLst/>
      </dsp:spPr>
      <dsp:style>
        <a:lnRef idx="2">
          <a:scrgbClr r="0" g="0" b="0"/>
        </a:lnRef>
        <a:fillRef idx="0">
          <a:scrgbClr r="0" g="0" b="0"/>
        </a:fillRef>
        <a:effectRef idx="0">
          <a:scrgbClr r="0" g="0" b="0"/>
        </a:effectRef>
        <a:fontRef idx="minor"/>
      </dsp:style>
    </dsp:sp>
    <dsp:sp modelId="{112FEC17-C07D-42BE-AC03-BB2D7F3CE166}">
      <dsp:nvSpPr>
        <dsp:cNvPr id="0" name=""/>
        <dsp:cNvSpPr/>
      </dsp:nvSpPr>
      <dsp:spPr>
        <a:xfrm>
          <a:off x="481814" y="274202"/>
          <a:ext cx="5629560" cy="834031"/>
        </a:xfrm>
        <a:prstGeom prst="snip2DiagRect">
          <a:avLst/>
        </a:prstGeom>
        <a:solidFill>
          <a:schemeClr val="bg1">
            <a:lumMod val="8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65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cap="all" baseline="0">
              <a:solidFill>
                <a:schemeClr val="bg2">
                  <a:lumMod val="25000"/>
                </a:schemeClr>
              </a:solidFill>
              <a:latin typeface="Century Gothic" panose="020B0502020202020204" pitchFamily="34" charset="0"/>
              <a:cs typeface="Calibri" panose="020F0502020204030204" pitchFamily="34" charset="0"/>
            </a:rPr>
            <a:t>Physical Harm</a:t>
          </a:r>
          <a:endParaRPr lang="en-US" sz="2400" b="1" kern="1200" cap="all" baseline="0">
            <a:solidFill>
              <a:schemeClr val="bg2">
                <a:lumMod val="25000"/>
              </a:schemeClr>
            </a:solidFill>
            <a:latin typeface="Century Gothic" panose="020B0502020202020204" pitchFamily="34" charset="0"/>
            <a:ea typeface="+mn-ea"/>
            <a:cs typeface="+mn-cs"/>
          </a:endParaRPr>
        </a:p>
      </dsp:txBody>
      <dsp:txXfrm>
        <a:off x="551318" y="343706"/>
        <a:ext cx="5490552" cy="695023"/>
      </dsp:txXfrm>
    </dsp:sp>
    <dsp:sp modelId="{4AC6325B-0701-4A62-A124-4CD213BFFED4}">
      <dsp:nvSpPr>
        <dsp:cNvPr id="0" name=""/>
        <dsp:cNvSpPr/>
      </dsp:nvSpPr>
      <dsp:spPr>
        <a:xfrm>
          <a:off x="49802" y="259206"/>
          <a:ext cx="864023" cy="864023"/>
        </a:xfrm>
        <a:prstGeom prst="ellipse">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541E356-A7A7-4DD4-AFE4-06A91DAD6B08}">
      <dsp:nvSpPr>
        <dsp:cNvPr id="0" name=""/>
        <dsp:cNvSpPr/>
      </dsp:nvSpPr>
      <dsp:spPr>
        <a:xfrm>
          <a:off x="733072" y="1311030"/>
          <a:ext cx="5378302" cy="834031"/>
        </a:xfrm>
        <a:prstGeom prst="snip2DiagRect">
          <a:avLst/>
        </a:prstGeom>
        <a:solidFill>
          <a:schemeClr val="bg1">
            <a:lumMod val="8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65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bg2">
                  <a:lumMod val="25000"/>
                </a:schemeClr>
              </a:solidFill>
              <a:latin typeface="Century Gothic" panose="020B0502020202020204" pitchFamily="34" charset="0"/>
              <a:cs typeface="Calibri" panose="020F0502020204030204" pitchFamily="34" charset="0"/>
            </a:rPr>
            <a:t>EXCLUSION</a:t>
          </a:r>
          <a:endParaRPr lang="en-US" sz="2400" b="1" kern="1200" cap="all" baseline="0">
            <a:solidFill>
              <a:schemeClr val="bg2">
                <a:lumMod val="25000"/>
              </a:schemeClr>
            </a:solidFill>
            <a:latin typeface="Century Gothic" panose="020B0502020202020204" pitchFamily="34" charset="0"/>
            <a:ea typeface="+mn-ea"/>
            <a:cs typeface="+mn-cs"/>
          </a:endParaRPr>
        </a:p>
      </dsp:txBody>
      <dsp:txXfrm>
        <a:off x="802576" y="1380534"/>
        <a:ext cx="5239294" cy="695023"/>
      </dsp:txXfrm>
    </dsp:sp>
    <dsp:sp modelId="{24316616-FC9C-4F1B-864D-ECE3CAEBB5C0}">
      <dsp:nvSpPr>
        <dsp:cNvPr id="0" name=""/>
        <dsp:cNvSpPr/>
      </dsp:nvSpPr>
      <dsp:spPr>
        <a:xfrm>
          <a:off x="301060" y="1296034"/>
          <a:ext cx="864023" cy="864023"/>
        </a:xfrm>
        <a:prstGeom prst="ellipse">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719617E-D1BE-48E5-A0BC-2C94AB48096A}">
      <dsp:nvSpPr>
        <dsp:cNvPr id="0" name=""/>
        <dsp:cNvSpPr/>
      </dsp:nvSpPr>
      <dsp:spPr>
        <a:xfrm>
          <a:off x="481814" y="2347858"/>
          <a:ext cx="5629560" cy="834031"/>
        </a:xfrm>
        <a:prstGeom prst="snip2DiagRect">
          <a:avLst/>
        </a:prstGeom>
        <a:solidFill>
          <a:schemeClr val="bg1">
            <a:lumMod val="8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865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cap="all" baseline="0">
              <a:solidFill>
                <a:schemeClr val="bg2">
                  <a:lumMod val="25000"/>
                </a:schemeClr>
              </a:solidFill>
              <a:latin typeface="Century Gothic" panose="020B0502020202020204" pitchFamily="34" charset="0"/>
              <a:cs typeface="Calibri" panose="020F0502020204030204" pitchFamily="34" charset="0"/>
            </a:rPr>
            <a:t>Barriers to social or economic opportunities</a:t>
          </a:r>
          <a:endParaRPr lang="en-US" sz="2400" b="1" kern="1200" cap="all" baseline="0">
            <a:solidFill>
              <a:schemeClr val="bg2">
                <a:lumMod val="25000"/>
              </a:schemeClr>
            </a:solidFill>
            <a:latin typeface="Century Gothic" panose="020B0502020202020204" pitchFamily="34" charset="0"/>
            <a:ea typeface="+mn-ea"/>
            <a:cs typeface="+mn-cs"/>
          </a:endParaRPr>
        </a:p>
      </dsp:txBody>
      <dsp:txXfrm>
        <a:off x="551318" y="2417362"/>
        <a:ext cx="5490552" cy="695023"/>
      </dsp:txXfrm>
    </dsp:sp>
    <dsp:sp modelId="{2A1D8EC9-EB8F-43A2-8B90-9B5AFE39FEC6}">
      <dsp:nvSpPr>
        <dsp:cNvPr id="0" name=""/>
        <dsp:cNvSpPr/>
      </dsp:nvSpPr>
      <dsp:spPr>
        <a:xfrm>
          <a:off x="49802" y="2332862"/>
          <a:ext cx="864023" cy="864023"/>
        </a:xfrm>
        <a:prstGeom prst="ellipse">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B5AA8-35F2-4E6E-972A-BE1A108FFC9F}">
      <dsp:nvSpPr>
        <dsp:cNvPr id="0" name=""/>
        <dsp:cNvSpPr/>
      </dsp:nvSpPr>
      <dsp:spPr>
        <a:xfrm>
          <a:off x="1305710" y="0"/>
          <a:ext cx="2610802" cy="2610802"/>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a:latin typeface="Century Gothic" panose="020B0502020202020204" pitchFamily="34" charset="0"/>
            </a:rPr>
            <a:t>Racial </a:t>
          </a:r>
        </a:p>
        <a:p>
          <a:pPr marL="0" lvl="0" indent="0" algn="ctr" defTabSz="977900">
            <a:lnSpc>
              <a:spcPct val="90000"/>
            </a:lnSpc>
            <a:spcBef>
              <a:spcPct val="0"/>
            </a:spcBef>
            <a:spcAft>
              <a:spcPct val="35000"/>
            </a:spcAft>
            <a:buNone/>
          </a:pPr>
          <a:r>
            <a:rPr lang="en-US" sz="2200" b="1" kern="1200">
              <a:latin typeface="Century Gothic" panose="020B0502020202020204" pitchFamily="34" charset="0"/>
            </a:rPr>
            <a:t>Group</a:t>
          </a:r>
        </a:p>
      </dsp:txBody>
      <dsp:txXfrm>
        <a:off x="1653817" y="456890"/>
        <a:ext cx="1914588" cy="1174861"/>
      </dsp:txXfrm>
    </dsp:sp>
    <dsp:sp modelId="{983F0578-16CA-437E-B301-BAA17B6F36AE}">
      <dsp:nvSpPr>
        <dsp:cNvPr id="0" name=""/>
        <dsp:cNvSpPr/>
      </dsp:nvSpPr>
      <dsp:spPr>
        <a:xfrm>
          <a:off x="2485854" y="1713896"/>
          <a:ext cx="2610802" cy="2610802"/>
        </a:xfrm>
        <a:prstGeom prst="ellipse">
          <a:avLst/>
        </a:prstGeom>
        <a:solidFill>
          <a:srgbClr val="EB903D">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a:latin typeface="Century Gothic" panose="020B0502020202020204" pitchFamily="34" charset="0"/>
            </a:rPr>
            <a:t>Personal Experience</a:t>
          </a:r>
        </a:p>
      </dsp:txBody>
      <dsp:txXfrm>
        <a:off x="3284324" y="2388353"/>
        <a:ext cx="1566481" cy="1435941"/>
      </dsp:txXfrm>
    </dsp:sp>
    <dsp:sp modelId="{9A52C7B9-7D74-4E39-A6D8-F5D9C904412E}">
      <dsp:nvSpPr>
        <dsp:cNvPr id="0" name=""/>
        <dsp:cNvSpPr/>
      </dsp:nvSpPr>
      <dsp:spPr>
        <a:xfrm>
          <a:off x="201097" y="1740535"/>
          <a:ext cx="2610802" cy="2610802"/>
        </a:xfrm>
        <a:prstGeom prst="ellipse">
          <a:avLst/>
        </a:prstGeom>
        <a:solidFill>
          <a:srgbClr val="86A4BA">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a:latin typeface="Century Gothic" panose="020B0502020202020204" pitchFamily="34" charset="0"/>
            </a:rPr>
            <a:t>Personal Experience as a Group Member</a:t>
          </a:r>
        </a:p>
      </dsp:txBody>
      <dsp:txXfrm>
        <a:off x="446947" y="2414992"/>
        <a:ext cx="1566481" cy="14359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24B30-9612-4776-A199-DFCBAF642A65}">
      <dsp:nvSpPr>
        <dsp:cNvPr id="0" name=""/>
        <dsp:cNvSpPr/>
      </dsp:nvSpPr>
      <dsp:spPr>
        <a:xfrm>
          <a:off x="1359195" y="-6120"/>
          <a:ext cx="5410400" cy="5410400"/>
        </a:xfrm>
        <a:prstGeom prst="circularArrow">
          <a:avLst>
            <a:gd name="adj1" fmla="val 5274"/>
            <a:gd name="adj2" fmla="val 312630"/>
            <a:gd name="adj3" fmla="val 14229145"/>
            <a:gd name="adj4" fmla="val 17126425"/>
            <a:gd name="adj5" fmla="val 5477"/>
          </a:avLst>
        </a:prstGeom>
        <a:solidFill>
          <a:schemeClr val="tx2">
            <a:lumMod val="75000"/>
            <a:lumOff val="25000"/>
          </a:schemeClr>
        </a:solidFill>
        <a:ln>
          <a:noFill/>
        </a:ln>
        <a:effectLst/>
      </dsp:spPr>
      <dsp:style>
        <a:lnRef idx="0">
          <a:scrgbClr r="0" g="0" b="0"/>
        </a:lnRef>
        <a:fillRef idx="1">
          <a:scrgbClr r="0" g="0" b="0"/>
        </a:fillRef>
        <a:effectRef idx="0">
          <a:scrgbClr r="0" g="0" b="0"/>
        </a:effectRef>
        <a:fontRef idx="minor"/>
      </dsp:style>
    </dsp:sp>
    <dsp:sp modelId="{4B3D2E49-3023-44DF-B394-F071483740DE}">
      <dsp:nvSpPr>
        <dsp:cNvPr id="0" name=""/>
        <dsp:cNvSpPr/>
      </dsp:nvSpPr>
      <dsp:spPr>
        <a:xfrm>
          <a:off x="3036489" y="491"/>
          <a:ext cx="2055812" cy="1027906"/>
        </a:xfrm>
        <a:prstGeom prst="round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Calibri" panose="020F0502020204030204" pitchFamily="34" charset="0"/>
              <a:cs typeface="Calibri" panose="020F0502020204030204" pitchFamily="34" charset="0"/>
            </a:rPr>
            <a:t>Blood Sugar</a:t>
          </a:r>
        </a:p>
      </dsp:txBody>
      <dsp:txXfrm>
        <a:off x="3086667" y="50669"/>
        <a:ext cx="1955456" cy="927550"/>
      </dsp:txXfrm>
    </dsp:sp>
    <dsp:sp modelId="{9F802B90-C7B4-49FA-B970-FAE680093A45}">
      <dsp:nvSpPr>
        <dsp:cNvPr id="0" name=""/>
        <dsp:cNvSpPr/>
      </dsp:nvSpPr>
      <dsp:spPr>
        <a:xfrm>
          <a:off x="4887600" y="1182233"/>
          <a:ext cx="2055812" cy="1027906"/>
        </a:xfrm>
        <a:prstGeom prst="roundRect">
          <a:avLst/>
        </a:prstGeom>
        <a:solidFill>
          <a:schemeClr val="tx2">
            <a:lumMod val="25000"/>
            <a:lumOff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Calibri" panose="020F0502020204030204" pitchFamily="34" charset="0"/>
              <a:cs typeface="Calibri" panose="020F0502020204030204" pitchFamily="34" charset="0"/>
            </a:rPr>
            <a:t>Inflammatory Systems</a:t>
          </a:r>
        </a:p>
      </dsp:txBody>
      <dsp:txXfrm>
        <a:off x="4937778" y="1232411"/>
        <a:ext cx="1955456" cy="927550"/>
      </dsp:txXfrm>
    </dsp:sp>
    <dsp:sp modelId="{EE3D8213-3C3F-488F-B292-D9A9B2C70835}">
      <dsp:nvSpPr>
        <dsp:cNvPr id="0" name=""/>
        <dsp:cNvSpPr/>
      </dsp:nvSpPr>
      <dsp:spPr>
        <a:xfrm>
          <a:off x="4969666" y="3132285"/>
          <a:ext cx="2055812" cy="1027906"/>
        </a:xfrm>
        <a:prstGeom prst="roundRect">
          <a:avLst/>
        </a:prstGeom>
        <a:solidFill>
          <a:srgbClr val="EAD2C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Calibri" panose="020F0502020204030204" pitchFamily="34" charset="0"/>
              <a:cs typeface="Calibri" panose="020F0502020204030204" pitchFamily="34" charset="0"/>
            </a:rPr>
            <a:t>Parasympathetic Sympathetic Nervous System</a:t>
          </a:r>
        </a:p>
      </dsp:txBody>
      <dsp:txXfrm>
        <a:off x="5019844" y="3182463"/>
        <a:ext cx="1955456" cy="927550"/>
      </dsp:txXfrm>
    </dsp:sp>
    <dsp:sp modelId="{558050EF-0640-49C1-ADEF-5598803C4D91}">
      <dsp:nvSpPr>
        <dsp:cNvPr id="0" name=""/>
        <dsp:cNvSpPr/>
      </dsp:nvSpPr>
      <dsp:spPr>
        <a:xfrm>
          <a:off x="3036489" y="4390268"/>
          <a:ext cx="2055812" cy="1027906"/>
        </a:xfrm>
        <a:prstGeom prst="round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Calibri" panose="020F0502020204030204" pitchFamily="34" charset="0"/>
              <a:cs typeface="Calibri" panose="020F0502020204030204" pitchFamily="34" charset="0"/>
            </a:rPr>
            <a:t>Lipids (i.e., cholesterol)</a:t>
          </a:r>
        </a:p>
      </dsp:txBody>
      <dsp:txXfrm>
        <a:off x="3086667" y="4440446"/>
        <a:ext cx="1955456" cy="927550"/>
      </dsp:txXfrm>
    </dsp:sp>
    <dsp:sp modelId="{47BF564B-2DEA-4FEF-9D08-3794910BCF35}">
      <dsp:nvSpPr>
        <dsp:cNvPr id="0" name=""/>
        <dsp:cNvSpPr/>
      </dsp:nvSpPr>
      <dsp:spPr>
        <a:xfrm>
          <a:off x="1135660" y="3132291"/>
          <a:ext cx="2055812" cy="1027906"/>
        </a:xfrm>
        <a:prstGeom prst="roundRect">
          <a:avLst/>
        </a:prstGeom>
        <a:solidFill>
          <a:srgbClr val="EAD2C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Calibri" panose="020F0502020204030204" pitchFamily="34" charset="0"/>
              <a:cs typeface="Calibri" panose="020F0502020204030204" pitchFamily="34" charset="0"/>
            </a:rPr>
            <a:t>HPA Axis (F-F-F)</a:t>
          </a:r>
        </a:p>
      </dsp:txBody>
      <dsp:txXfrm>
        <a:off x="1185838" y="3182469"/>
        <a:ext cx="1955456" cy="927550"/>
      </dsp:txXfrm>
    </dsp:sp>
    <dsp:sp modelId="{263A727F-982D-4E05-9A78-FC10CE083FD3}">
      <dsp:nvSpPr>
        <dsp:cNvPr id="0" name=""/>
        <dsp:cNvSpPr/>
      </dsp:nvSpPr>
      <dsp:spPr>
        <a:xfrm>
          <a:off x="1094447" y="1182234"/>
          <a:ext cx="2057395" cy="1027906"/>
        </a:xfrm>
        <a:prstGeom prst="roundRect">
          <a:avLst/>
        </a:prstGeom>
        <a:solidFill>
          <a:schemeClr val="tx2">
            <a:lumMod val="25000"/>
            <a:lumOff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latin typeface="Calibri" panose="020F0502020204030204" pitchFamily="34" charset="0"/>
              <a:cs typeface="Calibri" panose="020F0502020204030204" pitchFamily="34" charset="0"/>
            </a:rPr>
            <a:t>Cardiovascular           System</a:t>
          </a:r>
        </a:p>
      </dsp:txBody>
      <dsp:txXfrm>
        <a:off x="1144625" y="1232412"/>
        <a:ext cx="1957039" cy="9275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A0542-222B-4BB5-A1D3-98DE217EA2FA}">
      <dsp:nvSpPr>
        <dsp:cNvPr id="0" name=""/>
        <dsp:cNvSpPr/>
      </dsp:nvSpPr>
      <dsp:spPr>
        <a:xfrm>
          <a:off x="1196291" y="2534941"/>
          <a:ext cx="400106" cy="1812800"/>
        </a:xfrm>
        <a:custGeom>
          <a:avLst/>
          <a:gdLst/>
          <a:ahLst/>
          <a:cxnLst/>
          <a:rect l="0" t="0" r="0" b="0"/>
          <a:pathLst>
            <a:path>
              <a:moveTo>
                <a:pt x="0" y="0"/>
              </a:moveTo>
              <a:lnTo>
                <a:pt x="200053" y="0"/>
              </a:lnTo>
              <a:lnTo>
                <a:pt x="200053" y="1812800"/>
              </a:lnTo>
              <a:lnTo>
                <a:pt x="400106" y="1812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349934" y="3394930"/>
        <a:ext cx="92821" cy="92821"/>
      </dsp:txXfrm>
    </dsp:sp>
    <dsp:sp modelId="{6AFE7307-EFFD-40AE-B7E1-23CD1B010893}">
      <dsp:nvSpPr>
        <dsp:cNvPr id="0" name=""/>
        <dsp:cNvSpPr/>
      </dsp:nvSpPr>
      <dsp:spPr>
        <a:xfrm>
          <a:off x="1196291" y="2534941"/>
          <a:ext cx="400106" cy="901938"/>
        </a:xfrm>
        <a:custGeom>
          <a:avLst/>
          <a:gdLst/>
          <a:ahLst/>
          <a:cxnLst/>
          <a:rect l="0" t="0" r="0" b="0"/>
          <a:pathLst>
            <a:path>
              <a:moveTo>
                <a:pt x="0" y="0"/>
              </a:moveTo>
              <a:lnTo>
                <a:pt x="200053" y="0"/>
              </a:lnTo>
              <a:lnTo>
                <a:pt x="200053" y="901938"/>
              </a:lnTo>
              <a:lnTo>
                <a:pt x="400106" y="9019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71677" y="2961242"/>
        <a:ext cx="49335" cy="49335"/>
      </dsp:txXfrm>
    </dsp:sp>
    <dsp:sp modelId="{C02D39A7-7503-46AF-BC8A-4AB78727D01F}">
      <dsp:nvSpPr>
        <dsp:cNvPr id="0" name=""/>
        <dsp:cNvSpPr/>
      </dsp:nvSpPr>
      <dsp:spPr>
        <a:xfrm>
          <a:off x="1196291" y="2489221"/>
          <a:ext cx="400106" cy="91440"/>
        </a:xfrm>
        <a:custGeom>
          <a:avLst/>
          <a:gdLst/>
          <a:ahLst/>
          <a:cxnLst/>
          <a:rect l="0" t="0" r="0" b="0"/>
          <a:pathLst>
            <a:path>
              <a:moveTo>
                <a:pt x="0" y="45720"/>
              </a:moveTo>
              <a:lnTo>
                <a:pt x="200053" y="45720"/>
              </a:lnTo>
              <a:lnTo>
                <a:pt x="200053" y="60720"/>
              </a:lnTo>
              <a:lnTo>
                <a:pt x="400106" y="60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86335" y="2524931"/>
        <a:ext cx="20019" cy="20019"/>
      </dsp:txXfrm>
    </dsp:sp>
    <dsp:sp modelId="{B1572E89-B8BE-46CF-8A37-F235954C199E}">
      <dsp:nvSpPr>
        <dsp:cNvPr id="0" name=""/>
        <dsp:cNvSpPr/>
      </dsp:nvSpPr>
      <dsp:spPr>
        <a:xfrm>
          <a:off x="1196291" y="1632520"/>
          <a:ext cx="400106" cy="902420"/>
        </a:xfrm>
        <a:custGeom>
          <a:avLst/>
          <a:gdLst/>
          <a:ahLst/>
          <a:cxnLst/>
          <a:rect l="0" t="0" r="0" b="0"/>
          <a:pathLst>
            <a:path>
              <a:moveTo>
                <a:pt x="0" y="902420"/>
              </a:moveTo>
              <a:lnTo>
                <a:pt x="200053" y="902420"/>
              </a:lnTo>
              <a:lnTo>
                <a:pt x="200053" y="0"/>
              </a:lnTo>
              <a:lnTo>
                <a:pt x="40010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71666" y="2059052"/>
        <a:ext cx="49357" cy="49357"/>
      </dsp:txXfrm>
    </dsp:sp>
    <dsp:sp modelId="{2566FFCF-14BA-4D34-A48E-30E2F80DCBA4}">
      <dsp:nvSpPr>
        <dsp:cNvPr id="0" name=""/>
        <dsp:cNvSpPr/>
      </dsp:nvSpPr>
      <dsp:spPr>
        <a:xfrm>
          <a:off x="1196291" y="706658"/>
          <a:ext cx="400106" cy="1828282"/>
        </a:xfrm>
        <a:custGeom>
          <a:avLst/>
          <a:gdLst/>
          <a:ahLst/>
          <a:cxnLst/>
          <a:rect l="0" t="0" r="0" b="0"/>
          <a:pathLst>
            <a:path>
              <a:moveTo>
                <a:pt x="0" y="1828282"/>
              </a:moveTo>
              <a:lnTo>
                <a:pt x="200053" y="1828282"/>
              </a:lnTo>
              <a:lnTo>
                <a:pt x="200053" y="0"/>
              </a:lnTo>
              <a:lnTo>
                <a:pt x="40010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349556" y="1574010"/>
        <a:ext cx="93577" cy="93577"/>
      </dsp:txXfrm>
    </dsp:sp>
    <dsp:sp modelId="{7C58528F-E8EC-4D37-9C84-1AF528DCD083}">
      <dsp:nvSpPr>
        <dsp:cNvPr id="0" name=""/>
        <dsp:cNvSpPr/>
      </dsp:nvSpPr>
      <dsp:spPr>
        <a:xfrm rot="16200000">
          <a:off x="-1286471" y="1938559"/>
          <a:ext cx="3772763" cy="1192762"/>
        </a:xfrm>
        <a:prstGeom prst="rect">
          <a:avLst/>
        </a:prstGeom>
        <a:solidFill>
          <a:srgbClr val="ADB37D"/>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tx1"/>
              </a:solidFill>
              <a:latin typeface="Century Gothic" panose="020B0502020202020204" pitchFamily="34" charset="0"/>
              <a:cs typeface="Aharoni" panose="02010803020104030203" pitchFamily="2" charset="-79"/>
            </a:rPr>
            <a:t>LONG-TERM</a:t>
          </a:r>
        </a:p>
      </dsp:txBody>
      <dsp:txXfrm>
        <a:off x="-1286471" y="1938559"/>
        <a:ext cx="3772763" cy="1192762"/>
      </dsp:txXfrm>
    </dsp:sp>
    <dsp:sp modelId="{F05037FF-A74E-40E4-A4FA-41E55FB5B6E6}">
      <dsp:nvSpPr>
        <dsp:cNvPr id="0" name=""/>
        <dsp:cNvSpPr/>
      </dsp:nvSpPr>
      <dsp:spPr>
        <a:xfrm>
          <a:off x="1596398" y="330076"/>
          <a:ext cx="4252232" cy="753164"/>
        </a:xfrm>
        <a:prstGeom prst="rect">
          <a:avLst/>
        </a:prstGeom>
        <a:solidFill>
          <a:srgbClr val="C7D5DF"/>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ts val="0"/>
            </a:spcAft>
            <a:buFont typeface="Arial" panose="020B0604020202020204" pitchFamily="34" charset="0"/>
            <a:buNone/>
          </a:pPr>
          <a:r>
            <a:rPr lang="en-US" sz="2200" b="1" kern="1200">
              <a:solidFill>
                <a:schemeClr val="tx1"/>
              </a:solidFill>
              <a:latin typeface="Calibri" panose="020F0502020204030204" pitchFamily="34" charset="0"/>
              <a:cs typeface="Calibri" panose="020F0502020204030204" pitchFamily="34" charset="0"/>
            </a:rPr>
            <a:t>Areas of Brain Adaptively Develop</a:t>
          </a:r>
        </a:p>
      </dsp:txBody>
      <dsp:txXfrm>
        <a:off x="1596398" y="330076"/>
        <a:ext cx="4252232" cy="753164"/>
      </dsp:txXfrm>
    </dsp:sp>
    <dsp:sp modelId="{69014838-8733-43A1-9382-963B74BB2602}">
      <dsp:nvSpPr>
        <dsp:cNvPr id="0" name=""/>
        <dsp:cNvSpPr/>
      </dsp:nvSpPr>
      <dsp:spPr>
        <a:xfrm>
          <a:off x="1596398" y="1235719"/>
          <a:ext cx="4252232" cy="793601"/>
        </a:xfrm>
        <a:prstGeom prst="rect">
          <a:avLst/>
        </a:prstGeom>
        <a:solidFill>
          <a:srgbClr val="E4EDDF"/>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b="1" kern="1200">
              <a:solidFill>
                <a:schemeClr val="tx1"/>
              </a:solidFill>
              <a:latin typeface="Calibri" panose="020F0502020204030204" pitchFamily="34" charset="0"/>
              <a:cs typeface="Calibri" panose="020F0502020204030204" pitchFamily="34" charset="0"/>
            </a:rPr>
            <a:t>Genetic Expression Affected</a:t>
          </a:r>
        </a:p>
      </dsp:txBody>
      <dsp:txXfrm>
        <a:off x="1596398" y="1235719"/>
        <a:ext cx="4252232" cy="793601"/>
      </dsp:txXfrm>
    </dsp:sp>
    <dsp:sp modelId="{5506F92F-5AB8-48EF-BF21-92C6DD165A7D}">
      <dsp:nvSpPr>
        <dsp:cNvPr id="0" name=""/>
        <dsp:cNvSpPr/>
      </dsp:nvSpPr>
      <dsp:spPr>
        <a:xfrm>
          <a:off x="1596398" y="2181801"/>
          <a:ext cx="4252232" cy="736281"/>
        </a:xfrm>
        <a:prstGeom prst="rect">
          <a:avLst/>
        </a:prstGeom>
        <a:solidFill>
          <a:srgbClr val="FFF8E1"/>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ts val="0"/>
            </a:spcAft>
            <a:buFont typeface="Arial" panose="020B0604020202020204" pitchFamily="34" charset="0"/>
            <a:buNone/>
          </a:pPr>
          <a:r>
            <a:rPr lang="en-US" sz="2200" b="1" kern="1200">
              <a:solidFill>
                <a:schemeClr val="tx1"/>
              </a:solidFill>
              <a:latin typeface="Calibri" panose="020F0502020204030204" pitchFamily="34" charset="0"/>
              <a:cs typeface="Calibri" panose="020F0502020204030204" pitchFamily="34" charset="0"/>
            </a:rPr>
            <a:t>Immune System is Compromised</a:t>
          </a:r>
        </a:p>
      </dsp:txBody>
      <dsp:txXfrm>
        <a:off x="1596398" y="2181801"/>
        <a:ext cx="4252232" cy="736281"/>
      </dsp:txXfrm>
    </dsp:sp>
    <dsp:sp modelId="{86C0DA85-6B09-4A1D-A0B8-A94CCC62E15E}">
      <dsp:nvSpPr>
        <dsp:cNvPr id="0" name=""/>
        <dsp:cNvSpPr/>
      </dsp:nvSpPr>
      <dsp:spPr>
        <a:xfrm>
          <a:off x="1596398" y="3070562"/>
          <a:ext cx="4252232" cy="732634"/>
        </a:xfrm>
        <a:prstGeom prst="rect">
          <a:avLst/>
        </a:prstGeom>
        <a:solidFill>
          <a:srgbClr val="FAE1CA"/>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b="1" kern="1200">
              <a:solidFill>
                <a:schemeClr val="tx1"/>
              </a:solidFill>
              <a:latin typeface="Calibri" panose="020F0502020204030204" pitchFamily="34" charset="0"/>
              <a:cs typeface="Calibri" panose="020F0502020204030204" pitchFamily="34" charset="0"/>
            </a:rPr>
            <a:t>Possible Extended State of Over/Under Arousal</a:t>
          </a:r>
        </a:p>
      </dsp:txBody>
      <dsp:txXfrm>
        <a:off x="1596398" y="3070562"/>
        <a:ext cx="4252232" cy="732634"/>
      </dsp:txXfrm>
    </dsp:sp>
    <dsp:sp modelId="{AA5B07E1-1F17-461F-87CD-DBDF776F6B41}">
      <dsp:nvSpPr>
        <dsp:cNvPr id="0" name=""/>
        <dsp:cNvSpPr/>
      </dsp:nvSpPr>
      <dsp:spPr>
        <a:xfrm>
          <a:off x="1596398" y="3955676"/>
          <a:ext cx="4252232" cy="784129"/>
        </a:xfrm>
        <a:prstGeom prst="rect">
          <a:avLst/>
        </a:prstGeom>
        <a:solidFill>
          <a:srgbClr val="C7D5DF"/>
        </a:solidFill>
        <a:ln w="12700" cap="flat" cmpd="sng" algn="ctr">
          <a:no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b="1" kern="1200">
              <a:solidFill>
                <a:schemeClr val="tx1"/>
              </a:solidFill>
              <a:latin typeface="Calibri" panose="020F0502020204030204" pitchFamily="34" charset="0"/>
              <a:cs typeface="Calibri" panose="020F0502020204030204" pitchFamily="34" charset="0"/>
            </a:rPr>
            <a:t>Body Adapted for Survival</a:t>
          </a:r>
        </a:p>
      </dsp:txBody>
      <dsp:txXfrm>
        <a:off x="1596398" y="3955676"/>
        <a:ext cx="4252232" cy="7841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AEC2F-0A5D-4E17-B723-E92146FCA807}">
      <dsp:nvSpPr>
        <dsp:cNvPr id="0" name=""/>
        <dsp:cNvSpPr/>
      </dsp:nvSpPr>
      <dsp:spPr>
        <a:xfrm>
          <a:off x="7803" y="1270929"/>
          <a:ext cx="2977832" cy="893349"/>
        </a:xfrm>
        <a:prstGeom prst="chevron">
          <a:avLst>
            <a:gd name="adj" fmla="val 30000"/>
          </a:avLst>
        </a:prstGeom>
        <a:solidFill>
          <a:srgbClr val="6089A3"/>
        </a:solidFill>
        <a:ln w="6350" cap="flat" cmpd="sng" algn="ctr">
          <a:solidFill>
            <a:schemeClr val="bg1"/>
          </a:solidFill>
          <a:prstDash val="solid"/>
          <a:miter lim="800000"/>
        </a:ln>
        <a:effectLst>
          <a:innerShdw blurRad="63500" dist="50800" dir="16200000">
            <a:prstClr val="black">
              <a:alpha val="50000"/>
            </a:prst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10304" tIns="110304" rIns="110304" bIns="110304" numCol="1" spcCol="1270" anchor="ctr" anchorCtr="0">
          <a:noAutofit/>
        </a:bodyPr>
        <a:lstStyle/>
        <a:p>
          <a:pPr marL="0" lvl="0" indent="0" algn="ctr" defTabSz="1244600">
            <a:lnSpc>
              <a:spcPct val="90000"/>
            </a:lnSpc>
            <a:spcBef>
              <a:spcPct val="0"/>
            </a:spcBef>
            <a:spcAft>
              <a:spcPct val="35000"/>
            </a:spcAft>
            <a:buNone/>
          </a:pPr>
          <a:r>
            <a:rPr lang="en-US" sz="2800" b="1" u="sng" kern="1200">
              <a:latin typeface="Century Gothic" panose="020B0502020202020204" pitchFamily="34" charset="0"/>
            </a:rPr>
            <a:t>R</a:t>
          </a:r>
          <a:r>
            <a:rPr lang="en-US" sz="2800" b="1" u="none" kern="1200">
              <a:latin typeface="Century Gothic" panose="020B0502020202020204" pitchFamily="34" charset="0"/>
            </a:rPr>
            <a:t>ealize</a:t>
          </a:r>
        </a:p>
      </dsp:txBody>
      <dsp:txXfrm>
        <a:off x="275808" y="1270929"/>
        <a:ext cx="2441822" cy="893349"/>
      </dsp:txXfrm>
    </dsp:sp>
    <dsp:sp modelId="{7D9AA06F-92A9-4C71-B930-DC4CE3089FD9}">
      <dsp:nvSpPr>
        <dsp:cNvPr id="0" name=""/>
        <dsp:cNvSpPr/>
      </dsp:nvSpPr>
      <dsp:spPr>
        <a:xfrm>
          <a:off x="7803" y="2164279"/>
          <a:ext cx="2709827" cy="3422790"/>
        </a:xfrm>
        <a:prstGeom prst="rect">
          <a:avLst/>
        </a:prstGeom>
        <a:solidFill>
          <a:srgbClr val="C2D2DC">
            <a:alpha val="89804"/>
          </a:srgbClr>
        </a:solidFill>
        <a:ln w="6350" cap="flat" cmpd="sng" algn="ctr">
          <a:solidFill>
            <a:schemeClr val="accent3">
              <a:alpha val="90000"/>
              <a:tint val="40000"/>
              <a:hueOff val="0"/>
              <a:satOff val="0"/>
              <a:lumOff val="0"/>
              <a:alphaOff val="0"/>
            </a:schemeClr>
          </a:solidFill>
          <a:prstDash val="solid"/>
          <a:miter lim="800000"/>
        </a:ln>
        <a:effectLst>
          <a:innerShdw blurRad="63500" dist="50800" dir="16200000">
            <a:prstClr val="black">
              <a:alpha val="50000"/>
            </a:prstClr>
          </a:innerShdw>
        </a:effectLst>
      </dsp:spPr>
      <dsp:style>
        <a:lnRef idx="1">
          <a:scrgbClr r="0" g="0" b="0"/>
        </a:lnRef>
        <a:fillRef idx="1">
          <a:scrgbClr r="0" g="0" b="0"/>
        </a:fillRef>
        <a:effectRef idx="0">
          <a:scrgbClr r="0" g="0" b="0"/>
        </a:effectRef>
        <a:fontRef idx="minor"/>
      </dsp:style>
      <dsp:txBody>
        <a:bodyPr spcFirstLastPara="0" vert="horz" wrap="square" lIns="214137" tIns="214137" rIns="214137" bIns="428273" numCol="1" spcCol="1270" anchor="t" anchorCtr="0">
          <a:noAutofit/>
        </a:bodyPr>
        <a:lstStyle/>
        <a:p>
          <a:pPr marL="0" lvl="0" indent="0" algn="ctr" defTabSz="977900">
            <a:lnSpc>
              <a:spcPct val="90000"/>
            </a:lnSpc>
            <a:spcBef>
              <a:spcPct val="0"/>
            </a:spcBef>
            <a:spcAft>
              <a:spcPct val="35000"/>
            </a:spcAft>
            <a:buNone/>
          </a:pPr>
          <a:r>
            <a:rPr lang="en-US" sz="2200" kern="1200">
              <a:latin typeface="Century Gothic" panose="020B0502020202020204" pitchFamily="34" charset="0"/>
              <a:cs typeface="Calibri" panose="020F0502020204030204" pitchFamily="34" charset="0"/>
            </a:rPr>
            <a:t>The prevalence of trauma and adversity</a:t>
          </a:r>
        </a:p>
      </dsp:txBody>
      <dsp:txXfrm>
        <a:off x="7803" y="2164279"/>
        <a:ext cx="2709827" cy="3422790"/>
      </dsp:txXfrm>
    </dsp:sp>
    <dsp:sp modelId="{05CF1605-0413-4E58-A584-BC12D1F05F63}">
      <dsp:nvSpPr>
        <dsp:cNvPr id="0" name=""/>
        <dsp:cNvSpPr/>
      </dsp:nvSpPr>
      <dsp:spPr>
        <a:xfrm>
          <a:off x="2926881" y="1270929"/>
          <a:ext cx="2977832" cy="893349"/>
        </a:xfrm>
        <a:prstGeom prst="chevron">
          <a:avLst>
            <a:gd name="adj" fmla="val 30000"/>
          </a:avLst>
        </a:prstGeom>
        <a:solidFill>
          <a:srgbClr val="ADB37D"/>
        </a:solidFill>
        <a:ln w="6350" cap="flat" cmpd="sng" algn="ctr">
          <a:solidFill>
            <a:schemeClr val="bg1"/>
          </a:solidFill>
          <a:prstDash val="solid"/>
          <a:miter lim="800000"/>
        </a:ln>
        <a:effectLst>
          <a:innerShdw blurRad="63500" dist="50800" dir="16200000">
            <a:prstClr val="black">
              <a:alpha val="50000"/>
            </a:prst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10304" tIns="110304" rIns="110304" bIns="110304" numCol="1" spcCol="1270" anchor="ctr" anchorCtr="0">
          <a:noAutofit/>
        </a:bodyPr>
        <a:lstStyle/>
        <a:p>
          <a:pPr marL="0" lvl="0" indent="0" algn="ctr" defTabSz="1244600">
            <a:lnSpc>
              <a:spcPct val="90000"/>
            </a:lnSpc>
            <a:spcBef>
              <a:spcPct val="0"/>
            </a:spcBef>
            <a:spcAft>
              <a:spcPct val="35000"/>
            </a:spcAft>
            <a:buNone/>
          </a:pPr>
          <a:r>
            <a:rPr lang="en-US" sz="2800" b="1" u="sng" kern="1200">
              <a:latin typeface="Century Gothic" panose="020B0502020202020204" pitchFamily="34" charset="0"/>
            </a:rPr>
            <a:t>R</a:t>
          </a:r>
          <a:r>
            <a:rPr lang="en-US" sz="2800" b="1" kern="1200">
              <a:latin typeface="Century Gothic" panose="020B0502020202020204" pitchFamily="34" charset="0"/>
            </a:rPr>
            <a:t>ecognize</a:t>
          </a:r>
        </a:p>
      </dsp:txBody>
      <dsp:txXfrm>
        <a:off x="3194886" y="1270929"/>
        <a:ext cx="2441822" cy="893349"/>
      </dsp:txXfrm>
    </dsp:sp>
    <dsp:sp modelId="{C32BBD1C-52FF-4EBD-A92C-A30170ACA2DC}">
      <dsp:nvSpPr>
        <dsp:cNvPr id="0" name=""/>
        <dsp:cNvSpPr/>
      </dsp:nvSpPr>
      <dsp:spPr>
        <a:xfrm>
          <a:off x="2926881" y="2164279"/>
          <a:ext cx="2709827" cy="3422790"/>
        </a:xfrm>
        <a:prstGeom prst="rect">
          <a:avLst/>
        </a:prstGeom>
        <a:solidFill>
          <a:srgbClr val="E5E7D5">
            <a:alpha val="89804"/>
          </a:srgbClr>
        </a:solidFill>
        <a:ln w="6350" cap="flat" cmpd="sng" algn="ctr">
          <a:solidFill>
            <a:schemeClr val="accent3">
              <a:alpha val="90000"/>
              <a:tint val="40000"/>
              <a:hueOff val="0"/>
              <a:satOff val="0"/>
              <a:lumOff val="0"/>
              <a:alphaOff val="0"/>
            </a:schemeClr>
          </a:solidFill>
          <a:prstDash val="solid"/>
          <a:miter lim="800000"/>
        </a:ln>
        <a:effectLst>
          <a:innerShdw blurRad="63500" dist="50800" dir="16200000">
            <a:prstClr val="black">
              <a:alpha val="50000"/>
            </a:prstClr>
          </a:innerShdw>
        </a:effectLst>
      </dsp:spPr>
      <dsp:style>
        <a:lnRef idx="1">
          <a:scrgbClr r="0" g="0" b="0"/>
        </a:lnRef>
        <a:fillRef idx="1">
          <a:scrgbClr r="0" g="0" b="0"/>
        </a:fillRef>
        <a:effectRef idx="0">
          <a:scrgbClr r="0" g="0" b="0"/>
        </a:effectRef>
        <a:fontRef idx="minor"/>
      </dsp:style>
      <dsp:txBody>
        <a:bodyPr spcFirstLastPara="0" vert="horz" wrap="square" lIns="214137" tIns="214137" rIns="214137" bIns="428273" numCol="1" spcCol="1270" anchor="t" anchorCtr="0">
          <a:noAutofit/>
        </a:bodyPr>
        <a:lstStyle/>
        <a:p>
          <a:pPr marL="0" lvl="0" indent="0" algn="ctr" defTabSz="977900">
            <a:lnSpc>
              <a:spcPct val="90000"/>
            </a:lnSpc>
            <a:spcBef>
              <a:spcPct val="0"/>
            </a:spcBef>
            <a:spcAft>
              <a:spcPct val="35000"/>
            </a:spcAft>
            <a:buNone/>
          </a:pPr>
          <a:r>
            <a:rPr lang="en-US" sz="2200" kern="1200">
              <a:latin typeface="Century Gothic" panose="020B0502020202020204" pitchFamily="34" charset="0"/>
              <a:cs typeface="Calibri" panose="020F0502020204030204" pitchFamily="34" charset="0"/>
            </a:rPr>
            <a:t>How trauma </a:t>
          </a:r>
          <a:r>
            <a:rPr lang="en-US" sz="2200" kern="1200">
              <a:latin typeface="Century Gothic" panose="020B0502020202020204" pitchFamily="34" charset="0"/>
              <a:ea typeface="+mn-ea"/>
              <a:cs typeface="Calibri" panose="020F0502020204030204" pitchFamily="34" charset="0"/>
            </a:rPr>
            <a:t>affects all individuals involved with programs, organizations and systems, including the workforce</a:t>
          </a:r>
          <a:endParaRPr lang="en-US" sz="2200" kern="1200">
            <a:latin typeface="Century Gothic" panose="020B0502020202020204" pitchFamily="34" charset="0"/>
            <a:cs typeface="Calibri" panose="020F0502020204030204" pitchFamily="34" charset="0"/>
          </a:endParaRPr>
        </a:p>
      </dsp:txBody>
      <dsp:txXfrm>
        <a:off x="2926881" y="2164279"/>
        <a:ext cx="2709827" cy="3422790"/>
      </dsp:txXfrm>
    </dsp:sp>
    <dsp:sp modelId="{8802D403-89E9-47DF-926E-0AEBE45BC9F8}">
      <dsp:nvSpPr>
        <dsp:cNvPr id="0" name=""/>
        <dsp:cNvSpPr/>
      </dsp:nvSpPr>
      <dsp:spPr>
        <a:xfrm>
          <a:off x="5845960" y="1270929"/>
          <a:ext cx="2977832" cy="893349"/>
        </a:xfrm>
        <a:prstGeom prst="chevron">
          <a:avLst>
            <a:gd name="adj" fmla="val 30000"/>
          </a:avLst>
        </a:prstGeom>
        <a:solidFill>
          <a:srgbClr val="F59B48"/>
        </a:solidFill>
        <a:ln w="6350" cap="flat" cmpd="sng" algn="ctr">
          <a:solidFill>
            <a:schemeClr val="bg1"/>
          </a:solidFill>
          <a:prstDash val="solid"/>
          <a:miter lim="800000"/>
        </a:ln>
        <a:effectLst>
          <a:innerShdw blurRad="63500" dist="50800" dir="16200000">
            <a:prstClr val="black">
              <a:alpha val="50000"/>
            </a:prst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10304" tIns="110304" rIns="110304" bIns="110304" numCol="1" spcCol="1270" anchor="ctr" anchorCtr="0">
          <a:noAutofit/>
        </a:bodyPr>
        <a:lstStyle/>
        <a:p>
          <a:pPr marL="0" lvl="0" indent="0" algn="ctr" defTabSz="1244600">
            <a:lnSpc>
              <a:spcPct val="90000"/>
            </a:lnSpc>
            <a:spcBef>
              <a:spcPct val="0"/>
            </a:spcBef>
            <a:spcAft>
              <a:spcPct val="35000"/>
            </a:spcAft>
            <a:buNone/>
          </a:pPr>
          <a:r>
            <a:rPr lang="en-US" sz="2800" b="1" u="sng" kern="1200">
              <a:latin typeface="Century Gothic" panose="020B0502020202020204" pitchFamily="34" charset="0"/>
            </a:rPr>
            <a:t>R</a:t>
          </a:r>
          <a:r>
            <a:rPr lang="en-US" sz="2800" b="1" u="none" kern="1200">
              <a:latin typeface="Century Gothic" panose="020B0502020202020204" pitchFamily="34" charset="0"/>
            </a:rPr>
            <a:t>espond</a:t>
          </a:r>
        </a:p>
      </dsp:txBody>
      <dsp:txXfrm>
        <a:off x="6113965" y="1270929"/>
        <a:ext cx="2441822" cy="893349"/>
      </dsp:txXfrm>
    </dsp:sp>
    <dsp:sp modelId="{96C3E6EF-91BE-4D3F-9923-E351DC1297A8}">
      <dsp:nvSpPr>
        <dsp:cNvPr id="0" name=""/>
        <dsp:cNvSpPr/>
      </dsp:nvSpPr>
      <dsp:spPr>
        <a:xfrm>
          <a:off x="5845960" y="2164279"/>
          <a:ext cx="2709827" cy="3422790"/>
        </a:xfrm>
        <a:prstGeom prst="rect">
          <a:avLst/>
        </a:prstGeom>
        <a:solidFill>
          <a:srgbClr val="FBEBDD">
            <a:alpha val="89804"/>
          </a:srgbClr>
        </a:solidFill>
        <a:ln w="6350" cap="flat" cmpd="sng" algn="ctr">
          <a:solidFill>
            <a:schemeClr val="accent3">
              <a:alpha val="90000"/>
              <a:tint val="40000"/>
              <a:hueOff val="0"/>
              <a:satOff val="0"/>
              <a:lumOff val="0"/>
              <a:alphaOff val="0"/>
            </a:schemeClr>
          </a:solidFill>
          <a:prstDash val="solid"/>
          <a:miter lim="800000"/>
        </a:ln>
        <a:effectLst>
          <a:innerShdw blurRad="63500" dist="50800" dir="16200000">
            <a:prstClr val="black">
              <a:alpha val="50000"/>
            </a:prstClr>
          </a:innerShdw>
        </a:effectLst>
      </dsp:spPr>
      <dsp:style>
        <a:lnRef idx="1">
          <a:scrgbClr r="0" g="0" b="0"/>
        </a:lnRef>
        <a:fillRef idx="1">
          <a:scrgbClr r="0" g="0" b="0"/>
        </a:fillRef>
        <a:effectRef idx="0">
          <a:scrgbClr r="0" g="0" b="0"/>
        </a:effectRef>
        <a:fontRef idx="minor"/>
      </dsp:style>
      <dsp:txBody>
        <a:bodyPr spcFirstLastPara="0" vert="horz" wrap="square" lIns="214137" tIns="214137" rIns="214137" bIns="428273" numCol="1" spcCol="1270" anchor="t" anchorCtr="0">
          <a:noAutofit/>
        </a:bodyPr>
        <a:lstStyle/>
        <a:p>
          <a:pPr marL="0" lvl="0" indent="0" algn="ctr" defTabSz="977900">
            <a:lnSpc>
              <a:spcPct val="90000"/>
            </a:lnSpc>
            <a:spcBef>
              <a:spcPct val="0"/>
            </a:spcBef>
            <a:spcAft>
              <a:spcPct val="35000"/>
            </a:spcAft>
            <a:buNone/>
          </a:pPr>
          <a:r>
            <a:rPr lang="en-US" sz="2200" kern="1200">
              <a:latin typeface="Century Gothic" panose="020B0502020202020204" pitchFamily="34" charset="0"/>
              <a:cs typeface="Calibri" panose="020F0502020204030204" pitchFamily="34" charset="0"/>
            </a:rPr>
            <a:t>By</a:t>
          </a:r>
          <a:r>
            <a:rPr lang="en-US" sz="2200" kern="1200" baseline="0">
              <a:latin typeface="Century Gothic" panose="020B0502020202020204" pitchFamily="34" charset="0"/>
              <a:cs typeface="Calibri" panose="020F0502020204030204" pitchFamily="34" charset="0"/>
            </a:rPr>
            <a:t> putting knowledge into practice</a:t>
          </a:r>
          <a:endParaRPr lang="en-US" sz="2200" kern="1200">
            <a:latin typeface="Century Gothic" panose="020B0502020202020204" pitchFamily="34" charset="0"/>
            <a:cs typeface="Calibri" panose="020F0502020204030204" pitchFamily="34" charset="0"/>
          </a:endParaRPr>
        </a:p>
      </dsp:txBody>
      <dsp:txXfrm>
        <a:off x="5845960" y="2164279"/>
        <a:ext cx="2709827" cy="3422790"/>
      </dsp:txXfrm>
    </dsp:sp>
    <dsp:sp modelId="{0571A9F5-BD81-4243-B41C-5E94F6BEEE38}">
      <dsp:nvSpPr>
        <dsp:cNvPr id="0" name=""/>
        <dsp:cNvSpPr/>
      </dsp:nvSpPr>
      <dsp:spPr>
        <a:xfrm>
          <a:off x="8765039" y="1270929"/>
          <a:ext cx="2977832" cy="893349"/>
        </a:xfrm>
        <a:prstGeom prst="chevron">
          <a:avLst>
            <a:gd name="adj" fmla="val 30000"/>
          </a:avLst>
        </a:prstGeom>
        <a:solidFill>
          <a:srgbClr val="C37C70">
            <a:alpha val="89804"/>
          </a:srgbClr>
        </a:solidFill>
        <a:ln w="6350" cap="flat" cmpd="sng" algn="ctr">
          <a:noFill/>
          <a:prstDash val="solid"/>
          <a:miter lim="800000"/>
        </a:ln>
        <a:effectLst>
          <a:innerShdw blurRad="63500" dist="50800" dir="16200000">
            <a:prstClr val="black">
              <a:alpha val="50000"/>
            </a:prst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10304" tIns="110304" rIns="110304" bIns="110304" numCol="1" spcCol="1270" anchor="ctr" anchorCtr="0">
          <a:noAutofit/>
        </a:bodyPr>
        <a:lstStyle/>
        <a:p>
          <a:pPr marL="0" lvl="0" indent="0" algn="ctr" defTabSz="1244600">
            <a:lnSpc>
              <a:spcPct val="90000"/>
            </a:lnSpc>
            <a:spcBef>
              <a:spcPct val="0"/>
            </a:spcBef>
            <a:spcAft>
              <a:spcPts val="0"/>
            </a:spcAft>
            <a:buNone/>
          </a:pPr>
          <a:r>
            <a:rPr lang="en-US" sz="2800" b="1" u="sng" kern="1200">
              <a:latin typeface="Century Gothic" panose="020B0502020202020204" pitchFamily="34" charset="0"/>
              <a:cs typeface="Calibri" panose="020F0502020204030204" pitchFamily="34" charset="0"/>
            </a:rPr>
            <a:t>R</a:t>
          </a:r>
          <a:r>
            <a:rPr lang="en-US" sz="2800" b="1" kern="1200">
              <a:latin typeface="Century Gothic" panose="020B0502020202020204" pitchFamily="34" charset="0"/>
              <a:cs typeface="Calibri" panose="020F0502020204030204" pitchFamily="34" charset="0"/>
            </a:rPr>
            <a:t>esist          </a:t>
          </a:r>
          <a:r>
            <a:rPr lang="en-US" sz="2000" b="1" kern="1200">
              <a:latin typeface="Century Gothic" panose="020B0502020202020204" pitchFamily="34" charset="0"/>
              <a:cs typeface="Calibri" panose="020F0502020204030204" pitchFamily="34" charset="0"/>
            </a:rPr>
            <a:t>Re-Traumatization</a:t>
          </a:r>
        </a:p>
      </dsp:txBody>
      <dsp:txXfrm>
        <a:off x="9033044" y="1270929"/>
        <a:ext cx="2441822" cy="893349"/>
      </dsp:txXfrm>
    </dsp:sp>
    <dsp:sp modelId="{2994E00E-4F89-40F3-B479-E01A48598680}">
      <dsp:nvSpPr>
        <dsp:cNvPr id="0" name=""/>
        <dsp:cNvSpPr/>
      </dsp:nvSpPr>
      <dsp:spPr>
        <a:xfrm>
          <a:off x="8805768" y="2164279"/>
          <a:ext cx="2709827" cy="3422790"/>
        </a:xfrm>
        <a:prstGeom prst="rect">
          <a:avLst/>
        </a:prstGeom>
        <a:solidFill>
          <a:srgbClr val="EED9D6">
            <a:alpha val="89804"/>
          </a:srgbClr>
        </a:solidFill>
        <a:ln w="6350" cap="flat" cmpd="sng" algn="ctr">
          <a:solidFill>
            <a:schemeClr val="accent3">
              <a:alpha val="90000"/>
              <a:tint val="40000"/>
              <a:hueOff val="0"/>
              <a:satOff val="0"/>
              <a:lumOff val="0"/>
              <a:alphaOff val="0"/>
            </a:schemeClr>
          </a:solidFill>
          <a:prstDash val="solid"/>
          <a:miter lim="800000"/>
        </a:ln>
        <a:effectLst>
          <a:innerShdw blurRad="63500" dist="50800" dir="16200000">
            <a:prstClr val="black">
              <a:alpha val="50000"/>
            </a:prstClr>
          </a:innerShdw>
        </a:effectLst>
      </dsp:spPr>
      <dsp:style>
        <a:lnRef idx="1">
          <a:scrgbClr r="0" g="0" b="0"/>
        </a:lnRef>
        <a:fillRef idx="1">
          <a:scrgbClr r="0" g="0" b="0"/>
        </a:fillRef>
        <a:effectRef idx="0">
          <a:scrgbClr r="0" g="0" b="0"/>
        </a:effectRef>
        <a:fontRef idx="minor"/>
      </dsp:style>
      <dsp:txBody>
        <a:bodyPr spcFirstLastPara="0" vert="horz" wrap="square" lIns="214137" tIns="214137" rIns="214137" bIns="428273" numCol="1" spcCol="1270" anchor="t" anchorCtr="0">
          <a:noAutofit/>
        </a:bodyPr>
        <a:lstStyle/>
        <a:p>
          <a:pPr marL="0" lvl="0" indent="0" algn="ctr" defTabSz="977900">
            <a:lnSpc>
              <a:spcPct val="90000"/>
            </a:lnSpc>
            <a:spcBef>
              <a:spcPct val="0"/>
            </a:spcBef>
            <a:spcAft>
              <a:spcPct val="35000"/>
            </a:spcAft>
            <a:buNone/>
          </a:pPr>
          <a:r>
            <a:rPr lang="en-US" sz="2200" kern="1200">
              <a:latin typeface="Century Gothic" panose="020B0502020202020204" pitchFamily="34" charset="0"/>
              <a:cs typeface="Calibri" panose="020F0502020204030204" pitchFamily="34" charset="0"/>
            </a:rPr>
            <a:t>By creating healthy environments for staff and clients</a:t>
          </a:r>
        </a:p>
      </dsp:txBody>
      <dsp:txXfrm>
        <a:off x="8805768" y="2164279"/>
        <a:ext cx="2709827" cy="34227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7A298-4FEE-2D45-B695-36EA60C49910}">
      <dsp:nvSpPr>
        <dsp:cNvPr id="0" name=""/>
        <dsp:cNvSpPr/>
      </dsp:nvSpPr>
      <dsp:spPr>
        <a:xfrm>
          <a:off x="0" y="0"/>
          <a:ext cx="1104106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505A9-F18A-F94E-92EA-884F2DD4EEA1}">
      <dsp:nvSpPr>
        <dsp:cNvPr id="0" name=""/>
        <dsp:cNvSpPr/>
      </dsp:nvSpPr>
      <dsp:spPr>
        <a:xfrm>
          <a:off x="0" y="0"/>
          <a:ext cx="4117318" cy="3673475"/>
        </a:xfrm>
        <a:prstGeom prst="rect">
          <a:avLst/>
        </a:prstGeom>
        <a:solidFill>
          <a:srgbClr val="EFD290"/>
        </a:solidFill>
        <a:ln>
          <a:noFill/>
        </a:ln>
        <a:effectLst>
          <a:innerShdw blurRad="63500" dist="50800" dir="16200000">
            <a:prstClr val="black">
              <a:alpha val="50000"/>
            </a:prstClr>
          </a:innerShdw>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b="0" kern="1200" dirty="0">
            <a:solidFill>
              <a:schemeClr val="bg2">
                <a:lumMod val="50000"/>
              </a:schemeClr>
            </a:solidFill>
            <a:latin typeface="Century Gothic" panose="020B0502020202020204" pitchFamily="34" charset="0"/>
          </a:endParaRPr>
        </a:p>
        <a:p>
          <a:pPr marL="0" lvl="0" indent="0" algn="ctr" defTabSz="622300">
            <a:lnSpc>
              <a:spcPct val="90000"/>
            </a:lnSpc>
            <a:spcBef>
              <a:spcPct val="0"/>
            </a:spcBef>
            <a:spcAft>
              <a:spcPct val="35000"/>
            </a:spcAft>
            <a:buNone/>
          </a:pPr>
          <a:r>
            <a:rPr lang="en-US" sz="2400" b="1" kern="1200" dirty="0">
              <a:solidFill>
                <a:schemeClr val="bg2">
                  <a:lumMod val="25000"/>
                </a:schemeClr>
              </a:solidFill>
              <a:latin typeface="Century Gothic" panose="020B0502020202020204" pitchFamily="34" charset="0"/>
            </a:rPr>
            <a:t>A life-long process of    self-reflection &amp; self-critique to understand personal biases &amp; to develop &amp; maintain mutually respectful partnerships based on mutual trust.</a:t>
          </a:r>
        </a:p>
        <a:p>
          <a:pPr marL="0" lvl="0" indent="0" algn="ctr" defTabSz="622300">
            <a:lnSpc>
              <a:spcPct val="90000"/>
            </a:lnSpc>
            <a:spcBef>
              <a:spcPct val="0"/>
            </a:spcBef>
            <a:spcAft>
              <a:spcPct val="35000"/>
            </a:spcAft>
            <a:buNone/>
          </a:pPr>
          <a:r>
            <a:rPr lang="en-US" sz="1400" b="0" kern="1200" dirty="0">
              <a:solidFill>
                <a:schemeClr val="bg2">
                  <a:lumMod val="25000"/>
                </a:schemeClr>
              </a:solidFill>
              <a:latin typeface="Century Gothic" panose="020B0502020202020204" pitchFamily="34" charset="0"/>
            </a:rPr>
            <a:t>From First Nations Health Authority, 2015</a:t>
          </a:r>
          <a:endParaRPr lang="en-US" sz="1400" kern="1200" dirty="0">
            <a:solidFill>
              <a:schemeClr val="bg2">
                <a:lumMod val="25000"/>
              </a:schemeClr>
            </a:solidFill>
            <a:latin typeface="Century Gothic" panose="020B0502020202020204" pitchFamily="34" charset="0"/>
          </a:endParaRPr>
        </a:p>
      </dsp:txBody>
      <dsp:txXfrm>
        <a:off x="0" y="0"/>
        <a:ext cx="4117318" cy="3673475"/>
      </dsp:txXfrm>
    </dsp:sp>
    <dsp:sp modelId="{0E0BD18B-0FAE-4B40-B7C3-19C2F56F465B}">
      <dsp:nvSpPr>
        <dsp:cNvPr id="0" name=""/>
        <dsp:cNvSpPr/>
      </dsp:nvSpPr>
      <dsp:spPr>
        <a:xfrm>
          <a:off x="4247029" y="28923"/>
          <a:ext cx="6788205" cy="57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b="1" kern="1200" dirty="0">
              <a:solidFill>
                <a:srgbClr val="5F88A1"/>
              </a:solidFill>
              <a:latin typeface="Century Gothic" panose="020B0502020202020204" pitchFamily="34" charset="0"/>
            </a:rPr>
            <a:t>A - </a:t>
          </a:r>
          <a:r>
            <a:rPr lang="en-US" sz="2400" b="0" kern="1200" dirty="0">
              <a:solidFill>
                <a:srgbClr val="5F88A1"/>
              </a:solidFill>
              <a:latin typeface="Century Gothic" panose="020B0502020202020204" pitchFamily="34" charset="0"/>
            </a:rPr>
            <a:t>As</a:t>
          </a:r>
          <a:r>
            <a:rPr lang="en-US" sz="2300" b="0" kern="1200" dirty="0">
              <a:solidFill>
                <a:srgbClr val="5F88A1"/>
              </a:solidFill>
              <a:latin typeface="Century Gothic" panose="020B0502020202020204" pitchFamily="34" charset="0"/>
            </a:rPr>
            <a:t>k questions in a humble, safe manner</a:t>
          </a:r>
          <a:endParaRPr lang="en-US" sz="2300" kern="1200" dirty="0">
            <a:solidFill>
              <a:srgbClr val="5F88A1"/>
            </a:solidFill>
            <a:latin typeface="Century Gothic" panose="020B0502020202020204" pitchFamily="34" charset="0"/>
          </a:endParaRPr>
        </a:p>
      </dsp:txBody>
      <dsp:txXfrm>
        <a:off x="4247029" y="28923"/>
        <a:ext cx="6788205" cy="578464"/>
      </dsp:txXfrm>
    </dsp:sp>
    <dsp:sp modelId="{5EE6B01D-13F3-3146-B1A9-3DBF8A3666E3}">
      <dsp:nvSpPr>
        <dsp:cNvPr id="0" name=""/>
        <dsp:cNvSpPr/>
      </dsp:nvSpPr>
      <dsp:spPr>
        <a:xfrm>
          <a:off x="4117318" y="607387"/>
          <a:ext cx="6917916"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37F7EB-0809-3C48-AB01-AA2B57C0808C}">
      <dsp:nvSpPr>
        <dsp:cNvPr id="0" name=""/>
        <dsp:cNvSpPr/>
      </dsp:nvSpPr>
      <dsp:spPr>
        <a:xfrm>
          <a:off x="4247029" y="636311"/>
          <a:ext cx="6788205" cy="57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949C54"/>
              </a:solidFill>
              <a:latin typeface="Century Gothic" panose="020B0502020202020204" pitchFamily="34" charset="0"/>
            </a:rPr>
            <a:t>S - </a:t>
          </a:r>
          <a:r>
            <a:rPr lang="en-US" sz="2400" b="0" kern="1200" dirty="0">
              <a:solidFill>
                <a:srgbClr val="949C54"/>
              </a:solidFill>
              <a:latin typeface="Century Gothic" panose="020B0502020202020204" pitchFamily="34" charset="0"/>
            </a:rPr>
            <a:t>S</a:t>
          </a:r>
          <a:r>
            <a:rPr lang="en-US" sz="2300" b="0" kern="1200" dirty="0">
              <a:solidFill>
                <a:srgbClr val="949C54"/>
              </a:solidFill>
              <a:latin typeface="Century Gothic" panose="020B0502020202020204" pitchFamily="34" charset="0"/>
            </a:rPr>
            <a:t>eek Self-Awareness</a:t>
          </a:r>
          <a:endParaRPr lang="en-US" sz="2300" kern="1200" dirty="0">
            <a:solidFill>
              <a:srgbClr val="949C54"/>
            </a:solidFill>
            <a:latin typeface="Century Gothic" panose="020B0502020202020204" pitchFamily="34" charset="0"/>
          </a:endParaRPr>
        </a:p>
      </dsp:txBody>
      <dsp:txXfrm>
        <a:off x="4247029" y="636311"/>
        <a:ext cx="6788205" cy="578464"/>
      </dsp:txXfrm>
    </dsp:sp>
    <dsp:sp modelId="{6BEB9C1A-3ADF-9F4C-871B-0FD4B36C3AA0}">
      <dsp:nvSpPr>
        <dsp:cNvPr id="0" name=""/>
        <dsp:cNvSpPr/>
      </dsp:nvSpPr>
      <dsp:spPr>
        <a:xfrm>
          <a:off x="4117318" y="1214775"/>
          <a:ext cx="6917916"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A17C7F-598F-D249-A65C-D4A75EF85219}">
      <dsp:nvSpPr>
        <dsp:cNvPr id="0" name=""/>
        <dsp:cNvSpPr/>
      </dsp:nvSpPr>
      <dsp:spPr>
        <a:xfrm>
          <a:off x="4247029" y="1243699"/>
          <a:ext cx="6788205" cy="57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B25243"/>
              </a:solidFill>
              <a:latin typeface="Century Gothic" panose="020B0502020202020204" pitchFamily="34" charset="0"/>
            </a:rPr>
            <a:t>S - </a:t>
          </a:r>
          <a:r>
            <a:rPr lang="en-US" sz="2400" b="0" kern="1200" dirty="0">
              <a:solidFill>
                <a:srgbClr val="B25243"/>
              </a:solidFill>
              <a:latin typeface="Century Gothic" panose="020B0502020202020204" pitchFamily="34" charset="0"/>
            </a:rPr>
            <a:t>S</a:t>
          </a:r>
          <a:r>
            <a:rPr lang="en-US" sz="2300" b="0" kern="1200" dirty="0">
              <a:solidFill>
                <a:srgbClr val="B25243"/>
              </a:solidFill>
              <a:latin typeface="Century Gothic" panose="020B0502020202020204" pitchFamily="34" charset="0"/>
            </a:rPr>
            <a:t>uspend Judgment</a:t>
          </a:r>
          <a:endParaRPr lang="en-US" sz="2300" kern="1200" dirty="0">
            <a:solidFill>
              <a:srgbClr val="B25243"/>
            </a:solidFill>
            <a:latin typeface="Century Gothic" panose="020B0502020202020204" pitchFamily="34" charset="0"/>
          </a:endParaRPr>
        </a:p>
      </dsp:txBody>
      <dsp:txXfrm>
        <a:off x="4247029" y="1243699"/>
        <a:ext cx="6788205" cy="578464"/>
      </dsp:txXfrm>
    </dsp:sp>
    <dsp:sp modelId="{19E08163-33E7-C243-80D6-F2F21C5B767E}">
      <dsp:nvSpPr>
        <dsp:cNvPr id="0" name=""/>
        <dsp:cNvSpPr/>
      </dsp:nvSpPr>
      <dsp:spPr>
        <a:xfrm>
          <a:off x="4117318" y="1822163"/>
          <a:ext cx="6917916"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C2B57F-A376-6F4B-8C1A-BECB1BED1367}">
      <dsp:nvSpPr>
        <dsp:cNvPr id="0" name=""/>
        <dsp:cNvSpPr/>
      </dsp:nvSpPr>
      <dsp:spPr>
        <a:xfrm>
          <a:off x="4247029" y="1851087"/>
          <a:ext cx="6788205" cy="57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E98C35"/>
              </a:solidFill>
              <a:latin typeface="Century Gothic" panose="020B0502020202020204" pitchFamily="34" charset="0"/>
            </a:rPr>
            <a:t>E - </a:t>
          </a:r>
          <a:r>
            <a:rPr lang="en-US" sz="2400" b="0" kern="1200" dirty="0">
              <a:solidFill>
                <a:srgbClr val="E98C35"/>
              </a:solidFill>
              <a:latin typeface="Century Gothic" panose="020B0502020202020204" pitchFamily="34" charset="0"/>
            </a:rPr>
            <a:t>E</a:t>
          </a:r>
          <a:r>
            <a:rPr lang="en-US" sz="2300" b="0" kern="1200" dirty="0">
              <a:solidFill>
                <a:srgbClr val="E98C35"/>
              </a:solidFill>
              <a:latin typeface="Century Gothic" panose="020B0502020202020204" pitchFamily="34" charset="0"/>
            </a:rPr>
            <a:t>xpress kindness and compassion</a:t>
          </a:r>
          <a:endParaRPr lang="en-US" sz="2300" kern="1200" dirty="0">
            <a:solidFill>
              <a:srgbClr val="E98C35"/>
            </a:solidFill>
            <a:latin typeface="Century Gothic" panose="020B0502020202020204" pitchFamily="34" charset="0"/>
          </a:endParaRPr>
        </a:p>
      </dsp:txBody>
      <dsp:txXfrm>
        <a:off x="4247029" y="1851087"/>
        <a:ext cx="6788205" cy="578464"/>
      </dsp:txXfrm>
    </dsp:sp>
    <dsp:sp modelId="{EA5FD804-89DF-604E-9B93-9BA18FFF04ED}">
      <dsp:nvSpPr>
        <dsp:cNvPr id="0" name=""/>
        <dsp:cNvSpPr/>
      </dsp:nvSpPr>
      <dsp:spPr>
        <a:xfrm>
          <a:off x="4117318" y="2429551"/>
          <a:ext cx="6917916"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2C0AFF-175A-5447-98F8-4496BA80C6AB}">
      <dsp:nvSpPr>
        <dsp:cNvPr id="0" name=""/>
        <dsp:cNvSpPr/>
      </dsp:nvSpPr>
      <dsp:spPr>
        <a:xfrm>
          <a:off x="4247029" y="2458474"/>
          <a:ext cx="6788205" cy="57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E3B344"/>
              </a:solidFill>
              <a:latin typeface="Century Gothic" panose="020B0502020202020204" pitchFamily="34" charset="0"/>
            </a:rPr>
            <a:t>S - </a:t>
          </a:r>
          <a:r>
            <a:rPr lang="en-US" sz="2400" b="0" kern="1200" dirty="0">
              <a:solidFill>
                <a:srgbClr val="E3B344"/>
              </a:solidFill>
              <a:latin typeface="Century Gothic" panose="020B0502020202020204" pitchFamily="34" charset="0"/>
            </a:rPr>
            <a:t>S</a:t>
          </a:r>
          <a:r>
            <a:rPr lang="en-US" sz="2300" b="0" kern="1200" dirty="0">
              <a:solidFill>
                <a:srgbClr val="E3B344"/>
              </a:solidFill>
              <a:latin typeface="Century Gothic" panose="020B0502020202020204" pitchFamily="34" charset="0"/>
            </a:rPr>
            <a:t>upport a safe &amp; welcoming environment</a:t>
          </a:r>
          <a:endParaRPr lang="en-US" sz="2300" kern="1200" dirty="0">
            <a:solidFill>
              <a:srgbClr val="E3B344"/>
            </a:solidFill>
            <a:latin typeface="Century Gothic" panose="020B0502020202020204" pitchFamily="34" charset="0"/>
          </a:endParaRPr>
        </a:p>
      </dsp:txBody>
      <dsp:txXfrm>
        <a:off x="4247029" y="2458474"/>
        <a:ext cx="6788205" cy="578464"/>
      </dsp:txXfrm>
    </dsp:sp>
    <dsp:sp modelId="{9996D718-9386-4346-9ED3-9D4033C20605}">
      <dsp:nvSpPr>
        <dsp:cNvPr id="0" name=""/>
        <dsp:cNvSpPr/>
      </dsp:nvSpPr>
      <dsp:spPr>
        <a:xfrm>
          <a:off x="4117318" y="3036939"/>
          <a:ext cx="6917916"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C29571-FC5F-7243-ABD8-D7137F055640}">
      <dsp:nvSpPr>
        <dsp:cNvPr id="0" name=""/>
        <dsp:cNvSpPr/>
      </dsp:nvSpPr>
      <dsp:spPr>
        <a:xfrm>
          <a:off x="4247029" y="3065862"/>
          <a:ext cx="6788205" cy="57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3">
                  <a:lumMod val="75000"/>
                </a:schemeClr>
              </a:solidFill>
              <a:latin typeface="Century Gothic" panose="020B0502020202020204" pitchFamily="34" charset="0"/>
            </a:rPr>
            <a:t>S - </a:t>
          </a:r>
          <a:r>
            <a:rPr lang="en-US" sz="2400" b="0" kern="1200" dirty="0">
              <a:solidFill>
                <a:schemeClr val="accent3">
                  <a:lumMod val="75000"/>
                </a:schemeClr>
              </a:solidFill>
              <a:latin typeface="Century Gothic" panose="020B0502020202020204" pitchFamily="34" charset="0"/>
            </a:rPr>
            <a:t>S</a:t>
          </a:r>
          <a:r>
            <a:rPr lang="en-US" sz="2300" b="0" kern="1200" dirty="0">
              <a:solidFill>
                <a:schemeClr val="accent3">
                  <a:lumMod val="75000"/>
                </a:schemeClr>
              </a:solidFill>
              <a:latin typeface="Century Gothic" panose="020B0502020202020204" pitchFamily="34" charset="0"/>
            </a:rPr>
            <a:t>tart where the client is at</a:t>
          </a:r>
          <a:endParaRPr lang="en-US" sz="2300" kern="1200" dirty="0">
            <a:solidFill>
              <a:schemeClr val="accent3">
                <a:lumMod val="75000"/>
              </a:schemeClr>
            </a:solidFill>
            <a:latin typeface="Century Gothic" panose="020B0502020202020204" pitchFamily="34" charset="0"/>
          </a:endParaRPr>
        </a:p>
      </dsp:txBody>
      <dsp:txXfrm>
        <a:off x="4247029" y="3065862"/>
        <a:ext cx="6788205" cy="578464"/>
      </dsp:txXfrm>
    </dsp:sp>
    <dsp:sp modelId="{C13442E7-977C-1B40-BD5A-36816FBB983F}">
      <dsp:nvSpPr>
        <dsp:cNvPr id="0" name=""/>
        <dsp:cNvSpPr/>
      </dsp:nvSpPr>
      <dsp:spPr>
        <a:xfrm>
          <a:off x="4117318" y="3644327"/>
          <a:ext cx="6917916" cy="0"/>
        </a:xfrm>
        <a:prstGeom prst="line">
          <a:avLst/>
        </a:prstGeom>
        <a:solidFill>
          <a:schemeClr val="dk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B2C58-B95A-4B53-98D9-30C905A71A8B}" type="datetimeFigureOut">
              <a:rPr lang="en-US" smtClean="0"/>
              <a:t>10/31/2025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54683-22C5-4CF3-88FE-2B706D8EFCC7}" type="slidenum">
              <a:rPr lang="en-US" smtClean="0"/>
              <a:t>‹#›</a:t>
            </a:fld>
            <a:endParaRPr lang="en-US"/>
          </a:p>
        </p:txBody>
      </p:sp>
    </p:spTree>
    <p:extLst>
      <p:ext uri="{BB962C8B-B14F-4D97-AF65-F5344CB8AC3E}">
        <p14:creationId xmlns:p14="http://schemas.microsoft.com/office/powerpoint/2010/main" val="393899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hinkculturalhealth.hhs.gov/assets/pdfs/EnhancedNationalCLASStandards.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thinkculturalhealth.hhs.gov/assets/pdfs/class-infographic-what-why-how.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n.wikipedia.org/wiki/Multiculturalis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psychologytoday.com/us/blog/high-octane-women/201311/the-tell-tale-signs-burnout-do-you-have-them"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forbes.com/sites/learnvest/2013/04/01/10-signs-youre-burning-out-and-what-to-do-about-it/#2ac7dc6a625b"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ptsd.va.gov/professional/consult/2019lecture_archive/05152019_lecture_slides.pdf"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headington-institute.org/resource/moral-injury/"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nctsn.org/resources/organizational-secondary-traumatic-stress"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nctsn.org/sites/default/files/resources/impact_spring_2014.pdf" TargetMode="External"/><Relationship Id="rId5" Type="http://schemas.openxmlformats.org/officeDocument/2006/relationships/hyperlink" Target="https://www.nctsn.org/sites/default/files/resources/impact_fallwinter_2013.pdf" TargetMode="External"/><Relationship Id="rId4" Type="http://schemas.openxmlformats.org/officeDocument/2006/relationships/hyperlink" Target="https://www.nctsn.org/sites/default/files/resources/impact_summer_2013.pdf"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p:txBody>
      </p:sp>
      <p:sp>
        <p:nvSpPr>
          <p:cNvPr id="4" name="Slide Number Placeholder 3"/>
          <p:cNvSpPr>
            <a:spLocks noGrp="1"/>
          </p:cNvSpPr>
          <p:nvPr>
            <p:ph type="sldNum" sz="quarter" idx="5"/>
          </p:nvPr>
        </p:nvSpPr>
        <p:spPr/>
        <p:txBody>
          <a:bodyPr/>
          <a:lstStyle/>
          <a:p>
            <a:fld id="{8FE54683-22C5-4CF3-88FE-2B706D8EFCC7}" type="slidenum">
              <a:rPr lang="en-US" smtClean="0"/>
              <a:t>2</a:t>
            </a:fld>
            <a:endParaRPr lang="en-US"/>
          </a:p>
        </p:txBody>
      </p:sp>
    </p:spTree>
    <p:extLst>
      <p:ext uri="{BB962C8B-B14F-4D97-AF65-F5344CB8AC3E}">
        <p14:creationId xmlns:p14="http://schemas.microsoft.com/office/powerpoint/2010/main" val="418283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Facilitator:</a:t>
            </a:r>
          </a:p>
          <a:p>
            <a:r>
              <a:rPr lang="en-US" dirty="0">
                <a:cs typeface="Calibri"/>
              </a:rPr>
              <a:t>Review slide</a:t>
            </a:r>
          </a:p>
          <a:p>
            <a:endParaRPr lang="en-US" dirty="0">
              <a:cs typeface="Calibri"/>
            </a:endParaRPr>
          </a:p>
          <a:p>
            <a:r>
              <a:rPr lang="en-US" b="1" dirty="0"/>
              <a:t>Acute Trauma or Situational Trauma:</a:t>
            </a:r>
            <a:r>
              <a:rPr lang="en-US" dirty="0"/>
              <a:t>   results from exposure to a single overwhelming event.  For example, a person exposed to a serious accident, a natural disaster, or a single instance of sexual abuse.  These kinds of experiences are often associated with posttraumatic stress disorder.  Common symptoms of PTSD include:  re-experiencing the event or intrusive thoughts about the event, avoidance of people places and things that remind the person of the event, hypervigilance, anxiety or a heightened startle response and changes in mood (irritability) and thinking (thoughts about the self such as self-loathing or self-blame or about the world being unsafe and unfair).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E82E80-CBCE-4F51-90D0-55131EF4516F}" type="slidenum">
              <a:rPr lang="en-US" smtClean="0"/>
              <a:t>12</a:t>
            </a:fld>
            <a:endParaRPr lang="en-US"/>
          </a:p>
        </p:txBody>
      </p:sp>
    </p:spTree>
    <p:extLst>
      <p:ext uri="{BB962C8B-B14F-4D97-AF65-F5344CB8AC3E}">
        <p14:creationId xmlns:p14="http://schemas.microsoft.com/office/powerpoint/2010/main" val="4003256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Facilitator:</a:t>
            </a:r>
          </a:p>
          <a:p>
            <a:r>
              <a:rPr lang="en-US" dirty="0">
                <a:cs typeface="Calibri"/>
              </a:rPr>
              <a:t>Review slide</a:t>
            </a:r>
          </a:p>
          <a:p>
            <a:endParaRPr lang="en-US" dirty="0">
              <a:cs typeface="Calibri"/>
            </a:endParaRPr>
          </a:p>
          <a:p>
            <a:r>
              <a:rPr lang="en-US" dirty="0">
                <a:cs typeface="Calibri"/>
              </a:rPr>
              <a:t>Recall the ACEs study that highlighted many experiences of what we term toxic stress.</a:t>
            </a:r>
          </a:p>
          <a:p>
            <a:endParaRPr lang="en-US" dirty="0">
              <a:cs typeface="Calibri"/>
            </a:endParaRPr>
          </a:p>
          <a:p>
            <a:r>
              <a:rPr lang="en-US" b="1" dirty="0"/>
              <a:t>Chronic stress:</a:t>
            </a:r>
            <a:r>
              <a:rPr lang="en-US" dirty="0"/>
              <a:t>  can result from the adverse experiences in childhood, like ACEs, that threaten childhood development.  This kind of stress exposure is associated with  physical and behavioral health problems.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B1FF4DA-3843-7847-97DA-B9AA659DEECE}" type="slidenum">
              <a:rPr lang="en-US" smtClean="0"/>
              <a:t>13</a:t>
            </a:fld>
            <a:endParaRPr lang="en-US"/>
          </a:p>
        </p:txBody>
      </p:sp>
    </p:spTree>
    <p:extLst>
      <p:ext uri="{BB962C8B-B14F-4D97-AF65-F5344CB8AC3E}">
        <p14:creationId xmlns:p14="http://schemas.microsoft.com/office/powerpoint/2010/main" val="366382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Facilitator:</a:t>
            </a:r>
          </a:p>
          <a:p>
            <a:r>
              <a:rPr lang="en-US" dirty="0">
                <a:cs typeface="Calibri"/>
              </a:rPr>
              <a:t>Review slide</a:t>
            </a:r>
          </a:p>
          <a:p>
            <a:endParaRPr lang="en-US" dirty="0"/>
          </a:p>
          <a:p>
            <a:r>
              <a:rPr lang="en-US" b="1" dirty="0"/>
              <a:t>Complex Trauma:</a:t>
            </a:r>
            <a:r>
              <a:rPr lang="en-US" dirty="0"/>
              <a:t>  can result from exposure to toxic stress or prolonged abuse and neglect.  </a:t>
            </a:r>
            <a:r>
              <a:rPr lang="en-US" b="1" dirty="0"/>
              <a:t>A major difference between chronic stress and complex trauma is that complex trauma entails exposure to trauma in the absence of stable and nurturing caregiving. </a:t>
            </a:r>
            <a:r>
              <a:rPr lang="en-US" dirty="0"/>
              <a:t>  Indeed the abuse often comes at the hands of caretakers. Complex trauma can lead to profound disruptions of social, emotional and cognitive development resulting from exposure to toxic stress This set of categories is offered as a way of thinking about the effects of different forms of traumatic events or adversities.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FF4DA-3843-7847-97DA-B9AA659DE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Facilitator:</a:t>
            </a:r>
          </a:p>
          <a:p>
            <a:r>
              <a:rPr lang="en-US" dirty="0">
                <a:cs typeface="Calibri"/>
              </a:rPr>
              <a:t>Review slide</a:t>
            </a:r>
          </a:p>
          <a:p>
            <a:endParaRPr lang="en-US" dirty="0"/>
          </a:p>
          <a:p>
            <a:r>
              <a:rPr lang="en-US" b="1" dirty="0"/>
              <a:t>Historical Trauma</a:t>
            </a:r>
            <a:r>
              <a:rPr lang="en-US" dirty="0"/>
              <a:t>: refers to the cumulative trauma over both the life span and across generations that results from massive catastrophic </a:t>
            </a:r>
            <a:r>
              <a:rPr lang="en-US" b="1" dirty="0"/>
              <a:t>events of human design</a:t>
            </a:r>
            <a:r>
              <a:rPr lang="en-US" dirty="0"/>
              <a:t>. Historical trauma includes acts of </a:t>
            </a:r>
            <a:r>
              <a:rPr lang="en-US" b="1" dirty="0"/>
              <a:t>genocide</a:t>
            </a:r>
            <a:r>
              <a:rPr lang="en-US" dirty="0"/>
              <a:t>, the effects of </a:t>
            </a:r>
            <a:r>
              <a:rPr lang="en-US" b="1" dirty="0"/>
              <a:t>colonization</a:t>
            </a:r>
            <a:r>
              <a:rPr lang="en-US" dirty="0"/>
              <a:t>, tribalism, dispossession or dislocation.  The roots of historical trauma is racism, discrimination, xenophobia.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FF4DA-3843-7847-97DA-B9AA659DE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286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Facilitator:</a:t>
            </a:r>
          </a:p>
          <a:p>
            <a:r>
              <a:rPr lang="en-US" dirty="0">
                <a:cs typeface="Calibri"/>
              </a:rPr>
              <a:t>Review slide</a:t>
            </a:r>
          </a:p>
          <a:p>
            <a:endParaRPr lang="en-US" dirty="0"/>
          </a:p>
          <a:p>
            <a:r>
              <a:rPr lang="en-US" b="1" dirty="0"/>
              <a:t>Intergenerational trauma</a:t>
            </a:r>
            <a:r>
              <a:rPr lang="en-US" dirty="0"/>
              <a:t> – refers to trauma that is transmitted from one generation to the next via complex genetic, psychological, biological and social factors.  This can occur when a parent who has been exposed to trauma or ACEs has difficulty attaching to their child, thus creating the possibility for the child’s exposure to ACEs or traumatic events. </a:t>
            </a:r>
            <a:endParaRPr lang="en-US" dirty="0">
              <a:cs typeface="Calibri"/>
            </a:endParaRPr>
          </a:p>
          <a:p>
            <a:endParaRPr lang="en-US" dirty="0">
              <a:cs typeface="Calibri"/>
            </a:endParaRPr>
          </a:p>
          <a:p>
            <a:r>
              <a:rPr lang="en-US" dirty="0"/>
              <a:t>These forms of trauma can overlap.  For example, intergenerational can overlap significantly with both historical trauma and complex trauma.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FF4DA-3843-7847-97DA-B9AA659DE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278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Facilitator:</a:t>
            </a:r>
          </a:p>
          <a:p>
            <a:r>
              <a:rPr lang="en-US" dirty="0">
                <a:cs typeface="Calibri"/>
              </a:rPr>
              <a:t>Review slide</a:t>
            </a:r>
          </a:p>
          <a:p>
            <a:endParaRPr lang="en-US" dirty="0">
              <a:cs typeface="Calibri"/>
            </a:endParaRPr>
          </a:p>
          <a:p>
            <a:r>
              <a:rPr lang="en-US" dirty="0"/>
              <a:t>Lastly, there’s the trauma of racism and discrimination. Due to the complex nature of the trauma of racism, we are going to explore this more deeply.</a:t>
            </a:r>
            <a:endParaRPr lang="en-US" dirty="0">
              <a:cs typeface="Calibri" panose="020F0502020204030204"/>
            </a:endParaRPr>
          </a:p>
          <a:p>
            <a:endParaRPr lang="en-US" dirty="0">
              <a:cs typeface="Calibri" panose="020F0502020204030204"/>
            </a:endParaRPr>
          </a:p>
          <a:p>
            <a:r>
              <a:rPr lang="en-US" dirty="0"/>
              <a:t>Discussing trauma in all its forms means including a very clear understanding of racism as a chronic stressor that can lead to many of the same long-term health outcomes we see with ACEs. Research demonstrates that exposure to racism can have many of the kinds of effects (e.g. long-term health problems and mental health challenges) that the ACEs demonstrated. </a:t>
            </a:r>
            <a:endParaRPr lang="en-US" dirty="0">
              <a:cs typeface="Calibri"/>
            </a:endParaRPr>
          </a:p>
          <a:p>
            <a:r>
              <a:rPr lang="en-US" dirty="0"/>
              <a:t>  </a:t>
            </a:r>
          </a:p>
          <a:p>
            <a:r>
              <a:rPr lang="en-US" dirty="0"/>
              <a:t>While original ACEs study did not include exposure to racism as a childhood adversity, but it has been added to the list of ACEs.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FF4DA-3843-7847-97DA-B9AA659DE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70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Facilitator:</a:t>
            </a:r>
          </a:p>
          <a:p>
            <a:r>
              <a:rPr lang="en-US" dirty="0">
                <a:cs typeface="Calibri"/>
              </a:rPr>
              <a:t>Review slide</a:t>
            </a:r>
          </a:p>
          <a:p>
            <a:endParaRPr lang="en-US" dirty="0"/>
          </a:p>
          <a:p>
            <a:r>
              <a:rPr lang="en-US" dirty="0"/>
              <a:t>Racial trauma can be the result of a single incident or repetitive incidents over time.  This demonstrates how racism and discrimination can be both an acute trauma and example of toxic stress.  Acute, because of the effects of racism in the moment it occurs, and an example of toxic stress brought on by the cumulative effects of many instances of racism over time.  These repetitive acts accumulate to have a direct affect on physical and mental health. </a:t>
            </a:r>
          </a:p>
          <a:p>
            <a:endParaRPr lang="en-US" dirty="0"/>
          </a:p>
          <a:p>
            <a:r>
              <a:rPr lang="en-US" dirty="0"/>
              <a:t>Studies have demonstrated  that there is a relationship between Racial Trauma and diagnosis of:</a:t>
            </a:r>
          </a:p>
          <a:p>
            <a:pPr marL="171450" indent="-171450">
              <a:buFont typeface="Arial" panose="020B0604020202020204" pitchFamily="34" charset="0"/>
              <a:buChar char="•"/>
            </a:pPr>
            <a:r>
              <a:rPr lang="en-US" dirty="0"/>
              <a:t>Heart Disease</a:t>
            </a:r>
            <a:endParaRPr lang="en-US"/>
          </a:p>
          <a:p>
            <a:pPr marL="171450" indent="-171450">
              <a:buFont typeface="Arial" panose="020B0604020202020204" pitchFamily="34" charset="0"/>
              <a:buChar char="•"/>
            </a:pPr>
            <a:r>
              <a:rPr lang="en-US" dirty="0"/>
              <a:t>Hypertension</a:t>
            </a:r>
            <a:endParaRPr lang="en-US"/>
          </a:p>
          <a:p>
            <a:pPr marL="171450" indent="-171450">
              <a:buFont typeface="Arial" panose="020B0604020202020204" pitchFamily="34" charset="0"/>
              <a:buChar char="•"/>
            </a:pPr>
            <a:r>
              <a:rPr lang="en-US" dirty="0"/>
              <a:t>Post Traumatic Stress Syndrome (PTSD)</a:t>
            </a:r>
            <a:endParaRPr lang="en-US"/>
          </a:p>
          <a:p>
            <a:endParaRPr lang="en-US" dirty="0"/>
          </a:p>
        </p:txBody>
      </p:sp>
      <p:sp>
        <p:nvSpPr>
          <p:cNvPr id="4" name="Slide Number Placeholder 3"/>
          <p:cNvSpPr>
            <a:spLocks noGrp="1"/>
          </p:cNvSpPr>
          <p:nvPr>
            <p:ph type="sldNum" sz="quarter" idx="5"/>
          </p:nvPr>
        </p:nvSpPr>
        <p:spPr/>
        <p:txBody>
          <a:bodyPr/>
          <a:lstStyle/>
          <a:p>
            <a:fld id="{18E82E80-CBCE-4F51-90D0-55131EF4516F}" type="slidenum">
              <a:rPr lang="en-US" smtClean="0"/>
              <a:t>18</a:t>
            </a:fld>
            <a:endParaRPr lang="en-US"/>
          </a:p>
        </p:txBody>
      </p:sp>
    </p:spTree>
    <p:extLst>
      <p:ext uri="{BB962C8B-B14F-4D97-AF65-F5344CB8AC3E}">
        <p14:creationId xmlns:p14="http://schemas.microsoft.com/office/powerpoint/2010/main" val="426831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Facilitator:</a:t>
            </a:r>
          </a:p>
          <a:p>
            <a:r>
              <a:rPr lang="en-US" dirty="0">
                <a:cs typeface="Calibri"/>
              </a:rPr>
              <a:t>Review slide and further discuss the below definitions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Racism </a:t>
            </a:r>
            <a:r>
              <a:rPr lang="en-US" b="1" i="1" dirty="0"/>
              <a:t>- </a:t>
            </a:r>
            <a:r>
              <a:rPr lang="en-US" sz="1200" b="0" i="0">
                <a:latin typeface="+mn-lt"/>
              </a:rPr>
              <a:t>The marginalization and/or oppression of people of color based on a socially constructed racial hierarchy that privileges white people. The term Privilege within this definition can trip us up.  Within this context, privilege refers to the relative power, autonomy and ease of access that a population has related to their race. It does not mean that white individuals are immune for trauma, poverty, challenges.  It simply means that race is not a contributing factor in these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a:latin typeface="+mn-lt"/>
            </a:endParaRPr>
          </a:p>
          <a:p>
            <a:pPr lvl="0"/>
            <a:r>
              <a:rPr lang="en-US" sz="1200" b="1" i="0" dirty="0">
                <a:latin typeface="+mn-lt"/>
              </a:rPr>
              <a:t>Systemic Racism – </a:t>
            </a:r>
            <a:r>
              <a:rPr lang="en-US" sz="1200" b="0" i="0" dirty="0">
                <a:latin typeface="+mn-lt"/>
              </a:rPr>
              <a:t>Read definition.  Add “It is grounded in the history of our laws and institutions which were created on a foundation of white supremacy*, Exists in institutions and policies that advantage white people and disadvantage people of color and includes interpersonal communication and behavior (e.g., slurs, bullying, offensive language) that maintains and supports systemic inequities and systemic racism.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Implicit Bias </a:t>
            </a:r>
            <a:r>
              <a:rPr lang="en-US" b="0" i="0" dirty="0"/>
              <a:t>– Can also be referred to as Unconscious Bias. Perceptions.org defines it this way: </a:t>
            </a:r>
            <a:r>
              <a:rPr lang="en-US" sz="1200" b="0" i="0">
                <a:latin typeface="+mn-lt"/>
              </a:rPr>
              <a:t>Thoughts and feelings are “implicit” if we are unaware of them or mistaken about their nature. We have a bias when, rather than being neutral, we have a preference for (or aversion to) a person or group of people. Thus, we use the term “implicit bias” to describe when we have attitudes towards people or associate stereotypes with them without our conscious knowledge.</a:t>
            </a:r>
            <a:br>
              <a:rPr lang="en-US" sz="1200" b="0" i="0"/>
            </a:br>
            <a:r>
              <a:rPr lang="en-US" sz="1200" b="0" i="0"/>
              <a:t>	Implicit bias</a:t>
            </a:r>
            <a:r>
              <a:rPr lang="en-US" b="0" i="0" dirty="0"/>
              <a:t> refers to mental models, constructs or stereotypes that are formed as a function of how our brains work, and how culture influences us.  Based on all the “data” we take in our unconscious brains create short-hand imperfect snapshots that can drive our words, actions, behaviors and beliefs.  Everyone has them, does not make us bad people.  It makes us human.  The challenge and responsibility is to make the unconscious conscious and live into our values and conscious beliefs.</a:t>
            </a:r>
            <a:endParaRPr lang="en-US" b="0"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82E80-CBCE-4F51-90D0-55131EF4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009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Facilitator: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Racial trauma has several notable elements that, when broken down, better supports our understanding of its impact.</a:t>
            </a:r>
            <a:endParaRPr lang="en-US" sz="1200" b="0">
              <a:cs typeface="Calibri"/>
            </a:endParaRPr>
          </a:p>
          <a:p>
            <a:pPr marL="171450" indent="-171450">
              <a:buFont typeface="Arial" panose="020B0604020202020204" pitchFamily="34" charset="0"/>
              <a:buChar char="•"/>
              <a:defRPr/>
            </a:pPr>
            <a:r>
              <a:rPr lang="en-US" sz="1200" b="1"/>
              <a:t>Vicarious Racial Trauma</a:t>
            </a:r>
            <a:r>
              <a:rPr lang="en-US" sz="1200" b="0"/>
              <a:t> -</a:t>
            </a:r>
            <a:r>
              <a:rPr lang="en-US" dirty="0"/>
              <a:t> </a:t>
            </a:r>
            <a:r>
              <a:rPr lang="en-US" sz="1200" b="0"/>
              <a:t> This can occur in everyday life in communities, schools, neighborhoods as we bear witness to racial injustice.</a:t>
            </a:r>
            <a:r>
              <a:rPr lang="en-US" dirty="0"/>
              <a:t> </a:t>
            </a:r>
            <a:r>
              <a:rPr lang="en-US" sz="1200" b="0"/>
              <a:t> It is significant to note the effects of prolonged exposure to racial trauma of others through the media (social media too), significantly impacts an individual’s experiencing of Vicarious Racial Trauma.</a:t>
            </a:r>
            <a:r>
              <a:rPr lang="en-US" dirty="0"/>
              <a:t>  </a:t>
            </a:r>
            <a:endParaRPr lang="en-US" sz="1200" b="0">
              <a:cs typeface="Calibri"/>
            </a:endParaRPr>
          </a:p>
          <a:p>
            <a:pPr marL="171450" indent="-171450">
              <a:buFont typeface="Arial" panose="020B0604020202020204" pitchFamily="34" charset="0"/>
              <a:buChar char="•"/>
              <a:defRPr/>
            </a:pPr>
            <a:r>
              <a:rPr lang="en-US" sz="1200" b="1"/>
              <a:t>Microaggressions</a:t>
            </a:r>
            <a:r>
              <a:rPr lang="en-US" sz="1200"/>
              <a:t> - Actions or words from a racial dominant group to a racially subordinate group that cause psychological or emotional harm.</a:t>
            </a:r>
            <a:r>
              <a:rPr lang="en-US" dirty="0"/>
              <a:t> </a:t>
            </a:r>
            <a:r>
              <a:rPr lang="en-US" sz="1200"/>
              <a:t> Microaggressions are subtle, indirect and can be intentional or unintentional but occur frequently.</a:t>
            </a:r>
            <a:r>
              <a:rPr lang="en-US" dirty="0"/>
              <a:t>  </a:t>
            </a:r>
            <a:endParaRPr lang="en-US" sz="120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Micro-assaults </a:t>
            </a:r>
            <a:r>
              <a:rPr lang="en-US" dirty="0"/>
              <a:t>– Overt, intentional acts of discrimination (e.g. racial epithets, driving while Black)</a:t>
            </a: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Micro-insults</a:t>
            </a:r>
            <a:r>
              <a:rPr lang="en-US" dirty="0"/>
              <a:t> – messages or actions that communicate disrespect of a group (e.g. “They’re rapists and drug dealers.”)</a:t>
            </a:r>
            <a:endParaRPr lang="en-US" b="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Micro-invalidations</a:t>
            </a:r>
            <a:r>
              <a:rPr lang="en-US" dirty="0"/>
              <a:t> – comments or actions that dismisses the experience of a marginalized group (e.g. I don’t really see you as Black.)</a:t>
            </a:r>
            <a:endParaRPr lang="en-US">
              <a:cs typeface="Calibri"/>
            </a:endParaRPr>
          </a:p>
          <a:p>
            <a:pPr marL="171450" indent="-171450">
              <a:buFont typeface="Arial" panose="020B0604020202020204" pitchFamily="34" charset="0"/>
              <a:buChar char="•"/>
              <a:defRPr/>
            </a:pPr>
            <a:r>
              <a:rPr lang="en-US" b="1" dirty="0"/>
              <a:t>Chronic Stress </a:t>
            </a:r>
            <a:r>
              <a:rPr lang="en-US" dirty="0"/>
              <a:t>– This was covered in our understanding of Toxic Stress.  It is the cumulative effects of trauma over time on our bodies.</a:t>
            </a:r>
            <a:endParaRPr lang="en-US">
              <a:cs typeface="Calibri"/>
            </a:endParaRPr>
          </a:p>
          <a:p>
            <a:pPr marL="171450" indent="-171450">
              <a:buFont typeface="Arial" panose="020B0604020202020204" pitchFamily="34" charset="0"/>
              <a:buChar char="•"/>
              <a:defRPr/>
            </a:pPr>
            <a:r>
              <a:rPr lang="en-US" b="1" dirty="0"/>
              <a:t>Collective Experiencing –  many members of the targeted group can be connected by this collective understanding of the events.  </a:t>
            </a:r>
            <a:endParaRPr lang="en-US" b="1">
              <a:cs typeface="Calibri"/>
            </a:endParaRPr>
          </a:p>
          <a:p>
            <a:pPr marL="171450" indent="-171450">
              <a:buFont typeface="Arial" panose="020B0604020202020204" pitchFamily="34" charset="0"/>
              <a:buChar char="•"/>
              <a:defRPr/>
            </a:pPr>
            <a:r>
              <a:rPr lang="en-US" b="1" dirty="0"/>
              <a:t>Generational Transmission – we touched on this earlier when we spoke of historical trauma.  Can include acts of remembering (e.g. celebrating Juneteenth to mark the end of slavery) or attempted acts of forgetting (e.g. parents or grandparents being fearful of sharing about the experiences of the Holocaust or Japanese internment or Indian school experiences)</a:t>
            </a:r>
            <a:endParaRPr lang="en-US" b="1">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dirty="0"/>
          </a:p>
          <a:p>
            <a:endParaRPr lang="en-US" dirty="0"/>
          </a:p>
        </p:txBody>
      </p:sp>
      <p:sp>
        <p:nvSpPr>
          <p:cNvPr id="4" name="Slide Number Placeholder 3"/>
          <p:cNvSpPr>
            <a:spLocks noGrp="1"/>
          </p:cNvSpPr>
          <p:nvPr>
            <p:ph type="sldNum" sz="quarter" idx="5"/>
          </p:nvPr>
        </p:nvSpPr>
        <p:spPr/>
        <p:txBody>
          <a:bodyPr/>
          <a:lstStyle/>
          <a:p>
            <a:fld id="{18E82E80-CBCE-4F51-90D0-55131EF4516F}" type="slidenum">
              <a:rPr lang="en-US" smtClean="0"/>
              <a:t>20</a:t>
            </a:fld>
            <a:endParaRPr lang="en-US"/>
          </a:p>
        </p:txBody>
      </p:sp>
    </p:spTree>
    <p:extLst>
      <p:ext uri="{BB962C8B-B14F-4D97-AF65-F5344CB8AC3E}">
        <p14:creationId xmlns:p14="http://schemas.microsoft.com/office/powerpoint/2010/main" val="3095321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Facilitator: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t>Racism impacts people across several domains of identity.  These include one’s personal identity/experience, one’s experience as a member of a specific racial group, and one’s racial group itself.  </a:t>
            </a:r>
            <a:r>
              <a:rPr lang="en-US" sz="1600" dirty="0"/>
              <a:t>The frequency of racial assault, exposure to structural racism and being a part of a stigmatized group creates a complex interplay of determinants that make it difficult to create protective factors to minimize risk. </a:t>
            </a: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Personal Experience - </a:t>
            </a:r>
            <a:r>
              <a:rPr lang="en-US" sz="1600" dirty="0"/>
              <a:t>Racial trauma occurs when an individual feels threatened or experiences a highly emotional reaction to a racialized interaction personally or between individuals or groups (Harrell 2000).  When racial trauma is repetitive, the effects of exposure accumulate and there is a higher psychological and biological cost to an individual that may have lasting or permanent effects. </a:t>
            </a: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Personal Experience as a Group Member –  </a:t>
            </a:r>
            <a:r>
              <a:rPr lang="en-US" sz="1600" b="0"/>
              <a:t>Racial trauma occurs when one is within a group that feels threatened in reaction to any element (i.e. microaggressions, toxic/chronic stress, implicit bias) of racism or discrimination.</a:t>
            </a:r>
            <a:endParaRPr lang="en-US" sz="16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Racial Group - </a:t>
            </a:r>
            <a:r>
              <a:rPr lang="en-US" sz="1600" dirty="0"/>
              <a:t>Experiences of racism provide an increased psychological and biological cost specifically because racial trauma is deeply rooted in history. Although many persons have had a personal experience with racial trauma, a personal experience is not a necessary component, as trauma is created from a real or perceived threat to self. Hence an individual can become traumatized by proxy as a member of a racial group. </a:t>
            </a:r>
            <a:endParaRPr lang="en-US" sz="1600"/>
          </a:p>
          <a:p>
            <a:endParaRPr lang="en-US" sz="1600" b="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513DCC2C-9A58-4059-B2F8-1D1C8FBB6AFF}" type="slidenum">
              <a:rPr lang="en-US" smtClean="0"/>
              <a:t>21</a:t>
            </a:fld>
            <a:endParaRPr lang="en-US"/>
          </a:p>
        </p:txBody>
      </p:sp>
    </p:spTree>
    <p:extLst>
      <p:ext uri="{BB962C8B-B14F-4D97-AF65-F5344CB8AC3E}">
        <p14:creationId xmlns:p14="http://schemas.microsoft.com/office/powerpoint/2010/main" val="88723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08CF4-3485-9578-EA8B-E3AE60162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B04BB-F2B3-AE6E-00BB-2BE4D8FC9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BF642-6172-8325-0FDF-E2AE4E9FBF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p:txBody>
      </p:sp>
      <p:sp>
        <p:nvSpPr>
          <p:cNvPr id="4" name="Slide Number Placeholder 3">
            <a:extLst>
              <a:ext uri="{FF2B5EF4-FFF2-40B4-BE49-F238E27FC236}">
                <a16:creationId xmlns:a16="http://schemas.microsoft.com/office/drawing/2014/main" id="{47F053EF-95DC-0EC6-E99E-3C230036B01D}"/>
              </a:ext>
            </a:extLst>
          </p:cNvPr>
          <p:cNvSpPr>
            <a:spLocks noGrp="1"/>
          </p:cNvSpPr>
          <p:nvPr>
            <p:ph type="sldNum" sz="quarter" idx="5"/>
          </p:nvPr>
        </p:nvSpPr>
        <p:spPr/>
        <p:txBody>
          <a:bodyPr/>
          <a:lstStyle/>
          <a:p>
            <a:fld id="{8FE54683-22C5-4CF3-88FE-2B706D8EFCC7}" type="slidenum">
              <a:rPr lang="en-US" smtClean="0"/>
              <a:t>3</a:t>
            </a:fld>
            <a:endParaRPr lang="en-US"/>
          </a:p>
        </p:txBody>
      </p:sp>
    </p:spTree>
    <p:extLst>
      <p:ext uri="{BB962C8B-B14F-4D97-AF65-F5344CB8AC3E}">
        <p14:creationId xmlns:p14="http://schemas.microsoft.com/office/powerpoint/2010/main" val="2438765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b="1" dirty="0"/>
              <a:t>Facilitator:</a:t>
            </a:r>
            <a:endParaRPr lang="en-US" b="1"/>
          </a:p>
          <a:p>
            <a:pPr>
              <a:spcAft>
                <a:spcPts val="600"/>
              </a:spcAft>
            </a:pPr>
            <a:endParaRPr lang="en-US">
              <a:solidFill>
                <a:srgbClr val="002060"/>
              </a:solidFill>
            </a:endParaRPr>
          </a:p>
          <a:p>
            <a:r>
              <a:rPr lang="en-US" sz="1200" b="0" i="0" kern="1200">
                <a:solidFill>
                  <a:schemeClr val="tx1"/>
                </a:solidFill>
                <a:effectLst/>
                <a:latin typeface="+mn-lt"/>
                <a:ea typeface="+mn-ea"/>
                <a:cs typeface="+mn-cs"/>
              </a:rPr>
              <a:t>Neurobiology is a scientific field in which researchers study the nervous system and brain function.  Each region of the brain affects a different area of behavior and neurobiology aims to understand these behaviors and the connection to different parts of the brain.  We’ll be looking at how stress affects the body &amp; brain.</a:t>
            </a:r>
            <a:endParaRPr lang="en-US" dirty="0"/>
          </a:p>
        </p:txBody>
      </p:sp>
      <p:sp>
        <p:nvSpPr>
          <p:cNvPr id="4" name="Slide Number Placeholder 3"/>
          <p:cNvSpPr>
            <a:spLocks noGrp="1"/>
          </p:cNvSpPr>
          <p:nvPr>
            <p:ph type="sldNum" sz="quarter" idx="10"/>
          </p:nvPr>
        </p:nvSpPr>
        <p:spPr/>
        <p:txBody>
          <a:bodyPr/>
          <a:lstStyle/>
          <a:p>
            <a:fld id="{5ACFCD30-A7D8-4067-9C92-97475E2D2D3F}" type="slidenum">
              <a:rPr lang="en-US" smtClean="0"/>
              <a:t>22</a:t>
            </a:fld>
            <a:endParaRPr lang="en-US"/>
          </a:p>
        </p:txBody>
      </p:sp>
    </p:spTree>
    <p:extLst>
      <p:ext uri="{BB962C8B-B14F-4D97-AF65-F5344CB8AC3E}">
        <p14:creationId xmlns:p14="http://schemas.microsoft.com/office/powerpoint/2010/main" val="1352540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Facilitator: </a:t>
            </a:r>
            <a:endParaRPr lang="en-US" sz="1200" b="1" dirty="0">
              <a:solidFill>
                <a:schemeClr val="tx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a typeface="+mn-ea"/>
                <a:cs typeface="+mn-cs"/>
                <a:sym typeface="Arial"/>
              </a:rPr>
              <a:t>The human stress response is commonly known as Fight, Flight, or Freeze.  It is activated in response/reaction to a perceived threat </a:t>
            </a:r>
            <a:r>
              <a:rPr lang="en-US" sz="1200" b="0" dirty="0">
                <a:solidFill>
                  <a:srgbClr val="3A3F44"/>
                </a:solidFill>
                <a:ea typeface="Arial"/>
                <a:cs typeface="Arial"/>
                <a:sym typeface="Arial"/>
              </a:rPr>
              <a:t>from internal worry or external circumstance.  This response actually corresponds to an area of our brain called the hypothalamus, which – when stimulated – initiates a sequence of nerve cell firing and chemical release that prepares our body for running or fighting. </a:t>
            </a:r>
          </a:p>
          <a:p>
            <a:endParaRPr lang="en-US" sz="1200" dirty="0"/>
          </a:p>
          <a:p>
            <a:pPr marL="278130" indent="-278130">
              <a:buClr>
                <a:srgbClr val="3A3F44"/>
              </a:buClr>
              <a:buSzPct val="100000"/>
              <a:buFont typeface="Arial"/>
              <a:buChar char="•"/>
            </a:pPr>
            <a:r>
              <a:rPr lang="en-US" sz="1200" b="0" dirty="0">
                <a:solidFill>
                  <a:srgbClr val="3A3F44"/>
                </a:solidFill>
                <a:ea typeface="Arial"/>
                <a:cs typeface="Arial"/>
                <a:sym typeface="Arial"/>
              </a:rPr>
              <a:t>Chemicals such as adrenaline, noradrenaline and cortisol are released into the blood stream.</a:t>
            </a:r>
            <a:endParaRPr lang="en-US" sz="1200" b="0" dirty="0">
              <a:solidFill>
                <a:srgbClr val="3A3F44"/>
              </a:solidFill>
              <a:ea typeface="Arial"/>
              <a:cs typeface="Arial"/>
            </a:endParaRPr>
          </a:p>
          <a:p>
            <a:pPr marL="278130" indent="-278130">
              <a:spcBef>
                <a:spcPts val="732"/>
              </a:spcBef>
              <a:buClr>
                <a:srgbClr val="3A3F44"/>
              </a:buClr>
              <a:buSzPct val="100000"/>
              <a:buFont typeface="Arial"/>
              <a:buChar char="•"/>
            </a:pPr>
            <a:r>
              <a:rPr lang="en-US" sz="1200" b="0" dirty="0">
                <a:solidFill>
                  <a:srgbClr val="3A3F44"/>
                </a:solidFill>
                <a:ea typeface="Arial"/>
                <a:cs typeface="Arial"/>
                <a:sym typeface="Arial"/>
              </a:rPr>
              <a:t>Respiration increases, blood is forced away from digestion into our muscles and limbs, pupils dilate, awareness intensifies, sight sharpens, pain diminishes, and the immune system mobilizes with increased activation.</a:t>
            </a:r>
            <a:endParaRPr lang="en-US" sz="1200" b="0" dirty="0">
              <a:solidFill>
                <a:srgbClr val="3A3F44"/>
              </a:solidFill>
              <a:ea typeface="Arial"/>
              <a:cs typeface="Arial"/>
            </a:endParaRPr>
          </a:p>
          <a:p>
            <a:pPr marL="278130" indent="-278130">
              <a:spcBef>
                <a:spcPts val="732"/>
              </a:spcBef>
              <a:buClr>
                <a:srgbClr val="3A3F44"/>
              </a:buClr>
              <a:buSzPct val="100000"/>
              <a:buFont typeface="Arial"/>
              <a:buChar char="•"/>
            </a:pPr>
            <a:r>
              <a:rPr lang="en-US" sz="1200" b="0" dirty="0">
                <a:solidFill>
                  <a:srgbClr val="3A3F44"/>
                </a:solidFill>
                <a:ea typeface="Arial"/>
                <a:cs typeface="Arial"/>
                <a:sym typeface="Arial"/>
              </a:rPr>
              <a:t>We are focused on short-term survival.  This is the body</a:t>
            </a:r>
            <a:r>
              <a:rPr lang="en-US" sz="1200" b="0" dirty="0">
                <a:solidFill>
                  <a:srgbClr val="3A3F44"/>
                </a:solidFill>
                <a:ea typeface="Times New Roman"/>
                <a:cs typeface="Times New Roman"/>
                <a:sym typeface="Times New Roman"/>
              </a:rPr>
              <a:t>’</a:t>
            </a:r>
            <a:r>
              <a:rPr lang="en-US" sz="1200" b="0" dirty="0">
                <a:solidFill>
                  <a:srgbClr val="3A3F44"/>
                </a:solidFill>
                <a:ea typeface="Arial"/>
                <a:cs typeface="Arial"/>
                <a:sym typeface="Arial"/>
              </a:rPr>
              <a:t>s stress response to immediate physical danger.</a:t>
            </a:r>
            <a:endParaRPr lang="en-US" sz="1200" b="0" dirty="0">
              <a:solidFill>
                <a:srgbClr val="3A3F44"/>
              </a:solidFill>
              <a:ea typeface="Arial"/>
              <a:cs typeface="Arial"/>
            </a:endParaRPr>
          </a:p>
          <a:p>
            <a:pPr>
              <a:spcBef>
                <a:spcPts val="732"/>
              </a:spcBef>
              <a:buClr>
                <a:srgbClr val="3A3F44"/>
              </a:buClr>
              <a:buSzPct val="25000"/>
            </a:pPr>
            <a:r>
              <a:rPr lang="en-US" b="1" dirty="0">
                <a:solidFill>
                  <a:srgbClr val="3A3F44"/>
                </a:solidFill>
                <a:ea typeface="Arial"/>
                <a:cs typeface="Calibri"/>
                <a:sym typeface="Arial"/>
              </a:rPr>
              <a:t>  </a:t>
            </a:r>
          </a:p>
          <a:p>
            <a:pPr>
              <a:spcBef>
                <a:spcPts val="732"/>
              </a:spcBef>
            </a:pPr>
            <a:r>
              <a:rPr lang="en-US" b="1" dirty="0">
                <a:solidFill>
                  <a:srgbClr val="3A3F44"/>
                </a:solidFill>
                <a:ea typeface="Arial"/>
                <a:cs typeface="Calibri"/>
              </a:rPr>
              <a:t>The problem is that prolonged and repeated activation of the human stress response can make it difficult for those exposed to be able to distinguish from real threats and perceived threats.  And  this e</a:t>
            </a:r>
            <a:r>
              <a:rPr lang="en-US" dirty="0">
                <a:solidFill>
                  <a:srgbClr val="3A3F44"/>
                </a:solidFill>
                <a:ea typeface="Arial"/>
                <a:cs typeface="Calibri"/>
              </a:rPr>
              <a:t>xcessive</a:t>
            </a:r>
            <a:r>
              <a:rPr lang="en-US" sz="1200" b="0" dirty="0">
                <a:solidFill>
                  <a:srgbClr val="3A3F44"/>
                </a:solidFill>
                <a:ea typeface="Arial"/>
                <a:cs typeface="Calibri"/>
                <a:sym typeface="Arial"/>
              </a:rPr>
              <a:t> stress leads to disorders of the ANS (autonomic nervous system), muscle tension, headache, upset stomach, racing heartbeat, shallow breathing, anxiety or depression.</a:t>
            </a:r>
            <a:endParaRPr lang="en-US" sz="1200" b="1" dirty="0">
              <a:solidFill>
                <a:srgbClr val="3A3F44"/>
              </a:solidFill>
              <a:ea typeface="Arial"/>
              <a:cs typeface="Calibri"/>
            </a:endParaRPr>
          </a:p>
          <a:p>
            <a:endParaRPr lang="en-US" dirty="0"/>
          </a:p>
        </p:txBody>
      </p:sp>
      <p:sp>
        <p:nvSpPr>
          <p:cNvPr id="4" name="Slide Number Placeholder 3"/>
          <p:cNvSpPr>
            <a:spLocks noGrp="1"/>
          </p:cNvSpPr>
          <p:nvPr>
            <p:ph type="sldNum" sz="quarter" idx="5"/>
          </p:nvPr>
        </p:nvSpPr>
        <p:spPr/>
        <p:txBody>
          <a:bodyPr/>
          <a:lstStyle/>
          <a:p>
            <a:fld id="{18E82E80-CBCE-4F51-90D0-55131EF4516F}" type="slidenum">
              <a:rPr lang="en-US" smtClean="0"/>
              <a:t>23</a:t>
            </a:fld>
            <a:endParaRPr lang="en-US"/>
          </a:p>
        </p:txBody>
      </p:sp>
    </p:spTree>
    <p:extLst>
      <p:ext uri="{BB962C8B-B14F-4D97-AF65-F5344CB8AC3E}">
        <p14:creationId xmlns:p14="http://schemas.microsoft.com/office/powerpoint/2010/main" val="2631259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rgbClr val="3A3F44"/>
              </a:buClr>
              <a:buSzPts val="2400"/>
              <a:buFont typeface="Arial"/>
              <a:buNone/>
            </a:pPr>
            <a:r>
              <a:rPr lang="en-US" b="1" dirty="0">
                <a:solidFill>
                  <a:srgbClr val="3A3F44"/>
                </a:solidFill>
                <a:latin typeface="Arial"/>
                <a:ea typeface="Arial"/>
                <a:cs typeface="Arial"/>
                <a:sym typeface="Arial"/>
              </a:rPr>
              <a:t>Facilitator:</a:t>
            </a:r>
          </a:p>
          <a:p>
            <a:pPr>
              <a:spcBef>
                <a:spcPts val="720"/>
              </a:spcBef>
              <a:buClr>
                <a:srgbClr val="3A3F44"/>
              </a:buClr>
              <a:buSzPts val="2400"/>
            </a:pPr>
            <a:endParaRPr lang="en-US" b="1" dirty="0">
              <a:solidFill>
                <a:srgbClr val="3A3F44"/>
              </a:solidFill>
              <a:latin typeface="Arial"/>
              <a:ea typeface="Calibri"/>
              <a:cs typeface="Arial"/>
              <a:sym typeface="Arial"/>
            </a:endParaRPr>
          </a:p>
          <a:p>
            <a:pPr marL="0" marR="0" lvl="0" indent="0">
              <a:spcBef>
                <a:spcPts val="300"/>
              </a:spcBef>
              <a:spcAft>
                <a:spcPts val="300"/>
              </a:spcAft>
              <a:buFont typeface="Symbol" panose="05050102010706020507" pitchFamily="18" charset="2"/>
              <a:buNone/>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b="1" kern="1100" dirty="0">
                <a:effectLst/>
                <a:latin typeface="Calibri" panose="020F0502020204030204" pitchFamily="34" charset="0"/>
                <a:ea typeface="Times New Roman" panose="02020603050405020304" pitchFamily="18" charset="0"/>
                <a:cs typeface="Times New Roman" panose="02020603050405020304" pitchFamily="18" charset="0"/>
              </a:rPr>
              <a:t>The Human Stress Response </a:t>
            </a: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is normal and part of human evolution.  </a:t>
            </a:r>
          </a:p>
          <a:p>
            <a:pPr marL="800100" marR="0" lvl="1" indent="-342900">
              <a:spcBef>
                <a:spcPts val="300"/>
              </a:spcBef>
              <a:spcAft>
                <a:spcPts val="300"/>
              </a:spcAft>
              <a:buFont typeface="Arial" panose="020B0604020202020204" pitchFamily="34" charset="0"/>
              <a:buChar char="•"/>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It’s our body’s primitive automated, inborn response that prepares the body to “fight” (face), “flee” (avoid), freeze, or fawn in response to perceived attack, harm or threat to our survival</a:t>
            </a:r>
          </a:p>
          <a:p>
            <a:pPr marL="800100" marR="0" lvl="1" indent="-342900">
              <a:spcBef>
                <a:spcPts val="300"/>
              </a:spcBef>
              <a:spcAft>
                <a:spcPts val="300"/>
              </a:spcAft>
              <a:buFont typeface="Arial" panose="020B0604020202020204" pitchFamily="34" charset="0"/>
              <a:buChar char="•"/>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This response is hardwired into our brains and represents a genetic wisdom designed to protect us from bodily harm. </a:t>
            </a:r>
          </a:p>
          <a:p>
            <a:pPr marL="800100" marR="0" lvl="1" indent="-342900">
              <a:spcBef>
                <a:spcPts val="300"/>
              </a:spcBef>
              <a:spcAft>
                <a:spcPts val="300"/>
              </a:spcAft>
              <a:buFont typeface="Arial" panose="020B0604020202020204" pitchFamily="34" charset="0"/>
              <a:buChar char="•"/>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Many of the major stressors today trigger full activation of the fight or flight response causing us to become aggressive and over-reactive (road rage)</a:t>
            </a:r>
          </a:p>
          <a:p>
            <a:pPr marL="0" marR="0">
              <a:spcBef>
                <a:spcPts val="300"/>
              </a:spcBef>
              <a:spcAft>
                <a:spcPts val="300"/>
              </a:spcAft>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spcBef>
                <a:spcPts val="300"/>
              </a:spcBef>
              <a:spcAft>
                <a:spcPts val="300"/>
              </a:spcAft>
              <a:buFont typeface="Symbol" panose="05050102010706020507" pitchFamily="18" charset="2"/>
              <a:buNone/>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Excessive exposure to trauma can lead a person to be perpetually in survival - fight, flight, freeze, or fawn mode.  In everyday interactions:</a:t>
            </a:r>
          </a:p>
          <a:p>
            <a:pPr marL="800100" marR="0" lvl="1" indent="-342900">
              <a:spcBef>
                <a:spcPts val="300"/>
              </a:spcBef>
              <a:spcAft>
                <a:spcPts val="300"/>
              </a:spcAft>
              <a:buFont typeface="Arial" panose="020B0604020202020204" pitchFamily="34" charset="0"/>
              <a:buChar char="•"/>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Fight can appear as irritability, loss of temper, or defensiveness</a:t>
            </a:r>
          </a:p>
          <a:p>
            <a:pPr marL="800100" marR="0" lvl="1" indent="-342900">
              <a:spcBef>
                <a:spcPts val="300"/>
              </a:spcBef>
              <a:spcAft>
                <a:spcPts val="300"/>
              </a:spcAft>
              <a:buFont typeface="Arial" panose="020B0604020202020204" pitchFamily="34" charset="0"/>
              <a:buChar char="•"/>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Fight can appear as avoidance, withdrawal, anxiety and fear.</a:t>
            </a:r>
          </a:p>
          <a:p>
            <a:pPr marL="800100" marR="0" lvl="1" indent="-342900">
              <a:spcBef>
                <a:spcPts val="300"/>
              </a:spcBef>
              <a:spcAft>
                <a:spcPts val="300"/>
              </a:spcAft>
              <a:buFont typeface="Arial" panose="020B0604020202020204" pitchFamily="34" charset="0"/>
              <a:buChar char="•"/>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Freeze can appear as emotional numbness, detachment, giving up easily or inability to make decisions.</a:t>
            </a:r>
          </a:p>
          <a:p>
            <a:pPr marL="800100" marR="0" lvl="1" indent="-342900">
              <a:spcBef>
                <a:spcPts val="300"/>
              </a:spcBef>
              <a:spcAft>
                <a:spcPts val="300"/>
              </a:spcAft>
              <a:buFont typeface="Arial" panose="020B0604020202020204" pitchFamily="34" charset="0"/>
              <a:buChar char="•"/>
              <a:tabLst>
                <a:tab pos="-914400" algn="l"/>
                <a:tab pos="-457200" algn="l"/>
                <a:tab pos="457200" algn="l"/>
                <a:tab pos="877570" algn="l"/>
                <a:tab pos="1316355" algn="l"/>
                <a:tab pos="1755140" algn="l"/>
                <a:tab pos="2194560" algn="l"/>
                <a:tab pos="2633345" algn="l"/>
                <a:tab pos="3072130" algn="l"/>
                <a:tab pos="3510915" algn="l"/>
                <a:tab pos="3949700" algn="l"/>
                <a:tab pos="4389120" algn="l"/>
                <a:tab pos="4827905" algn="l"/>
                <a:tab pos="5266690" algn="l"/>
              </a:tabLst>
            </a:pPr>
            <a:r>
              <a:rPr lang="en-US" sz="1100" kern="1100" dirty="0">
                <a:effectLst/>
                <a:latin typeface="Calibri" panose="020F0502020204030204" pitchFamily="34" charset="0"/>
                <a:ea typeface="Times New Roman" panose="02020603050405020304" pitchFamily="18" charset="0"/>
                <a:cs typeface="Times New Roman" panose="02020603050405020304" pitchFamily="18" charset="0"/>
              </a:rPr>
              <a:t>Fawn can appear as wanting to please people, overly apologetic, indecisive, or asking a lot of questions</a:t>
            </a:r>
          </a:p>
          <a:p>
            <a:pPr>
              <a:buFont typeface="Arial"/>
            </a:pPr>
            <a:endParaRPr lang="en-US" sz="1100" dirty="0">
              <a:cs typeface="Calibri"/>
            </a:endParaRPr>
          </a:p>
          <a:p>
            <a:pPr>
              <a:buFont typeface="Arial"/>
            </a:pPr>
            <a:r>
              <a:rPr lang="en-US" sz="1100" dirty="0">
                <a:cs typeface="Calibri"/>
              </a:rPr>
              <a:t>DOES THIS SOUND LIKE PEOPLE YOU WORK WITH?</a:t>
            </a:r>
          </a:p>
          <a:p>
            <a:endParaRPr lang="en-US" sz="1100" dirty="0">
              <a:cs typeface="Calibri"/>
            </a:endParaRPr>
          </a:p>
          <a:p>
            <a:r>
              <a:rPr lang="en-US" sz="1100" b="0" dirty="0"/>
              <a:t>Fight Response: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Clench Fists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Heart Beating Fast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Argumentative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Says No</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Grinding Teeth or Jaw</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Wants to Kick or Punch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Shouting</a:t>
            </a:r>
          </a:p>
          <a:p>
            <a:endParaRPr lang="en-US" sz="1100" b="0" dirty="0"/>
          </a:p>
          <a:p>
            <a:r>
              <a:rPr lang="en-US" sz="1100" b="0" dirty="0"/>
              <a:t>Flight Response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Wants to hide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Wants to run away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Shallow Breathing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Feels Tense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Feels Trapped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Eyes Widen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Restless Legs</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Freeze Response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Wants to hide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Feels “Stuck”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Heart Pounds or Slows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Trembling or Shaky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Can’t Speak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Refuses instructions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Wants to be Alone</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Fawn Response</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Wants to please people</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Pays Compliments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Says ‘yes’ to Others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Has lots of questions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Overly apologetic</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Doesn’t want to be alone</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Scared to say what they are thinking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82E80-CBCE-4F51-90D0-55131EF4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992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Review summary of short-term effects of trauma</a:t>
            </a: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25</a:t>
            </a:fld>
            <a:endParaRPr lang="en-US"/>
          </a:p>
        </p:txBody>
      </p:sp>
    </p:spTree>
    <p:extLst>
      <p:ext uri="{BB962C8B-B14F-4D97-AF65-F5344CB8AC3E}">
        <p14:creationId xmlns:p14="http://schemas.microsoft.com/office/powerpoint/2010/main" val="2530271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p>
          <a:p>
            <a:r>
              <a:rPr lang="en-US" b="0"/>
              <a:t>Review slide</a:t>
            </a:r>
          </a:p>
          <a:p>
            <a:r>
              <a:rPr lang="en-US"/>
              <a:t>When our bodies are exposed to constant or repeated toxic stress or traumas, we often don’t have an opportunity to come back to a state of equilibrium (remind participants of parasympathetic &amp; sympathetic nervous systems here).  Instead, our bodies have elevated levels of Fight/Flight/Freeze hormones that stay at a chronic low level.  This constant low levels of hormones affects health and well-being and leads to disparate outcomes.  Imagine it as a backpack or bag you carry around that feels light at first, but as you are unable to put it down and add to it, it becomes burdensome – arms ache, back aches… etc.</a:t>
            </a:r>
            <a:endParaRPr lang="en-US">
              <a:cs typeface="Calibri" panose="020F0502020204030204"/>
            </a:endParaRPr>
          </a:p>
          <a:p>
            <a:endParaRPr lang="en-US" dirty="0">
              <a:cs typeface="Calibri"/>
            </a:endParaRPr>
          </a:p>
          <a:p>
            <a:r>
              <a:rPr lang="en-US">
                <a:cs typeface="Calibri" panose="020F0502020204030204"/>
              </a:rPr>
              <a:t>In his book, The Body Keeps the Score, Bessel van der Kolk uses research to demonstrate how trauma reshapes the brain and body.  More importantly he outlines different paths to recovery that help to rewire the brain in a sense.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ACFCD30-A7D8-4067-9C92-97475E2D2D3F}" type="slidenum">
              <a:rPr lang="en-US" smtClean="0"/>
              <a:t>26</a:t>
            </a:fld>
            <a:endParaRPr lang="en-US"/>
          </a:p>
        </p:txBody>
      </p:sp>
    </p:spTree>
    <p:extLst>
      <p:ext uri="{BB962C8B-B14F-4D97-AF65-F5344CB8AC3E}">
        <p14:creationId xmlns:p14="http://schemas.microsoft.com/office/powerpoint/2010/main" val="2104836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ACEs Research</a:t>
            </a:r>
          </a:p>
          <a:p>
            <a:endParaRPr lang="en-US" dirty="0">
              <a:cs typeface="Calibri"/>
            </a:endParaRPr>
          </a:p>
          <a:p>
            <a:r>
              <a:rPr lang="en-US" dirty="0">
                <a:cs typeface="Calibri"/>
              </a:rPr>
              <a:t>Facilitator:</a:t>
            </a:r>
          </a:p>
          <a:p>
            <a:endParaRPr lang="en-US" dirty="0">
              <a:cs typeface="Calibri"/>
            </a:endParaRPr>
          </a:p>
          <a:p>
            <a:r>
              <a:rPr lang="en-US" dirty="0"/>
              <a:t>Although there’s a long history of research on trauma in the mental health field it largely focused on the development of PTSD in people exposed to things like war or torture, or victims of rape.  </a:t>
            </a:r>
          </a:p>
          <a:p>
            <a:endParaRPr lang="en-US" dirty="0"/>
          </a:p>
          <a:p>
            <a:r>
              <a:rPr lang="en-US" dirty="0"/>
              <a:t>The Adverse Childhood Experiences study was one of the first to demonstrate just how common early childhood adversity and trauma can be.  This study has helped to usher in the trauma informed care movement.  The original ACE study was a collaboration between the Centers for Disease Control and Kaiser Permanente, a large health care provider in California. The study was conducted from 1995-1997. The study included 17,000 people who received healthcare at Kaiser Permanente facilities.  The researchers asked adult participants questions about childhood adversity, as well as questions about their health. </a:t>
            </a:r>
          </a:p>
          <a:p>
            <a:endParaRPr lang="en-US" dirty="0"/>
          </a:p>
          <a:p>
            <a:r>
              <a:rPr lang="en-US" dirty="0"/>
              <a:t>Findings of ACE Study: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Diabetes, CVA, cancer, obesity, heart disease, COPD, depression, substance use disorders linked with higher scores (just to name a few)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16% of us have an ACE score of 4 or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People with a score of 6 or more have life expectancy that is 20 years shorter than folks with no 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ACEs cross all socio-economic and cultural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Between ACE score of 0 to a score of 6 the risk for suicide attempt rises 5000%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ACE score of 4 or more we are seven times more likely to have alcohol use disorder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ACE score of 6 or more we are 4,600% more likely to use IV drugs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Other increased social risks include teenage pregnancy, multiple sex partners, incarceration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18E82E80-CBCE-4F51-90D0-55131EF4516F}" type="slidenum">
              <a:rPr lang="en-US" smtClean="0"/>
              <a:t>27</a:t>
            </a:fld>
            <a:endParaRPr lang="en-US"/>
          </a:p>
        </p:txBody>
      </p:sp>
    </p:spTree>
    <p:extLst>
      <p:ext uri="{BB962C8B-B14F-4D97-AF65-F5344CB8AC3E}">
        <p14:creationId xmlns:p14="http://schemas.microsoft.com/office/powerpoint/2010/main" val="2519692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a:t>
            </a:r>
            <a:endParaRPr lang="en-US" b="0"/>
          </a:p>
          <a:p>
            <a:r>
              <a:rPr lang="en-US" b="0" dirty="0"/>
              <a:t>Review slide</a:t>
            </a:r>
          </a:p>
          <a:p>
            <a:endParaRPr lang="en-US" b="1" dirty="0"/>
          </a:p>
          <a:p>
            <a:r>
              <a:rPr lang="en-US" b="1" dirty="0">
                <a:cs typeface="Calibri"/>
              </a:rPr>
              <a:t>First, the researchers found that ACEs are incredibly common.  Approximately 66% of participants had at least on ACE.</a:t>
            </a:r>
            <a:endParaRPr lang="en-US" b="1" dirty="0"/>
          </a:p>
          <a:p>
            <a:endParaRPr lang="en-US" b="1" dirty="0"/>
          </a:p>
          <a:p>
            <a:r>
              <a:rPr lang="en-US" dirty="0"/>
              <a:t>Second, and more importantly, the researchers found that the higher the ACE sore of an individual, the higher the risk of significant health problems in adulthood.  This is called a dose-response effect.  ACEs were associated with engagement in things like risky health behaviors, such as smoking, alcoholism, lack of activity, drug use and problems attending work.  People with higher ACES also had health problems like pulmonary and heart disease, diabetes, and strokes;  and mental health problems like depression and suicide. </a:t>
            </a:r>
          </a:p>
          <a:p>
            <a:r>
              <a:rPr lang="en-US" dirty="0"/>
              <a:t>  </a:t>
            </a:r>
            <a:endParaRPr lang="en-US" dirty="0">
              <a:cs typeface="Calibri"/>
            </a:endParaRPr>
          </a:p>
          <a:p>
            <a:r>
              <a:rPr lang="en-US" dirty="0"/>
              <a:t>These are just a few of things associated with high ACEs scores.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1FE7F-6DC2-4A76-AF23-0F501150A8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27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Review summary of long-term effects of trauma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82E80-CBCE-4F51-90D0-55131EF4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022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Facilitator:</a:t>
            </a:r>
          </a:p>
          <a:p>
            <a:endParaRPr lang="en-US" sz="1200"/>
          </a:p>
          <a:p>
            <a:r>
              <a:rPr lang="en-US" sz="1200" dirty="0"/>
              <a:t>Point of emphasis for this slide– Studies on the impact of racism have demonstrated the same outcomes as the studies on stress response and ACEs. This tells us that BIPOC are likely carrying racism as an extra toxic stress/trauma burden underneath (baseline) with individual or community level aces loaded on top.  (Reference the prior slide of </a:t>
            </a:r>
            <a:r>
              <a:rPr lang="en-US" sz="1200" i="1" dirty="0"/>
              <a:t>3 Realms of ACE’s </a:t>
            </a:r>
            <a:r>
              <a:rPr lang="en-US" sz="1200" dirty="0"/>
              <a:t>graphic to bring this point to life)</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rPr>
              <a:t>Shorter telomere length </a:t>
            </a:r>
            <a:r>
              <a:rPr lang="en-US" sz="1200" dirty="0">
                <a:highlight>
                  <a:srgbClr val="FFFF00"/>
                </a:highlight>
              </a:rPr>
              <a:t>– impacts at chromosomal level related to increase in cancer, illness, and toll of aging </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rPr>
              <a:t>Greater oxidative stress </a:t>
            </a:r>
            <a:r>
              <a:rPr lang="en-US" sz="1200" dirty="0">
                <a:highlight>
                  <a:srgbClr val="FFFF00"/>
                </a:highlight>
              </a:rPr>
              <a:t>– can also shorten telomeres.  This is in early stages of scientific understanding.  It may be tied to some of the mechanisms of epigenetics.</a:t>
            </a:r>
            <a:endParaRPr lang="en-US" sz="1200" dirty="0"/>
          </a:p>
          <a:p>
            <a:endParaRPr lang="en-US" dirty="0"/>
          </a:p>
        </p:txBody>
      </p:sp>
      <p:sp>
        <p:nvSpPr>
          <p:cNvPr id="4" name="Slide Number Placeholder 3"/>
          <p:cNvSpPr>
            <a:spLocks noGrp="1"/>
          </p:cNvSpPr>
          <p:nvPr>
            <p:ph type="sldNum" sz="quarter" idx="5"/>
          </p:nvPr>
        </p:nvSpPr>
        <p:spPr/>
        <p:txBody>
          <a:bodyPr/>
          <a:lstStyle/>
          <a:p>
            <a:fld id="{18E82E80-CBCE-4F51-90D0-55131EF4516F}" type="slidenum">
              <a:rPr lang="en-US" smtClean="0"/>
              <a:t>30</a:t>
            </a:fld>
            <a:endParaRPr lang="en-US"/>
          </a:p>
        </p:txBody>
      </p:sp>
    </p:spTree>
    <p:extLst>
      <p:ext uri="{BB962C8B-B14F-4D97-AF65-F5344CB8AC3E}">
        <p14:creationId xmlns:p14="http://schemas.microsoft.com/office/powerpoint/2010/main" val="77058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a:t>
            </a:r>
            <a:endParaRPr lang="en-US" b="1"/>
          </a:p>
          <a:p>
            <a:r>
              <a:rPr lang="en-US" dirty="0"/>
              <a:t>Epigenetics is an emerging field of study, but one particularly relevant to our understanding on the pervasive impact of racism and historical trauma.  There is a growing body of evidence that it is not a question of Nature vs Nurture.  Instead it is Nature AND Nurture.</a:t>
            </a:r>
            <a:endParaRPr lang="en-US" dirty="0">
              <a:cs typeface="Calibri"/>
            </a:endParaRPr>
          </a:p>
          <a:p>
            <a:endParaRPr lang="en-US"/>
          </a:p>
          <a:p>
            <a:r>
              <a:rPr lang="en-US" dirty="0"/>
              <a:t>Show video (2:47)</a:t>
            </a:r>
            <a:endParaRPr lang="en-US" dirty="0">
              <a:cs typeface="Calibri"/>
            </a:endParaRPr>
          </a:p>
          <a:p>
            <a:endParaRPr lang="en-US"/>
          </a:p>
          <a:p>
            <a:endParaRPr lang="en-US" sz="1200" kern="1200">
              <a:solidFill>
                <a:schemeClr val="tx1"/>
              </a:solidFill>
              <a:latin typeface="+mn-lt"/>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1200" kern="1200">
              <a:solidFill>
                <a:schemeClr val="tx1"/>
              </a:solidFill>
              <a:latin typeface="+mn-lt"/>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FB45C8F8-89B7-4555-921F-6F86E779EBBF}" type="slidenum">
              <a:rPr lang="en-US" smtClean="0"/>
              <a:t>31</a:t>
            </a:fld>
            <a:endParaRPr lang="en-US"/>
          </a:p>
        </p:txBody>
      </p:sp>
    </p:spTree>
    <p:extLst>
      <p:ext uri="{BB962C8B-B14F-4D97-AF65-F5344CB8AC3E}">
        <p14:creationId xmlns:p14="http://schemas.microsoft.com/office/powerpoint/2010/main" val="353957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980DB-C0F0-B069-8B8E-B918D284F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B415A-6ACF-F12B-A255-A4466DF17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2B5AA-DEC0-F139-96B1-6AE46C9DCE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p:txBody>
      </p:sp>
      <p:sp>
        <p:nvSpPr>
          <p:cNvPr id="4" name="Slide Number Placeholder 3">
            <a:extLst>
              <a:ext uri="{FF2B5EF4-FFF2-40B4-BE49-F238E27FC236}">
                <a16:creationId xmlns:a16="http://schemas.microsoft.com/office/drawing/2014/main" id="{DE9DA267-303F-FF7D-4195-235A59B9FE5C}"/>
              </a:ext>
            </a:extLst>
          </p:cNvPr>
          <p:cNvSpPr>
            <a:spLocks noGrp="1"/>
          </p:cNvSpPr>
          <p:nvPr>
            <p:ph type="sldNum" sz="quarter" idx="5"/>
          </p:nvPr>
        </p:nvSpPr>
        <p:spPr/>
        <p:txBody>
          <a:bodyPr/>
          <a:lstStyle/>
          <a:p>
            <a:fld id="{8FE54683-22C5-4CF3-88FE-2B706D8EFCC7}" type="slidenum">
              <a:rPr lang="en-US" smtClean="0"/>
              <a:t>4</a:t>
            </a:fld>
            <a:endParaRPr lang="en-US"/>
          </a:p>
        </p:txBody>
      </p:sp>
    </p:spTree>
    <p:extLst>
      <p:ext uri="{BB962C8B-B14F-4D97-AF65-F5344CB8AC3E}">
        <p14:creationId xmlns:p14="http://schemas.microsoft.com/office/powerpoint/2010/main" val="4293494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latin typeface="+mn-lt"/>
                <a:ea typeface="+mn-ea"/>
                <a:cs typeface="+mn-cs"/>
              </a:rPr>
              <a:t>Facilitator:</a:t>
            </a:r>
          </a:p>
          <a:p>
            <a:r>
              <a:rPr lang="en-US" dirty="0"/>
              <a:t>Review slide</a:t>
            </a:r>
            <a:endParaRPr lang="en-US" dirty="0">
              <a:cs typeface="Calibri"/>
            </a:endParaRPr>
          </a:p>
          <a:p>
            <a:endParaRPr lang="en-US"/>
          </a:p>
          <a:p>
            <a:r>
              <a:rPr lang="en-US" b="1" dirty="0"/>
              <a:t>Epigenetic Factors – </a:t>
            </a:r>
            <a:r>
              <a:rPr lang="en-US" dirty="0"/>
              <a:t>experiences that may lead to gene expression being turned on or off</a:t>
            </a:r>
            <a:endParaRPr lang="en-US" dirty="0">
              <a:cs typeface="Calibri"/>
            </a:endParaRPr>
          </a:p>
          <a:p>
            <a:endParaRPr lang="en-US" dirty="0">
              <a:cs typeface="Calibri"/>
            </a:endParaRPr>
          </a:p>
          <a:p>
            <a:r>
              <a:rPr lang="en-US" dirty="0"/>
              <a:t>Points from video</a:t>
            </a:r>
            <a:endParaRPr lang="en-US" dirty="0">
              <a:cs typeface="Calibri"/>
            </a:endParaRPr>
          </a:p>
          <a:p>
            <a:pPr marL="171450" indent="-171450">
              <a:buFont typeface="Arial,Sans-Serif"/>
              <a:buChar char="•"/>
            </a:pPr>
            <a:r>
              <a:rPr lang="en-US" dirty="0"/>
              <a:t>Even though your genes are set at birth, one’s environment and exposure to trauma can turn gene expression on or off.</a:t>
            </a:r>
            <a:endParaRPr lang="en-US">
              <a:cs typeface="Calibri"/>
            </a:endParaRPr>
          </a:p>
          <a:p>
            <a:pPr marL="171450" indent="-171450">
              <a:buFont typeface="Arial,Sans-Serif"/>
              <a:buChar char="•"/>
            </a:pPr>
            <a:r>
              <a:rPr lang="en-US" dirty="0"/>
              <a:t>Epigenetics can help us understand how behavior is transmitted intergenerationally.</a:t>
            </a:r>
            <a:endParaRPr lang="en-US">
              <a:cs typeface="Calibri"/>
            </a:endParaRPr>
          </a:p>
          <a:p>
            <a:pPr marL="171450" indent="-171450">
              <a:buFont typeface="Arial,Sans-Serif"/>
              <a:buChar char="•"/>
            </a:pPr>
            <a:r>
              <a:rPr lang="en-US" dirty="0"/>
              <a:t>This field of study can also help us to understand how resilience can lead to adaptations in future generations.</a:t>
            </a:r>
            <a:endParaRPr lang="en-US">
              <a:cs typeface="Calibri"/>
            </a:endParaRPr>
          </a:p>
          <a:p>
            <a:pPr marL="171450" indent="-171450">
              <a:buFont typeface="Arial,Sans-Serif"/>
              <a:buChar char="•"/>
            </a:pPr>
            <a:r>
              <a:rPr lang="en-US" dirty="0"/>
              <a:t>If epigenetics can help us understand how the trauma can be transmitted it can also help us understand how to break the cycle of intergenerational trauma </a:t>
            </a:r>
            <a:endParaRPr lang="en-US">
              <a:cs typeface="Calibri"/>
            </a:endParaRPr>
          </a:p>
          <a:p>
            <a:pPr marL="171450" indent="-171450">
              <a:buFont typeface="Arial,Sans-Serif"/>
              <a:buChar char="•"/>
            </a:pPr>
            <a:endParaRPr lang="en-US">
              <a:cs typeface="Calibri"/>
            </a:endParaRPr>
          </a:p>
          <a:p>
            <a:r>
              <a:rPr lang="en-US" dirty="0">
                <a:cs typeface="Calibri"/>
              </a:rPr>
              <a:t>Some of the factors that can lead to switches being turned on or off include:</a:t>
            </a:r>
          </a:p>
          <a:p>
            <a:pPr marL="285750" indent="-285750">
              <a:buFont typeface="Arial"/>
              <a:buChar char="•"/>
            </a:pPr>
            <a:r>
              <a:rPr lang="en-US" dirty="0">
                <a:cs typeface="Calibri"/>
              </a:rPr>
              <a:t>Exposure to stress – remember our ACEs</a:t>
            </a:r>
            <a:endParaRPr lang="en-US">
              <a:cs typeface="Calibri"/>
            </a:endParaRPr>
          </a:p>
          <a:p>
            <a:pPr marL="285750" indent="-285750">
              <a:buFont typeface="Arial"/>
              <a:buChar char="•"/>
            </a:pPr>
            <a:r>
              <a:rPr lang="en-US" dirty="0">
                <a:cs typeface="Calibri"/>
              </a:rPr>
              <a:t>Toxins in the environment – remember the three realms of ACES</a:t>
            </a:r>
            <a:endParaRPr lang="en-US">
              <a:cs typeface="Calibri"/>
            </a:endParaRPr>
          </a:p>
          <a:p>
            <a:pPr marL="285750" indent="-285750">
              <a:buFont typeface="Arial"/>
              <a:buChar char="•"/>
            </a:pPr>
            <a:r>
              <a:rPr lang="en-US" dirty="0">
                <a:cs typeface="Calibri"/>
              </a:rPr>
              <a:t>Prenatal environment in both positive ways (i.e. stress-free supportive environment with high quality prenatal care or negative ways (stressful environments, parental substance use, and poor or non-existent quality care.</a:t>
            </a:r>
            <a:endParaRPr lang="en-US">
              <a:cs typeface="Calibri"/>
            </a:endParaRPr>
          </a:p>
          <a:p>
            <a:pPr marL="285750" indent="-285750">
              <a:buFont typeface="Arial"/>
              <a:buChar char="•"/>
            </a:pPr>
            <a:r>
              <a:rPr lang="en-US" dirty="0">
                <a:cs typeface="Calibri"/>
              </a:rPr>
              <a:t>Etc.</a:t>
            </a: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ACFCD30-A7D8-4067-9C92-97475E2D2D3F}" type="slidenum">
              <a:rPr lang="en-US" smtClean="0"/>
              <a:t>32</a:t>
            </a:fld>
            <a:endParaRPr lang="en-US"/>
          </a:p>
        </p:txBody>
      </p:sp>
    </p:spTree>
    <p:extLst>
      <p:ext uri="{BB962C8B-B14F-4D97-AF65-F5344CB8AC3E}">
        <p14:creationId xmlns:p14="http://schemas.microsoft.com/office/powerpoint/2010/main" val="1795797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t>Facilitator:</a:t>
            </a:r>
          </a:p>
          <a:p>
            <a:pPr fontAlgn="base"/>
            <a:r>
              <a:rPr lang="en-US"/>
              <a:t>There are two important aspects to this definition. </a:t>
            </a:r>
          </a:p>
          <a:p>
            <a:pPr marL="171450" indent="-171450" fontAlgn="base">
              <a:buFont typeface="Arial" panose="020B0604020202020204" pitchFamily="34" charset="0"/>
              <a:buChar char="•"/>
            </a:pPr>
            <a:r>
              <a:rPr lang="en-US"/>
              <a:t>First, wellness is not a passive or static state but rather an “active pursuit” that is associated with intentions, choices and actions as we work toward an optimal state of health and well-being. </a:t>
            </a:r>
          </a:p>
          <a:p>
            <a:pPr marL="171450" indent="-171450" fontAlgn="base">
              <a:buFont typeface="Arial" panose="020B0604020202020204" pitchFamily="34" charset="0"/>
              <a:buChar char="•"/>
            </a:pPr>
            <a:r>
              <a:rPr lang="en-US"/>
              <a:t>Second, wellness is linked to holistic health—that is, it extends beyond physical health and incorporates many different dimensions that should work in harmony.</a:t>
            </a:r>
          </a:p>
          <a:p>
            <a:pPr fontAlgn="base"/>
            <a:endParaRPr lang="en-US"/>
          </a:p>
          <a:p>
            <a:pPr fontAlgn="base"/>
            <a:r>
              <a:rPr lang="en-US"/>
              <a:t>We can think of wellness is an individual pursuit in that we have self-responsibility for our own choices, behaviors and lifestyles.  However, wellness is also significantly influenced by the physical, social and cultural environments in which we live.</a:t>
            </a:r>
          </a:p>
          <a:p>
            <a:pPr fontAlgn="base"/>
            <a:endParaRPr lang="en-US"/>
          </a:p>
          <a:p>
            <a:pPr fontAlgn="base"/>
            <a:r>
              <a:rPr lang="en-US"/>
              <a:t>Wellness is often confused with terms such as health, wellbeing and happiness. While there are common elements among them, wellness is distinguished by not referring to a static state of being (i.e., being happy, in good health, or a state of wellbeing).  Rather, wellness is associated with an active process of being aware and making choices that lead toward an outcome of optimal holistic health and well-being.</a:t>
            </a: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33</a:t>
            </a:fld>
            <a:endParaRPr lang="en-US"/>
          </a:p>
        </p:txBody>
      </p:sp>
    </p:spTree>
    <p:extLst>
      <p:ext uri="{BB962C8B-B14F-4D97-AF65-F5344CB8AC3E}">
        <p14:creationId xmlns:p14="http://schemas.microsoft.com/office/powerpoint/2010/main" val="326021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a:cs typeface="Calibri"/>
              </a:rPr>
              <a:t>Facilitator:</a:t>
            </a:r>
          </a:p>
          <a:p>
            <a:pPr marL="0" indent="0">
              <a:buFont typeface="Arial"/>
              <a:buNone/>
            </a:pPr>
            <a:r>
              <a:rPr lang="en-US">
                <a:cs typeface="Calibri"/>
              </a:rPr>
              <a:t>Provide handout and discuss Dimensions of Wellness</a:t>
            </a:r>
          </a:p>
          <a:p>
            <a:pPr marL="171450" lvl="0" indent="-171450">
              <a:buFont typeface="Arial" panose="020B0604020202020204" pitchFamily="34" charset="0"/>
              <a:buChar char="•"/>
            </a:pPr>
            <a:r>
              <a:rPr lang="en-US">
                <a:cs typeface="Calibri"/>
              </a:rPr>
              <a:t>Wellness includes all of these dimensions.</a:t>
            </a:r>
          </a:p>
          <a:p>
            <a:pPr marL="171450" lvl="0" indent="-171450">
              <a:buFont typeface="Arial" panose="020B0604020202020204" pitchFamily="34" charset="0"/>
              <a:buChar char="•"/>
            </a:pPr>
            <a:r>
              <a:rPr lang="en-US">
                <a:cs typeface="Calibri"/>
              </a:rPr>
              <a:t>These are not static. </a:t>
            </a:r>
            <a:endParaRPr lang="en-US"/>
          </a:p>
          <a:p>
            <a:pPr marL="171450" lvl="0" indent="-171450">
              <a:buFont typeface="Arial" panose="020B0604020202020204" pitchFamily="34" charset="0"/>
              <a:buChar char="•"/>
            </a:pPr>
            <a:r>
              <a:rPr lang="en-US">
                <a:cs typeface="Calibri"/>
              </a:rPr>
              <a:t>At any given time, some areas may be stronger than others </a:t>
            </a:r>
            <a:endParaRPr lang="en-US"/>
          </a:p>
          <a:p>
            <a:pPr marL="171450" lvl="0" indent="-171450">
              <a:buFont typeface="Arial" panose="020B0604020202020204" pitchFamily="34" charset="0"/>
              <a:buChar char="•"/>
            </a:pPr>
            <a:r>
              <a:rPr lang="en-US">
                <a:cs typeface="Calibri"/>
              </a:rPr>
              <a:t>Each component overlaps the others and affects the others for example – lack of movement/exercise affects mental and emotional wellness as well as physical wellness.</a:t>
            </a:r>
          </a:p>
          <a:p>
            <a:pPr marL="171450" indent="-171450">
              <a:buFont typeface="Arial"/>
              <a:buChar char="•"/>
            </a:pPr>
            <a:r>
              <a:rPr lang="en-US">
                <a:cs typeface="Calibri"/>
              </a:rPr>
              <a:t>Each individual develops their own wellness strategies</a:t>
            </a:r>
          </a:p>
          <a:p>
            <a:pPr marL="171450" indent="-171450">
              <a:buFont typeface="Arial"/>
              <a:buChar char="•"/>
            </a:pPr>
            <a:r>
              <a:rPr lang="en-US">
                <a:cs typeface="Calibri"/>
              </a:rPr>
              <a:t>Many strategies support more than one component – breathing practice/mindfulness may support mental, emotional and spiritual wellness. </a:t>
            </a:r>
          </a:p>
          <a:p>
            <a:pPr marL="0" lvl="0" indent="0">
              <a:buFont typeface="Arial" panose="020B0604020202020204" pitchFamily="34" charset="0"/>
              <a:buNone/>
            </a:pPr>
            <a:endParaRPr lang="en-US">
              <a:cs typeface="Calibri"/>
            </a:endParaRPr>
          </a:p>
          <a:p>
            <a:pPr marL="0" lvl="0" indent="0">
              <a:buFont typeface="Arial" panose="020B0604020202020204" pitchFamily="34" charset="0"/>
              <a:buNone/>
            </a:pPr>
            <a:endParaRPr lang="en-US">
              <a:cs typeface="Calibri"/>
            </a:endParaRPr>
          </a:p>
          <a:p>
            <a:pPr marL="0" indent="0">
              <a:buFont typeface="Arial"/>
              <a:buNone/>
            </a:pPr>
            <a:r>
              <a:rPr lang="en-US" b="1">
                <a:cs typeface="Calibri"/>
              </a:rPr>
              <a:t>Physical - </a:t>
            </a:r>
            <a:r>
              <a:rPr lang="en-US"/>
              <a:t>Caring for your body - nutrition, exercise, sleep, preventive medical visits</a:t>
            </a:r>
            <a:endParaRPr lang="en-US">
              <a:cs typeface="Calibri"/>
            </a:endParaRPr>
          </a:p>
          <a:p>
            <a:pPr marL="0" indent="0">
              <a:buFont typeface="Arial"/>
              <a:buNone/>
            </a:pPr>
            <a:r>
              <a:rPr lang="en-US" b="1">
                <a:cs typeface="Calibri"/>
              </a:rPr>
              <a:t>Mental -</a:t>
            </a:r>
            <a:r>
              <a:rPr lang="en-US">
                <a:cs typeface="Calibri"/>
              </a:rPr>
              <a:t> </a:t>
            </a:r>
            <a:r>
              <a:rPr lang="en-US"/>
              <a:t>Growing intellectually, maintaining curiosity, responding positively to intellectual challenges, expanding knowledge and skills, nurturing creativity</a:t>
            </a:r>
            <a:endParaRPr lang="en-US">
              <a:cs typeface="Calibri"/>
            </a:endParaRPr>
          </a:p>
          <a:p>
            <a:pPr marL="0" indent="0">
              <a:buFont typeface="Arial"/>
              <a:buNone/>
            </a:pPr>
            <a:r>
              <a:rPr lang="en-US" b="1">
                <a:cs typeface="Calibri"/>
              </a:rPr>
              <a:t>Emotional - </a:t>
            </a:r>
            <a:r>
              <a:rPr lang="en-US"/>
              <a:t>Awareness and acceptance of our feelings, values, and attitudes; ability to manage feelings</a:t>
            </a:r>
            <a:endParaRPr lang="en-US">
              <a:cs typeface="Calibri"/>
            </a:endParaRPr>
          </a:p>
          <a:p>
            <a:pPr marL="0" indent="0">
              <a:buFont typeface="Arial"/>
              <a:buNone/>
            </a:pPr>
            <a:r>
              <a:rPr lang="en-US" b="1">
                <a:cs typeface="Calibri"/>
              </a:rPr>
              <a:t>Relational/Social - </a:t>
            </a:r>
            <a:r>
              <a:rPr lang="en-US"/>
              <a:t>Our connection with others. This includes maintaining healthy relationships,  caring about others, and letting others care about you, being part of and active in a community</a:t>
            </a:r>
            <a:endParaRPr lang="en-US">
              <a:cs typeface="Calibri"/>
            </a:endParaRPr>
          </a:p>
          <a:p>
            <a:pPr marL="0" indent="0">
              <a:buFont typeface="Arial"/>
              <a:buNone/>
            </a:pPr>
            <a:r>
              <a:rPr lang="en-US" b="1">
                <a:cs typeface="Calibri"/>
              </a:rPr>
              <a:t>Spiritual - </a:t>
            </a:r>
            <a:r>
              <a:rPr lang="en-US">
                <a:cs typeface="Calibri"/>
              </a:rPr>
              <a:t>finding</a:t>
            </a:r>
            <a:r>
              <a:rPr lang="en-US"/>
              <a:t> purpose, value, and meaning in your life, participating in activities that are consistent with your beliefs and values.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34</a:t>
            </a:fld>
            <a:endParaRPr lang="en-US"/>
          </a:p>
        </p:txBody>
      </p:sp>
    </p:spTree>
    <p:extLst>
      <p:ext uri="{BB962C8B-B14F-4D97-AF65-F5344CB8AC3E}">
        <p14:creationId xmlns:p14="http://schemas.microsoft.com/office/powerpoint/2010/main" val="3599938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a:t>
            </a:r>
          </a:p>
          <a:p>
            <a:endParaRPr lang="en-US" sz="1200" dirty="0"/>
          </a:p>
          <a:p>
            <a:r>
              <a:rPr lang="en-US" sz="1200" dirty="0"/>
              <a:t>We can’t remove exposure to traumatic experiences, but we can shift the response to exposure in self, others and community/organizations through trauma responsive practices.</a:t>
            </a:r>
            <a:r>
              <a:rPr lang="en-US" dirty="0"/>
              <a:t> </a:t>
            </a:r>
            <a:r>
              <a:rPr lang="en-US" sz="1200" dirty="0"/>
              <a:t> With knowledge comes opportunities for resilience.</a:t>
            </a:r>
            <a:endParaRPr lang="en-US" sz="1200" dirty="0">
              <a:cs typeface="Calibri"/>
            </a:endParaRPr>
          </a:p>
          <a:p>
            <a:pPr marL="0" indent="0"/>
            <a:endParaRPr lang="en-US" sz="1200" dirty="0"/>
          </a:p>
          <a:p>
            <a:pPr marL="0" indent="0"/>
            <a:r>
              <a:rPr lang="en-US" sz="1200" dirty="0"/>
              <a:t>When we think about trauma, it’s useful to remember the three E’s:</a:t>
            </a:r>
            <a:endParaRPr lang="en-US" sz="1200" dirty="0">
              <a:cs typeface="Calibri"/>
            </a:endParaRPr>
          </a:p>
          <a:p>
            <a:pPr marL="0" indent="0"/>
            <a:endParaRPr lang="en-US" sz="1200" dirty="0"/>
          </a:p>
          <a:p>
            <a:r>
              <a:rPr lang="en-US" sz="1200" dirty="0"/>
              <a:t>Emotional or Psychological trauma results from an </a:t>
            </a:r>
            <a:r>
              <a:rPr lang="en-US" sz="1200" b="1" i="1" dirty="0"/>
              <a:t>Event</a:t>
            </a:r>
            <a:r>
              <a:rPr lang="en-US" sz="1200" dirty="0"/>
              <a:t>, series of events such as accidents, disasters rape or abuse, or set of circumstances that could include living with severe poverty or in a chronically stressful home.</a:t>
            </a:r>
            <a:r>
              <a:rPr lang="en-US" dirty="0"/>
              <a:t> </a:t>
            </a:r>
            <a:endParaRPr lang="en-US" dirty="0">
              <a:cs typeface="Calibri"/>
            </a:endParaRPr>
          </a:p>
          <a:p>
            <a:pPr marL="0" indent="0"/>
            <a:endParaRPr lang="en-US" sz="1200" dirty="0"/>
          </a:p>
          <a:p>
            <a:r>
              <a:rPr lang="en-US" sz="1200" dirty="0"/>
              <a:t>The event is </a:t>
            </a:r>
            <a:r>
              <a:rPr lang="en-US" sz="1200" b="1" i="1" dirty="0"/>
              <a:t>Experienced</a:t>
            </a:r>
            <a:r>
              <a:rPr lang="en-US" sz="1200" dirty="0"/>
              <a:t> by an individual as physically or emotionally harmful, threatening or life altering, outside of their control or overwhelming their ability to cope and has lasting </a:t>
            </a:r>
            <a:r>
              <a:rPr lang="en-US" sz="1200" b="1" i="1" dirty="0"/>
              <a:t>Effects</a:t>
            </a:r>
            <a:r>
              <a:rPr lang="en-US" sz="1200" dirty="0"/>
              <a:t> on a person’s mental, physical, social, emotional, or spiritual well-being.</a:t>
            </a:r>
            <a:r>
              <a:rPr lang="en-US" dirty="0"/>
              <a:t> </a:t>
            </a:r>
            <a:endParaRPr lang="en-US" sz="1200" dirty="0">
              <a:cs typeface="Calibri"/>
            </a:endParaRPr>
          </a:p>
          <a:p>
            <a:pPr marL="0" indent="0"/>
            <a:endParaRPr lang="en-US" sz="1200" dirty="0"/>
          </a:p>
          <a:p>
            <a:r>
              <a:rPr lang="en-US" sz="1200" dirty="0"/>
              <a:t>The person’s subjective </a:t>
            </a:r>
            <a:r>
              <a:rPr lang="en-US" sz="1200" b="1" dirty="0"/>
              <a:t>experience</a:t>
            </a:r>
            <a:r>
              <a:rPr lang="en-US" sz="1200" dirty="0"/>
              <a:t> of the event or events is the critical feature of emotional trauma.</a:t>
            </a:r>
            <a:r>
              <a:rPr lang="en-US" dirty="0"/>
              <a:t>  </a:t>
            </a:r>
            <a:r>
              <a:rPr lang="en-US" sz="1200" dirty="0"/>
              <a:t>Two people exposed to the same event, events or set of circumstances can have very different outcomes depending on complex relationships between the individual and their environment, past experiences, cultural and gender identities, developmental stage and protective factors.</a:t>
            </a:r>
            <a:endParaRPr lang="en-US" sz="1200" dirty="0">
              <a:cs typeface="Calibri"/>
            </a:endParaRPr>
          </a:p>
          <a:p>
            <a:pPr lvl="0"/>
            <a:endParaRPr lang="en-US" sz="1200" dirty="0"/>
          </a:p>
          <a:p>
            <a:r>
              <a:rPr lang="en-US" sz="1200" dirty="0"/>
              <a:t>Emphasize that the Experience represents our opportunity to BUFFER</a:t>
            </a:r>
            <a:r>
              <a:rPr lang="en-US" dirty="0"/>
              <a:t>.  By listening to the whole story of what happened to the individual, we can better help people cope with the short- and long-term impact of trauma. </a:t>
            </a:r>
            <a:endParaRPr lang="en-US" sz="1200" dirty="0">
              <a:cs typeface="Calibri"/>
            </a:endParaRPr>
          </a:p>
          <a:p>
            <a:r>
              <a:rPr lang="en-US" dirty="0"/>
              <a:t> </a:t>
            </a:r>
            <a:endParaRPr lang="en-US" baseline="0" dirty="0">
              <a:cs typeface="Calibri"/>
            </a:endParaRPr>
          </a:p>
          <a:p>
            <a:endParaRPr lang="en-US" dirty="0"/>
          </a:p>
        </p:txBody>
      </p:sp>
      <p:sp>
        <p:nvSpPr>
          <p:cNvPr id="4" name="Slide Number Placeholder 3"/>
          <p:cNvSpPr>
            <a:spLocks noGrp="1"/>
          </p:cNvSpPr>
          <p:nvPr>
            <p:ph type="sldNum" sz="quarter" idx="5"/>
          </p:nvPr>
        </p:nvSpPr>
        <p:spPr/>
        <p:txBody>
          <a:bodyPr/>
          <a:lstStyle/>
          <a:p>
            <a:fld id="{8FE54683-22C5-4CF3-88FE-2B706D8EFCC7}" type="slidenum">
              <a:rPr lang="en-US" smtClean="0"/>
              <a:t>35</a:t>
            </a:fld>
            <a:endParaRPr lang="en-US"/>
          </a:p>
        </p:txBody>
      </p:sp>
    </p:spTree>
    <p:extLst>
      <p:ext uri="{BB962C8B-B14F-4D97-AF65-F5344CB8AC3E}">
        <p14:creationId xmlns:p14="http://schemas.microsoft.com/office/powerpoint/2010/main" val="189425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p>
          <a:p>
            <a:r>
              <a:rPr lang="en-US" b="0"/>
              <a:t>When we consider a trauma informed approach,</a:t>
            </a:r>
            <a:r>
              <a:rPr lang="en-US" b="0" baseline="0"/>
              <a:t> we are really looking at h</a:t>
            </a:r>
            <a:r>
              <a:rPr lang="en-US" b="0"/>
              <a:t>ow a</a:t>
            </a:r>
            <a:r>
              <a:rPr lang="en-US" b="0" baseline="0"/>
              <a:t> treatment provider,</a:t>
            </a:r>
            <a:r>
              <a:rPr lang="en-US" b="0"/>
              <a:t> program, agency, organization or community thinks about</a:t>
            </a:r>
            <a:r>
              <a:rPr lang="en-US" b="0" baseline="0"/>
              <a:t> and responds to those who have experienced or may be at risk for experiencing trauma</a:t>
            </a:r>
          </a:p>
          <a:p>
            <a:endParaRPr lang="en-US" baseline="0"/>
          </a:p>
          <a:p>
            <a:r>
              <a:rPr lang="en-US" b="1" baseline="0"/>
              <a:t>The 4 R’s Of Trauma Informed Care</a:t>
            </a:r>
          </a:p>
          <a:p>
            <a:endParaRPr lang="en-US" b="1" baseline="0"/>
          </a:p>
          <a:p>
            <a:r>
              <a:rPr lang="en-US" b="1" baseline="0"/>
              <a:t>Realizing (Knowing)–</a:t>
            </a:r>
            <a:r>
              <a:rPr lang="en-US" b="0" baseline="0"/>
              <a:t>New York State has provided significant investment in increasing capacity around realizing the prevalence of trauma and adversity as well as the impact on growth and development.  We need to stay vigilant and make sure that new professionals continue to gain this knowledge.  In this module we are taking a deeper dive into the more nuanced aspects of Recognizing and Responding </a:t>
            </a:r>
          </a:p>
          <a:p>
            <a:endParaRPr lang="en-US" b="1" baseline="0"/>
          </a:p>
          <a:p>
            <a:pPr marL="171450" indent="-171450">
              <a:buFont typeface="Arial" panose="020B0604020202020204" pitchFamily="34" charset="0"/>
              <a:buChar char="•"/>
            </a:pPr>
            <a:r>
              <a:rPr lang="en-US" baseline="0"/>
              <a:t>All people at all levels of an organization should have a basic understanding about trauma &amp; the effects of trauma</a:t>
            </a:r>
          </a:p>
          <a:p>
            <a:pPr marL="182861" indent="-182861">
              <a:buFont typeface="Arial" pitchFamily="34" charset="0"/>
              <a:buChar char="•"/>
            </a:pPr>
            <a:r>
              <a:rPr lang="en-US" baseline="0"/>
              <a:t>Trauma should be systematically addressed in treatment and recovery settings</a:t>
            </a:r>
          </a:p>
          <a:p>
            <a:pPr marL="182861" indent="-182861">
              <a:buFont typeface="Arial" pitchFamily="34" charset="0"/>
              <a:buChar char="•"/>
            </a:pPr>
            <a:r>
              <a:rPr lang="en-US" baseline="0"/>
              <a:t>Because trauma experiences are not confined to the behavioral health service sector, it should be understood across systems of care for the most effective outcomes</a:t>
            </a:r>
          </a:p>
          <a:p>
            <a:pPr marL="182861" indent="-182861">
              <a:buFont typeface="Arial" pitchFamily="34" charset="0"/>
              <a:buChar char="•"/>
            </a:pPr>
            <a:endParaRPr lang="en-US" baseline="0"/>
          </a:p>
          <a:p>
            <a:r>
              <a:rPr lang="en-US" b="1" baseline="0"/>
              <a:t>Recognizing (Seeing)</a:t>
            </a:r>
          </a:p>
          <a:p>
            <a:pPr marL="182861" indent="-182861">
              <a:buFont typeface="Arial" pitchFamily="34" charset="0"/>
              <a:buChar char="•"/>
            </a:pPr>
            <a:r>
              <a:rPr lang="en-US" baseline="0"/>
              <a:t>People in organizations/systems are able to recognize signs of trauma and how trauma affects how an individual perceives and interacts with the world</a:t>
            </a:r>
          </a:p>
          <a:p>
            <a:pPr marL="182861" indent="-182861">
              <a:buFont typeface="Arial" pitchFamily="34" charset="0"/>
              <a:buChar char="•"/>
            </a:pPr>
            <a:r>
              <a:rPr lang="en-US" baseline="0"/>
              <a:t>May be experienced by both those seeking services and those providing</a:t>
            </a:r>
          </a:p>
          <a:p>
            <a:pPr marL="182861" indent="-182861">
              <a:buFont typeface="Arial" pitchFamily="34" charset="0"/>
              <a:buChar char="•"/>
            </a:pPr>
            <a:r>
              <a:rPr lang="en-US" baseline="0"/>
              <a:t>Everyone would benefit from trauma-informed approach</a:t>
            </a:r>
          </a:p>
          <a:p>
            <a:pPr marL="0" indent="0">
              <a:buFont typeface="Arial" pitchFamily="34" charset="0"/>
              <a:buNone/>
            </a:pPr>
            <a:endParaRPr lang="en-US" baseline="0"/>
          </a:p>
          <a:p>
            <a:r>
              <a:rPr lang="en-US" b="1" baseline="0"/>
              <a:t>Responding (Action/Doing)</a:t>
            </a:r>
          </a:p>
          <a:p>
            <a:pPr marL="182861" indent="-182861">
              <a:buFont typeface="Arial" pitchFamily="34" charset="0"/>
              <a:buChar char="•"/>
            </a:pPr>
            <a:r>
              <a:rPr lang="en-US" baseline="0"/>
              <a:t>Programs, organizational systems respond by applying principals of trauma-informed care</a:t>
            </a:r>
          </a:p>
          <a:p>
            <a:pPr marL="182861" indent="-182861">
              <a:buFont typeface="Arial" pitchFamily="34" charset="0"/>
              <a:buChar char="•"/>
            </a:pPr>
            <a:r>
              <a:rPr lang="en-US" baseline="0"/>
              <a:t>Responses can include: services, policies/procedures, environmental changes</a:t>
            </a:r>
          </a:p>
          <a:p>
            <a:pPr marL="182861" indent="-182861">
              <a:buFont typeface="Arial" pitchFamily="34" charset="0"/>
              <a:buChar char="•"/>
            </a:pPr>
            <a:r>
              <a:rPr lang="en-US" baseline="0"/>
              <a:t>Organizations have a culture based on beliefs about resilience, recovery &amp; healing</a:t>
            </a:r>
          </a:p>
          <a:p>
            <a:pPr marL="0" indent="0">
              <a:buFont typeface="Arial" pitchFamily="34" charset="0"/>
              <a:buNone/>
            </a:pPr>
            <a:endParaRPr lang="en-US" baseline="0"/>
          </a:p>
          <a:p>
            <a:pPr marL="0" indent="0">
              <a:buFont typeface="Arial" pitchFamily="34" charset="0"/>
              <a:buNone/>
            </a:pPr>
            <a:r>
              <a:rPr lang="en-US" b="1" baseline="0"/>
              <a:t>Resist Re-Traumatization</a:t>
            </a:r>
          </a:p>
          <a:p>
            <a:pPr marL="171450" indent="-171450">
              <a:buFont typeface="Arial" panose="020B0604020202020204" pitchFamily="34" charset="0"/>
              <a:buChar char="•"/>
            </a:pPr>
            <a:r>
              <a:rPr lang="en-US" baseline="0"/>
              <a:t>Create physically and emotionally safe environments for staff and clients</a:t>
            </a:r>
          </a:p>
          <a:p>
            <a:pPr marL="171450" indent="-171450">
              <a:buFont typeface="Arial" panose="020B0604020202020204" pitchFamily="34" charset="0"/>
              <a:buChar char="•"/>
            </a:pPr>
            <a:r>
              <a:rPr lang="en-US" baseline="0"/>
              <a:t>Teach staff to recognize how organizational practices may trigger painful memories (re-traumatizing clients)</a:t>
            </a: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36</a:t>
            </a:fld>
            <a:endParaRPr lang="en-US"/>
          </a:p>
        </p:txBody>
      </p:sp>
    </p:spTree>
    <p:extLst>
      <p:ext uri="{BB962C8B-B14F-4D97-AF65-F5344CB8AC3E}">
        <p14:creationId xmlns:p14="http://schemas.microsoft.com/office/powerpoint/2010/main" val="928303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a:t>Facilitator: </a:t>
            </a:r>
          </a:p>
          <a:p>
            <a:pPr marL="0" indent="0">
              <a:buNone/>
            </a:pPr>
            <a:r>
              <a:rPr lang="en-US" sz="2400" b="0"/>
              <a:t>We know that people from historically marginalized groups are more vulnerable to exposure to racism and discrimination, so we must deliver services in a way that integrates knowledge of the impact of racism and discrimination in society with attention to the unique experiences of individuals.</a:t>
            </a:r>
          </a:p>
          <a:p>
            <a:pPr marL="12482" lvl="0">
              <a:lnSpc>
                <a:spcPct val="150000"/>
              </a:lnSpc>
            </a:pPr>
            <a:endParaRPr lang="en-US" sz="2400"/>
          </a:p>
          <a:p>
            <a:pPr marL="12482" marR="0" lvl="0" indent="0" algn="l" defTabSz="914400" rtl="0" eaLnBrk="1" fontAlgn="auto" latinLnBrk="0" hangingPunct="1">
              <a:lnSpc>
                <a:spcPct val="150000"/>
              </a:lnSpc>
              <a:spcBef>
                <a:spcPts val="0"/>
              </a:spcBef>
              <a:spcAft>
                <a:spcPts val="0"/>
              </a:spcAft>
              <a:buClrTx/>
              <a:buSzTx/>
              <a:buFontTx/>
              <a:buNone/>
              <a:tabLst/>
              <a:defRPr/>
            </a:pPr>
            <a:r>
              <a:rPr lang="en-US" sz="2400"/>
              <a:t>Review strategies for building and maintaining equitable environments from the slide</a:t>
            </a:r>
          </a:p>
          <a:p>
            <a:pPr marL="12482" lvl="0">
              <a:lnSpc>
                <a:spcPct val="150000"/>
              </a:lnSpc>
            </a:pPr>
            <a:endParaRPr lang="en-US" sz="2400"/>
          </a:p>
          <a:p>
            <a:pPr marL="355382" lvl="0" indent="-342900">
              <a:lnSpc>
                <a:spcPct val="150000"/>
              </a:lnSpc>
              <a:buFont typeface="Arial" panose="020B0604020202020204" pitchFamily="34" charset="0"/>
              <a:buChar char="•"/>
            </a:pPr>
            <a:r>
              <a:rPr lang="en-US" sz="2400" b="1"/>
              <a:t>Actively move past cultural stereotypes and biases </a:t>
            </a:r>
            <a:r>
              <a:rPr lang="en-US" sz="2400"/>
              <a:t>(e.g. based on race, ethnicity, sexual orientation, age, religion, gender identity, geography, etc.); offers access to gender responsive services; leverages the healing value of traditional cultural connections; incorporates policies, protocols, and processes that are responsive to the racial, ethnic and cultural needs of individuals served; and recognizes and addresses historical trauma.</a:t>
            </a:r>
          </a:p>
          <a:p>
            <a:pPr marL="12482" lvl="0">
              <a:lnSpc>
                <a:spcPct val="150000"/>
              </a:lnSpc>
            </a:pPr>
            <a:endParaRPr lang="en-US" sz="2400"/>
          </a:p>
          <a:p>
            <a:pPr marL="342900" indent="-342900">
              <a:buFont typeface="Arial" panose="020B0604020202020204" pitchFamily="34" charset="0"/>
              <a:buChar char="•"/>
            </a:pPr>
            <a:r>
              <a:rPr lang="en-US" sz="2400" b="1">
                <a:solidFill>
                  <a:schemeClr val="bg2">
                    <a:lumMod val="25000"/>
                  </a:schemeClr>
                </a:solidFill>
                <a:latin typeface="Calibri" panose="020F0502020204030204" pitchFamily="34" charset="0"/>
                <a:cs typeface="Calibri" panose="020F0502020204030204" pitchFamily="34" charset="0"/>
              </a:rPr>
              <a:t>Incorporate policies, protocols, and processes </a:t>
            </a:r>
            <a:r>
              <a:rPr lang="en-US" sz="2400">
                <a:solidFill>
                  <a:schemeClr val="bg2">
                    <a:lumMod val="25000"/>
                  </a:schemeClr>
                </a:solidFill>
                <a:latin typeface="Calibri" panose="020F0502020204030204" pitchFamily="34" charset="0"/>
                <a:cs typeface="Calibri" panose="020F0502020204030204" pitchFamily="34" charset="0"/>
              </a:rPr>
              <a:t>that are responsive to the racial, ethnic and cultural needs of individuals served and those on staff</a:t>
            </a:r>
          </a:p>
          <a:p>
            <a:pPr marL="742950" lvl="1" indent="-285750">
              <a:buFont typeface="Arial" panose="020B0604020202020204" pitchFamily="34" charset="0"/>
              <a:buChar char="•"/>
            </a:pPr>
            <a:r>
              <a:rPr lang="en-US" sz="2400">
                <a:solidFill>
                  <a:schemeClr val="bg2">
                    <a:lumMod val="25000"/>
                  </a:schemeClr>
                </a:solidFill>
                <a:latin typeface="Calibri" panose="020F0502020204030204" pitchFamily="34" charset="0"/>
                <a:cs typeface="Calibri" panose="020F0502020204030204" pitchFamily="34" charset="0"/>
              </a:rPr>
              <a:t>Leverage the healing value of traditional cultural connections</a:t>
            </a:r>
          </a:p>
          <a:p>
            <a:pPr marL="742950" lvl="1" indent="-285750">
              <a:buFont typeface="Arial" panose="020B0604020202020204" pitchFamily="34" charset="0"/>
              <a:buChar char="•"/>
            </a:pPr>
            <a:r>
              <a:rPr lang="en-US" sz="2400">
                <a:solidFill>
                  <a:schemeClr val="bg2">
                    <a:lumMod val="25000"/>
                  </a:schemeClr>
                </a:solidFill>
                <a:latin typeface="Calibri" panose="020F0502020204030204" pitchFamily="34" charset="0"/>
                <a:cs typeface="Calibri" panose="020F0502020204030204" pitchFamily="34" charset="0"/>
              </a:rPr>
              <a:t>Create access to gender responsive services, LGBTQ Affirming Care</a:t>
            </a:r>
          </a:p>
          <a:p>
            <a:pPr marL="457200" lvl="1" indent="0">
              <a:buFontTx/>
              <a:buNone/>
            </a:pPr>
            <a:endParaRPr lang="en-US" sz="2100">
              <a:solidFill>
                <a:schemeClr val="bg2">
                  <a:lumMod val="25000"/>
                </a:schemeClr>
              </a:solidFill>
              <a:latin typeface="Calibri" panose="020F0502020204030204" pitchFamily="34" charset="0"/>
              <a:cs typeface="Calibri" panose="020F0502020204030204" pitchFamily="34" charset="0"/>
            </a:endParaRPr>
          </a:p>
          <a:p>
            <a:pPr marL="457200" lvl="1" indent="0">
              <a:buFont typeface="Arial" panose="020B0604020202020204" pitchFamily="34" charset="0"/>
              <a:buNone/>
            </a:pPr>
            <a:endParaRPr lang="en-US" sz="2100">
              <a:solidFill>
                <a:schemeClr val="bg2">
                  <a:lumMod val="25000"/>
                </a:schemeClr>
              </a:solidFill>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sz="2100" b="1"/>
              <a:t>Recognize and address </a:t>
            </a:r>
            <a:r>
              <a:rPr lang="en-US" sz="2100"/>
              <a:t>social injustice</a:t>
            </a:r>
          </a:p>
          <a:p>
            <a:pPr marL="1291624" lvl="2" indent="-352261">
              <a:lnSpc>
                <a:spcPct val="150000"/>
              </a:lnSpc>
              <a:buFont typeface="Arial" panose="020B0604020202020204" pitchFamily="34" charset="0"/>
              <a:buChar char="•"/>
            </a:pPr>
            <a:r>
              <a:rPr lang="en-US" sz="2100"/>
              <a:t>Macroaggressions</a:t>
            </a:r>
          </a:p>
          <a:p>
            <a:pPr marL="1291624" lvl="2" indent="-352261">
              <a:lnSpc>
                <a:spcPct val="150000"/>
              </a:lnSpc>
              <a:buFont typeface="Arial" panose="020B0604020202020204" pitchFamily="34" charset="0"/>
              <a:buChar char="•"/>
            </a:pPr>
            <a:r>
              <a:rPr lang="en-US" sz="2100"/>
              <a:t>Historical trauma</a:t>
            </a:r>
          </a:p>
          <a:p>
            <a:pPr marL="1291624" lvl="2" indent="-352261">
              <a:lnSpc>
                <a:spcPct val="150000"/>
              </a:lnSpc>
              <a:buFont typeface="Arial" panose="020B0604020202020204" pitchFamily="34" charset="0"/>
              <a:buChar char="•"/>
            </a:pPr>
            <a:r>
              <a:rPr lang="en-US"/>
              <a:t>Includes: genocide, slavery, pandemics, forced relocation, destruction of cultural practices</a:t>
            </a: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37</a:t>
            </a:fld>
            <a:endParaRPr lang="en-US"/>
          </a:p>
        </p:txBody>
      </p:sp>
    </p:spTree>
    <p:extLst>
      <p:ext uri="{BB962C8B-B14F-4D97-AF65-F5344CB8AC3E}">
        <p14:creationId xmlns:p14="http://schemas.microsoft.com/office/powerpoint/2010/main" val="1600316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r>
              <a:rPr lang="en-US" dirty="0"/>
              <a:t>National Standards for Culturally &amp; Linguistically Appropriate Services (CLAS):  </a:t>
            </a:r>
          </a:p>
          <a:p>
            <a:endParaRPr lang="en-US" dirty="0"/>
          </a:p>
          <a:p>
            <a:r>
              <a:rPr lang="en-US" dirty="0">
                <a:hlinkClick r:id="rId3"/>
              </a:rPr>
              <a:t>https://thinkculturalhealth.hhs.gov/assets/pdfs/EnhancedNationalCLASStandards.pdf</a:t>
            </a:r>
            <a:r>
              <a:rPr lang="en-US" dirty="0"/>
              <a:t> </a:t>
            </a:r>
          </a:p>
          <a:p>
            <a:endParaRPr lang="en-US" dirty="0"/>
          </a:p>
          <a:p>
            <a:r>
              <a:rPr lang="en-US" dirty="0">
                <a:hlinkClick r:id="rId4"/>
              </a:rPr>
              <a:t>https://thinkculturalhealth.hhs.gov/assets/pdfs/class-infographic-what-why-how.pdf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Facilitator: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Review strategies for building and maintaining equitable environments from the slide</a:t>
            </a:r>
          </a:p>
          <a:p>
            <a:pPr marL="171450" indent="-171450">
              <a:buFont typeface="Arial" panose="020B0604020202020204" pitchFamily="34" charset="0"/>
              <a:buChar char="•"/>
            </a:pPr>
            <a:r>
              <a:rPr lang="en-US" dirty="0"/>
              <a:t>Highlight the CLAS resource </a:t>
            </a:r>
            <a:endParaRPr lang="en-US"/>
          </a:p>
          <a:p>
            <a:pPr marL="171450" indent="-171450">
              <a:buFont typeface="Arial" panose="020B0604020202020204" pitchFamily="34" charset="0"/>
              <a:buChar char="•"/>
            </a:pPr>
            <a:r>
              <a:rPr lang="en-US" dirty="0"/>
              <a:t>Create &amp; sustain purposeful policies &amp; procedures</a:t>
            </a:r>
            <a:endParaRPr lang="en-US"/>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82E80-CBCE-4F51-90D0-55131EF4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79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journey toward Culturally Responsive &amp; thus, trauma responsive, organizations starts with us each as individuals through the practice of Cultural Humility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Cultural humility is a term coined by Melanie </a:t>
            </a:r>
            <a:r>
              <a:rPr lang="en-US" sz="1200" b="0" i="0" kern="1200" err="1">
                <a:solidFill>
                  <a:schemeClr val="tx1"/>
                </a:solidFill>
                <a:effectLst/>
                <a:latin typeface="+mn-lt"/>
                <a:ea typeface="+mn-ea"/>
                <a:cs typeface="+mn-cs"/>
              </a:rPr>
              <a:t>Tervalon</a:t>
            </a:r>
            <a:r>
              <a:rPr lang="en-US" sz="1200" b="0" i="0" kern="1200">
                <a:solidFill>
                  <a:schemeClr val="tx1"/>
                </a:solidFill>
                <a:effectLst/>
                <a:latin typeface="+mn-lt"/>
                <a:ea typeface="+mn-ea"/>
                <a:cs typeface="+mn-cs"/>
              </a:rPr>
              <a:t> and Jann Murray-Garcia in 1998 to describe a way of incorporating </a:t>
            </a:r>
            <a:r>
              <a:rPr lang="en-US" sz="1200" b="0" i="0" u="none" strike="noStrike" kern="1200">
                <a:solidFill>
                  <a:schemeClr val="tx1"/>
                </a:solidFill>
                <a:effectLst/>
                <a:latin typeface="+mn-lt"/>
                <a:ea typeface="+mn-ea"/>
                <a:cs typeface="+mn-cs"/>
                <a:hlinkClick r:id="rId3"/>
              </a:rPr>
              <a:t>multiculturalism</a:t>
            </a:r>
            <a:r>
              <a:rPr lang="en-US" sz="1200" b="0" i="0" kern="1200">
                <a:solidFill>
                  <a:schemeClr val="tx1"/>
                </a:solidFill>
                <a:effectLst/>
                <a:latin typeface="+mn-lt"/>
                <a:ea typeface="+mn-ea"/>
                <a:cs typeface="+mn-cs"/>
              </a:rPr>
              <a:t> into their work as healthcare professionals. Replacing the idea of cultural competency, cultural humility was based on the idea of focusing on self-reflection and lifelong learning.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To encourage personal reflection and growth around culture in order to increase service providers' 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Introspection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Co-learning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Encourages lifelong learning with no end goal but rather an appreciation of the journey of growth and understanding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Puts professionals and clients in a mutually beneficial relationship and attempts to diminish damaging power dynamic</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Review action steps from slide:</a:t>
            </a:r>
          </a:p>
          <a:p>
            <a:r>
              <a:rPr lang="en-US"/>
              <a:t>Practice Cultural Humility – Being Compassionately Curious</a:t>
            </a:r>
          </a:p>
          <a:p>
            <a:r>
              <a:rPr lang="en-US"/>
              <a:t>ASSESS: </a:t>
            </a:r>
          </a:p>
          <a:p>
            <a:r>
              <a:rPr lang="en-US"/>
              <a:t>A – Ask questions in a humble safe manner</a:t>
            </a:r>
          </a:p>
          <a:p>
            <a:r>
              <a:rPr lang="en-US"/>
              <a:t>S – Seek self-Awareness</a:t>
            </a:r>
          </a:p>
          <a:p>
            <a:r>
              <a:rPr lang="en-US"/>
              <a:t>S – Suspend judgment</a:t>
            </a:r>
          </a:p>
          <a:p>
            <a:r>
              <a:rPr lang="en-US"/>
              <a:t>E – Express kindness &amp; compassion</a:t>
            </a:r>
          </a:p>
          <a:p>
            <a:r>
              <a:rPr lang="en-US"/>
              <a:t>S – Support a safe and welcoming environment</a:t>
            </a:r>
          </a:p>
          <a:p>
            <a:r>
              <a:rPr lang="en-US"/>
              <a:t>S – Start where your client is at</a:t>
            </a: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39</a:t>
            </a:fld>
            <a:endParaRPr lang="en-US"/>
          </a:p>
        </p:txBody>
      </p:sp>
    </p:spTree>
    <p:extLst>
      <p:ext uri="{BB962C8B-B14F-4D97-AF65-F5344CB8AC3E}">
        <p14:creationId xmlns:p14="http://schemas.microsoft.com/office/powerpoint/2010/main" val="2384036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b="1" dirty="0">
                <a:highlight>
                  <a:srgbClr val="FFFF00"/>
                </a:highlight>
              </a:rPr>
              <a:t>Facilitator: </a:t>
            </a:r>
          </a:p>
          <a:p>
            <a:pPr marL="0" marR="0" lvl="0" indent="0" algn="l" defTabSz="914400">
              <a:lnSpc>
                <a:spcPct val="100000"/>
              </a:lnSpc>
              <a:spcBef>
                <a:spcPts val="0"/>
              </a:spcBef>
              <a:spcAft>
                <a:spcPts val="0"/>
              </a:spcAft>
              <a:buClrTx/>
              <a:buSzTx/>
              <a:buFontTx/>
              <a:buNone/>
              <a:tabLst/>
              <a:defRPr/>
            </a:pPr>
            <a:r>
              <a:rPr lang="en-US" dirty="0">
                <a:highlight>
                  <a:srgbClr val="FFFF00"/>
                </a:highlight>
              </a:rPr>
              <a:t>Take a moment to read through this slide as a precursor to the activity on the following slide.  You may prompt the participants’ thinking with the below questions.  Move to the next slide for an activity &amp; processing. </a:t>
            </a:r>
          </a:p>
          <a:p>
            <a:pPr marL="0" marR="0" lvl="0" indent="0" algn="l" defTabSz="914400">
              <a:lnSpc>
                <a:spcPct val="100000"/>
              </a:lnSpc>
              <a:spcBef>
                <a:spcPts val="0"/>
              </a:spcBef>
              <a:spcAft>
                <a:spcPts val="0"/>
              </a:spcAft>
              <a:buClrTx/>
              <a:buSzTx/>
              <a:buFontTx/>
              <a:buNone/>
              <a:tabLst/>
              <a:defRPr/>
            </a:pPr>
            <a:endParaRPr lang="en-US">
              <a:highlight>
                <a:srgbClr val="FFFF00"/>
              </a:highlight>
            </a:endParaRPr>
          </a:p>
          <a:p>
            <a:pPr marL="0" marR="0" lvl="0" indent="0" algn="l" defTabSz="914400">
              <a:lnSpc>
                <a:spcPct val="100000"/>
              </a:lnSpc>
              <a:spcBef>
                <a:spcPts val="0"/>
              </a:spcBef>
              <a:spcAft>
                <a:spcPts val="0"/>
              </a:spcAft>
              <a:buClrTx/>
              <a:buSzTx/>
              <a:buFontTx/>
              <a:buNone/>
              <a:tabLst/>
              <a:defRPr/>
            </a:pPr>
            <a:r>
              <a:rPr lang="en-US" dirty="0">
                <a:highlight>
                  <a:srgbClr val="FFFF00"/>
                </a:highlight>
              </a:rPr>
              <a:t>What are ways individuals can become more mindful of these questions?</a:t>
            </a:r>
          </a:p>
          <a:p>
            <a:pPr marL="0" marR="0" lvl="0" indent="0" algn="l" defTabSz="914400">
              <a:lnSpc>
                <a:spcPct val="100000"/>
              </a:lnSpc>
              <a:spcBef>
                <a:spcPts val="0"/>
              </a:spcBef>
              <a:spcAft>
                <a:spcPts val="0"/>
              </a:spcAft>
              <a:buClrTx/>
              <a:buSzTx/>
              <a:buFontTx/>
              <a:buNone/>
              <a:tabLst/>
              <a:defRPr/>
            </a:pPr>
            <a:r>
              <a:rPr lang="en-US" dirty="0">
                <a:highlight>
                  <a:srgbClr val="FFFF00"/>
                </a:highlight>
              </a:rPr>
              <a:t>How do we hold these reflection questions in the forefront throughout our daily interactions with colleagues and clients?</a:t>
            </a:r>
          </a:p>
          <a:p>
            <a:pPr marL="0" marR="0" lvl="0" indent="0" algn="l" defTabSz="914400">
              <a:lnSpc>
                <a:spcPct val="100000"/>
              </a:lnSpc>
              <a:spcBef>
                <a:spcPts val="0"/>
              </a:spcBef>
              <a:spcAft>
                <a:spcPts val="0"/>
              </a:spcAft>
              <a:buClrTx/>
              <a:buSzTx/>
              <a:buFontTx/>
              <a:buNone/>
              <a:tabLst/>
              <a:defRPr/>
            </a:pPr>
            <a:endParaRPr lang="en-US">
              <a:highlight>
                <a:srgbClr val="FFFF00"/>
              </a:highlight>
            </a:endParaRPr>
          </a:p>
          <a:p>
            <a:pPr marL="0" marR="0" lvl="0" indent="0" algn="l" defTabSz="914400">
              <a:lnSpc>
                <a:spcPct val="100000"/>
              </a:lnSpc>
              <a:spcBef>
                <a:spcPts val="0"/>
              </a:spcBef>
              <a:spcAft>
                <a:spcPts val="0"/>
              </a:spcAft>
              <a:buClrTx/>
              <a:buSzTx/>
              <a:buFontTx/>
              <a:buNone/>
              <a:tabLst/>
              <a:defRPr/>
            </a:pPr>
            <a:endParaRPr lang="en-US"/>
          </a:p>
          <a:p>
            <a:endParaRPr lang="en-US">
              <a:highlight>
                <a:srgbClr val="FFFF00"/>
              </a:highlight>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18E82E80-CBCE-4F51-90D0-55131EF4516F}" type="slidenum">
              <a:rPr lang="en-US" smtClean="0"/>
              <a:t>40</a:t>
            </a:fld>
            <a:endParaRPr lang="en-US"/>
          </a:p>
        </p:txBody>
      </p:sp>
    </p:spTree>
    <p:extLst>
      <p:ext uri="{BB962C8B-B14F-4D97-AF65-F5344CB8AC3E}">
        <p14:creationId xmlns:p14="http://schemas.microsoft.com/office/powerpoint/2010/main" val="2799565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Facilitator: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Read through activity with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Provide 5-7 minutes for individuals to reflect and respond to the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Allow time for several to share out in the large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41</a:t>
            </a:fld>
            <a:endParaRPr lang="en-US"/>
          </a:p>
        </p:txBody>
      </p:sp>
    </p:spTree>
    <p:extLst>
      <p:ext uri="{BB962C8B-B14F-4D97-AF65-F5344CB8AC3E}">
        <p14:creationId xmlns:p14="http://schemas.microsoft.com/office/powerpoint/2010/main" val="3915416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E2B16-5541-3353-42F4-7E01406B1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45AF4-963E-F0F5-63CA-141F9D4C2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D511D-F1F9-E83E-DDB9-AF806DC59B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p:txBody>
      </p:sp>
      <p:sp>
        <p:nvSpPr>
          <p:cNvPr id="4" name="Slide Number Placeholder 3">
            <a:extLst>
              <a:ext uri="{FF2B5EF4-FFF2-40B4-BE49-F238E27FC236}">
                <a16:creationId xmlns:a16="http://schemas.microsoft.com/office/drawing/2014/main" id="{52D19D45-0641-0071-E1B6-0DD88520C24C}"/>
              </a:ext>
            </a:extLst>
          </p:cNvPr>
          <p:cNvSpPr>
            <a:spLocks noGrp="1"/>
          </p:cNvSpPr>
          <p:nvPr>
            <p:ph type="sldNum" sz="quarter" idx="5"/>
          </p:nvPr>
        </p:nvSpPr>
        <p:spPr/>
        <p:txBody>
          <a:bodyPr/>
          <a:lstStyle/>
          <a:p>
            <a:fld id="{8FE54683-22C5-4CF3-88FE-2B706D8EFCC7}" type="slidenum">
              <a:rPr lang="en-US" smtClean="0"/>
              <a:t>5</a:t>
            </a:fld>
            <a:endParaRPr lang="en-US"/>
          </a:p>
        </p:txBody>
      </p:sp>
    </p:spTree>
    <p:extLst>
      <p:ext uri="{BB962C8B-B14F-4D97-AF65-F5344CB8AC3E}">
        <p14:creationId xmlns:p14="http://schemas.microsoft.com/office/powerpoint/2010/main" val="536896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p>
          <a:p>
            <a:r>
              <a:rPr lang="en-US"/>
              <a:t>Read the prompt on the slide and allow a few minutes of individual thoughtful reflection.  Allow sharing only, if time permits.</a:t>
            </a:r>
          </a:p>
          <a:p>
            <a:r>
              <a:rPr lang="en-US"/>
              <a:t> </a:t>
            </a:r>
          </a:p>
          <a:p>
            <a:r>
              <a:rPr lang="en-US"/>
              <a:t>Choose one of SAMSHA's Trauma Informed Core Values</a:t>
            </a:r>
          </a:p>
          <a:p>
            <a:pPr marL="171450" indent="-171450">
              <a:buFont typeface="Arial,Sans-Serif"/>
              <a:buChar char="•"/>
            </a:pPr>
            <a:r>
              <a:rPr lang="en-US"/>
              <a:t>How can you support this core value in your work environment?</a:t>
            </a:r>
          </a:p>
          <a:p>
            <a:endParaRPr lang="en-US">
              <a:cs typeface="Calibri"/>
            </a:endParaRPr>
          </a:p>
          <a:p>
            <a:pPr>
              <a:buFont typeface="Arial" panose="020B0604020202020204" pitchFamily="34" charset="0"/>
            </a:pPr>
            <a:endParaRPr lang="en-US">
              <a:cs typeface="Calibri"/>
            </a:endParaRPr>
          </a:p>
          <a:p>
            <a:pPr>
              <a:buFont typeface="Arial" panose="020B0604020202020204" pitchFamily="34" charset="0"/>
            </a:pPr>
            <a:r>
              <a:rPr lang="en-US" sz="1200" b="0" i="0" u="none" strike="noStrike" kern="1200">
                <a:solidFill>
                  <a:schemeClr val="tx1"/>
                </a:solidFill>
                <a:effectLst/>
                <a:latin typeface="+mn-lt"/>
                <a:ea typeface="+mn-ea"/>
                <a:cs typeface="+mn-cs"/>
              </a:rPr>
              <a:t>Core values originally framed by Roger Fallot and Maxine Harris and adopted/expanded by SAMHSA.</a:t>
            </a:r>
            <a:r>
              <a:rPr lang="en-US"/>
              <a:t>  </a:t>
            </a:r>
            <a:endParaRPr lang="en-US">
              <a:ea typeface="+mn-ea"/>
              <a:cs typeface="+mn-cs"/>
            </a:endParaRPr>
          </a:p>
          <a:p>
            <a:pPr marL="0" indent="0">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a:solidFill>
                  <a:schemeClr val="tx1"/>
                </a:solidFill>
                <a:effectLst/>
                <a:latin typeface="+mn-lt"/>
                <a:ea typeface="+mn-ea"/>
                <a:cs typeface="+mn-cs"/>
              </a:rPr>
              <a:t>These values infuse into all of the work of a trauma responsive organization and apply to both staff and those with whom we work.</a:t>
            </a:r>
          </a:p>
          <a:p>
            <a:pPr marL="171450" indent="-171450">
              <a:buFont typeface="Arial" panose="020B0604020202020204" pitchFamily="34" charset="0"/>
              <a:buChar char="•"/>
            </a:pPr>
            <a:endParaRPr lang="en-US"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a:solidFill>
                  <a:schemeClr val="tx1"/>
                </a:solidFill>
                <a:effectLst/>
                <a:latin typeface="+mn-lt"/>
                <a:ea typeface="+mn-ea"/>
                <a:cs typeface="+mn-cs"/>
              </a:rPr>
              <a:t>Safety:  </a:t>
            </a:r>
            <a:r>
              <a:rPr lang="en-US" sz="1200" b="0" i="0" u="none" strike="noStrike" kern="1200">
                <a:solidFill>
                  <a:schemeClr val="tx1"/>
                </a:solidFill>
                <a:effectLst/>
                <a:latin typeface="+mn-lt"/>
                <a:ea typeface="+mn-ea"/>
                <a:cs typeface="+mn-cs"/>
              </a:rPr>
              <a:t>Ensuring physical and emotional safety.  Is there adequate lighting in the parking light.  Do staff, customers and client feel like they can voice concerns.</a:t>
            </a:r>
          </a:p>
          <a:p>
            <a:pPr marL="171450" indent="-171450">
              <a:buFont typeface="Arial" panose="020B0604020202020204" pitchFamily="34" charset="0"/>
              <a:buChar char="•"/>
            </a:pPr>
            <a:r>
              <a:rPr lang="en-US" b="1"/>
              <a:t>Trust and Transparency:  </a:t>
            </a:r>
            <a:r>
              <a:rPr lang="en-US"/>
              <a:t>Making roles and responsibilities are clear, and maintaining appropriate boundaries – supervisor/supervisee, staff/staff, staff/consumer or client</a:t>
            </a:r>
            <a:endParaRPr lang="en-US"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a:solidFill>
                  <a:schemeClr val="tx1"/>
                </a:solidFill>
                <a:effectLst/>
                <a:latin typeface="+mn-lt"/>
                <a:ea typeface="+mn-ea"/>
                <a:cs typeface="+mn-cs"/>
              </a:rPr>
              <a:t>Restore Power, Voice and Choice:  </a:t>
            </a:r>
            <a:r>
              <a:rPr lang="en-US" sz="1200" b="0" i="0" u="none" strike="noStrike" kern="1200">
                <a:solidFill>
                  <a:schemeClr val="tx1"/>
                </a:solidFill>
                <a:effectLst/>
                <a:latin typeface="+mn-lt"/>
                <a:ea typeface="+mn-ea"/>
                <a:cs typeface="+mn-cs"/>
              </a:rPr>
              <a:t>Creating the conditions so that people have the opportunity to exercise their power – voice and choice – can be stepping back to create the space for others or stepping up to exercise our voice</a:t>
            </a:r>
          </a:p>
          <a:p>
            <a:pPr marL="171450" indent="-171450">
              <a:buFont typeface="Arial" panose="020B0604020202020204" pitchFamily="34" charset="0"/>
              <a:buChar char="•"/>
            </a:pPr>
            <a:r>
              <a:rPr lang="en-US" sz="1200" b="1" i="0" u="none" strike="noStrike" kern="1200">
                <a:solidFill>
                  <a:schemeClr val="tx1"/>
                </a:solidFill>
                <a:effectLst/>
                <a:latin typeface="+mn-lt"/>
                <a:ea typeface="+mn-ea"/>
                <a:cs typeface="+mn-cs"/>
              </a:rPr>
              <a:t>Collaboration and Mutuality: </a:t>
            </a:r>
            <a:r>
              <a:rPr lang="en-US" sz="1200" b="0" i="0" u="none" strike="noStrike" kern="1200">
                <a:solidFill>
                  <a:schemeClr val="tx1"/>
                </a:solidFill>
                <a:effectLst/>
                <a:latin typeface="+mn-lt"/>
                <a:ea typeface="+mn-ea"/>
                <a:cs typeface="+mn-cs"/>
              </a:rPr>
              <a:t>sharing power with others through authentic collaboration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 </a:t>
            </a:r>
            <a:r>
              <a:rPr lang="en-US" sz="1200" b="1" i="0" u="none" strike="noStrike" kern="1200">
                <a:solidFill>
                  <a:schemeClr val="tx1"/>
                </a:solidFill>
                <a:effectLst/>
                <a:latin typeface="+mn-lt"/>
                <a:cs typeface="Calibri"/>
              </a:rPr>
              <a:t>Peer Support: </a:t>
            </a:r>
            <a:r>
              <a:rPr lang="en-US" sz="1200" b="0" i="0" u="none" strike="noStrike" kern="1200">
                <a:solidFill>
                  <a:schemeClr val="tx1"/>
                </a:solidFill>
                <a:effectLst/>
                <a:latin typeface="+mn-lt"/>
                <a:cs typeface="Calibri"/>
              </a:rPr>
              <a:t>the </a:t>
            </a:r>
            <a:r>
              <a:rPr lang="en-US"/>
              <a:t>process of giving encouragement and assistance to others having similar lived experiences as the supporter</a:t>
            </a:r>
            <a:endParaRPr lang="en-US"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Explicit intersection with racial equity work and working to implement anti-racist and anti-oppressive practices as well addressing other biases and disparities based on gender, sexual orientation</a:t>
            </a:r>
          </a:p>
          <a:p>
            <a:pPr marL="0" indent="0">
              <a:buFont typeface="Arial" panose="020B0604020202020204" pitchFamily="34" charset="0"/>
              <a:buNone/>
            </a:pP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42</a:t>
            </a:fld>
            <a:endParaRPr lang="en-US"/>
          </a:p>
        </p:txBody>
      </p:sp>
    </p:spTree>
    <p:extLst>
      <p:ext uri="{BB962C8B-B14F-4D97-AF65-F5344CB8AC3E}">
        <p14:creationId xmlns:p14="http://schemas.microsoft.com/office/powerpoint/2010/main" val="1836495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Facilitator:</a:t>
            </a:r>
          </a:p>
          <a:p>
            <a:r>
              <a:rPr lang="en-US" b="0" dirty="0">
                <a:cs typeface="Calibri"/>
              </a:rPr>
              <a:t>We revisit the 3</a:t>
            </a:r>
            <a:r>
              <a:rPr lang="en-US" b="0" baseline="30000" dirty="0">
                <a:cs typeface="Calibri"/>
              </a:rPr>
              <a:t>rd</a:t>
            </a:r>
            <a:r>
              <a:rPr lang="en-US" b="0" dirty="0">
                <a:cs typeface="Calibri"/>
              </a:rPr>
              <a:t> shift as the conclusion of this learning module, because creating Trauma Responsive and Trauma Specific environments is truly about collaborating with clients to identify what can heal and help them grow.  It is about creating spaces where a client is the expert on themselves and feels safe enough and trusts enough to voice ideas and solutions.</a:t>
            </a:r>
          </a:p>
        </p:txBody>
      </p:sp>
      <p:sp>
        <p:nvSpPr>
          <p:cNvPr id="4" name="Slide Number Placeholder 3"/>
          <p:cNvSpPr>
            <a:spLocks noGrp="1"/>
          </p:cNvSpPr>
          <p:nvPr>
            <p:ph type="sldNum" sz="quarter" idx="5"/>
          </p:nvPr>
        </p:nvSpPr>
        <p:spPr/>
        <p:txBody>
          <a:bodyPr/>
          <a:lstStyle/>
          <a:p>
            <a:fld id="{18E82E80-CBCE-4F51-90D0-55131EF4516F}" type="slidenum">
              <a:rPr lang="en-US" smtClean="0"/>
              <a:t>43</a:t>
            </a:fld>
            <a:endParaRPr lang="en-US"/>
          </a:p>
        </p:txBody>
      </p:sp>
    </p:spTree>
    <p:extLst>
      <p:ext uri="{BB962C8B-B14F-4D97-AF65-F5344CB8AC3E}">
        <p14:creationId xmlns:p14="http://schemas.microsoft.com/office/powerpoint/2010/main" val="2350513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Facilitator:</a:t>
            </a:r>
            <a:endParaRPr lang="en-US"/>
          </a:p>
          <a:p>
            <a:r>
              <a:rPr lang="en-US" dirty="0"/>
              <a:t>Read quote aloud. </a:t>
            </a:r>
          </a:p>
          <a:p>
            <a:r>
              <a:rPr lang="en-US" dirty="0"/>
              <a:t>From </a:t>
            </a:r>
            <a:r>
              <a:rPr lang="en-US" i="1" dirty="0"/>
              <a:t>Kitchen Table Wisdom: Stories That Heal</a:t>
            </a:r>
            <a:r>
              <a:rPr lang="en-US" dirty="0"/>
              <a:t>, by Rachel Naomi Remen. </a:t>
            </a:r>
          </a:p>
          <a:p>
            <a:endParaRPr lang="en-US"/>
          </a:p>
          <a:p>
            <a:r>
              <a:rPr lang="en-US" dirty="0"/>
              <a:t>We should not think of these reactions as a disorder or a failure to cope.  Rather, they should be considered a normal, occupational hazard for those working with clients suffering from traumatic stress conditions. </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content from NCTSN STS slide deck</a:t>
            </a: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44</a:t>
            </a:fld>
            <a:endParaRPr lang="en-US"/>
          </a:p>
        </p:txBody>
      </p:sp>
    </p:spTree>
    <p:extLst>
      <p:ext uri="{BB962C8B-B14F-4D97-AF65-F5344CB8AC3E}">
        <p14:creationId xmlns:p14="http://schemas.microsoft.com/office/powerpoint/2010/main" val="698957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cs typeface="Calibri"/>
              </a:rPr>
              <a:t>Facilitator:</a:t>
            </a:r>
            <a:endParaRPr lang="en-US" dirty="0"/>
          </a:p>
          <a:p>
            <a:pPr rtl="0" fontAlgn="base"/>
            <a:r>
              <a:rPr lang="en-US" sz="1200" b="0" i="0" u="none" strike="noStrike" kern="1200" dirty="0">
                <a:solidFill>
                  <a:schemeClr val="tx1"/>
                </a:solidFill>
                <a:effectLst/>
                <a:latin typeface="+mn-lt"/>
                <a:ea typeface="+mn-ea"/>
                <a:cs typeface="+mn-cs"/>
              </a:rPr>
              <a:t>We can look at care for helpers from several viewpoints.  We’ll start with Compassion Satisfaction, because this, when felt, is most likely what brings most of to helping careers or helping roles.  </a:t>
            </a:r>
            <a:r>
              <a:rPr lang="en-US" sz="1200" b="0" i="0" kern="1200" dirty="0">
                <a:solidFill>
                  <a:schemeClr val="tx1"/>
                </a:solidFill>
                <a:effectLst/>
                <a:latin typeface="+mn-lt"/>
                <a:ea typeface="+mn-ea"/>
                <a:cs typeface="+mn-cs"/>
              </a:rPr>
              <a:t>Compassion satisfaction can be described as the </a:t>
            </a:r>
            <a:r>
              <a:rPr lang="en-US" sz="1200" b="1" i="0" kern="1200" dirty="0">
                <a:solidFill>
                  <a:schemeClr val="tx1"/>
                </a:solidFill>
                <a:effectLst/>
                <a:latin typeface="+mn-lt"/>
                <a:ea typeface="+mn-ea"/>
                <a:cs typeface="+mn-cs"/>
              </a:rPr>
              <a:t>pleasure and satisfying feeling that comes from helping others</a:t>
            </a:r>
            <a:r>
              <a:rPr lang="en-US" sz="1200" b="0" i="0" kern="1200" dirty="0">
                <a:solidFill>
                  <a:schemeClr val="tx1"/>
                </a:solidFill>
                <a:effectLst/>
                <a:latin typeface="+mn-lt"/>
                <a:ea typeface="+mn-ea"/>
                <a:cs typeface="+mn-cs"/>
              </a:rPr>
              <a:t>. Many people enter these types of fields because they have empathetic attitudes for others difficulties as well as a strong desire to assist in alleviating the difficulties.</a:t>
            </a:r>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Compassion Satisfaction is correlated with the levels with which you:</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Feel satisfied and enjoy your work</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Feel positive towards those with whom you work</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Feel you actually are helping others (“</a:t>
            </a:r>
            <a:r>
              <a:rPr lang="en-US" sz="1200" b="0" i="1" u="none" strike="noStrike" kern="1200" dirty="0">
                <a:solidFill>
                  <a:schemeClr val="tx1"/>
                </a:solidFill>
                <a:effectLst/>
                <a:latin typeface="+mn-lt"/>
                <a:ea typeface="+mn-ea"/>
                <a:cs typeface="+mn-cs"/>
              </a:rPr>
              <a:t>I make a difference</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Feel you are able to keep up with the work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what we want to create.  Maintaining Compassion Satisfaction supports our professional resilience.</a:t>
            </a:r>
          </a:p>
          <a:p>
            <a:endParaRPr lang="en-US" dirty="0"/>
          </a:p>
        </p:txBody>
      </p:sp>
      <p:sp>
        <p:nvSpPr>
          <p:cNvPr id="4" name="Slide Number Placeholder 3"/>
          <p:cNvSpPr>
            <a:spLocks noGrp="1"/>
          </p:cNvSpPr>
          <p:nvPr>
            <p:ph type="sldNum" sz="quarter" idx="5"/>
          </p:nvPr>
        </p:nvSpPr>
        <p:spPr/>
        <p:txBody>
          <a:bodyPr/>
          <a:lstStyle/>
          <a:p>
            <a:fld id="{18E82E80-CBCE-4F51-90D0-55131EF4516F}" type="slidenum">
              <a:rPr lang="en-US" smtClean="0"/>
              <a:t>45</a:t>
            </a:fld>
            <a:endParaRPr lang="en-US"/>
          </a:p>
        </p:txBody>
      </p:sp>
    </p:spTree>
    <p:extLst>
      <p:ext uri="{BB962C8B-B14F-4D97-AF65-F5344CB8AC3E}">
        <p14:creationId xmlns:p14="http://schemas.microsoft.com/office/powerpoint/2010/main" val="3692485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p>
          <a:p>
            <a:r>
              <a:rPr lang="en-US"/>
              <a:t>As you review the slide content with participants, weave in the below information as appropriate.</a:t>
            </a:r>
          </a:p>
          <a:p>
            <a:endParaRPr lang="en-US"/>
          </a:p>
          <a:p>
            <a:r>
              <a:rPr lang="en-US"/>
              <a:t>Now that we know the goal of Compassion Satisfaction and/or Compassion Resilience we need to be on the look out for signs of concern.  Doing so helps us stay well and allows us to support colleagues, too.</a:t>
            </a:r>
          </a:p>
          <a:p>
            <a:endParaRPr lang="en-US"/>
          </a:p>
          <a:p>
            <a:r>
              <a:rPr lang="en-US"/>
              <a:t>Standards of care necessitate strong empathic engagement and in some cases, processing of the trauma narrative of others. This can include listening and/or processing a traumatic experience with an individual.</a:t>
            </a:r>
          </a:p>
          <a:p>
            <a:endParaRPr lang="en-US"/>
          </a:p>
          <a:p>
            <a:r>
              <a:rPr lang="en-US"/>
              <a:t>The essential act of listening to others’ trauma stories may take an emotional toll that compromises professional functioning and diminishes quality of life. </a:t>
            </a:r>
          </a:p>
          <a:p>
            <a:endParaRPr lang="en-US"/>
          </a:p>
          <a:p>
            <a:r>
              <a:rPr lang="en-US"/>
              <a:t>Indirect trauma exposure is not the only workplace stressor. It may be accompanied by:  </a:t>
            </a:r>
          </a:p>
          <a:p>
            <a:pPr marL="171450" lvl="0" indent="-171450">
              <a:buFont typeface="Arial" panose="020B0604020202020204" pitchFamily="34" charset="0"/>
              <a:buChar char="•"/>
            </a:pPr>
            <a:r>
              <a:rPr lang="en-US"/>
              <a:t>Direct trauma on the job (e.g., assaults or injuries to staff, witnessing violence or aggression, youth suicide or self-harm attempts, deaths)</a:t>
            </a:r>
          </a:p>
          <a:p>
            <a:pPr marL="171450" lvl="0" indent="-171450">
              <a:buFont typeface="Arial" panose="020B0604020202020204" pitchFamily="34" charset="0"/>
              <a:buChar char="•"/>
            </a:pPr>
            <a:r>
              <a:rPr lang="en-US"/>
              <a:t>High turnover</a:t>
            </a:r>
          </a:p>
          <a:p>
            <a:pPr marL="171450" lvl="0" indent="-171450">
              <a:buFont typeface="Arial" panose="020B0604020202020204" pitchFamily="34" charset="0"/>
              <a:buChar char="•"/>
            </a:pPr>
            <a:r>
              <a:rPr lang="en-US"/>
              <a:t>Lay-offs</a:t>
            </a:r>
          </a:p>
          <a:p>
            <a:pPr marL="171450" lvl="0" indent="-171450">
              <a:buFont typeface="Arial" panose="020B0604020202020204" pitchFamily="34" charset="0"/>
              <a:buChar char="•"/>
            </a:pPr>
            <a:r>
              <a:rPr lang="en-US"/>
              <a:t>Inconsistent communication in workplace </a:t>
            </a:r>
          </a:p>
          <a:p>
            <a:pPr marL="171450" lvl="0" indent="-171450">
              <a:buFont typeface="Arial" panose="020B0604020202020204" pitchFamily="34" charset="0"/>
              <a:buChar char="•"/>
            </a:pPr>
            <a:r>
              <a:rPr lang="en-US"/>
              <a:t>Lack of resources needed to complete work effectively and efficiently </a:t>
            </a:r>
          </a:p>
          <a:p>
            <a:pPr lvl="1"/>
            <a:endParaRPr lang="en-US"/>
          </a:p>
          <a:p>
            <a:r>
              <a:rPr lang="en-US"/>
              <a:t>Many professionals also have past or present experiences of significant adversity, loss, and historical trauma, which can increase risk for these experiences.</a:t>
            </a: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46</a:t>
            </a:fld>
            <a:endParaRPr lang="en-US"/>
          </a:p>
        </p:txBody>
      </p:sp>
    </p:spTree>
    <p:extLst>
      <p:ext uri="{BB962C8B-B14F-4D97-AF65-F5344CB8AC3E}">
        <p14:creationId xmlns:p14="http://schemas.microsoft.com/office/powerpoint/2010/main" val="1544742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dirty="0"/>
              <a:t>Facilitator:</a:t>
            </a:r>
            <a:endParaRPr lang="en-US" b="1"/>
          </a:p>
          <a:p>
            <a:pPr marL="0" indent="0">
              <a:buFont typeface="Arial"/>
              <a:buNone/>
            </a:pPr>
            <a:r>
              <a:rPr lang="en-US" dirty="0"/>
              <a:t>When we manage stress effectively, we can thrive even when faced with incredibly hard challenges or the painful experiences of others.  When unchecked, it takes its toll on our brains, bodies and behaviors.</a:t>
            </a:r>
            <a:endParaRPr lang="en-US"/>
          </a:p>
          <a:p>
            <a:pPr marL="0" indent="0">
              <a:buFont typeface="Arial"/>
              <a:buNone/>
            </a:pPr>
            <a:endParaRPr lang="en-US"/>
          </a:p>
          <a:p>
            <a:pPr marL="0" indent="0">
              <a:buFont typeface="Arial"/>
              <a:buNone/>
            </a:pPr>
            <a:r>
              <a:rPr lang="en-US" dirty="0"/>
              <a:t>Traum</a:t>
            </a:r>
            <a:r>
              <a:rPr lang="en-US" baseline="0" dirty="0"/>
              <a:t>a-Informed care recognizes that trauma not only affects those who seek help but it can also impact those who provide services or work in provider organizations.</a:t>
            </a:r>
            <a:r>
              <a:rPr lang="en-US" dirty="0"/>
              <a:t> </a:t>
            </a:r>
            <a:r>
              <a:rPr lang="en-US" baseline="0" dirty="0"/>
              <a:t> The impact can range from</a:t>
            </a:r>
            <a:r>
              <a:rPr lang="en-US" dirty="0"/>
              <a:t> </a:t>
            </a:r>
            <a:r>
              <a:rPr lang="en-US" baseline="0" dirty="0"/>
              <a:t> compassion satisfaction on the positive end to burnout on the negative end.</a:t>
            </a:r>
            <a:r>
              <a:rPr lang="en-US" dirty="0"/>
              <a:t> </a:t>
            </a:r>
            <a:endParaRPr lang="en-US"/>
          </a:p>
          <a:p>
            <a:pPr marL="0" indent="0">
              <a:buFont typeface="Arial"/>
              <a:buNone/>
            </a:pPr>
            <a:r>
              <a:rPr lang="en-US" baseline="0" dirty="0"/>
              <a:t> </a:t>
            </a:r>
            <a:r>
              <a:rPr lang="en-US" dirty="0"/>
              <a:t>  </a:t>
            </a:r>
            <a:endParaRPr lang="en-US">
              <a:cs typeface="Calibri"/>
            </a:endParaRPr>
          </a:p>
          <a:p>
            <a:pPr marL="0" indent="0">
              <a:lnSpc>
                <a:spcPct val="114999"/>
              </a:lnSpc>
              <a:buFont typeface="Arial"/>
              <a:buNone/>
            </a:pPr>
            <a:r>
              <a:rPr lang="en-US" dirty="0"/>
              <a:t>There are five ways that working with people with trauma may affect providers.</a:t>
            </a:r>
            <a:endParaRPr lang="en-US">
              <a:cs typeface="Calibri"/>
            </a:endParaRPr>
          </a:p>
          <a:p>
            <a:pPr marL="628650" marR="0" lvl="1" indent="-171450" algn="l" defTabSz="914400" rtl="0" eaLnBrk="1" fontAlgn="auto" latinLnBrk="0" hangingPunct="1">
              <a:lnSpc>
                <a:spcPct val="114999"/>
              </a:lnSpc>
              <a:spcBef>
                <a:spcPts val="0"/>
              </a:spcBef>
              <a:spcAft>
                <a:spcPts val="0"/>
              </a:spcAft>
              <a:buClrTx/>
              <a:buSzTx/>
              <a:buFont typeface="Arial"/>
              <a:buChar char="•"/>
              <a:tabLst/>
              <a:defRPr/>
            </a:pPr>
            <a:r>
              <a:rPr lang="en-US" dirty="0"/>
              <a:t>Burnout</a:t>
            </a:r>
            <a:endParaRPr lang="en-US"/>
          </a:p>
          <a:p>
            <a:pPr marL="628650" lvl="1" indent="-171450">
              <a:lnSpc>
                <a:spcPct val="114999"/>
              </a:lnSpc>
              <a:buFont typeface="Arial"/>
              <a:buChar char="•"/>
            </a:pPr>
            <a:r>
              <a:rPr lang="en-US" dirty="0"/>
              <a:t>Compassion/empathy Fatigue</a:t>
            </a:r>
            <a:endParaRPr lang="en-US">
              <a:cs typeface="Calibri"/>
            </a:endParaRPr>
          </a:p>
          <a:p>
            <a:pPr marL="628650" lvl="1" indent="-171450">
              <a:lnSpc>
                <a:spcPct val="114999"/>
              </a:lnSpc>
              <a:buFont typeface="Arial"/>
              <a:buChar char="•"/>
            </a:pPr>
            <a:r>
              <a:rPr lang="en-US" dirty="0"/>
              <a:t>Vicarious Trauma</a:t>
            </a:r>
            <a:endParaRPr lang="en-US">
              <a:cs typeface="Calibri"/>
            </a:endParaRPr>
          </a:p>
          <a:p>
            <a:pPr marL="628650" lvl="1" indent="-171450">
              <a:lnSpc>
                <a:spcPct val="114999"/>
              </a:lnSpc>
              <a:buFont typeface="Arial"/>
              <a:buChar char="•"/>
            </a:pPr>
            <a:r>
              <a:rPr lang="en-US" dirty="0"/>
              <a:t>Secondary Traumatic Stress</a:t>
            </a:r>
            <a:endParaRPr lang="en-US"/>
          </a:p>
          <a:p>
            <a:pPr marL="628650" marR="0" lvl="1" indent="-171450" algn="l" defTabSz="914400" rtl="0" eaLnBrk="1" fontAlgn="auto" latinLnBrk="0" hangingPunct="1">
              <a:lnSpc>
                <a:spcPct val="114999"/>
              </a:lnSpc>
              <a:spcBef>
                <a:spcPts val="0"/>
              </a:spcBef>
              <a:spcAft>
                <a:spcPts val="0"/>
              </a:spcAft>
              <a:buClrTx/>
              <a:buSzTx/>
              <a:buFont typeface="Arial"/>
              <a:buChar char="•"/>
              <a:tabLst/>
              <a:defRPr/>
            </a:pPr>
            <a:r>
              <a:rPr lang="en-US" dirty="0">
                <a:cs typeface="Calibri"/>
              </a:rPr>
              <a:t>Moral Injury</a:t>
            </a:r>
            <a:endParaRPr lang="en-US">
              <a:cs typeface="Calibri"/>
            </a:endParaRPr>
          </a:p>
          <a:p>
            <a:pPr marL="457200" lvl="1" indent="0">
              <a:lnSpc>
                <a:spcPct val="114999"/>
              </a:lnSpc>
              <a:buFont typeface="Arial"/>
              <a:buNone/>
            </a:pPr>
            <a:endParaRPr lang="en-US">
              <a:cs typeface="Calibri"/>
            </a:endParaRPr>
          </a:p>
          <a:p>
            <a:pPr marL="171450" indent="-171450">
              <a:lnSpc>
                <a:spcPct val="114999"/>
              </a:lnSpc>
              <a:buFont typeface="Arial"/>
              <a:buChar char="•"/>
            </a:pPr>
            <a:r>
              <a:rPr lang="en-US" dirty="0"/>
              <a:t>Burnout, Compassion Fatigue and Moral Injury may affect any worker in the helping professions.</a:t>
            </a:r>
            <a:endParaRPr lang="en-US">
              <a:cs typeface="Calibri"/>
            </a:endParaRPr>
          </a:p>
          <a:p>
            <a:pPr marL="171450" indent="-171450">
              <a:lnSpc>
                <a:spcPct val="114999"/>
              </a:lnSpc>
              <a:buFont typeface="Arial"/>
              <a:buChar char="•"/>
            </a:pPr>
            <a:r>
              <a:rPr lang="en-US" dirty="0"/>
              <a:t>Vicarious Trauma and Secondary Traumatic Stress are specific to those who are working with people who have experienced trauma. We'll speak about each of these in more detail.</a:t>
            </a:r>
            <a:endParaRPr lang="en-US">
              <a:cs typeface="Calibri"/>
            </a:endParaRPr>
          </a:p>
          <a:p>
            <a:pPr marL="171450" indent="-171450">
              <a:lnSpc>
                <a:spcPct val="114999"/>
              </a:lnSpc>
              <a:buFont typeface="Arial"/>
              <a:buChar char="•"/>
            </a:pPr>
            <a:r>
              <a:rPr lang="en-US" dirty="0"/>
              <a:t>It is important to note that though we will be speaking about these from the perspective of an individual, each needs to be addressed on and organizational/systems level as well as through strategies that an individual can use. </a:t>
            </a:r>
            <a:endParaRPr lang="en-US">
              <a:cs typeface="Calibri"/>
            </a:endParaRPr>
          </a:p>
          <a:p>
            <a:pPr marL="171450" indent="-171450">
              <a:lnSpc>
                <a:spcPct val="114999"/>
              </a:lnSpc>
              <a:buFont typeface="Arial"/>
              <a:buChar char="•"/>
            </a:pPr>
            <a:r>
              <a:rPr lang="en-US" dirty="0">
                <a:cs typeface="Calibri"/>
              </a:rPr>
              <a:t>As we offer this training, we want to acknowledge the current events that we are all experiencing which are resulting in this broad range of helper experiences. (pandemic, the greater awareness of racism in our culture, the political events)</a:t>
            </a:r>
            <a:endParaRPr lang="en-US">
              <a:cs typeface="Calibri"/>
            </a:endParaRPr>
          </a:p>
          <a:p>
            <a:endParaRPr lang="en-US" dirty="0"/>
          </a:p>
        </p:txBody>
      </p:sp>
      <p:sp>
        <p:nvSpPr>
          <p:cNvPr id="4" name="Slide Number Placeholder 3"/>
          <p:cNvSpPr>
            <a:spLocks noGrp="1"/>
          </p:cNvSpPr>
          <p:nvPr>
            <p:ph type="sldNum" sz="quarter" idx="5"/>
          </p:nvPr>
        </p:nvSpPr>
        <p:spPr/>
        <p:txBody>
          <a:bodyPr/>
          <a:lstStyle/>
          <a:p>
            <a:fld id="{18E82E80-CBCE-4F51-90D0-55131EF4516F}" type="slidenum">
              <a:rPr lang="en-US" smtClean="0"/>
              <a:t>47</a:t>
            </a:fld>
            <a:endParaRPr lang="en-US"/>
          </a:p>
        </p:txBody>
      </p:sp>
    </p:spTree>
    <p:extLst>
      <p:ext uri="{BB962C8B-B14F-4D97-AF65-F5344CB8AC3E}">
        <p14:creationId xmlns:p14="http://schemas.microsoft.com/office/powerpoint/2010/main" val="16820491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dirty="0"/>
              <a:t>Facilitator:</a:t>
            </a:r>
          </a:p>
          <a:p>
            <a:pPr marL="0" indent="0">
              <a:buFont typeface="Arial"/>
              <a:buNone/>
            </a:pPr>
            <a:endParaRPr lang="en-US" b="1" dirty="0"/>
          </a:p>
          <a:p>
            <a:pPr marL="0" indent="0">
              <a:buFont typeface="Arial"/>
              <a:buNone/>
            </a:pPr>
            <a:r>
              <a:rPr lang="en-US" b="1" dirty="0"/>
              <a:t>Burnout</a:t>
            </a:r>
            <a:r>
              <a:rPr lang="en-US" dirty="0"/>
              <a:t> is a severe form of work related stress.  It results from prolonged stress or frustration, resulting in exhaustion of physical strength, emotional strength and/or motivation.   </a:t>
            </a:r>
          </a:p>
          <a:p>
            <a:pPr marL="171450" indent="-171450">
              <a:buFont typeface="Arial"/>
              <a:buChar char="•"/>
            </a:pPr>
            <a:r>
              <a:rPr lang="en-US" dirty="0"/>
              <a:t>Burnout is associated with high workloads and non-supportive work environments. </a:t>
            </a:r>
          </a:p>
          <a:p>
            <a:pPr marL="171450" indent="-171450">
              <a:buFont typeface="Arial"/>
              <a:buChar char="•"/>
            </a:pPr>
            <a:r>
              <a:rPr lang="en-US" dirty="0"/>
              <a:t>Symptoms include feelings of hopelessness, being emotionally exhausted and overextended by the work.  It can also lead to negative, cynical attitudes toward the people served and even co-workers.  </a:t>
            </a:r>
            <a:endParaRPr lang="en-US" dirty="0">
              <a:cs typeface="Calibri" panose="020F0502020204030204"/>
            </a:endParaRPr>
          </a:p>
          <a:p>
            <a:pPr lvl="1" indent="-171450">
              <a:buFont typeface="Arial"/>
              <a:buChar char="•"/>
            </a:pPr>
            <a:r>
              <a:rPr lang="en-US" dirty="0"/>
              <a:t>Physical and emotional exhaustion - </a:t>
            </a:r>
            <a:r>
              <a:rPr lang="en-US" b="0" dirty="0"/>
              <a:t>chronic fatigue, insomnia, forgetfulness/impaired  concentration and attention, physical symptoms </a:t>
            </a:r>
            <a:endParaRPr lang="en-US" b="0" dirty="0">
              <a:cs typeface="Calibri" panose="020F0502020204030204"/>
            </a:endParaRPr>
          </a:p>
          <a:p>
            <a:pPr lvl="1" indent="-171450">
              <a:buFont typeface="Arial"/>
              <a:buChar char="•"/>
            </a:pPr>
            <a:r>
              <a:rPr lang="en-US" dirty="0"/>
              <a:t>Cynicism and detachment- loss of enjoyment, pessimism, isolation, detachment</a:t>
            </a:r>
          </a:p>
          <a:p>
            <a:pPr lvl="1" indent="-171450">
              <a:buFont typeface="Arial"/>
              <a:buChar char="•"/>
            </a:pPr>
            <a:r>
              <a:rPr lang="en-US" dirty="0"/>
              <a:t>Feelings of ineffectiveness and lack of accomplishment - feelings of apathy and hopelessness, increased irritability, lack of productivity and poor performance</a:t>
            </a:r>
            <a:endParaRPr lang="en-US" dirty="0">
              <a:cs typeface="Calibri" panose="020F0502020204030204"/>
            </a:endParaRPr>
          </a:p>
          <a:p>
            <a:pPr lvl="1" indent="-171450">
              <a:buFont typeface="Arial"/>
              <a:buChar char="•"/>
            </a:pPr>
            <a:r>
              <a:rPr lang="en-US" dirty="0"/>
              <a:t>An inability to function effectively on a personal or professional level.</a:t>
            </a:r>
            <a:endParaRPr lang="en-US" b="1" dirty="0"/>
          </a:p>
          <a:p>
            <a:pPr marL="285750" lvl="1"/>
            <a:r>
              <a:rPr lang="en-US" dirty="0"/>
              <a:t> </a:t>
            </a:r>
            <a:r>
              <a:rPr lang="en-US" dirty="0">
                <a:hlinkClick r:id="rId3"/>
              </a:rPr>
              <a:t>https://www.psychologytoday.com/us/blog/high-octane-women/201311/the-tell-tale-signs-burnout-do-you-have-them</a:t>
            </a:r>
            <a:endParaRPr lang="en-US" dirty="0">
              <a:cs typeface="Calibri"/>
            </a:endParaRPr>
          </a:p>
          <a:p>
            <a:pPr marL="171450" indent="-171450">
              <a:buFont typeface="Arial"/>
              <a:buChar char="•"/>
            </a:pPr>
            <a:r>
              <a:rPr lang="en-US" dirty="0"/>
              <a:t>Burnout doesn't happen suddenly.  It can be insidious, creeping up on us over time like a slow leak.  Can be hard to recognize. </a:t>
            </a:r>
            <a:endParaRPr lang="en-US" dirty="0">
              <a:cs typeface="Calibri"/>
            </a:endParaRPr>
          </a:p>
          <a:p>
            <a:endParaRPr lang="en-US" dirty="0"/>
          </a:p>
          <a:p>
            <a:r>
              <a:rPr lang="en-US" b="1" dirty="0"/>
              <a:t>Resources</a:t>
            </a:r>
          </a:p>
          <a:p>
            <a:r>
              <a:rPr lang="en-US" dirty="0"/>
              <a:t>When providing the below articles to participants, be certain to acknowledge that an individual can take actions to diminish burnout, HOWEVER, if an organization in which one works has a culture of toxic stress, the individual has not FAILED at diminishing burnout.  Responsibility also lays with the organization to create a trauma informed environment.</a:t>
            </a:r>
          </a:p>
          <a:p>
            <a:endParaRPr lang="en-US" dirty="0"/>
          </a:p>
          <a:p>
            <a:r>
              <a:rPr lang="en-US" sz="1200" u="sng" kern="1200" dirty="0">
                <a:solidFill>
                  <a:srgbClr val="0070C0"/>
                </a:solidFill>
                <a:latin typeface="+mn-lt"/>
                <a:ea typeface="+mn-ea"/>
                <a:cs typeface="+mn-cs"/>
              </a:rPr>
              <a:t>https://www.theatlantic.com/politics/archive/2021/03/how-tell-if-you-have-burnout/618250/</a:t>
            </a:r>
            <a:r>
              <a:rPr lang="en-US" sz="1200" u="none" kern="1200" dirty="0">
                <a:solidFill>
                  <a:srgbClr val="0070C0"/>
                </a:solidFill>
                <a:latin typeface="+mn-lt"/>
                <a:ea typeface="+mn-ea"/>
                <a:cs typeface="+mn-cs"/>
              </a:rPr>
              <a:t> - Organization has responsibility to support TIC environments</a:t>
            </a:r>
            <a:endParaRPr lang="en-US" u="sng" dirty="0">
              <a:solidFill>
                <a:srgbClr val="0070C0"/>
              </a:solidFill>
            </a:endParaRPr>
          </a:p>
          <a:p>
            <a:endParaRPr lang="en-US" dirty="0"/>
          </a:p>
          <a:p>
            <a:r>
              <a:rPr lang="en-US" dirty="0">
                <a:hlinkClick r:id="rId4"/>
              </a:rPr>
              <a:t>https://www.forbes.com/sites/learnvest/2013/04/01/10-signs-youre-burning-out-and-what-to-do-about-it/#2ac7dc6a625b</a:t>
            </a:r>
            <a:r>
              <a:rPr lang="en-US" dirty="0"/>
              <a:t> – Individual actions to diminish burnout</a:t>
            </a:r>
          </a:p>
          <a:p>
            <a:endParaRPr lang="en-US" dirty="0"/>
          </a:p>
        </p:txBody>
      </p:sp>
      <p:sp>
        <p:nvSpPr>
          <p:cNvPr id="4" name="Slide Number Placeholder 3"/>
          <p:cNvSpPr>
            <a:spLocks noGrp="1"/>
          </p:cNvSpPr>
          <p:nvPr>
            <p:ph type="sldNum" sz="quarter" idx="5"/>
          </p:nvPr>
        </p:nvSpPr>
        <p:spPr/>
        <p:txBody>
          <a:bodyPr/>
          <a:lstStyle/>
          <a:p>
            <a:fld id="{18E82E80-CBCE-4F51-90D0-55131EF4516F}" type="slidenum">
              <a:rPr lang="en-US" smtClean="0"/>
              <a:t>48</a:t>
            </a:fld>
            <a:endParaRPr lang="en-US"/>
          </a:p>
        </p:txBody>
      </p:sp>
    </p:spTree>
    <p:extLst>
      <p:ext uri="{BB962C8B-B14F-4D97-AF65-F5344CB8AC3E}">
        <p14:creationId xmlns:p14="http://schemas.microsoft.com/office/powerpoint/2010/main" val="720817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999"/>
              </a:lnSpc>
              <a:spcBef>
                <a:spcPts val="0"/>
              </a:spcBef>
              <a:spcAft>
                <a:spcPts val="0"/>
              </a:spcAft>
              <a:buClrTx/>
              <a:buSzTx/>
              <a:buFont typeface="Arial"/>
              <a:buNone/>
              <a:tabLst/>
              <a:defRPr/>
            </a:pPr>
            <a:r>
              <a:rPr lang="en-US" b="1" dirty="0"/>
              <a:t>Facilitator:</a:t>
            </a:r>
          </a:p>
          <a:p>
            <a:pPr marL="0" indent="0">
              <a:lnSpc>
                <a:spcPct val="114999"/>
              </a:lnSpc>
              <a:buFont typeface="Arial"/>
              <a:buNone/>
            </a:pPr>
            <a:endParaRPr lang="en-US" b="1" dirty="0"/>
          </a:p>
          <a:p>
            <a:pPr marL="0" indent="0">
              <a:lnSpc>
                <a:spcPct val="114999"/>
              </a:lnSpc>
              <a:buFont typeface="Arial"/>
              <a:buNone/>
            </a:pPr>
            <a:r>
              <a:rPr lang="en-US" b="1" dirty="0"/>
              <a:t>Compassion Fatigue: </a:t>
            </a:r>
          </a:p>
          <a:p>
            <a:pPr marL="0" indent="0">
              <a:lnSpc>
                <a:spcPct val="114999"/>
              </a:lnSpc>
              <a:buFont typeface="Arial"/>
              <a:buNone/>
            </a:pPr>
            <a:r>
              <a:rPr lang="en-US" b="0" dirty="0"/>
              <a:t>A growing </a:t>
            </a:r>
            <a:r>
              <a:rPr lang="en-US" dirty="0"/>
              <a:t>body of research (</a:t>
            </a:r>
            <a:r>
              <a:rPr lang="en-US" i="1" dirty="0" err="1"/>
              <a:t>Compassionomics</a:t>
            </a:r>
            <a:r>
              <a:rPr lang="en-US" i="1" dirty="0"/>
              <a:t> </a:t>
            </a:r>
            <a:r>
              <a:rPr lang="en-US" i="0" dirty="0"/>
              <a:t>by S. </a:t>
            </a:r>
            <a:r>
              <a:rPr lang="en-US" i="0" dirty="0" err="1"/>
              <a:t>Trzeciak</a:t>
            </a:r>
            <a:r>
              <a:rPr lang="en-US" i="0" dirty="0"/>
              <a:t> &amp; A. </a:t>
            </a:r>
            <a:r>
              <a:rPr lang="en-US" i="0" dirty="0" err="1"/>
              <a:t>Mazzarelli</a:t>
            </a:r>
            <a:r>
              <a:rPr lang="en-US" i="0" dirty="0"/>
              <a:t>)</a:t>
            </a:r>
            <a:r>
              <a:rPr lang="en-US" dirty="0"/>
              <a:t>) shows us that this should really be re-named “Empathy Fatigue.” </a:t>
            </a:r>
          </a:p>
          <a:p>
            <a:pPr marL="0" indent="0">
              <a:lnSpc>
                <a:spcPct val="114999"/>
              </a:lnSpc>
              <a:buFont typeface="Arial"/>
              <a:buNone/>
            </a:pPr>
            <a:endParaRPr lang="en-US" dirty="0"/>
          </a:p>
          <a:p>
            <a:pPr marL="0" indent="0">
              <a:lnSpc>
                <a:spcPct val="114999"/>
              </a:lnSpc>
              <a:buFont typeface="Arial"/>
              <a:buNone/>
            </a:pPr>
            <a:r>
              <a:rPr lang="en-US" u="sng" dirty="0"/>
              <a:t>Empathy </a:t>
            </a:r>
            <a:r>
              <a:rPr lang="en-US" dirty="0"/>
              <a:t>– allows us to meaningfully connect with others’ experiences.  But is organized in a way that taps into our own pain centers.  To feel empathy we need to connect with our own experience of something similar.  </a:t>
            </a:r>
          </a:p>
          <a:p>
            <a:pPr marL="0" indent="0">
              <a:lnSpc>
                <a:spcPct val="114999"/>
              </a:lnSpc>
              <a:buFont typeface="Arial"/>
              <a:buNone/>
            </a:pPr>
            <a:endParaRPr lang="en-US" dirty="0"/>
          </a:p>
          <a:p>
            <a:pPr marL="0" indent="0">
              <a:lnSpc>
                <a:spcPct val="114999"/>
              </a:lnSpc>
              <a:buFont typeface="Arial"/>
              <a:buNone/>
            </a:pPr>
            <a:r>
              <a:rPr lang="en-US" dirty="0"/>
              <a:t>Compassion fatigue  usually affects those who do their work well.   The essential act of listening to trauma stories may take an emotional toll. </a:t>
            </a:r>
            <a:r>
              <a:rPr lang="en-US" b="1" dirty="0"/>
              <a:t>Compassion fatigue </a:t>
            </a:r>
            <a:r>
              <a:rPr lang="en-US" dirty="0"/>
              <a:t>can be defined as the deep physical, emotional, and spiritual exhaustion of seeing and hearing the problems and suffering of those we work with. </a:t>
            </a:r>
            <a:endParaRPr lang="en-US" dirty="0">
              <a:cs typeface="Calibri"/>
            </a:endParaRPr>
          </a:p>
          <a:p>
            <a:pPr marL="171450" indent="-171450">
              <a:lnSpc>
                <a:spcPct val="114999"/>
              </a:lnSpc>
              <a:buFont typeface="Arial"/>
              <a:buChar char="•"/>
            </a:pPr>
            <a:r>
              <a:rPr lang="en-US" dirty="0"/>
              <a:t>It happens when you feel like you've given everything you have to give. You are left feeling drained, empty. You might even feel guilty that you feel this way. However, a distinguishing factor is that it's not that you stop caring anymore, it's just sometimes hard to keep caring that much *</a:t>
            </a:r>
            <a:r>
              <a:rPr lang="en-US" u="sng" dirty="0"/>
              <a:t>and</a:t>
            </a:r>
            <a:r>
              <a:rPr lang="en-US" dirty="0"/>
              <a:t>* sustain that degree of caring.  And honestly, it’s a natural part of the helping profession.  Just as an untreated cold can turn into something more serious, compassion fatigue that is not addressed may turn into burnout.</a:t>
            </a:r>
          </a:p>
          <a:p>
            <a:pPr marL="171450" indent="-171450">
              <a:lnSpc>
                <a:spcPct val="114999"/>
              </a:lnSpc>
              <a:buFont typeface="Arial"/>
              <a:buChar char="•"/>
            </a:pPr>
            <a:r>
              <a:rPr lang="en-US" dirty="0"/>
              <a:t>Compassion fatigued practitioners continue to give themselves fully to their clients, finding it difficult to maintain a healthy balance of empathy and emotional distance. </a:t>
            </a:r>
            <a:endParaRPr lang="en-US" dirty="0">
              <a:cs typeface="Calibri"/>
            </a:endParaRPr>
          </a:p>
          <a:p>
            <a:pPr marL="628650" lvl="1" indent="-171450">
              <a:lnSpc>
                <a:spcPct val="114999"/>
              </a:lnSpc>
              <a:buFont typeface="Arial"/>
              <a:buChar char="•"/>
            </a:pPr>
            <a:r>
              <a:rPr lang="en-US" dirty="0"/>
              <a:t>Experience a decrease in hope and optimism about the value of the work.</a:t>
            </a:r>
            <a:endParaRPr lang="en-US" dirty="0">
              <a:cs typeface="Calibri"/>
            </a:endParaRPr>
          </a:p>
          <a:p>
            <a:pPr marL="628650" lvl="1" indent="-171450">
              <a:lnSpc>
                <a:spcPct val="114999"/>
              </a:lnSpc>
              <a:buFont typeface="Arial"/>
              <a:buChar char="•"/>
            </a:pPr>
            <a:r>
              <a:rPr lang="en-US" dirty="0"/>
              <a:t>Can be a typical response to work overload; can come and go depending on demands.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Vicarious Trauma: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 </a:t>
            </a:r>
            <a:r>
              <a:rPr lang="en-US" dirty="0"/>
              <a:t>response to exposure to trauma and toxic stress through the experiences of the people served .  It happens over time and accumulates as the worker is exposed to more and more stories, and it can lead to a profound shift in world view.  The worker may begin to develop the belief that the world is a scary, unsafe place and that people cannot be trusted, just as the people they serve have come to believe because of their exposure to trauma and toxic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Secondary Traumatic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slightly different from Vicarious Trauma.  Secondary Traumatic Stress is when the worker may experience some symptoms of traumatic stress after hearing the story of someone else’s trauma.  The worker may be preoccupied with thoughts about the event, become irritable or agitated specifically related to what was shared.  </a:t>
            </a:r>
          </a:p>
          <a:p>
            <a:endParaRPr lang="en-US" dirty="0"/>
          </a:p>
        </p:txBody>
      </p:sp>
      <p:sp>
        <p:nvSpPr>
          <p:cNvPr id="4" name="Slide Number Placeholder 3"/>
          <p:cNvSpPr>
            <a:spLocks noGrp="1"/>
          </p:cNvSpPr>
          <p:nvPr>
            <p:ph type="sldNum" sz="quarter" idx="5"/>
          </p:nvPr>
        </p:nvSpPr>
        <p:spPr/>
        <p:txBody>
          <a:bodyPr/>
          <a:lstStyle/>
          <a:p>
            <a:fld id="{18E82E80-CBCE-4F51-90D0-55131EF4516F}" type="slidenum">
              <a:rPr lang="en-US" smtClean="0"/>
              <a:t>49</a:t>
            </a:fld>
            <a:endParaRPr lang="en-US"/>
          </a:p>
        </p:txBody>
      </p:sp>
    </p:spTree>
    <p:extLst>
      <p:ext uri="{BB962C8B-B14F-4D97-AF65-F5344CB8AC3E}">
        <p14:creationId xmlns:p14="http://schemas.microsoft.com/office/powerpoint/2010/main" val="1171509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a:t>Facilitator:</a:t>
            </a:r>
          </a:p>
          <a:p>
            <a:pPr marL="0" indent="0">
              <a:buFont typeface="Arial"/>
              <a:buNone/>
            </a:pPr>
            <a:endParaRPr lang="en-US" b="1">
              <a:cs typeface="Calibri" panose="020F0502020204030204"/>
            </a:endParaRPr>
          </a:p>
          <a:p>
            <a:pPr marL="0" indent="0">
              <a:buFont typeface="Arial"/>
              <a:buNone/>
            </a:pPr>
            <a:r>
              <a:rPr lang="en-US" b="1">
                <a:cs typeface="Calibri" panose="020F0502020204030204"/>
              </a:rPr>
              <a:t>Moral Injury - </a:t>
            </a:r>
            <a:r>
              <a:rPr lang="en-US">
                <a:cs typeface="Calibri" panose="020F0502020204030204"/>
              </a:rPr>
              <a:t>This is vicarious trauma related to what I see in the word vs what I see in my work</a:t>
            </a:r>
            <a:r>
              <a:rPr lang="en-US" b="1" i="1">
                <a:cs typeface="Calibri" panose="020F0502020204030204"/>
              </a:rPr>
              <a:t> </a:t>
            </a:r>
            <a:r>
              <a:rPr lang="en-US" b="0" i="0">
                <a:cs typeface="Calibri" panose="020F0502020204030204"/>
              </a:rPr>
              <a:t>(i.e. </a:t>
            </a:r>
            <a:r>
              <a:rPr lang="en-US">
                <a:cs typeface="Calibri" panose="020F0502020204030204"/>
              </a:rPr>
              <a:t>inequities, racialized violence, atrocities in the world).</a:t>
            </a:r>
          </a:p>
          <a:p>
            <a:pPr marL="0" indent="0">
              <a:buFont typeface="Arial"/>
              <a:buNone/>
            </a:pPr>
            <a:r>
              <a:rPr lang="en-US">
                <a:cs typeface="Calibri" panose="020F0502020204030204"/>
              </a:rPr>
              <a:t> </a:t>
            </a:r>
            <a:endParaRPr lang="en-US" b="1" i="1">
              <a:cs typeface="Calibri" panose="020F0502020204030204"/>
            </a:endParaRPr>
          </a:p>
          <a:p>
            <a:pPr marL="0" indent="0">
              <a:buFont typeface="Arial"/>
              <a:buNone/>
            </a:pPr>
            <a:r>
              <a:rPr lang="en-US"/>
              <a:t>As defined by NCTSN (National Child Traumatic Stress Network) </a:t>
            </a:r>
          </a:p>
          <a:p>
            <a:pPr marL="0" indent="0">
              <a:buFont typeface="Arial"/>
              <a:buNone/>
            </a:pPr>
            <a:r>
              <a:rPr lang="en-US"/>
              <a:t>"Stress that occurs when one believes they know the right thing to do, but institutional or other constraints make it difficult to pursue the desired course of action."</a:t>
            </a:r>
            <a:endParaRPr lang="en-US">
              <a:cs typeface="Calibri" panose="020F0502020204030204"/>
            </a:endParaRPr>
          </a:p>
          <a:p>
            <a:pPr marL="171450" indent="-171450">
              <a:buFont typeface="Arial"/>
              <a:buChar char="•"/>
            </a:pPr>
            <a:r>
              <a:rPr lang="en-US">
                <a:cs typeface="Calibri" panose="020F0502020204030204"/>
              </a:rPr>
              <a:t>Result from</a:t>
            </a:r>
            <a:r>
              <a:rPr lang="en-US"/>
              <a:t> "violations of deeply held beliefs about what is right".</a:t>
            </a:r>
            <a:endParaRPr lang="en-US">
              <a:cs typeface="Calibri" panose="020F0502020204030204"/>
            </a:endParaRPr>
          </a:p>
          <a:p>
            <a:pPr marL="171450" indent="-171450">
              <a:buFont typeface="Arial"/>
              <a:buChar char="•"/>
            </a:pPr>
            <a:r>
              <a:rPr lang="en-US">
                <a:cs typeface="Calibri" panose="020F0502020204030204"/>
              </a:rPr>
              <a:t>“M</a:t>
            </a:r>
            <a:r>
              <a:rPr lang="en-US"/>
              <a:t>oral injury can result from a variety of additional causes: inability to stop others from committing atrocities; carrying out management directives that violate personal values; </a:t>
            </a:r>
            <a:r>
              <a:rPr lang="en-US" b="0"/>
              <a:t>witnessing random suffering caused by natural disasters; tolerating overwhelming injustice.“</a:t>
            </a:r>
          </a:p>
          <a:p>
            <a:pPr marL="0" indent="0">
              <a:buFont typeface="Arial"/>
              <a:buNone/>
            </a:pPr>
            <a:endParaRPr lang="en-US">
              <a:cs typeface="Calibri" panose="020F0502020204030204"/>
            </a:endParaRPr>
          </a:p>
          <a:p>
            <a:pPr marL="0" indent="0">
              <a:buFont typeface="Arial"/>
              <a:buNone/>
            </a:pPr>
            <a:r>
              <a:rPr lang="en-US">
                <a:cs typeface="Calibri" panose="020F0502020204030204"/>
              </a:rPr>
              <a:t>The Headington Institute refers to moral injury as another type of emotional pain that is caused by the work that helping professionals do or by other work (such as the work of our military or law enforcement).  </a:t>
            </a:r>
            <a:r>
              <a:rPr lang="en-US">
                <a:hlinkClick r:id="" action="ppaction://noaction"/>
              </a:rPr>
              <a:t>https://www.headington-institute.org/resource/moral-injury/</a:t>
            </a:r>
          </a:p>
          <a:p>
            <a:pPr marL="0" indent="0">
              <a:buFont typeface="Arial"/>
              <a:buNone/>
            </a:pPr>
            <a:endParaRPr lang="en-US">
              <a:hlinkClick r:id="" action="ppaction://noaction"/>
            </a:endParaRPr>
          </a:p>
          <a:p>
            <a:pPr marL="0" indent="0">
              <a:buFont typeface="Arial"/>
              <a:buNone/>
            </a:pPr>
            <a:r>
              <a:rPr lang="en-US">
                <a:cs typeface="Calibri" panose="020F0502020204030204"/>
              </a:rPr>
              <a:t>National Center for PTSD defines Moral Injury as: "</a:t>
            </a:r>
            <a:r>
              <a:rPr lang="en-US"/>
              <a:t>An event occurs where someone’s values and morals are violated by perpetrating, failing to prevent, or bearing witness to acts that transgress deeply held moral beliefs and values. The person feels moral pain (involving emotions and cognitions) in response to the event. Moral injury is the lasting psychological, biological, spiritual, behavioral, and social Impact of the morally injurious event."  </a:t>
            </a:r>
            <a:r>
              <a:rPr lang="en-US">
                <a:hlinkClick r:id="rId3"/>
              </a:rPr>
              <a:t>https://www.ptsd.va.gov/professional/consult/2019lecture_archive/05152019_lecture_slides.pdf</a:t>
            </a:r>
            <a:endParaRPr lang="en-US">
              <a:cs typeface="Calibri" panose="020F0502020204030204"/>
            </a:endParaRPr>
          </a:p>
          <a:p>
            <a:pPr marL="171450" indent="-171450">
              <a:buFont typeface="Arial"/>
              <a:buChar char="•"/>
            </a:pPr>
            <a:endParaRPr lang="en-US" b="1">
              <a:cs typeface="Calibri" panose="020F0502020204030204"/>
            </a:endParaRPr>
          </a:p>
          <a:p>
            <a:r>
              <a:rPr lang="en-US" b="0" u="none">
                <a:solidFill>
                  <a:schemeClr val="tx1"/>
                </a:solidFill>
                <a:cs typeface="Calibri" panose="020F0502020204030204"/>
                <a:hlinkClick r:id="" action="ppaction://noaction">
                  <a:extLst>
                    <a:ext uri="{A12FA001-AC4F-418D-AE19-62706E023703}">
                      <ahyp:hlinkClr xmlns:ahyp="http://schemas.microsoft.com/office/drawing/2018/hyperlinkcolor" val="tx"/>
                    </a:ext>
                  </a:extLst>
                </a:hlinkClick>
              </a:rPr>
              <a:t>Resource links</a:t>
            </a:r>
          </a:p>
          <a:p>
            <a:endParaRPr lang="en-US" b="0" u="none">
              <a:solidFill>
                <a:schemeClr val="tx1"/>
              </a:solidFill>
              <a:cs typeface="Calibri" panose="020F0502020204030204"/>
              <a:hlinkClick r:id="" action="ppaction://noaction">
                <a:extLst>
                  <a:ext uri="{A12FA001-AC4F-418D-AE19-62706E023703}">
                    <ahyp:hlinkClr xmlns:ahyp="http://schemas.microsoft.com/office/drawing/2018/hyperlinkcolor" val="tx"/>
                  </a:ext>
                </a:extLst>
              </a:hlinkClick>
            </a:endParaRPr>
          </a:p>
          <a:p>
            <a:r>
              <a:rPr lang="en-US">
                <a:hlinkClick r:id="rId4"/>
              </a:rPr>
              <a:t>https://www.headington-institute.org/resource/moral-injury/</a:t>
            </a:r>
            <a:endParaRPr lang="en-US">
              <a:cs typeface="Calibri"/>
              <a:hlinkClick r:id="rId4"/>
            </a:endParaRPr>
          </a:p>
          <a:p>
            <a:r>
              <a:rPr lang="en-US">
                <a:hlinkClick r:id="rId3"/>
              </a:rPr>
              <a:t>https://www.ptsd.va.gov/professional/consult/2019lecture_archive/05152019_lecture_slides.pdf</a:t>
            </a:r>
            <a:r>
              <a:rPr lang="en-US"/>
              <a:t> National Center for PTSD</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50</a:t>
            </a:fld>
            <a:endParaRPr lang="en-US"/>
          </a:p>
        </p:txBody>
      </p:sp>
    </p:spTree>
    <p:extLst>
      <p:ext uri="{BB962C8B-B14F-4D97-AF65-F5344CB8AC3E}">
        <p14:creationId xmlns:p14="http://schemas.microsoft.com/office/powerpoint/2010/main" val="643468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Facilitator:</a:t>
            </a:r>
          </a:p>
          <a:p>
            <a:r>
              <a:rPr lang="en-US"/>
              <a:t>Much of the focus of self-care, burnout prevention, compassion satisfaction has landed in the laps of individuals.  There are certainly active steps and protective factors that individuals can put in place to mitigate and/or prevent negative outcomes and sustain joy in one’s work.  However, it is just as critical for organizations to review their own contributions to the positive work-life balance of employees.  Let’s review some of these factors.</a:t>
            </a:r>
          </a:p>
        </p:txBody>
      </p:sp>
      <p:sp>
        <p:nvSpPr>
          <p:cNvPr id="4" name="Slide Number Placeholder 3"/>
          <p:cNvSpPr>
            <a:spLocks noGrp="1"/>
          </p:cNvSpPr>
          <p:nvPr>
            <p:ph type="sldNum" sz="quarter" idx="5"/>
          </p:nvPr>
        </p:nvSpPr>
        <p:spPr/>
        <p:txBody>
          <a:bodyPr/>
          <a:lstStyle/>
          <a:p>
            <a:fld id="{18E82E80-CBCE-4F51-90D0-55131EF4516F}" type="slidenum">
              <a:rPr lang="en-US" smtClean="0"/>
              <a:t>51</a:t>
            </a:fld>
            <a:endParaRPr lang="en-US"/>
          </a:p>
        </p:txBody>
      </p:sp>
    </p:spTree>
    <p:extLst>
      <p:ext uri="{BB962C8B-B14F-4D97-AF65-F5344CB8AC3E}">
        <p14:creationId xmlns:p14="http://schemas.microsoft.com/office/powerpoint/2010/main" val="723866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p>
          <a:p>
            <a:r>
              <a:rPr lang="en-US" b="0" dirty="0"/>
              <a:t>(Goal is to create a brief understanding without becoming too technical.)</a:t>
            </a:r>
          </a:p>
          <a:p>
            <a:endParaRPr lang="en-US" b="0" dirty="0"/>
          </a:p>
          <a:p>
            <a:r>
              <a:rPr lang="en-US" b="0" dirty="0"/>
              <a:t>There are two parts to our </a:t>
            </a:r>
            <a:r>
              <a:rPr lang="en-US" b="0" i="1" dirty="0"/>
              <a:t>autonomic nervous system </a:t>
            </a:r>
            <a:r>
              <a:rPr lang="en-US" b="0" dirty="0"/>
              <a:t>– the part of our nervous system that is considered to be outside of our voluntary control.  They are the parasympathetic and sympathetic nervous systems. </a:t>
            </a:r>
            <a:r>
              <a:rPr lang="en-US" sz="1200" b="0" i="0" kern="1200" dirty="0">
                <a:solidFill>
                  <a:schemeClr val="tx1"/>
                </a:solidFill>
                <a:effectLst/>
                <a:latin typeface="+mn-lt"/>
                <a:ea typeface="+mn-ea"/>
                <a:cs typeface="+mn-cs"/>
              </a:rPr>
              <a:t>The sympathetic nervous system is involved in preparing the body for stress-related activities; the parasympathetic nervous system is associated with returning the body to routine, day-to-day operations. The two systems have complementary functions, operating in tandem to maintain the body’s homeostasis – or equilibrium.  The sympathetic nervous system is activated when we are faced with stressful or high-arousal situations.  Once the threat has been resolved, the parasympathetic nervous system takes over and returns bodily functions to a relaxed state.</a:t>
            </a:r>
          </a:p>
          <a:p>
            <a:endParaRPr lang="en-US" dirty="0"/>
          </a:p>
          <a:p>
            <a:r>
              <a:rPr lang="en-US" b="1" u="sng" dirty="0"/>
              <a:t>Responses in Each System</a:t>
            </a:r>
          </a:p>
          <a:p>
            <a:endParaRPr lang="en-US" b="1" u="sng" dirty="0"/>
          </a:p>
          <a:p>
            <a:r>
              <a:rPr lang="en-US" b="1" dirty="0"/>
              <a:t>Sympathetic: </a:t>
            </a:r>
            <a:r>
              <a:rPr lang="en-US" b="0" dirty="0"/>
              <a:t>Acceleration (gas pedal)</a:t>
            </a:r>
          </a:p>
          <a:p>
            <a:pPr marL="285750" indent="-285750">
              <a:buFont typeface="Arial"/>
              <a:buChar char="•"/>
            </a:pPr>
            <a:r>
              <a:rPr lang="en-US" sz="1200" b="0" i="0" u="none" strike="noStrike" noProof="0" dirty="0">
                <a:latin typeface="Arial"/>
              </a:rPr>
              <a:t>Fight/Flight</a:t>
            </a:r>
            <a:endParaRPr lang="en-US" sz="1200" b="0" dirty="0"/>
          </a:p>
          <a:p>
            <a:pPr marL="285750" lvl="0" indent="-285750">
              <a:buFont typeface="Arial"/>
              <a:buChar char="•"/>
            </a:pPr>
            <a:r>
              <a:rPr lang="en-US" sz="1200" b="0" dirty="0"/>
              <a:t>Breathing rapid/shallow</a:t>
            </a:r>
          </a:p>
          <a:p>
            <a:pPr marL="285750" lvl="0" indent="-285750">
              <a:buFont typeface="Arial"/>
              <a:buChar char="•"/>
            </a:pPr>
            <a:r>
              <a:rPr lang="en-US" sz="1200" b="0" dirty="0"/>
              <a:t>Increased </a:t>
            </a:r>
          </a:p>
          <a:p>
            <a:pPr marL="0" lvl="0" indent="0">
              <a:buNone/>
            </a:pPr>
            <a:r>
              <a:rPr lang="en-US" sz="1200" b="0" dirty="0"/>
              <a:t>     -  heart rate</a:t>
            </a:r>
            <a:endParaRPr lang="en-US" b="0" dirty="0"/>
          </a:p>
          <a:p>
            <a:pPr marL="0" lvl="0" indent="0">
              <a:buNone/>
            </a:pPr>
            <a:r>
              <a:rPr lang="en-US" sz="1200" b="0" dirty="0"/>
              <a:t>     -  blood pressure</a:t>
            </a:r>
            <a:endParaRPr lang="en-US" b="0" dirty="0"/>
          </a:p>
          <a:p>
            <a:pPr marL="0" lvl="0" indent="0">
              <a:buNone/>
            </a:pPr>
            <a:r>
              <a:rPr lang="en-US" sz="1200" b="0" dirty="0"/>
              <a:t>     -  blood sugar</a:t>
            </a:r>
          </a:p>
          <a:p>
            <a:pPr marL="285750" lvl="0" indent="-285750">
              <a:buFont typeface="Arial"/>
              <a:buChar char="•"/>
            </a:pPr>
            <a:r>
              <a:rPr lang="en-US" sz="1200" b="0" dirty="0"/>
              <a:t>Digestion off-line</a:t>
            </a:r>
            <a:endParaRPr lang="en-US" b="0" dirty="0"/>
          </a:p>
          <a:p>
            <a:pPr marL="285750" lvl="0" indent="-285750">
              <a:buFont typeface="Arial"/>
              <a:buChar char="•"/>
            </a:pPr>
            <a:r>
              <a:rPr lang="en-US" sz="1200" b="0" dirty="0"/>
              <a:t>Alert level is high</a:t>
            </a:r>
          </a:p>
          <a:p>
            <a:pPr marL="0" lvl="0" indent="0">
              <a:buFont typeface="Arial"/>
              <a:buNone/>
            </a:pPr>
            <a:endParaRPr lang="en-US" sz="1200" b="0" dirty="0"/>
          </a:p>
          <a:p>
            <a:pPr marL="0" lvl="0" indent="0">
              <a:buFont typeface="Arial"/>
              <a:buNone/>
            </a:pPr>
            <a:r>
              <a:rPr lang="en-US" sz="1200" b="1" dirty="0"/>
              <a:t>Parasympathetic – </a:t>
            </a:r>
            <a:r>
              <a:rPr lang="en-US" sz="1200" b="0" dirty="0"/>
              <a:t>Deceleration (brakes)</a:t>
            </a:r>
          </a:p>
          <a:p>
            <a:pPr marL="285750" indent="-285750">
              <a:buFont typeface="Arial"/>
              <a:buChar char="•"/>
            </a:pPr>
            <a:r>
              <a:rPr lang="en-US" sz="1200" b="0" i="0" u="none" strike="noStrike" noProof="0" dirty="0">
                <a:latin typeface="Arial"/>
              </a:rPr>
              <a:t>Rest/Digest</a:t>
            </a:r>
            <a:endParaRPr lang="en-US" b="0" dirty="0"/>
          </a:p>
          <a:p>
            <a:pPr marL="285750" lvl="0" indent="-285750">
              <a:buFont typeface="Arial"/>
              <a:buChar char="•"/>
            </a:pPr>
            <a:r>
              <a:rPr lang="en-US" sz="1200" b="0" dirty="0"/>
              <a:t>Breathing calm/even</a:t>
            </a:r>
          </a:p>
          <a:p>
            <a:pPr marL="285750" lvl="0" indent="-285750">
              <a:buFont typeface="Arial"/>
              <a:buChar char="•"/>
            </a:pPr>
            <a:r>
              <a:rPr lang="en-US" sz="1200" b="0" dirty="0"/>
              <a:t>Resting heart rate</a:t>
            </a:r>
          </a:p>
          <a:p>
            <a:pPr marL="285750" lvl="0" indent="-285750">
              <a:buFont typeface="Arial"/>
              <a:buChar char="•"/>
            </a:pPr>
            <a:r>
              <a:rPr lang="en-US" sz="1200" b="0" dirty="0"/>
              <a:t>Normal:  </a:t>
            </a:r>
            <a:endParaRPr lang="en-US" b="0" dirty="0"/>
          </a:p>
          <a:p>
            <a:pPr marL="0" lvl="0" indent="0">
              <a:buNone/>
            </a:pPr>
            <a:r>
              <a:rPr lang="en-US" sz="1200" b="0" dirty="0"/>
              <a:t>     -  blood pressure</a:t>
            </a:r>
            <a:endParaRPr lang="en-US" b="0" dirty="0"/>
          </a:p>
          <a:p>
            <a:pPr marL="0" lvl="0" indent="0">
              <a:buNone/>
            </a:pPr>
            <a:r>
              <a:rPr lang="en-US" sz="1200" b="0" dirty="0"/>
              <a:t>     -  blood sugar and </a:t>
            </a:r>
            <a:endParaRPr lang="en-US" b="0" dirty="0"/>
          </a:p>
          <a:p>
            <a:pPr marL="285750" lvl="0" indent="-285750">
              <a:buFont typeface="Arial"/>
              <a:buChar char="•"/>
            </a:pPr>
            <a:r>
              <a:rPr lang="en-US" sz="1200" b="0" dirty="0"/>
              <a:t>Digestion on-line</a:t>
            </a:r>
            <a:endParaRPr lang="en-US" b="0" dirty="0"/>
          </a:p>
          <a:p>
            <a:pPr marL="285750" lvl="0" indent="-285750">
              <a:buFont typeface="Arial"/>
              <a:buChar char="•"/>
            </a:pPr>
            <a:r>
              <a:rPr lang="en-US" sz="1200" b="0" dirty="0"/>
              <a:t>Alert level is low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82E80-CBCE-4F51-90D0-55131EF4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867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a:t>
            </a:r>
            <a:endParaRPr lang="en-US" u="sng" dirty="0">
              <a:cs typeface="Calibri"/>
            </a:endParaRPr>
          </a:p>
          <a:p>
            <a:r>
              <a:rPr lang="en-US" u="sng" dirty="0">
                <a:cs typeface="Calibri"/>
              </a:rPr>
              <a:t>Resource</a:t>
            </a:r>
          </a:p>
          <a:p>
            <a:r>
              <a:rPr lang="en-US">
                <a:cs typeface="Calibri"/>
              </a:rPr>
              <a:t>Vignette </a:t>
            </a:r>
          </a:p>
          <a:p>
            <a:r>
              <a:rPr lang="en-US">
                <a:cs typeface="Calibri"/>
              </a:rPr>
              <a:t>Share a vignette here for highlighting this slide/talking points.</a:t>
            </a:r>
          </a:p>
          <a:p>
            <a:endParaRPr lang="en-US">
              <a:cs typeface="Calibri"/>
            </a:endParaRPr>
          </a:p>
          <a:p>
            <a:r>
              <a:rPr lang="en-US">
                <a:cs typeface="Calibri"/>
              </a:rPr>
              <a:t>Read vignette with participants and identify factors from the slide rather than a deeper processing of the person in the vignette</a:t>
            </a:r>
          </a:p>
          <a:p>
            <a:endParaRPr lang="en-US">
              <a:cs typeface="Calibri"/>
            </a:endParaRPr>
          </a:p>
          <a:p>
            <a:r>
              <a:rPr lang="en-US">
                <a:cs typeface="Calibri"/>
              </a:rPr>
              <a:t>This is a starting point of thinking about supporting colleagues who identify with marginalized groups (yet we know that all of us are impacted by stress in the workplace)</a:t>
            </a:r>
          </a:p>
          <a:p>
            <a:endParaRPr lang="en-US">
              <a:cs typeface="Calibri"/>
            </a:endParaRPr>
          </a:p>
          <a:p>
            <a:r>
              <a:rPr lang="en-US" b="1">
                <a:cs typeface="Calibri"/>
              </a:rPr>
              <a:t>Schemas &amp; Beliefs</a:t>
            </a:r>
            <a:r>
              <a:rPr lang="en-US">
                <a:cs typeface="Calibri"/>
              </a:rPr>
              <a:t> </a:t>
            </a:r>
          </a:p>
          <a:p>
            <a:r>
              <a:rPr lang="en-US">
                <a:cs typeface="Calibri"/>
              </a:rPr>
              <a:t>How we organize categories of information and the relationships among them.  What we believe about categories of information.</a:t>
            </a:r>
          </a:p>
          <a:p>
            <a:endParaRPr lang="en-US">
              <a:cs typeface="Calibri"/>
            </a:endParaRPr>
          </a:p>
          <a:p>
            <a:r>
              <a:rPr lang="en-US" b="1">
                <a:cs typeface="Calibri"/>
              </a:rPr>
              <a:t>Stigma Beliefs</a:t>
            </a:r>
          </a:p>
          <a:p>
            <a:r>
              <a:rPr lang="en-US" b="0">
                <a:cs typeface="Calibri"/>
              </a:rPr>
              <a:t>Categories that are marked by negative beliefs such as shame or disrespect especially having to do with race, gender, sexual orientation, mental health status </a:t>
            </a:r>
          </a:p>
          <a:p>
            <a:endParaRPr lang="en-US">
              <a:cs typeface="Calibri"/>
            </a:endParaRPr>
          </a:p>
          <a:p>
            <a:r>
              <a:rPr lang="en-US"/>
              <a:t>Acknowledge slide:</a:t>
            </a:r>
            <a:endParaRPr lang="en-US">
              <a:cs typeface="Calibri"/>
            </a:endParaRPr>
          </a:p>
          <a:p>
            <a:r>
              <a:rPr lang="en-US"/>
              <a:t>We need to recognize this and respond through care for ourselves and each other to support our ability to stay healthy in this work.  To do this we need a combination of both individual and community support practices.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52</a:t>
            </a:fld>
            <a:endParaRPr lang="en-US"/>
          </a:p>
        </p:txBody>
      </p:sp>
    </p:spTree>
    <p:extLst>
      <p:ext uri="{BB962C8B-B14F-4D97-AF65-F5344CB8AC3E}">
        <p14:creationId xmlns:p14="http://schemas.microsoft.com/office/powerpoint/2010/main" val="1065924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a:t>
            </a:r>
            <a:endParaRPr lang="en-US" u="sng">
              <a:cs typeface="Calibri"/>
            </a:endParaRPr>
          </a:p>
          <a:p>
            <a:r>
              <a:rPr lang="en-US" dirty="0"/>
              <a:t>Resource: National Child Traumatic Stress Network</a:t>
            </a:r>
          </a:p>
          <a:p>
            <a:endParaRPr lang="en-US" b="0"/>
          </a:p>
          <a:p>
            <a:r>
              <a:rPr lang="en-US" b="0" dirty="0"/>
              <a:t>Review slide</a:t>
            </a:r>
          </a:p>
          <a:p>
            <a:pPr marL="0" lvl="0" indent="0">
              <a:buFont typeface="Arial" panose="020B0604020202020204" pitchFamily="34" charset="0"/>
              <a:buNone/>
            </a:pPr>
            <a:r>
              <a:rPr lang="en-US" b="1" dirty="0"/>
              <a:t>Exposure to the same oppression and institutional racism as those they work with</a:t>
            </a:r>
          </a:p>
          <a:p>
            <a:pPr marL="228600" lvl="0" indent="-228600">
              <a:spcBef>
                <a:spcPts val="500"/>
              </a:spcBef>
              <a:buFont typeface="Arial"/>
              <a:buChar char="•"/>
            </a:pPr>
            <a:r>
              <a:rPr lang="en-US" dirty="0"/>
              <a:t>Providers may experience elevated levels of STS and/or moral distress when working with marginalized individuals and/or communities that do not have equal access to resources and/or who are overrepresented in systems such as child welfare and juvenile justice. </a:t>
            </a:r>
          </a:p>
          <a:p>
            <a:pPr marL="228600" lvl="0" indent="-228600">
              <a:spcBef>
                <a:spcPts val="500"/>
              </a:spcBef>
              <a:buFont typeface="Arial"/>
              <a:buChar char="•"/>
            </a:pPr>
            <a:r>
              <a:rPr lang="en-US" dirty="0"/>
              <a:t>This can be especially challenging for providers of color, who are often experiencing exposure to the same oppression and racism as the children and families they are working with. These providers are likely to have their own experiences of racism and microaggressions, both in their immediate experience and in their surrounding environment. Providers may also be experiencing oppression and institutional racism in the agencies, systems, and/or communities in which they work.  </a:t>
            </a:r>
          </a:p>
          <a:p>
            <a:pPr marL="228600" lvl="0" indent="-228600">
              <a:spcBef>
                <a:spcPts val="500"/>
              </a:spcBef>
              <a:buFont typeface="Arial"/>
              <a:buChar char="•"/>
            </a:pPr>
            <a:r>
              <a:rPr lang="en-US" dirty="0"/>
              <a:t>In all of these situations, they may be experiencing primary trauma as well as secondary trauma.</a:t>
            </a:r>
            <a:endParaRPr lang="en-US" b="0">
              <a:cs typeface="Calibri"/>
            </a:endParaRPr>
          </a:p>
          <a:p>
            <a:pPr marL="0" lvl="0" indent="0">
              <a:spcBef>
                <a:spcPts val="500"/>
              </a:spcBef>
              <a:buFont typeface="Arial"/>
              <a:buNone/>
            </a:pPr>
            <a:endParaRPr lang="en-US" b="0">
              <a:cs typeface="Calibri"/>
            </a:endParaRPr>
          </a:p>
          <a:p>
            <a:pPr marL="0" lvl="0" indent="0">
              <a:spcBef>
                <a:spcPts val="500"/>
              </a:spcBef>
              <a:buFont typeface="Arial"/>
              <a:buNone/>
            </a:pPr>
            <a:r>
              <a:rPr lang="en-US" b="1" dirty="0"/>
              <a:t>Similar background or similar experiences as those they serve</a:t>
            </a:r>
          </a:p>
          <a:p>
            <a:pPr marL="171450" lvl="0" indent="-171450">
              <a:spcBef>
                <a:spcPts val="500"/>
              </a:spcBef>
              <a:buFont typeface="Arial" panose="020B0604020202020204" pitchFamily="34" charset="0"/>
              <a:buChar char="•"/>
            </a:pPr>
            <a:r>
              <a:rPr lang="en-US" dirty="0"/>
              <a:t>Providers who are working with clients of a similar background or with similar experiences may identify with clients’ experiences and may feel more impacted because of this identification.  </a:t>
            </a:r>
          </a:p>
          <a:p>
            <a:pPr marL="171450" lvl="0" indent="-171450">
              <a:spcBef>
                <a:spcPts val="500"/>
              </a:spcBef>
              <a:buFont typeface="Arial" panose="020B0604020202020204" pitchFamily="34" charset="0"/>
              <a:buChar char="•"/>
            </a:pPr>
            <a:r>
              <a:rPr lang="en-US"/>
              <a:t>For example, an African-American child welfare worker whose job involves removing African-American children from their parents may feel heightened distress knowing that African-American children are over-represented in the child welfare system and tend to have longer stays compared to their white counterparts.</a:t>
            </a:r>
          </a:p>
          <a:p>
            <a:pPr marL="0" lvl="0" indent="0">
              <a:spcBef>
                <a:spcPts val="500"/>
              </a:spcBef>
              <a:buFont typeface="Arial" panose="020B0604020202020204" pitchFamily="34" charset="0"/>
              <a:buNone/>
            </a:pPr>
            <a:endParaRPr lang="en-US" b="0">
              <a:cs typeface="Calibri"/>
            </a:endParaRPr>
          </a:p>
          <a:p>
            <a:pPr marL="0" lvl="0" indent="0">
              <a:spcBef>
                <a:spcPts val="500"/>
              </a:spcBef>
              <a:buFont typeface="Arial" panose="020B0604020202020204" pitchFamily="34" charset="0"/>
              <a:buNone/>
            </a:pPr>
            <a:r>
              <a:rPr lang="en-US" b="1"/>
              <a:t>Lack of safety or support in their agency</a:t>
            </a:r>
          </a:p>
          <a:p>
            <a:pPr marL="171450" lvl="0" indent="-171450">
              <a:spcBef>
                <a:spcPts val="500"/>
              </a:spcBef>
              <a:buFont typeface="Arial" panose="020B0604020202020204" pitchFamily="34" charset="0"/>
              <a:buChar char="•"/>
            </a:pPr>
            <a:r>
              <a:rPr lang="en-US"/>
              <a:t>Providers of color and/or those who hold marginalized identities (e.g., providers who identify as LGBTQ+) may experience lack of safety or support in their agency, especially if they do not have colleagues who share their identities or experiences.  </a:t>
            </a:r>
          </a:p>
          <a:p>
            <a:pPr marL="171450" lvl="0" indent="-171450">
              <a:spcBef>
                <a:spcPts val="500"/>
              </a:spcBef>
              <a:buFont typeface="Arial" panose="020B0604020202020204" pitchFamily="34" charset="0"/>
              <a:buChar char="•"/>
            </a:pPr>
            <a:r>
              <a:rPr lang="en-US"/>
              <a:t>It is hard to help clients feel safe when you as a provider do not feel safe.</a:t>
            </a:r>
          </a:p>
          <a:p>
            <a:pPr marL="171450" lvl="0" indent="-171450">
              <a:spcBef>
                <a:spcPts val="500"/>
              </a:spcBef>
              <a:buFont typeface="Arial" panose="020B0604020202020204" pitchFamily="34" charset="0"/>
              <a:buChar char="•"/>
            </a:pPr>
            <a:endParaRPr lang="en-US">
              <a:cs typeface="Calibri"/>
            </a:endParaRPr>
          </a:p>
          <a:p>
            <a:pPr marL="0" lvl="0" indent="0">
              <a:spcBef>
                <a:spcPts val="500"/>
              </a:spcBef>
              <a:buFont typeface="Arial,Sans-Serif"/>
              <a:buNone/>
            </a:pPr>
            <a:r>
              <a:rPr lang="en-US" b="1"/>
              <a:t>Colleagues minimizing or avoiding topics of racial, cultural, and historical trauma</a:t>
            </a:r>
          </a:p>
          <a:p>
            <a:pPr marL="171450" lvl="0" indent="-171450">
              <a:spcBef>
                <a:spcPts val="500"/>
              </a:spcBef>
              <a:buFont typeface="Arial" panose="020B0604020202020204" pitchFamily="34" charset="0"/>
              <a:buChar char="•"/>
            </a:pPr>
            <a:r>
              <a:rPr lang="en-US"/>
              <a:t>Issues of culture, race, and historical trauma can make people feel uncomfortable, and therefore colleagues may avoid talking about these issues and/or may minimize the impact of culture, race, and historical trauma. </a:t>
            </a:r>
          </a:p>
          <a:p>
            <a:pPr marL="171450" lvl="0" indent="-171450">
              <a:spcBef>
                <a:spcPts val="500"/>
              </a:spcBef>
              <a:buFont typeface="Arial" panose="020B0604020202020204" pitchFamily="34" charset="0"/>
              <a:buChar char="•"/>
            </a:pPr>
            <a:r>
              <a:rPr lang="en-US"/>
              <a:t>This avoidance and minimization can also contribute to a workplace feeling unsafe.</a:t>
            </a:r>
          </a:p>
          <a:p>
            <a:pPr marL="0" lvl="0" indent="0">
              <a:spcBef>
                <a:spcPts val="500"/>
              </a:spcBef>
              <a:buFont typeface="Arial" panose="020B0604020202020204" pitchFamily="34" charset="0"/>
              <a:buNone/>
            </a:pPr>
            <a:endParaRPr lang="en-US">
              <a:cs typeface="Calibri"/>
            </a:endParaRPr>
          </a:p>
          <a:p>
            <a:pPr marL="0" lvl="0" indent="0">
              <a:spcBef>
                <a:spcPts val="500"/>
              </a:spcBef>
              <a:buFont typeface="Arial,Sans-Serif"/>
              <a:buNone/>
            </a:pPr>
            <a:r>
              <a:rPr lang="en-US" b="1"/>
              <a:t>Higher caseloads and being asked to take on additional responsibilities</a:t>
            </a:r>
          </a:p>
          <a:p>
            <a:pPr marL="171450" lvl="0" indent="-171450">
              <a:spcBef>
                <a:spcPts val="500"/>
              </a:spcBef>
              <a:buFont typeface="Arial" panose="020B0604020202020204" pitchFamily="34" charset="0"/>
              <a:buChar char="•"/>
            </a:pPr>
            <a:r>
              <a:rPr lang="en-US"/>
              <a:t>Providers of color (especially bilingual providers) often have higher caseloads and additional job responsibilities which can add to feeling overwhelmed and more vulnerable to STS. </a:t>
            </a:r>
          </a:p>
          <a:p>
            <a:pPr marL="171450" lvl="0" indent="-171450">
              <a:spcBef>
                <a:spcPts val="500"/>
              </a:spcBef>
              <a:buFont typeface="Arial" panose="020B0604020202020204" pitchFamily="34" charset="0"/>
              <a:buChar char="•"/>
            </a:pPr>
            <a:r>
              <a:rPr lang="en-US"/>
              <a:t>For example, bilingual providers are often called on to translate for colleagues and/or translate written materials in addition to their regular workload.  </a:t>
            </a:r>
          </a:p>
          <a:p>
            <a:pPr marL="171450" lvl="0" indent="-171450">
              <a:spcBef>
                <a:spcPts val="500"/>
              </a:spcBef>
              <a:buFont typeface="Arial" panose="020B0604020202020204" pitchFamily="34" charset="0"/>
              <a:buChar char="•"/>
            </a:pPr>
            <a:r>
              <a:rPr lang="en-US"/>
              <a:t>They may also be asked to contribute expertise about cultural, racial, or other identities in addition to expertise related to their formal role.  </a:t>
            </a:r>
          </a:p>
          <a:p>
            <a:pPr marL="171450" lvl="0" indent="-171450">
              <a:spcBef>
                <a:spcPts val="500"/>
              </a:spcBef>
              <a:buFont typeface="Arial" panose="020B0604020202020204" pitchFamily="34" charset="0"/>
              <a:buChar char="•"/>
            </a:pPr>
            <a:r>
              <a:rPr lang="en-US"/>
              <a:t>Providers of color may also feel a sense of responsibility to educate others on racism and the impact of cultural or historical trauma, especially if they witness or experience bias among colleagues.  </a:t>
            </a:r>
          </a:p>
          <a:p>
            <a:endParaRPr lang="en-US"/>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53</a:t>
            </a:fld>
            <a:endParaRPr lang="en-US"/>
          </a:p>
        </p:txBody>
      </p:sp>
    </p:spTree>
    <p:extLst>
      <p:ext uri="{BB962C8B-B14F-4D97-AF65-F5344CB8AC3E}">
        <p14:creationId xmlns:p14="http://schemas.microsoft.com/office/powerpoint/2010/main" val="2745270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a:t>
            </a:r>
            <a:endParaRPr lang="en-US" u="sng">
              <a:cs typeface="Calibri"/>
            </a:endParaRPr>
          </a:p>
          <a:p>
            <a:endParaRPr lang="en-US" b="1">
              <a:cs typeface="Calibri"/>
            </a:endParaRPr>
          </a:p>
          <a:p>
            <a:r>
              <a:rPr lang="en-US" b="1" dirty="0">
                <a:cs typeface="Calibri"/>
              </a:rPr>
              <a:t>Note:  </a:t>
            </a:r>
            <a:r>
              <a:rPr lang="en-US" dirty="0">
                <a:cs typeface="Calibri"/>
              </a:rPr>
              <a:t>This slide is purposefully reframed from “Risk Factors” to Protective Factors” to validate risk factors AND focus on actions we can take (offering hope &amp; resiliency).  </a:t>
            </a:r>
          </a:p>
          <a:p>
            <a:endParaRPr lang="en-US">
              <a:cs typeface="Calibri"/>
            </a:endParaRPr>
          </a:p>
          <a:p>
            <a:r>
              <a:rPr lang="en-US" dirty="0">
                <a:cs typeface="Calibri"/>
              </a:rPr>
              <a:t>We know that staff who work in helping professions can be vulnerable to experiencing negative levels of stress related to work. There are some factors that increase risk like (give one-three examples from list below that might resonate most with your audience).  Having an awareness of your own levels of risk and leaning into personal protective factors build our professional compassion resilience.  </a:t>
            </a:r>
          </a:p>
          <a:p>
            <a:endParaRPr lang="en-US"/>
          </a:p>
          <a:p>
            <a:r>
              <a:rPr lang="en-US" b="1" dirty="0"/>
              <a:t>Examples of personal risk:</a:t>
            </a:r>
          </a:p>
          <a:p>
            <a:r>
              <a:rPr lang="en-US" dirty="0"/>
              <a:t>Gender: women are at greater risk for STS</a:t>
            </a:r>
          </a:p>
          <a:p>
            <a:r>
              <a:rPr lang="en-US" dirty="0"/>
              <a:t>Dose of exposure: Carrying a heavy caseload of individuals who have experienced trauma</a:t>
            </a:r>
          </a:p>
          <a:p>
            <a:r>
              <a:rPr lang="en-US" dirty="0"/>
              <a:t>Unresolved direct trauma exposure</a:t>
            </a:r>
          </a:p>
          <a:p>
            <a:r>
              <a:rPr lang="en-US" dirty="0"/>
              <a:t>Level of support: Being socially or organizationally isolated.  Social, peer and supervisory support are key</a:t>
            </a:r>
          </a:p>
          <a:p>
            <a:r>
              <a:rPr lang="en-US"/>
              <a:t>Providers who are new to trauma work/ just beginning career</a:t>
            </a:r>
          </a:p>
          <a:p>
            <a:r>
              <a:rPr lang="en-US"/>
              <a:t>Sense of competence: Lack of training in evidence-based trauma treatments</a:t>
            </a:r>
          </a:p>
          <a:p>
            <a:r>
              <a:rPr lang="en-US"/>
              <a:t>Tendency towards negative coping styles (e.g., overworking, bottling up or numbing emotional responses, isolating, passivity)</a:t>
            </a:r>
          </a:p>
          <a:p>
            <a:endParaRPr lang="en-US"/>
          </a:p>
          <a:p>
            <a:r>
              <a:rPr lang="en-US" i="1"/>
              <a:t>Sources:</a:t>
            </a:r>
            <a:endParaRPr lang="en-US"/>
          </a:p>
          <a:p>
            <a:r>
              <a:rPr lang="en-US"/>
              <a:t>Bride, B.E., Hatcher, S.S., &amp; Humble, M.N. (2009). Trauma training, trauma practices, and secondary traumatic stress among substance abuse counselors. </a:t>
            </a:r>
            <a:r>
              <a:rPr lang="en-US" i="1"/>
              <a:t>Traumatology, 15</a:t>
            </a:r>
            <a:r>
              <a:rPr lang="en-US"/>
              <a:t>, 96-105.</a:t>
            </a:r>
          </a:p>
          <a:p>
            <a:r>
              <a:rPr lang="en-US"/>
              <a:t>Craig, C.D., &amp; Sprang, G. (2010). Compassion satisfaction, compassion fatigue, and burnout in a national sample of trauma treatment therapists. </a:t>
            </a:r>
            <a:r>
              <a:rPr lang="en-US" i="1"/>
              <a:t>Anxiety, Stress, &amp; Coping, 23</a:t>
            </a:r>
            <a:r>
              <a:rPr lang="en-US"/>
              <a:t>(3), 319-339.</a:t>
            </a:r>
          </a:p>
          <a:p>
            <a:r>
              <a:rPr lang="en-US"/>
              <a:t>Sprang, G., Whitt-</a:t>
            </a:r>
            <a:r>
              <a:rPr lang="en-US" err="1"/>
              <a:t>Woosley</a:t>
            </a:r>
            <a:r>
              <a:rPr lang="en-US"/>
              <a:t>, A., &amp; Clark, J. (2007). Compassion fatigue, burnout and compassion satisfaction: Factors impacting a professional’s quality of life. </a:t>
            </a:r>
            <a:r>
              <a:rPr lang="en-US" i="1"/>
              <a:t>Journal of Loss and Trauma, 12</a:t>
            </a:r>
            <a:r>
              <a:rPr lang="en-US"/>
              <a:t>, 259-280.</a:t>
            </a:r>
            <a:endParaRPr lang="en-US">
              <a:cs typeface="Calibri"/>
            </a:endParaRPr>
          </a:p>
          <a:p>
            <a:endParaRPr lang="en-US"/>
          </a:p>
          <a:p>
            <a:r>
              <a:rPr lang="en-US"/>
              <a:t>Go over slide’s examples of </a:t>
            </a:r>
            <a:r>
              <a:rPr lang="en-US" b="1"/>
              <a:t>Protective Factors that Individuals </a:t>
            </a:r>
            <a:r>
              <a:rPr lang="en-US"/>
              <a:t>have control over and can strengthen to decrease stress levels.  </a:t>
            </a:r>
          </a:p>
          <a:p>
            <a:r>
              <a:rPr lang="en-US"/>
              <a:t>May have a discussion about what is in a worker’s control and what is not.  </a:t>
            </a:r>
          </a:p>
        </p:txBody>
      </p:sp>
      <p:sp>
        <p:nvSpPr>
          <p:cNvPr id="4" name="Slide Number Placeholder 3"/>
          <p:cNvSpPr>
            <a:spLocks noGrp="1"/>
          </p:cNvSpPr>
          <p:nvPr>
            <p:ph type="sldNum" sz="quarter" idx="5"/>
          </p:nvPr>
        </p:nvSpPr>
        <p:spPr/>
        <p:txBody>
          <a:bodyPr/>
          <a:lstStyle/>
          <a:p>
            <a:fld id="{18E82E80-CBCE-4F51-90D0-55131EF4516F}" type="slidenum">
              <a:rPr lang="en-US" smtClean="0"/>
              <a:t>54</a:t>
            </a:fld>
            <a:endParaRPr lang="en-US"/>
          </a:p>
        </p:txBody>
      </p:sp>
    </p:spTree>
    <p:extLst>
      <p:ext uri="{BB962C8B-B14F-4D97-AF65-F5344CB8AC3E}">
        <p14:creationId xmlns:p14="http://schemas.microsoft.com/office/powerpoint/2010/main" val="2473044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Facilitator:</a:t>
            </a:r>
            <a:endParaRPr lang="en-US" u="sng">
              <a:cs typeface="Calibri"/>
            </a:endParaRPr>
          </a:p>
          <a:p>
            <a:pPr marL="0" lvl="0" indent="0" algn="l" rtl="0">
              <a:spcBef>
                <a:spcPts val="0"/>
              </a:spcBef>
              <a:spcAft>
                <a:spcPts val="0"/>
              </a:spcAft>
              <a:buNone/>
            </a:pPr>
            <a:endParaRPr lang="en-US" b="1" i="0"/>
          </a:p>
          <a:p>
            <a:pPr marL="0" lvl="0" indent="0" algn="l" rtl="0">
              <a:spcBef>
                <a:spcPts val="0"/>
              </a:spcBef>
              <a:spcAft>
                <a:spcPts val="0"/>
              </a:spcAft>
              <a:buNone/>
            </a:pPr>
            <a:r>
              <a:rPr lang="en-US" b="1" i="0"/>
              <a:t>Resource</a:t>
            </a:r>
          </a:p>
          <a:p>
            <a:pPr marL="0" lvl="0" indent="0" algn="l" rtl="0">
              <a:spcBef>
                <a:spcPts val="0"/>
              </a:spcBef>
              <a:spcAft>
                <a:spcPts val="0"/>
              </a:spcAft>
              <a:buNone/>
            </a:pPr>
            <a:r>
              <a:rPr lang="en-US" b="0" i="0" err="1"/>
              <a:t>ProQOL</a:t>
            </a:r>
            <a:r>
              <a:rPr lang="en-US" b="0" i="0"/>
              <a:t> - </a:t>
            </a:r>
            <a:r>
              <a:rPr lang="en-US" sz="1200" b="0" i="0" kern="1200">
                <a:solidFill>
                  <a:schemeClr val="tx1"/>
                </a:solidFill>
                <a:effectLst/>
                <a:latin typeface="+mn-lt"/>
                <a:ea typeface="+mn-ea"/>
                <a:cs typeface="+mn-cs"/>
              </a:rPr>
              <a:t>The Professional Quality of Life (</a:t>
            </a:r>
            <a:r>
              <a:rPr lang="en-US" sz="1200" b="1" i="0" kern="1200" err="1">
                <a:solidFill>
                  <a:schemeClr val="tx1"/>
                </a:solidFill>
                <a:effectLst/>
                <a:latin typeface="+mn-lt"/>
                <a:ea typeface="+mn-ea"/>
                <a:cs typeface="+mn-cs"/>
              </a:rPr>
              <a:t>ProQOL</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scale</a:t>
            </a:r>
            <a:r>
              <a:rPr lang="en-US" sz="1200" b="0" i="0" kern="1200">
                <a:solidFill>
                  <a:schemeClr val="tx1"/>
                </a:solidFill>
                <a:effectLst/>
                <a:latin typeface="+mn-lt"/>
                <a:ea typeface="+mn-ea"/>
                <a:cs typeface="+mn-cs"/>
              </a:rPr>
              <a:t> is a commonly used measure of compassion fatigue and compassion satisfaction.   It is a 30 item self-report measure of the positive and negative effects of working with people who have experienced extremely stressful events. The </a:t>
            </a:r>
            <a:r>
              <a:rPr lang="en-US" sz="1200" b="1" i="0" kern="1200" err="1">
                <a:solidFill>
                  <a:schemeClr val="tx1"/>
                </a:solidFill>
                <a:effectLst/>
                <a:latin typeface="+mn-lt"/>
                <a:ea typeface="+mn-ea"/>
                <a:cs typeface="+mn-cs"/>
              </a:rPr>
              <a:t>ProQol</a:t>
            </a:r>
            <a:r>
              <a:rPr lang="en-US" sz="1200" b="0" i="0" kern="1200">
                <a:solidFill>
                  <a:schemeClr val="tx1"/>
                </a:solidFill>
                <a:effectLst/>
                <a:latin typeface="+mn-lt"/>
                <a:ea typeface="+mn-ea"/>
                <a:cs typeface="+mn-cs"/>
              </a:rPr>
              <a:t> contains three subscales measuring Compassion Fatigue, Burnout and Compassion Satisfaction.</a:t>
            </a:r>
            <a:endParaRPr lang="en-US" b="0" i="0"/>
          </a:p>
          <a:p>
            <a:pPr marL="0" lvl="0" indent="0" algn="l" rtl="0">
              <a:spcBef>
                <a:spcPts val="0"/>
              </a:spcBef>
              <a:spcAft>
                <a:spcPts val="0"/>
              </a:spcAft>
              <a:buNone/>
            </a:pPr>
            <a:endParaRPr lang="en-US" b="0" i="0"/>
          </a:p>
          <a:p>
            <a:pPr marL="0" lvl="0" indent="0" algn="l" rtl="0">
              <a:spcBef>
                <a:spcPts val="0"/>
              </a:spcBef>
              <a:spcAft>
                <a:spcPts val="0"/>
              </a:spcAft>
              <a:buNone/>
            </a:pPr>
            <a:r>
              <a:rPr lang="en-US" i="0"/>
              <a:t>Reference the </a:t>
            </a:r>
            <a:r>
              <a:rPr lang="en-US" i="0" err="1"/>
              <a:t>ProQOL</a:t>
            </a:r>
            <a:r>
              <a:rPr lang="en-US" i="0"/>
              <a:t> as a tool here.  In addition to using standardized tools for self-assessment, we can also engage in reflection about our own signs and symptoms, risk factors, and practices. You can use these reflective questions to help build your own self awareness.</a:t>
            </a:r>
          </a:p>
          <a:p>
            <a:pPr marL="0" lvl="0" indent="0" algn="l" rtl="0">
              <a:spcBef>
                <a:spcPts val="0"/>
              </a:spcBef>
              <a:spcAft>
                <a:spcPts val="0"/>
              </a:spcAft>
              <a:buNone/>
            </a:pPr>
            <a:endParaRPr lang="en-US" i="1"/>
          </a:p>
          <a:p>
            <a:pPr marL="0" lvl="0" indent="0" algn="l" rtl="0">
              <a:spcBef>
                <a:spcPts val="0"/>
              </a:spcBef>
              <a:spcAft>
                <a:spcPts val="0"/>
              </a:spcAft>
              <a:buNone/>
            </a:pPr>
            <a:r>
              <a:rPr lang="en-US" b="1" i="1"/>
              <a:t>Note to facilitator: </a:t>
            </a:r>
            <a:endParaRPr lang="en-US"/>
          </a:p>
          <a:p>
            <a:pPr marL="0" lvl="0" indent="0" algn="l" rtl="0">
              <a:spcBef>
                <a:spcPts val="0"/>
              </a:spcBef>
              <a:spcAft>
                <a:spcPts val="0"/>
              </a:spcAft>
              <a:buNone/>
            </a:pPr>
            <a:r>
              <a:rPr lang="en-US"/>
              <a:t>You can engage in this reflective exercise during the presentation or you can offer these questions for participants to consider on their own time after the presentation. If you do engage in this reflective exercise during the presentation, you can invite your audience to take 8-10 minutes to silently write and reflect before partnering up to discuss their responses (sharing only what they choose to disclose). Principles of psychological safety and choice should be utilized in decisions of whether to suggest that participants select a partner to reflect on what came up for them, as this may not be advisable in all audiences or settings. </a:t>
            </a:r>
          </a:p>
          <a:p>
            <a:pPr marL="0" lvl="0" indent="0" algn="l" rtl="0">
              <a:spcBef>
                <a:spcPts val="0"/>
              </a:spcBef>
              <a:spcAft>
                <a:spcPts val="0"/>
              </a:spcAft>
              <a:buNone/>
            </a:pPr>
            <a:endParaRPr lang="en-US"/>
          </a:p>
          <a:p>
            <a:pPr marL="0" lvl="0" indent="0" algn="l" rtl="0">
              <a:spcBef>
                <a:spcPts val="0"/>
              </a:spcBef>
              <a:spcAft>
                <a:spcPts val="0"/>
              </a:spcAft>
              <a:buNone/>
            </a:pPr>
            <a:r>
              <a:rPr lang="en-US"/>
              <a:t>Alternatively or additionally, you can suggest the following post-training exercise:</a:t>
            </a:r>
          </a:p>
          <a:p>
            <a:pPr marL="0" marR="0" lvl="0" indent="0" algn="l" rtl="0">
              <a:lnSpc>
                <a:spcPct val="100000"/>
              </a:lnSpc>
              <a:spcBef>
                <a:spcPts val="0"/>
              </a:spcBef>
              <a:spcAft>
                <a:spcPts val="0"/>
              </a:spcAft>
              <a:buClr>
                <a:schemeClr val="dk1"/>
              </a:buClr>
              <a:buSzPts val="1200"/>
              <a:buFont typeface="Calibri"/>
              <a:buNone/>
            </a:pPr>
            <a:r>
              <a:rPr lang="en-US" sz="1200"/>
              <a:t>Consider writing down your own STS narrative on your own. You may decide to share it with a trusted colleague or friend in a setting that feels private and safe for disclosure, taking care </a:t>
            </a:r>
            <a:r>
              <a:rPr lang="en-US" sz="1200" i="1"/>
              <a:t>not</a:t>
            </a:r>
            <a:r>
              <a:rPr lang="en-US" sz="1200"/>
              <a:t> to include graphic images or traumatic stories. </a:t>
            </a:r>
            <a:endParaRPr lang="en-US"/>
          </a:p>
          <a:p>
            <a:pPr marL="0" lvl="0" indent="0" algn="l" rtl="0">
              <a:spcBef>
                <a:spcPts val="0"/>
              </a:spcBef>
              <a:spcAft>
                <a:spcPts val="0"/>
              </a:spcAft>
              <a:buNone/>
            </a:pPr>
            <a:r>
              <a:rPr lang="en-US"/>
              <a:t>Reference: Mathieu, 2012, </a:t>
            </a:r>
            <a:r>
              <a:rPr lang="en-US" i="1"/>
              <a:t>The Compassion Fatigue Workbook</a:t>
            </a:r>
            <a:r>
              <a:rPr lang="en-US"/>
              <a:t>, pg. 22. </a:t>
            </a: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55</a:t>
            </a:fld>
            <a:endParaRPr lang="en-US"/>
          </a:p>
        </p:txBody>
      </p:sp>
    </p:spTree>
    <p:extLst>
      <p:ext uri="{BB962C8B-B14F-4D97-AF65-F5344CB8AC3E}">
        <p14:creationId xmlns:p14="http://schemas.microsoft.com/office/powerpoint/2010/main" val="1217323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US" b="1"/>
              <a:t>Facilitator:</a:t>
            </a:r>
            <a:endParaRPr lang="en-US" u="sng">
              <a:cs typeface="Calibri"/>
            </a:endParaRPr>
          </a:p>
          <a:p>
            <a:pPr>
              <a:buClr>
                <a:schemeClr val="dk1"/>
              </a:buClr>
              <a:buSzPts val="1200"/>
            </a:pPr>
            <a:endParaRPr lang="en-US" sz="1200"/>
          </a:p>
          <a:p>
            <a:pPr>
              <a:buClr>
                <a:schemeClr val="dk1"/>
              </a:buClr>
              <a:buSzPts val="1200"/>
            </a:pPr>
            <a:r>
              <a:rPr lang="en-US" sz="1200"/>
              <a:t>Both individual and organizational approaches are needed in order to address STS. As individuals, we have goals to stay healthy in our work and to take care of ourselves so we can do our jobs effectively. </a:t>
            </a:r>
          </a:p>
          <a:p>
            <a:pPr>
              <a:buClr>
                <a:schemeClr val="dk1"/>
              </a:buClr>
              <a:buSzPts val="1200"/>
            </a:pPr>
            <a:endParaRPr lang="en-US" sz="1200"/>
          </a:p>
          <a:p>
            <a:pPr>
              <a:buClr>
                <a:schemeClr val="dk1"/>
              </a:buClr>
              <a:buSzPts val="1200"/>
              <a:buFont typeface="Calibri"/>
            </a:pPr>
            <a:r>
              <a:rPr lang="en-US" sz="1200"/>
              <a:t>An exclusive focus on coping strategies for service-providers, </a:t>
            </a:r>
            <a:r>
              <a:rPr lang="en-US" sz="1200">
                <a:solidFill>
                  <a:srgbClr val="000000"/>
                </a:solidFill>
              </a:rPr>
              <a:t>without acknowledging the organization's role, </a:t>
            </a:r>
            <a:r>
              <a:rPr lang="en-US" sz="1200"/>
              <a:t>implies that individuals experiencing STS are at fault! </a:t>
            </a:r>
            <a:r>
              <a:rPr lang="en-US" sz="1100"/>
              <a:t>(Killian, 2008). </a:t>
            </a:r>
            <a:r>
              <a:rPr lang="en-US" sz="1200"/>
              <a:t>A worker cannot be expected to refill and refuel constantly, while working in an environment where there is limited physical or psychological safety. The best approach is a two-pronged approach to address STS, with both organizations and individuals implementing different strategies.</a:t>
            </a:r>
            <a:endParaRPr lang="en-US" sz="1200">
              <a:cs typeface="Calibri" panose="020F0502020204030204"/>
            </a:endParaRPr>
          </a:p>
          <a:p>
            <a:pPr marL="0" lvl="0" indent="0" algn="l" rtl="0">
              <a:spcBef>
                <a:spcPts val="0"/>
              </a:spcBef>
              <a:spcAft>
                <a:spcPts val="0"/>
              </a:spcAft>
              <a:buNone/>
            </a:pPr>
            <a:endParaRPr lang="en-US" sz="1200">
              <a:solidFill>
                <a:schemeClr val="dk1"/>
              </a:solidFill>
              <a:latin typeface="+mn-lt"/>
              <a:ea typeface="Calibri"/>
              <a:cs typeface="Calibri"/>
              <a:sym typeface="Calibri"/>
            </a:endParaRPr>
          </a:p>
          <a:p>
            <a:pPr marL="0" lvl="0" indent="0" algn="l" rtl="0">
              <a:spcBef>
                <a:spcPts val="0"/>
              </a:spcBef>
              <a:spcAft>
                <a:spcPts val="0"/>
              </a:spcAft>
              <a:buNone/>
            </a:pPr>
            <a:r>
              <a:rPr lang="en-US" sz="1200" b="1" i="0">
                <a:solidFill>
                  <a:schemeClr val="dk1"/>
                </a:solidFill>
                <a:latin typeface="+mn-lt"/>
                <a:ea typeface="Calibri"/>
                <a:cs typeface="Calibri"/>
                <a:sym typeface="Calibri"/>
              </a:rPr>
              <a:t>Resource links from NCTSN</a:t>
            </a:r>
          </a:p>
          <a:p>
            <a:pPr marL="0" lvl="0" indent="0" algn="l" rtl="0">
              <a:spcBef>
                <a:spcPts val="0"/>
              </a:spcBef>
              <a:spcAft>
                <a:spcPts val="0"/>
              </a:spcAft>
              <a:buNone/>
            </a:pPr>
            <a:r>
              <a:rPr lang="en-US" sz="1200" b="1" i="0">
                <a:solidFill>
                  <a:schemeClr val="dk1"/>
                </a:solidFill>
                <a:latin typeface="+mn-lt"/>
                <a:ea typeface="Calibri"/>
                <a:cs typeface="Calibri"/>
                <a:sym typeface="Calibri"/>
              </a:rPr>
              <a:t>Webinar: </a:t>
            </a:r>
            <a:r>
              <a:rPr lang="en-US" sz="1200" b="0" i="0" kern="1200">
                <a:solidFill>
                  <a:schemeClr val="tx1"/>
                </a:solidFill>
                <a:effectLst/>
                <a:latin typeface="+mn-lt"/>
                <a:ea typeface="+mn-ea"/>
                <a:cs typeface="+mn-cs"/>
              </a:rPr>
              <a:t>Organizational Secondary Traumatic Stress</a:t>
            </a:r>
            <a:endParaRPr lang="en-US" sz="1200" b="1" i="0">
              <a:solidFill>
                <a:schemeClr val="dk1"/>
              </a:solidFill>
              <a:latin typeface="+mn-lt"/>
              <a:ea typeface="Calibri"/>
              <a:cs typeface="Calibri"/>
              <a:sym typeface="Calibri"/>
            </a:endParaRPr>
          </a:p>
          <a:p>
            <a:pPr marL="0" lvl="0" indent="0" algn="l" rtl="0">
              <a:spcBef>
                <a:spcPts val="0"/>
              </a:spcBef>
              <a:spcAft>
                <a:spcPts val="0"/>
              </a:spcAft>
              <a:buNone/>
            </a:pPr>
            <a:r>
              <a:rPr lang="en-US">
                <a:hlinkClick r:id="rId3"/>
              </a:rPr>
              <a:t>https://www.nctsn.org/resources/organizational-secondary-traumatic-stress</a:t>
            </a:r>
            <a:endParaRPr lang="en-US"/>
          </a:p>
          <a:p>
            <a:pPr marL="0" lvl="0" indent="0" algn="l" rtl="0">
              <a:spcBef>
                <a:spcPts val="0"/>
              </a:spcBef>
              <a:spcAft>
                <a:spcPts val="0"/>
              </a:spcAft>
              <a:buNone/>
            </a:pPr>
            <a:r>
              <a:rPr lang="en-US" sz="1200">
                <a:solidFill>
                  <a:schemeClr val="dk1"/>
                </a:solidFill>
                <a:latin typeface="+mn-lt"/>
                <a:ea typeface="Calibri"/>
                <a:cs typeface="Calibri"/>
                <a:sym typeface="Calibri"/>
              </a:rPr>
              <a:t>For more information, see the 3-part series on </a:t>
            </a:r>
            <a:r>
              <a:rPr lang="en-US" sz="1200" i="1">
                <a:solidFill>
                  <a:schemeClr val="dk1"/>
                </a:solidFill>
                <a:latin typeface="+mn-lt"/>
                <a:ea typeface="Calibri"/>
                <a:cs typeface="Calibri"/>
                <a:sym typeface="Calibri"/>
              </a:rPr>
              <a:t>Creating Secondary Traumatic Stress-Informed Organizations</a:t>
            </a:r>
          </a:p>
          <a:p>
            <a:pPr marL="0" lvl="0" indent="0" algn="l" rtl="0">
              <a:spcBef>
                <a:spcPts val="0"/>
              </a:spcBef>
              <a:spcAft>
                <a:spcPts val="0"/>
              </a:spcAft>
              <a:buNone/>
            </a:pPr>
            <a:r>
              <a:rPr lang="en-US" sz="1200" i="1">
                <a:solidFill>
                  <a:schemeClr val="dk1"/>
                </a:solidFill>
                <a:latin typeface="+mn-lt"/>
                <a:ea typeface="Calibri"/>
                <a:cs typeface="Calibri"/>
                <a:sym typeface="Calibri"/>
              </a:rPr>
              <a:t>Part 1: </a:t>
            </a:r>
            <a:r>
              <a:rPr lang="en-US">
                <a:hlinkClick r:id="rId4"/>
              </a:rPr>
              <a:t>https://www.nctsn.org/sites/default/files/resources//impact_summer_2013.pdf</a:t>
            </a:r>
            <a:endParaRPr lang="en-US"/>
          </a:p>
          <a:p>
            <a:pPr marL="0" lvl="0" indent="0" algn="l" rtl="0">
              <a:spcBef>
                <a:spcPts val="0"/>
              </a:spcBef>
              <a:spcAft>
                <a:spcPts val="0"/>
              </a:spcAft>
              <a:buNone/>
            </a:pPr>
            <a:r>
              <a:rPr lang="en-US"/>
              <a:t>Part 2: </a:t>
            </a:r>
            <a:r>
              <a:rPr lang="en-US">
                <a:hlinkClick r:id="rId5"/>
              </a:rPr>
              <a:t>https://www.nctsn.org/sites/default/files/resources//impact_fallwinter_2013.pdf</a:t>
            </a:r>
            <a:endParaRPr lang="en-US"/>
          </a:p>
          <a:p>
            <a:pPr marL="0" lvl="0" indent="0" algn="l" rtl="0">
              <a:spcBef>
                <a:spcPts val="0"/>
              </a:spcBef>
              <a:spcAft>
                <a:spcPts val="0"/>
              </a:spcAft>
              <a:buNone/>
            </a:pPr>
            <a:r>
              <a:rPr lang="en-US"/>
              <a:t>Part 3: </a:t>
            </a:r>
            <a:r>
              <a:rPr lang="en-US">
                <a:hlinkClick r:id="rId6"/>
              </a:rPr>
              <a:t>https://www.nctsn.org/sites/default/files/resources//impact_spring_2014.pdf</a:t>
            </a:r>
            <a:endParaRPr lang="en-US"/>
          </a:p>
          <a:p>
            <a:pPr marL="0" lvl="0" indent="0" algn="l" rtl="0">
              <a:spcBef>
                <a:spcPts val="0"/>
              </a:spcBef>
              <a:spcAft>
                <a:spcPts val="0"/>
              </a:spcAft>
              <a:buNone/>
            </a:pPr>
            <a:endParaRPr lang="en-US" sz="1200" i="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20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mn-lt"/>
                <a:ea typeface="Calibri"/>
                <a:cs typeface="Calibri"/>
                <a:sym typeface="Calibri"/>
              </a:rPr>
              <a:t>“What we’re talking about is creating a culture shift: combining individual efforts with a more systemic approach to create healthier working conditions, and more of an early intervention and resiliency-building model.” (Leslie Ross, from NCTSN Impact Newsletter)</a:t>
            </a:r>
            <a:endParaRPr lang="en-US" sz="1200"/>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56</a:t>
            </a:fld>
            <a:endParaRPr lang="en-US"/>
          </a:p>
        </p:txBody>
      </p:sp>
    </p:spTree>
    <p:extLst>
      <p:ext uri="{BB962C8B-B14F-4D97-AF65-F5344CB8AC3E}">
        <p14:creationId xmlns:p14="http://schemas.microsoft.com/office/powerpoint/2010/main" val="3166785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b="1" dirty="0"/>
              <a:t>Facilitator:</a:t>
            </a:r>
            <a:endParaRPr lang="en-US" u="sng">
              <a:cs typeface="Calibri"/>
            </a:endParaRPr>
          </a:p>
          <a:p>
            <a:pPr marL="0" marR="0" lvl="0" indent="0" algn="l" rtl="0">
              <a:lnSpc>
                <a:spcPct val="100000"/>
              </a:lnSpc>
              <a:spcBef>
                <a:spcPts val="0"/>
              </a:spcBef>
              <a:spcAft>
                <a:spcPts val="0"/>
              </a:spcAft>
              <a:buClr>
                <a:schemeClr val="dk1"/>
              </a:buClr>
              <a:buSzPts val="1200"/>
              <a:buFont typeface="Arial"/>
              <a:buNone/>
            </a:pPr>
            <a:r>
              <a:rPr lang="en-US" dirty="0"/>
              <a:t>Connection is critical to resiliency in the work.  Making purposeful time to connect with others builds our own resilience and those of our peers, colleagues, friends </a:t>
            </a:r>
            <a:r>
              <a:rPr lang="en-US" dirty="0" err="1"/>
              <a:t>etc</a:t>
            </a:r>
            <a:r>
              <a:rPr lang="en-US" dirty="0"/>
              <a:t>!  If connections that focus on race, culture and identity are not available to you in your organization, here are strategies for building these into your environment.  (Reflect: How can we support this as opportunities within our workspaces so that it is not always resting on the shoulders of individuals?)</a:t>
            </a:r>
          </a:p>
          <a:p>
            <a:pPr marL="0" marR="0" lvl="0" indent="0" algn="l" rtl="0">
              <a:lnSpc>
                <a:spcPct val="100000"/>
              </a:lnSpc>
              <a:spcBef>
                <a:spcPts val="0"/>
              </a:spcBef>
              <a:spcAft>
                <a:spcPts val="0"/>
              </a:spcAft>
              <a:buClr>
                <a:schemeClr val="dk1"/>
              </a:buClr>
              <a:buSzPts val="1200"/>
              <a:buFont typeface="Arial"/>
              <a:buNone/>
            </a:pPr>
            <a:endParaRPr lang="en-US"/>
          </a:p>
          <a:p>
            <a:pPr marL="0" marR="0" lvl="0" indent="0" algn="l" rtl="0">
              <a:lnSpc>
                <a:spcPct val="100000"/>
              </a:lnSpc>
              <a:spcBef>
                <a:spcPts val="0"/>
              </a:spcBef>
              <a:spcAft>
                <a:spcPts val="0"/>
              </a:spcAft>
              <a:buClr>
                <a:schemeClr val="dk1"/>
              </a:buClr>
              <a:buSzPts val="1200"/>
              <a:buFont typeface="Arial"/>
              <a:buNone/>
            </a:pPr>
            <a:r>
              <a:rPr lang="en-US" dirty="0"/>
              <a:t>Review slide:</a:t>
            </a:r>
          </a:p>
          <a:p>
            <a:pPr marL="0" marR="0" lvl="0" indent="0" algn="l" rtl="0">
              <a:lnSpc>
                <a:spcPct val="100000"/>
              </a:lnSpc>
              <a:spcBef>
                <a:spcPts val="0"/>
              </a:spcBef>
              <a:spcAft>
                <a:spcPts val="0"/>
              </a:spcAft>
              <a:buClr>
                <a:schemeClr val="dk1"/>
              </a:buClr>
              <a:buSzPts val="1200"/>
              <a:buFont typeface="Arial"/>
              <a:buNone/>
            </a:pPr>
            <a:endParaRPr lang="en-US"/>
          </a:p>
          <a:p>
            <a:pPr marL="0" marR="0" lvl="0" indent="0" algn="l" rtl="0">
              <a:lnSpc>
                <a:spcPct val="100000"/>
              </a:lnSpc>
              <a:spcBef>
                <a:spcPts val="0"/>
              </a:spcBef>
              <a:spcAft>
                <a:spcPts val="0"/>
              </a:spcAft>
              <a:buClr>
                <a:schemeClr val="dk1"/>
              </a:buClr>
              <a:buSzPts val="1200"/>
              <a:buFont typeface="Arial"/>
              <a:buNone/>
            </a:pPr>
            <a:r>
              <a:rPr lang="en-US"/>
              <a:t>Informal peer support discussions are helpful. You may also want to consider creating a regular peer processing group to address these issues. You may also want to seek peer support, consultation, and/or mentorship outside of your organization, especially if you do not have colleagues at your agency who relate to your experience.</a:t>
            </a:r>
          </a:p>
          <a:p>
            <a:pPr marL="0" marR="0" lvl="0" indent="0" algn="l" rtl="0">
              <a:lnSpc>
                <a:spcPct val="100000"/>
              </a:lnSpc>
              <a:spcBef>
                <a:spcPts val="0"/>
              </a:spcBef>
              <a:spcAft>
                <a:spcPts val="0"/>
              </a:spcAft>
              <a:buClr>
                <a:schemeClr val="dk1"/>
              </a:buClr>
              <a:buSzPts val="1200"/>
              <a:buFont typeface="Arial"/>
              <a:buNone/>
            </a:pPr>
            <a:endParaRPr lang="en-US"/>
          </a:p>
          <a:p>
            <a:pPr marL="0" marR="0" lvl="0" indent="0" algn="l" rtl="0">
              <a:lnSpc>
                <a:spcPct val="100000"/>
              </a:lnSpc>
              <a:spcBef>
                <a:spcPts val="0"/>
              </a:spcBef>
              <a:spcAft>
                <a:spcPts val="0"/>
              </a:spcAft>
              <a:buClr>
                <a:schemeClr val="dk1"/>
              </a:buClr>
              <a:buSzPts val="1200"/>
              <a:buFont typeface="Arial"/>
              <a:buNone/>
            </a:pPr>
            <a:r>
              <a:rPr lang="en-US"/>
              <a:t>If helpful, seek out and participate in traditional healing, traditional ceremonies, and cultural supports.</a:t>
            </a:r>
          </a:p>
          <a:p>
            <a:pPr marL="171450" marR="0" lvl="0" indent="-95250" algn="l" rtl="0">
              <a:lnSpc>
                <a:spcPct val="100000"/>
              </a:lnSpc>
              <a:spcBef>
                <a:spcPts val="0"/>
              </a:spcBef>
              <a:spcAft>
                <a:spcPts val="0"/>
              </a:spcAft>
              <a:buClr>
                <a:schemeClr val="dk1"/>
              </a:buClr>
              <a:buSzPts val="1200"/>
              <a:buFont typeface="Arial"/>
              <a:buNone/>
            </a:pPr>
            <a:endParaRPr lang="en-US"/>
          </a:p>
          <a:p>
            <a:pPr marL="0" marR="0" lvl="0" indent="0" algn="l" rtl="0">
              <a:lnSpc>
                <a:spcPct val="100000"/>
              </a:lnSpc>
              <a:spcBef>
                <a:spcPts val="0"/>
              </a:spcBef>
              <a:spcAft>
                <a:spcPts val="0"/>
              </a:spcAft>
              <a:buClr>
                <a:schemeClr val="dk1"/>
              </a:buClr>
              <a:buSzPts val="1200"/>
              <a:buFont typeface="Arial"/>
              <a:buNone/>
            </a:pPr>
            <a:r>
              <a:rPr lang="en-US"/>
              <a:t>Be honest and real about current injustices and challenges while also holding space for idealism and building hope and change for future generations. It is important to be realistic but not hopeless. Focus on what you can do within your role to make a difference.</a:t>
            </a:r>
          </a:p>
          <a:p>
            <a:endParaRPr lang="en-US"/>
          </a:p>
        </p:txBody>
      </p:sp>
      <p:sp>
        <p:nvSpPr>
          <p:cNvPr id="4" name="Slide Number Placeholder 3"/>
          <p:cNvSpPr>
            <a:spLocks noGrp="1"/>
          </p:cNvSpPr>
          <p:nvPr>
            <p:ph type="sldNum" sz="quarter" idx="5"/>
          </p:nvPr>
        </p:nvSpPr>
        <p:spPr/>
        <p:txBody>
          <a:bodyPr/>
          <a:lstStyle/>
          <a:p>
            <a:fld id="{18E82E80-CBCE-4F51-90D0-55131EF4516F}" type="slidenum">
              <a:rPr lang="en-US" smtClean="0"/>
              <a:t>57</a:t>
            </a:fld>
            <a:endParaRPr lang="en-US"/>
          </a:p>
        </p:txBody>
      </p:sp>
    </p:spTree>
    <p:extLst>
      <p:ext uri="{BB962C8B-B14F-4D97-AF65-F5344CB8AC3E}">
        <p14:creationId xmlns:p14="http://schemas.microsoft.com/office/powerpoint/2010/main" val="39464907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Facilitator:</a:t>
            </a:r>
            <a:endParaRPr lang="en-US" u="sng">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Calibri"/>
                <a:cs typeface="Calibri"/>
                <a:sym typeface="Calibri"/>
              </a:rPr>
              <a:t>Be sure to link this learning to the deeper dive in the next module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dk1"/>
                </a:solidFill>
                <a:latin typeface="+mn-lt"/>
                <a:ea typeface="Calibri"/>
                <a:cs typeface="Calibri"/>
                <a:sym typeface="Calibri"/>
              </a:rPr>
              <a:t>Adopt Policies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dk1"/>
                </a:solidFill>
                <a:latin typeface="+mn-lt"/>
                <a:ea typeface="Calibri"/>
                <a:cs typeface="Calibri"/>
                <a:sym typeface="Calibri"/>
              </a:rPr>
              <a:t>Organizations should </a:t>
            </a:r>
            <a:r>
              <a:rPr lang="en-US" sz="1200" i="1">
                <a:solidFill>
                  <a:schemeClr val="dk1"/>
                </a:solidFill>
                <a:latin typeface="+mn-lt"/>
                <a:ea typeface="Calibri"/>
                <a:cs typeface="Calibri"/>
                <a:sym typeface="Calibri"/>
              </a:rPr>
              <a:t>proactively </a:t>
            </a:r>
            <a:r>
              <a:rPr lang="en-US" sz="1200">
                <a:solidFill>
                  <a:schemeClr val="dk1"/>
                </a:solidFill>
                <a:latin typeface="+mn-lt"/>
                <a:ea typeface="Calibri"/>
                <a:cs typeface="Calibri"/>
                <a:sym typeface="Calibri"/>
              </a:rPr>
              <a:t>recognize and address the impact of secondary trauma on the workforce. “Part of being proactive is considering secondary traumatic stress in the planning of organizational policies, and making sure that there are mechanisms in place to screen for and respond to individuals who are suffering from the symptoms of secondary traumatic stress.” (Ginny Sprang, from NCTSN Impact Newsletter)</a:t>
            </a:r>
            <a:endParaRPr lang="en-US" sz="1200"/>
          </a:p>
          <a:p>
            <a:pPr marL="0" lvl="0" indent="0" algn="l" rtl="0">
              <a:spcBef>
                <a:spcPts val="0"/>
              </a:spcBef>
              <a:spcAft>
                <a:spcPts val="0"/>
              </a:spcAft>
              <a:buNone/>
            </a:pPr>
            <a:endParaRPr lang="en-US" b="1"/>
          </a:p>
          <a:p>
            <a:pPr marL="0" lvl="0" indent="0" algn="l" rtl="0">
              <a:spcBef>
                <a:spcPts val="0"/>
              </a:spcBef>
              <a:spcAft>
                <a:spcPts val="0"/>
              </a:spcAft>
              <a:buNone/>
            </a:pPr>
            <a:r>
              <a:rPr lang="en-US" b="1"/>
              <a:t>Reflective Supervision</a:t>
            </a:r>
          </a:p>
          <a:p>
            <a:pPr marL="0" lvl="0" indent="0" algn="l" rtl="0">
              <a:spcBef>
                <a:spcPts val="0"/>
              </a:spcBef>
              <a:spcAft>
                <a:spcPts val="0"/>
              </a:spcAft>
              <a:buNone/>
            </a:pPr>
            <a:r>
              <a:rPr lang="en-US" b="1"/>
              <a:t>(An opportunity for assessing staff experiences, screening for STS)</a:t>
            </a:r>
          </a:p>
          <a:p>
            <a:pPr marL="0" lvl="0" indent="0" algn="l" rtl="0">
              <a:spcBef>
                <a:spcPts val="0"/>
              </a:spcBef>
              <a:spcAft>
                <a:spcPts val="0"/>
              </a:spcAft>
              <a:buNone/>
            </a:pPr>
            <a:r>
              <a:rPr lang="en-US" b="0"/>
              <a:t>This is an important resilience-building and relationship-based practice that helps organizations and workers at different levels in a system to increase their awareness on how they are impacted by their work with individuals who have experienced trauma. It is about recognizing that sometimes our work with clients can take a toll on us, both personally and professionally as well as across our organizations. This work changes us over time. </a:t>
            </a:r>
          </a:p>
          <a:p>
            <a:pPr marL="0" lvl="0" indent="0" algn="l" rtl="0">
              <a:spcBef>
                <a:spcPts val="0"/>
              </a:spcBef>
              <a:spcAft>
                <a:spcPts val="0"/>
              </a:spcAft>
              <a:buNone/>
            </a:pPr>
            <a:endParaRPr lang="en-US" b="0"/>
          </a:p>
          <a:p>
            <a:pPr marL="0" lvl="0" indent="0" algn="l" rtl="0">
              <a:spcBef>
                <a:spcPts val="0"/>
              </a:spcBef>
              <a:spcAft>
                <a:spcPts val="0"/>
              </a:spcAft>
              <a:buNone/>
            </a:pPr>
            <a:r>
              <a:rPr lang="en-US" b="0"/>
              <a:t>Reflective supervision goes beyond having your supervisor or manager monitor </a:t>
            </a:r>
            <a:r>
              <a:rPr lang="en-US" b="0" i="0"/>
              <a:t>how</a:t>
            </a:r>
            <a:r>
              <a:rPr lang="en-US" b="0"/>
              <a:t> you are performing on the job and asks them to recognize how this work is impacting you. At the same time, reflective supervision offers a safe place for workers to develop their capacity to reflect on how they are being impacted by their work with individuals who have experienced trauma and to feel supported without fear of punishment. </a:t>
            </a:r>
          </a:p>
          <a:p>
            <a:pPr marL="0" lvl="0" indent="0" algn="l" rtl="0">
              <a:spcBef>
                <a:spcPts val="0"/>
              </a:spcBef>
              <a:spcAft>
                <a:spcPts val="0"/>
              </a:spcAft>
              <a:buNone/>
            </a:pPr>
            <a:endParaRPr lang="en-US" b="0"/>
          </a:p>
          <a:p>
            <a:pPr marL="0" lvl="0" indent="0" algn="l" rtl="0">
              <a:spcBef>
                <a:spcPts val="0"/>
              </a:spcBef>
              <a:spcAft>
                <a:spcPts val="0"/>
              </a:spcAft>
              <a:buNone/>
            </a:pPr>
            <a:r>
              <a:rPr lang="en-US" b="0"/>
              <a:t>Even without formal reflective supervision, workers can use reflective practices to help them to think about their own histories and intersectionality at it relates to their work, as well as the impact of the work on them over time. It is important to recognize that service providers often have personal histories of adversity. Also, structural issues and policies in service systems can add to these adversities. Part of addressing these issues involves first uncovering them and reflecting on what they mean to you and your work, and how your work is affected.</a:t>
            </a:r>
          </a:p>
          <a:p>
            <a:pPr marL="0" lvl="0" indent="0" algn="l" rtl="0">
              <a:spcBef>
                <a:spcPts val="0"/>
              </a:spcBef>
              <a:spcAft>
                <a:spcPts val="0"/>
              </a:spcAft>
              <a:buNone/>
            </a:pPr>
            <a:endParaRPr lang="en-US" b="0"/>
          </a:p>
          <a:p>
            <a:pPr marL="0" lvl="0" indent="0" algn="l" rtl="0">
              <a:spcBef>
                <a:spcPts val="0"/>
              </a:spcBef>
              <a:spcAft>
                <a:spcPts val="0"/>
              </a:spcAft>
              <a:buNone/>
            </a:pPr>
            <a:r>
              <a:rPr lang="en-US" b="0"/>
              <a:t>For example, a worker who experienced a major stress reaction in response to a certain child came to realize how she was triggered by aspects of this child’s story that resembled her own which led her to respond in an avoidant, shut down manner with this child. </a:t>
            </a:r>
          </a:p>
          <a:p>
            <a:pPr marL="0" lvl="0" indent="0" algn="l" rtl="0">
              <a:spcBef>
                <a:spcPts val="0"/>
              </a:spcBef>
              <a:spcAft>
                <a:spcPts val="0"/>
              </a:spcAft>
              <a:buNone/>
            </a:pPr>
            <a:endParaRPr lang="en-US" b="0"/>
          </a:p>
          <a:p>
            <a:pPr marL="0" lvl="0" indent="0" algn="l" rtl="0">
              <a:spcBef>
                <a:spcPts val="0"/>
              </a:spcBef>
              <a:spcAft>
                <a:spcPts val="0"/>
              </a:spcAft>
              <a:buNone/>
            </a:pPr>
            <a:r>
              <a:rPr lang="en-US" b="1"/>
              <a:t>Take steps to become a trauma informed organization</a:t>
            </a:r>
          </a:p>
          <a:p>
            <a:pPr marL="0" lvl="0" indent="0" algn="l" rtl="0">
              <a:spcBef>
                <a:spcPts val="0"/>
              </a:spcBef>
              <a:spcAft>
                <a:spcPts val="0"/>
              </a:spcAft>
              <a:buNone/>
            </a:pPr>
            <a:r>
              <a:rPr lang="en-US" b="0"/>
              <a:t>This includes providing on-going professional development and training for staff and is looked at again in the next learning module.</a:t>
            </a:r>
          </a:p>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18E82E80-CBCE-4F51-90D0-55131EF4516F}" type="slidenum">
              <a:rPr lang="en-US" smtClean="0"/>
              <a:t>58</a:t>
            </a:fld>
            <a:endParaRPr lang="en-US"/>
          </a:p>
        </p:txBody>
      </p:sp>
    </p:spTree>
    <p:extLst>
      <p:ext uri="{BB962C8B-B14F-4D97-AF65-F5344CB8AC3E}">
        <p14:creationId xmlns:p14="http://schemas.microsoft.com/office/powerpoint/2010/main" val="28684175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Facilitator:</a:t>
            </a:r>
          </a:p>
          <a:p>
            <a:pPr marL="0" indent="0">
              <a:buFont typeface="Arial" panose="020B0604020202020204" pitchFamily="34" charset="0"/>
              <a:buNone/>
              <a:defRPr/>
            </a:pPr>
            <a:endParaRPr lang="en-US"/>
          </a:p>
          <a:p>
            <a:pPr marL="0" indent="0">
              <a:buFont typeface="Arial" panose="020B0604020202020204" pitchFamily="34" charset="0"/>
              <a:buNone/>
              <a:defRPr/>
            </a:pPr>
            <a:r>
              <a:rPr lang="en-US" dirty="0"/>
              <a:t>Review the slide noting that individuals will begin where it makes sense for them.  It may be in one area or in several.  </a:t>
            </a:r>
          </a:p>
          <a:p>
            <a:pPr marL="0" indent="0">
              <a:buFont typeface="Arial" panose="020B0604020202020204" pitchFamily="34" charset="0"/>
              <a:buNone/>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Self-care - Provide handouts for participants to create own self-care plans</a:t>
            </a:r>
          </a:p>
          <a:p>
            <a:pPr marL="171450" indent="-171450">
              <a:buFont typeface="Arial" panose="020B0604020202020204" pitchFamily="34" charset="0"/>
              <a:buChar char="•"/>
              <a:defRPr/>
            </a:pPr>
            <a:r>
              <a:rPr lang="en-US" dirty="0"/>
              <a:t>Start with ourselves – if we are depleted we are unable to give to others</a:t>
            </a:r>
          </a:p>
          <a:p>
            <a:pPr marL="171450" indent="-171450">
              <a:buFont typeface="Arial" panose="020B0604020202020204" pitchFamily="34" charset="0"/>
              <a:buChar char="•"/>
              <a:defRPr/>
            </a:pPr>
            <a:r>
              <a:rPr lang="en-US" dirty="0"/>
              <a:t>Pace yourself; take breaks when possible and take time off from work</a:t>
            </a:r>
          </a:p>
          <a:p>
            <a:pPr marL="171450" indent="-171450">
              <a:buFont typeface="Arial" panose="020B0604020202020204" pitchFamily="34" charset="0"/>
              <a:buChar char="•"/>
              <a:defRPr/>
            </a:pPr>
            <a:r>
              <a:rPr lang="en-US" dirty="0"/>
              <a:t>Develop your own list of self-soothing activities that “fit” at work - and use them</a:t>
            </a:r>
          </a:p>
          <a:p>
            <a:pPr marL="171450" indent="-171450">
              <a:buFont typeface="Arial" panose="020B0604020202020204" pitchFamily="34" charset="0"/>
              <a:buChar char="•"/>
            </a:pPr>
            <a:r>
              <a:rPr lang="en-US" sz="2800" dirty="0"/>
              <a:t>Breathing, relaxation, meditation</a:t>
            </a:r>
            <a:endParaRPr lang="en-US"/>
          </a:p>
          <a:p>
            <a:pPr marL="171450" indent="-171450">
              <a:buFont typeface="Arial" panose="020B0604020202020204" pitchFamily="34" charset="0"/>
              <a:buChar char="•"/>
            </a:pPr>
            <a:r>
              <a:rPr lang="en-US" dirty="0"/>
              <a:t>Walk </a:t>
            </a:r>
          </a:p>
          <a:p>
            <a:pPr marL="171450" indent="-171450">
              <a:buFont typeface="Arial" panose="020B0604020202020204" pitchFamily="34" charset="0"/>
              <a:buChar char="•"/>
            </a:pPr>
            <a:r>
              <a:rPr lang="en-US" dirty="0"/>
              <a:t>Stand in the sun</a:t>
            </a:r>
          </a:p>
          <a:p>
            <a:pPr marL="171450" indent="-171450">
              <a:buFont typeface="Arial" panose="020B0604020202020204" pitchFamily="34" charset="0"/>
              <a:buChar char="•"/>
            </a:pPr>
            <a:r>
              <a:rPr lang="en-US" dirty="0"/>
              <a:t>Stretch </a:t>
            </a:r>
          </a:p>
          <a:p>
            <a:pPr marL="171450" indent="-171450">
              <a:buFont typeface="Arial" panose="020B0604020202020204" pitchFamily="34" charset="0"/>
              <a:buChar char="•"/>
            </a:pPr>
            <a:r>
              <a:rPr lang="en-US" dirty="0"/>
              <a:t>Text or call a friend </a:t>
            </a:r>
          </a:p>
          <a:p>
            <a:pPr marL="171450" indent="-171450">
              <a:buFont typeface="Arial" panose="020B0604020202020204" pitchFamily="34" charset="0"/>
              <a:buChar char="•"/>
            </a:pPr>
            <a:r>
              <a:rPr lang="en-US" dirty="0"/>
              <a:t>Watch a funny video on your phone </a:t>
            </a:r>
          </a:p>
          <a:p>
            <a:pPr marL="171450" indent="-171450">
              <a:buFont typeface="Arial" panose="020B0604020202020204" pitchFamily="34" charset="0"/>
              <a:buChar char="•"/>
            </a:pPr>
            <a:r>
              <a:rPr lang="en-US" dirty="0"/>
              <a:t>Color  </a:t>
            </a:r>
          </a:p>
          <a:p>
            <a:pPr marL="0" indent="0">
              <a:buFont typeface="Arial" panose="020B0604020202020204" pitchFamily="34" charset="0"/>
              <a:buNone/>
            </a:pPr>
            <a:endParaRPr lang="en-US"/>
          </a:p>
          <a:p>
            <a:pPr marL="0" indent="0">
              <a:buFont typeface="Arial" panose="020B0604020202020204" pitchFamily="34" charset="0"/>
              <a:buNone/>
            </a:pPr>
            <a:r>
              <a:rPr lang="en-US" b="1" dirty="0"/>
              <a:t>Educate Self</a:t>
            </a:r>
          </a:p>
          <a:p>
            <a:pPr marL="171450" indent="-171450">
              <a:buFont typeface="Arial" panose="020B0604020202020204" pitchFamily="34" charset="0"/>
              <a:buChar char="•"/>
            </a:pPr>
            <a:r>
              <a:rPr lang="en-US" dirty="0"/>
              <a:t>Engage in education/training for new understanding and skills</a:t>
            </a:r>
          </a:p>
          <a:p>
            <a:pPr marL="171450" indent="-171450">
              <a:buFont typeface="Arial" panose="020B0604020202020204" pitchFamily="34" charset="0"/>
              <a:buChar char="•"/>
              <a:defRPr/>
            </a:pPr>
            <a:r>
              <a:rPr lang="en-US" dirty="0"/>
              <a:t>Take advantage of supervision/consultation</a:t>
            </a:r>
          </a:p>
          <a:p>
            <a:pPr marL="0" indent="0">
              <a:buFont typeface="Arial" panose="020B0604020202020204" pitchFamily="34" charset="0"/>
              <a:buNone/>
              <a:defRPr/>
            </a:pPr>
            <a:endParaRPr lang="en-US"/>
          </a:p>
          <a:p>
            <a:pPr marL="0" indent="0">
              <a:buFont typeface="Arial" panose="020B0604020202020204" pitchFamily="34" charset="0"/>
              <a:buNone/>
              <a:defRPr/>
            </a:pPr>
            <a:r>
              <a:rPr lang="en-US" b="1" dirty="0"/>
              <a:t>Seeing Through a New Lens</a:t>
            </a:r>
          </a:p>
          <a:p>
            <a:pPr marL="171450" indent="-171450">
              <a:buFont typeface="Arial" panose="020B0604020202020204" pitchFamily="34" charset="0"/>
              <a:buChar char="•"/>
              <a:defRPr/>
            </a:pPr>
            <a:r>
              <a:rPr lang="en-US" b="0" dirty="0"/>
              <a:t>It can be</a:t>
            </a:r>
            <a:r>
              <a:rPr lang="en-US" dirty="0"/>
              <a:t> easy to revert to habitual thinking.  How do you keep new perspectives in the forefront?</a:t>
            </a:r>
          </a:p>
          <a:p>
            <a:pPr marL="171450" indent="-171450">
              <a:buFont typeface="Arial" panose="020B0604020202020204" pitchFamily="34" charset="0"/>
              <a:buChar char="•"/>
              <a:defRPr/>
            </a:pPr>
            <a:r>
              <a:rPr lang="en-US" dirty="0"/>
              <a:t>Reminds yourself that interpretation drives intervention</a:t>
            </a:r>
          </a:p>
          <a:p>
            <a:pPr marL="628650" lvl="1" indent="-171450">
              <a:buFont typeface="Arial" panose="020B0604020202020204" pitchFamily="34" charset="0"/>
              <a:buChar char="•"/>
              <a:defRPr/>
            </a:pPr>
            <a:r>
              <a:rPr lang="en-US" dirty="0"/>
              <a:t>Why might someone be reacting that way?  What is the unmet need?</a:t>
            </a:r>
          </a:p>
          <a:p>
            <a:pPr marL="0" indent="0">
              <a:buFont typeface="Arial" panose="020B0604020202020204" pitchFamily="34" charset="0"/>
              <a:buNone/>
              <a:defRPr/>
            </a:pPr>
            <a:endParaRPr lang="en-US"/>
          </a:p>
          <a:p>
            <a:pPr marL="0" indent="0">
              <a:buFont typeface="Arial" panose="020B0604020202020204" pitchFamily="34" charset="0"/>
              <a:buNone/>
              <a:defRPr/>
            </a:pPr>
            <a:r>
              <a:rPr lang="en-US" b="1" dirty="0"/>
              <a:t>Be Generous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Identify strengths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Your own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Colleagues’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Share them with others – “I noticed you are really good at managing your time.  Can you give me a pointer?”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A2303-D16F-44EE-ABD3-3CD7C4D983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27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a:t>
            </a:r>
          </a:p>
          <a:p>
            <a:r>
              <a:rPr lang="en-US" dirty="0"/>
              <a:t>While we can all adopt trauma responsive strategies, actions, behaviors etc. as individuals, creating trauma sensitive environments as a team is even more effective for the wellness of our clients, our colleagues and ourselves.</a:t>
            </a:r>
          </a:p>
          <a:p>
            <a:endParaRPr lang="en-US"/>
          </a:p>
          <a:p>
            <a:r>
              <a:rPr lang="en-US" b="1" dirty="0"/>
              <a:t>Keep Trauma Responsive Care on the Agenda</a:t>
            </a:r>
          </a:p>
          <a:p>
            <a:pPr marL="171450" indent="-171450">
              <a:buFont typeface="Arial" panose="020B0604020202020204" pitchFamily="34" charset="0"/>
              <a:buChar char="•"/>
            </a:pPr>
            <a:r>
              <a:rPr lang="en-US" dirty="0"/>
              <a:t>Identify how this is not lost in day-to-day work.  What are reminders for the team so that trauma responsive work becomes second nature in culture and language of the organization?</a:t>
            </a:r>
          </a:p>
          <a:p>
            <a:pPr marL="171450" indent="-171450">
              <a:buFont typeface="Arial" panose="020B0604020202020204" pitchFamily="34" charset="0"/>
              <a:buChar char="•"/>
            </a:pPr>
            <a:r>
              <a:rPr lang="en-US" dirty="0"/>
              <a:t>How do we approach our work whether its actual direct service to a client, providing consultation to a customer or working between departments?  Are there different ways that this work shows up?</a:t>
            </a:r>
          </a:p>
          <a:p>
            <a:pPr marL="0" indent="0">
              <a:buFont typeface="Arial" panose="020B0604020202020204" pitchFamily="34" charset="0"/>
              <a:buNone/>
            </a:pPr>
            <a:endParaRPr lang="en-US"/>
          </a:p>
          <a:p>
            <a:r>
              <a:rPr lang="en-US" b="1" dirty="0"/>
              <a:t>Learn Together</a:t>
            </a:r>
          </a:p>
          <a:p>
            <a:pPr marL="171450" indent="-171450">
              <a:buFont typeface="Arial" panose="020B0604020202020204" pitchFamily="34" charset="0"/>
              <a:buChar char="•"/>
            </a:pPr>
            <a:r>
              <a:rPr lang="en-US" b="0" dirty="0"/>
              <a:t>Share </a:t>
            </a:r>
            <a:r>
              <a:rPr lang="en-US" dirty="0"/>
              <a:t>new information </a:t>
            </a:r>
          </a:p>
          <a:p>
            <a:pPr marL="171450" indent="-171450">
              <a:buFont typeface="Arial" panose="020B0604020202020204" pitchFamily="34" charset="0"/>
              <a:buChar char="•"/>
            </a:pPr>
            <a:r>
              <a:rPr lang="en-US" dirty="0"/>
              <a:t>Include book learning, professional development etc., AND personal/professional experiences (especially lessons learned)</a:t>
            </a:r>
          </a:p>
          <a:p>
            <a:endParaRPr lang="en-US"/>
          </a:p>
          <a:p>
            <a:r>
              <a:rPr lang="en-US" b="1" dirty="0"/>
              <a:t>Take Care of Each Other</a:t>
            </a:r>
          </a:p>
          <a:p>
            <a:pPr marL="171450" indent="-171450">
              <a:buFont typeface="Arial" panose="020B0604020202020204" pitchFamily="34" charset="0"/>
              <a:buChar char="•"/>
            </a:pPr>
            <a:r>
              <a:rPr lang="en-US" b="0" dirty="0"/>
              <a:t>Create a culture where we know signs of Burnout, STS, Compassion Fatigue and feel comfortable telling a colleague you are concerned about them</a:t>
            </a:r>
          </a:p>
          <a:p>
            <a:pPr marL="171450" indent="-171450">
              <a:buFont typeface="Arial" panose="020B0604020202020204" pitchFamily="34" charset="0"/>
              <a:buChar char="•"/>
            </a:pPr>
            <a:r>
              <a:rPr lang="en-US" b="0" dirty="0"/>
              <a:t>Create a culture where it is OK AND encouraged to take wellness breaks, days off, vacations</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A2303-D16F-44EE-ABD3-3CD7C4D983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97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3B0B-44F2-8206-1F9D-403205036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29533-D6E9-7A41-04BD-17FE32952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CB3AB-086B-7346-F12F-92286C9D21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a:t>
            </a:r>
          </a:p>
          <a:p>
            <a:endParaRPr lang="en-US" sz="1200" dirty="0"/>
          </a:p>
          <a:p>
            <a:r>
              <a:rPr lang="en-US" sz="1200" dirty="0"/>
              <a:t>We can’t remove exposure to traumatic experiences, but we can shift the response to exposure in self, others and community/organizations through trauma responsive practices.</a:t>
            </a:r>
            <a:r>
              <a:rPr lang="en-US" dirty="0"/>
              <a:t> </a:t>
            </a:r>
            <a:r>
              <a:rPr lang="en-US" sz="1200" dirty="0"/>
              <a:t> With knowledge comes opportunities for resilience.</a:t>
            </a:r>
            <a:endParaRPr lang="en-US" sz="1200" dirty="0">
              <a:cs typeface="Calibri"/>
            </a:endParaRPr>
          </a:p>
          <a:p>
            <a:pPr marL="0" indent="0"/>
            <a:endParaRPr lang="en-US" sz="1200" dirty="0"/>
          </a:p>
          <a:p>
            <a:pPr marL="0" indent="0"/>
            <a:r>
              <a:rPr lang="en-US" sz="1200" dirty="0"/>
              <a:t>When we think about trauma, it’s useful to remember the three E’s:</a:t>
            </a:r>
            <a:endParaRPr lang="en-US" sz="1200" dirty="0">
              <a:cs typeface="Calibri"/>
            </a:endParaRPr>
          </a:p>
          <a:p>
            <a:pPr marL="0" indent="0"/>
            <a:endParaRPr lang="en-US" sz="1200" dirty="0"/>
          </a:p>
          <a:p>
            <a:r>
              <a:rPr lang="en-US" sz="1200" dirty="0"/>
              <a:t>Emotional or Psychological trauma results from an </a:t>
            </a:r>
            <a:r>
              <a:rPr lang="en-US" sz="1200" b="1" i="1" dirty="0"/>
              <a:t>Event</a:t>
            </a:r>
            <a:r>
              <a:rPr lang="en-US" sz="1200" dirty="0"/>
              <a:t>, series of events such as accidents, disasters rape or abuse, or set of circumstances that could include living with severe poverty or in a chronically stressful home.</a:t>
            </a:r>
            <a:r>
              <a:rPr lang="en-US" dirty="0"/>
              <a:t> </a:t>
            </a:r>
            <a:endParaRPr lang="en-US" dirty="0">
              <a:cs typeface="Calibri"/>
            </a:endParaRPr>
          </a:p>
          <a:p>
            <a:pPr marL="0" indent="0"/>
            <a:endParaRPr lang="en-US" sz="1200" dirty="0"/>
          </a:p>
          <a:p>
            <a:r>
              <a:rPr lang="en-US" sz="1200" dirty="0"/>
              <a:t>The event is </a:t>
            </a:r>
            <a:r>
              <a:rPr lang="en-US" sz="1200" b="1" i="1" dirty="0"/>
              <a:t>Experienced</a:t>
            </a:r>
            <a:r>
              <a:rPr lang="en-US" sz="1200" dirty="0"/>
              <a:t> by an individual as physically or emotionally harmful, threatening or life altering, outside of their control or overwhelming their ability to cope and has lasting </a:t>
            </a:r>
            <a:r>
              <a:rPr lang="en-US" sz="1200" b="1" i="1" dirty="0"/>
              <a:t>Effects</a:t>
            </a:r>
            <a:r>
              <a:rPr lang="en-US" sz="1200" dirty="0"/>
              <a:t> on a person’s mental, physical, social, emotional, or spiritual well-being.</a:t>
            </a:r>
            <a:r>
              <a:rPr lang="en-US" dirty="0"/>
              <a:t> </a:t>
            </a:r>
            <a:endParaRPr lang="en-US" sz="1200" dirty="0">
              <a:cs typeface="Calibri"/>
            </a:endParaRPr>
          </a:p>
          <a:p>
            <a:pPr marL="0" indent="0"/>
            <a:endParaRPr lang="en-US" sz="1200" dirty="0"/>
          </a:p>
          <a:p>
            <a:r>
              <a:rPr lang="en-US" sz="1200" dirty="0"/>
              <a:t>The person’s subjective </a:t>
            </a:r>
            <a:r>
              <a:rPr lang="en-US" sz="1200" b="1" dirty="0"/>
              <a:t>experience</a:t>
            </a:r>
            <a:r>
              <a:rPr lang="en-US" sz="1200" dirty="0"/>
              <a:t> of the event or events is the critical feature of emotional trauma.</a:t>
            </a:r>
            <a:r>
              <a:rPr lang="en-US" dirty="0"/>
              <a:t>  </a:t>
            </a:r>
            <a:r>
              <a:rPr lang="en-US" sz="1200" dirty="0"/>
              <a:t>Two people exposed to the same event, events or set of circumstances can have very different outcomes depending on complex relationships between the individual and their environment, past experiences, cultural and gender identities, developmental stage and protective factors.</a:t>
            </a:r>
            <a:endParaRPr lang="en-US" sz="1200" dirty="0">
              <a:cs typeface="Calibri"/>
            </a:endParaRPr>
          </a:p>
          <a:p>
            <a:pPr lvl="0"/>
            <a:endParaRPr lang="en-US" sz="1200" dirty="0"/>
          </a:p>
          <a:p>
            <a:r>
              <a:rPr lang="en-US" sz="1200" dirty="0"/>
              <a:t>Emphasize that the Experience represents our opportunity to BUFFER</a:t>
            </a:r>
            <a:r>
              <a:rPr lang="en-US" dirty="0"/>
              <a:t>.  By listening to the whole story of what happened to the individual, we can better help people cope with the short- and long-term impact of trauma. </a:t>
            </a:r>
            <a:endParaRPr lang="en-US" sz="1200" dirty="0">
              <a:cs typeface="Calibri"/>
            </a:endParaRPr>
          </a:p>
        </p:txBody>
      </p:sp>
      <p:sp>
        <p:nvSpPr>
          <p:cNvPr id="4" name="Slide Number Placeholder 3">
            <a:extLst>
              <a:ext uri="{FF2B5EF4-FFF2-40B4-BE49-F238E27FC236}">
                <a16:creationId xmlns:a16="http://schemas.microsoft.com/office/drawing/2014/main" id="{019D4201-E9A8-D079-0762-2C8D46C86C20}"/>
              </a:ext>
            </a:extLst>
          </p:cNvPr>
          <p:cNvSpPr>
            <a:spLocks noGrp="1"/>
          </p:cNvSpPr>
          <p:nvPr>
            <p:ph type="sldNum" sz="quarter" idx="5"/>
          </p:nvPr>
        </p:nvSpPr>
        <p:spPr/>
        <p:txBody>
          <a:bodyPr/>
          <a:lstStyle/>
          <a:p>
            <a:fld id="{8FE54683-22C5-4CF3-88FE-2B706D8EFCC7}" type="slidenum">
              <a:rPr lang="en-US" smtClean="0"/>
              <a:t>7</a:t>
            </a:fld>
            <a:endParaRPr lang="en-US"/>
          </a:p>
        </p:txBody>
      </p:sp>
    </p:spTree>
    <p:extLst>
      <p:ext uri="{BB962C8B-B14F-4D97-AF65-F5344CB8AC3E}">
        <p14:creationId xmlns:p14="http://schemas.microsoft.com/office/powerpoint/2010/main" val="333203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C15D3E-8F11-4E48-920E-2D43DED52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8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F97D9-AFE2-12B3-4A15-985025FAB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0AA30-7821-586E-04F3-1B44E03DA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E6B4E-2246-54D5-9B9C-7BE31A4F0A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a:t>
            </a:r>
          </a:p>
          <a:p>
            <a:endParaRPr lang="en-US" sz="1200" dirty="0"/>
          </a:p>
          <a:p>
            <a:r>
              <a:rPr lang="en-US" sz="1200" dirty="0"/>
              <a:t>We can’t remove exposure to traumatic experiences, but we can shift the response to exposure in self, others and community/organizations through trauma responsive practices.</a:t>
            </a:r>
            <a:r>
              <a:rPr lang="en-US" dirty="0"/>
              <a:t> </a:t>
            </a:r>
            <a:r>
              <a:rPr lang="en-US" sz="1200" dirty="0"/>
              <a:t> With knowledge comes opportunities for resilience.</a:t>
            </a:r>
            <a:endParaRPr lang="en-US" sz="1200" dirty="0">
              <a:cs typeface="Calibri"/>
            </a:endParaRPr>
          </a:p>
          <a:p>
            <a:pPr marL="0" indent="0"/>
            <a:endParaRPr lang="en-US" sz="1200" dirty="0"/>
          </a:p>
          <a:p>
            <a:pPr marL="0" indent="0"/>
            <a:r>
              <a:rPr lang="en-US" sz="1200" dirty="0"/>
              <a:t>When we think about trauma, it’s useful to remember the three E’s:</a:t>
            </a:r>
            <a:endParaRPr lang="en-US" sz="1200" dirty="0">
              <a:cs typeface="Calibri"/>
            </a:endParaRPr>
          </a:p>
          <a:p>
            <a:pPr marL="0" indent="0"/>
            <a:endParaRPr lang="en-US" sz="1200" dirty="0"/>
          </a:p>
          <a:p>
            <a:r>
              <a:rPr lang="en-US" sz="1200" dirty="0"/>
              <a:t>Emotional or Psychological trauma results from an </a:t>
            </a:r>
            <a:r>
              <a:rPr lang="en-US" sz="1200" b="1" i="1" dirty="0"/>
              <a:t>Event</a:t>
            </a:r>
            <a:r>
              <a:rPr lang="en-US" sz="1200" dirty="0"/>
              <a:t>, series of events such as accidents, disasters rape or abuse, or set of circumstances that could include living with severe poverty or in a chronically stressful home.</a:t>
            </a:r>
            <a:r>
              <a:rPr lang="en-US" dirty="0"/>
              <a:t> </a:t>
            </a:r>
            <a:endParaRPr lang="en-US" dirty="0">
              <a:cs typeface="Calibri"/>
            </a:endParaRPr>
          </a:p>
          <a:p>
            <a:pPr marL="0" indent="0"/>
            <a:endParaRPr lang="en-US" sz="1200" dirty="0"/>
          </a:p>
          <a:p>
            <a:r>
              <a:rPr lang="en-US" sz="1200" dirty="0"/>
              <a:t>The event is </a:t>
            </a:r>
            <a:r>
              <a:rPr lang="en-US" sz="1200" b="1" i="1" dirty="0"/>
              <a:t>Experienced</a:t>
            </a:r>
            <a:r>
              <a:rPr lang="en-US" sz="1200" dirty="0"/>
              <a:t> by an individual as physically or emotionally harmful, threatening or life altering, outside of their control or overwhelming their ability to cope and has lasting </a:t>
            </a:r>
            <a:r>
              <a:rPr lang="en-US" sz="1200" b="1" i="1" dirty="0"/>
              <a:t>Effects</a:t>
            </a:r>
            <a:r>
              <a:rPr lang="en-US" sz="1200" dirty="0"/>
              <a:t> on a person’s mental, physical, social, emotional, or spiritual well-being.</a:t>
            </a:r>
            <a:r>
              <a:rPr lang="en-US" dirty="0"/>
              <a:t> </a:t>
            </a:r>
            <a:endParaRPr lang="en-US" sz="1200" dirty="0">
              <a:cs typeface="Calibri"/>
            </a:endParaRPr>
          </a:p>
          <a:p>
            <a:pPr marL="0" indent="0"/>
            <a:endParaRPr lang="en-US" sz="1200" dirty="0"/>
          </a:p>
          <a:p>
            <a:r>
              <a:rPr lang="en-US" sz="1200" dirty="0"/>
              <a:t>The person’s subjective </a:t>
            </a:r>
            <a:r>
              <a:rPr lang="en-US" sz="1200" b="1" dirty="0"/>
              <a:t>experience</a:t>
            </a:r>
            <a:r>
              <a:rPr lang="en-US" sz="1200" dirty="0"/>
              <a:t> of the event or events is the critical feature of emotional trauma.</a:t>
            </a:r>
            <a:r>
              <a:rPr lang="en-US" dirty="0"/>
              <a:t>  </a:t>
            </a:r>
            <a:r>
              <a:rPr lang="en-US" sz="1200" dirty="0"/>
              <a:t>Two people exposed to the same event, events or set of circumstances can have very different outcomes depending on complex relationships between the individual and their environment, past experiences, cultural and gender identities, developmental stage and protective factors.</a:t>
            </a:r>
            <a:endParaRPr lang="en-US" sz="1200" dirty="0">
              <a:cs typeface="Calibri"/>
            </a:endParaRPr>
          </a:p>
          <a:p>
            <a:pPr lvl="0"/>
            <a:endParaRPr lang="en-US" sz="1200" dirty="0"/>
          </a:p>
          <a:p>
            <a:r>
              <a:rPr lang="en-US" sz="1200" dirty="0"/>
              <a:t>Emphasize that the Experience represents our opportunity to BUFFER</a:t>
            </a:r>
            <a:r>
              <a:rPr lang="en-US" dirty="0"/>
              <a:t>.  By listening to the whole story of what happened to the individual, we can better help people cope with the short- and long-term impact of trauma. </a:t>
            </a:r>
            <a:endParaRPr lang="en-US" sz="1200" dirty="0">
              <a:cs typeface="Calibri"/>
            </a:endParaRPr>
          </a:p>
        </p:txBody>
      </p:sp>
      <p:sp>
        <p:nvSpPr>
          <p:cNvPr id="4" name="Slide Number Placeholder 3">
            <a:extLst>
              <a:ext uri="{FF2B5EF4-FFF2-40B4-BE49-F238E27FC236}">
                <a16:creationId xmlns:a16="http://schemas.microsoft.com/office/drawing/2014/main" id="{3AC634D3-F8F5-C77F-C0F5-3AED2F086196}"/>
              </a:ext>
            </a:extLst>
          </p:cNvPr>
          <p:cNvSpPr>
            <a:spLocks noGrp="1"/>
          </p:cNvSpPr>
          <p:nvPr>
            <p:ph type="sldNum" sz="quarter" idx="5"/>
          </p:nvPr>
        </p:nvSpPr>
        <p:spPr/>
        <p:txBody>
          <a:bodyPr/>
          <a:lstStyle/>
          <a:p>
            <a:fld id="{8FE54683-22C5-4CF3-88FE-2B706D8EFCC7}" type="slidenum">
              <a:rPr lang="en-US" smtClean="0"/>
              <a:t>9</a:t>
            </a:fld>
            <a:endParaRPr lang="en-US"/>
          </a:p>
        </p:txBody>
      </p:sp>
    </p:spTree>
    <p:extLst>
      <p:ext uri="{BB962C8B-B14F-4D97-AF65-F5344CB8AC3E}">
        <p14:creationId xmlns:p14="http://schemas.microsoft.com/office/powerpoint/2010/main" val="2443384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04C55-FE15-0E2E-82AA-57D8291F1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651CD-452E-90A5-3718-74815C458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81C0C-D8CA-DBC1-81F9-FF0D5BBB99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p:txBody>
      </p:sp>
      <p:sp>
        <p:nvSpPr>
          <p:cNvPr id="4" name="Slide Number Placeholder 3">
            <a:extLst>
              <a:ext uri="{FF2B5EF4-FFF2-40B4-BE49-F238E27FC236}">
                <a16:creationId xmlns:a16="http://schemas.microsoft.com/office/drawing/2014/main" id="{8070485E-1CAA-D0CB-BE90-7B5844BE8D04}"/>
              </a:ext>
            </a:extLst>
          </p:cNvPr>
          <p:cNvSpPr>
            <a:spLocks noGrp="1"/>
          </p:cNvSpPr>
          <p:nvPr>
            <p:ph type="sldNum" sz="quarter" idx="5"/>
          </p:nvPr>
        </p:nvSpPr>
        <p:spPr/>
        <p:txBody>
          <a:bodyPr/>
          <a:lstStyle/>
          <a:p>
            <a:fld id="{8FE54683-22C5-4CF3-88FE-2B706D8EFCC7}" type="slidenum">
              <a:rPr lang="en-US" smtClean="0"/>
              <a:t>10</a:t>
            </a:fld>
            <a:endParaRPr lang="en-US"/>
          </a:p>
        </p:txBody>
      </p:sp>
    </p:spTree>
    <p:extLst>
      <p:ext uri="{BB962C8B-B14F-4D97-AF65-F5344CB8AC3E}">
        <p14:creationId xmlns:p14="http://schemas.microsoft.com/office/powerpoint/2010/main" val="370011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109346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38562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31815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136FDE-6835-44CC-AC7C-E699376F3C45}"/>
              </a:ext>
            </a:extLst>
          </p:cNvPr>
          <p:cNvPicPr>
            <a:picLocks noChangeAspect="1"/>
          </p:cNvPicPr>
          <p:nvPr userDrawn="1"/>
        </p:nvPicPr>
        <p:blipFill>
          <a:blip r:embed="rId2">
            <a:duotone>
              <a:schemeClr val="bg2">
                <a:shade val="45000"/>
                <a:satMod val="135000"/>
              </a:schemeClr>
              <a:prstClr val="white"/>
            </a:duotone>
            <a:alphaModFix amt="20000"/>
          </a:blip>
          <a:srcRect r="17978"/>
          <a:stretch>
            <a:fillRect/>
          </a:stretch>
        </p:blipFill>
        <p:spPr>
          <a:xfrm>
            <a:off x="-3143" y="-26045"/>
            <a:ext cx="12198305" cy="6884045"/>
          </a:xfrm>
          <a:custGeom>
            <a:avLst/>
            <a:gdLst>
              <a:gd name="connsiteX0" fmla="*/ 0 w 5562600"/>
              <a:gd name="connsiteY0" fmla="*/ 0 h 6859189"/>
              <a:gd name="connsiteX1" fmla="*/ 5562600 w 5562600"/>
              <a:gd name="connsiteY1" fmla="*/ 0 h 6859189"/>
              <a:gd name="connsiteX2" fmla="*/ 5562600 w 5562600"/>
              <a:gd name="connsiteY2" fmla="*/ 6859189 h 6859189"/>
              <a:gd name="connsiteX3" fmla="*/ 0 w 5562600"/>
              <a:gd name="connsiteY3" fmla="*/ 6859189 h 6859189"/>
            </a:gdLst>
            <a:ahLst/>
            <a:cxnLst>
              <a:cxn ang="0">
                <a:pos x="connsiteX0" y="connsiteY0"/>
              </a:cxn>
              <a:cxn ang="0">
                <a:pos x="connsiteX1" y="connsiteY1"/>
              </a:cxn>
              <a:cxn ang="0">
                <a:pos x="connsiteX2" y="connsiteY2"/>
              </a:cxn>
              <a:cxn ang="0">
                <a:pos x="connsiteX3" y="connsiteY3"/>
              </a:cxn>
            </a:cxnLst>
            <a:rect l="l" t="t" r="r" b="b"/>
            <a:pathLst>
              <a:path w="5562600" h="6859189">
                <a:moveTo>
                  <a:pt x="0" y="0"/>
                </a:moveTo>
                <a:lnTo>
                  <a:pt x="5562600" y="0"/>
                </a:lnTo>
                <a:lnTo>
                  <a:pt x="5562600" y="6859189"/>
                </a:lnTo>
                <a:lnTo>
                  <a:pt x="0" y="6859189"/>
                </a:lnTo>
                <a:close/>
              </a:path>
            </a:pathLst>
          </a:custGeom>
        </p:spPr>
      </p:pic>
      <p:sp>
        <p:nvSpPr>
          <p:cNvPr id="2" name="Title 1"/>
          <p:cNvSpPr>
            <a:spLocks noGrp="1"/>
          </p:cNvSpPr>
          <p:nvPr>
            <p:ph type="ctrTitle"/>
          </p:nvPr>
        </p:nvSpPr>
        <p:spPr>
          <a:xfrm>
            <a:off x="609600" y="1371600"/>
            <a:ext cx="10972800" cy="2743200"/>
          </a:xfrm>
        </p:spPr>
        <p:txBody>
          <a:bodyPr anchor="b">
            <a:normAutofit/>
          </a:bodyPr>
          <a:lstStyle>
            <a:lvl1pPr algn="l">
              <a:lnSpc>
                <a:spcPct val="85000"/>
              </a:lnSpc>
              <a:defRPr lang="en-US" sz="7200" dirty="0"/>
            </a:lvl1pPr>
          </a:lstStyle>
          <a:p>
            <a:r>
              <a:rPr lang="en-US"/>
              <a:t>Click to edit Master title style</a:t>
            </a:r>
          </a:p>
        </p:txBody>
      </p:sp>
      <p:sp>
        <p:nvSpPr>
          <p:cNvPr id="3" name="Subtitle 2"/>
          <p:cNvSpPr>
            <a:spLocks noGrp="1"/>
          </p:cNvSpPr>
          <p:nvPr>
            <p:ph type="subTitle" idx="1"/>
          </p:nvPr>
        </p:nvSpPr>
        <p:spPr>
          <a:xfrm>
            <a:off x="609600" y="4343399"/>
            <a:ext cx="10972800" cy="1600201"/>
          </a:xfrm>
        </p:spPr>
        <p:txBody>
          <a:bodyPr lIns="0" rIns="0">
            <a:normAutofit/>
          </a:bodyPr>
          <a:lstStyle>
            <a:lvl1pPr marL="0" indent="0" algn="l">
              <a:buNone/>
              <a:defRPr sz="2800" b="1" i="0" cap="all" spc="100" baseline="0">
                <a:solidFill>
                  <a:srgbClr val="696A77"/>
                </a:solidFill>
                <a:latin typeface="Calibri" panose="020F0502020204030204" pitchFamily="34" charset="0"/>
                <a:cs typeface="Calibri" panose="020F050202020403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grpSp>
        <p:nvGrpSpPr>
          <p:cNvPr id="7" name="Group 6">
            <a:extLst>
              <a:ext uri="{FF2B5EF4-FFF2-40B4-BE49-F238E27FC236}">
                <a16:creationId xmlns:a16="http://schemas.microsoft.com/office/drawing/2014/main" id="{10E95C1F-E5C4-40FD-BDE8-6150919810DE}"/>
              </a:ext>
            </a:extLst>
          </p:cNvPr>
          <p:cNvGrpSpPr/>
          <p:nvPr userDrawn="1"/>
        </p:nvGrpSpPr>
        <p:grpSpPr>
          <a:xfrm>
            <a:off x="-3143" y="-1560"/>
            <a:ext cx="12198305" cy="526528"/>
            <a:chOff x="2227" y="-2539089"/>
            <a:chExt cx="12189069" cy="598836"/>
          </a:xfrm>
        </p:grpSpPr>
        <p:sp>
          <p:nvSpPr>
            <p:cNvPr id="17" name="Rectangle 16">
              <a:extLst>
                <a:ext uri="{FF2B5EF4-FFF2-40B4-BE49-F238E27FC236}">
                  <a16:creationId xmlns:a16="http://schemas.microsoft.com/office/drawing/2014/main" id="{07C7B6E5-692B-47C2-804F-EAC8A49D01FB}"/>
                </a:ext>
              </a:extLst>
            </p:cNvPr>
            <p:cNvSpPr/>
            <p:nvPr userDrawn="1"/>
          </p:nvSpPr>
          <p:spPr>
            <a:xfrm>
              <a:off x="2344" y="-2040422"/>
              <a:ext cx="12188952" cy="10016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34E5679-ED9C-4680-8DC6-9054D617B6DA}"/>
                </a:ext>
              </a:extLst>
            </p:cNvPr>
            <p:cNvPicPr/>
            <p:nvPr userDrawn="1"/>
          </p:nvPicPr>
          <p:blipFill>
            <a:blip r:embed="rId3">
              <a:alphaModFix amt="75000"/>
              <a:extLst>
                <a:ext uri="{28A0092B-C50C-407E-A947-70E740481C1C}">
                  <a14:useLocalDpi xmlns:a14="http://schemas.microsoft.com/office/drawing/2010/main" val="0"/>
                </a:ext>
              </a:extLst>
            </a:blip>
            <a:srcRect/>
            <a:stretch>
              <a:fillRect/>
            </a:stretch>
          </p:blipFill>
          <p:spPr bwMode="auto">
            <a:xfrm>
              <a:off x="2227" y="-2539089"/>
              <a:ext cx="12188952" cy="521769"/>
            </a:xfrm>
            <a:prstGeom prst="rect">
              <a:avLst/>
            </a:prstGeom>
            <a:noFill/>
          </p:spPr>
        </p:pic>
      </p:grpSp>
    </p:spTree>
    <p:extLst>
      <p:ext uri="{BB962C8B-B14F-4D97-AF65-F5344CB8AC3E}">
        <p14:creationId xmlns:p14="http://schemas.microsoft.com/office/powerpoint/2010/main" val="77968400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891"/>
      </p:ext>
    </p:extLst>
  </p:cSld>
  <p:clrMapOvr>
    <a:masterClrMapping/>
  </p:clrMapOvr>
  <mc:AlternateContent xmlns:mc="http://schemas.openxmlformats.org/markup-compatibility/2006" xmlns:p14="http://schemas.microsoft.com/office/powerpoint/2010/main">
    <mc:Choice Requires="p14">
      <p:transition>
        <p14:conveyor dir="l"/>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09600" y="228601"/>
            <a:ext cx="10972800" cy="1143000"/>
          </a:xfrm>
          <a:prstGeom prst="rect">
            <a:avLst/>
          </a:prstGeom>
          <a:noFill/>
          <a:ln>
            <a:noFill/>
          </a:ln>
        </p:spPr>
        <p:txBody>
          <a:bodyPr spcFirstLastPara="1" wrap="square" lIns="0" tIns="0" rIns="0" bIns="0" anchor="b" anchorCtr="0"/>
          <a:lstStyle>
            <a:lvl1pPr marR="0" lvl="0" algn="l" rtl="0">
              <a:lnSpc>
                <a:spcPct val="85000"/>
              </a:lnSpc>
              <a:spcBef>
                <a:spcPts val="0"/>
              </a:spcBef>
              <a:spcAft>
                <a:spcPts val="0"/>
              </a:spcAft>
              <a:buClr>
                <a:srgbClr val="686876"/>
              </a:buClr>
              <a:buSzPts val="4800"/>
              <a:buFont typeface="Arial"/>
              <a:buNone/>
              <a:defRPr sz="4800" b="1" i="0" u="none" strike="noStrike" cap="none">
                <a:solidFill>
                  <a:srgbClr val="68687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cxnSp>
        <p:nvCxnSpPr>
          <p:cNvPr id="71" name="Shape 71"/>
          <p:cNvCxnSpPr/>
          <p:nvPr/>
        </p:nvCxnSpPr>
        <p:spPr>
          <a:xfrm rot="10800000">
            <a:off x="6096000" y="2286000"/>
            <a:ext cx="0" cy="2286000"/>
          </a:xfrm>
          <a:prstGeom prst="straightConnector1">
            <a:avLst/>
          </a:prstGeom>
          <a:noFill/>
          <a:ln w="50800" cap="flat" cmpd="sng">
            <a:solidFill>
              <a:srgbClr val="3A3F44"/>
            </a:solidFill>
            <a:prstDash val="solid"/>
            <a:round/>
            <a:headEnd type="none" w="sm" len="sm"/>
            <a:tailEnd type="none" w="sm" len="sm"/>
          </a:ln>
        </p:spPr>
      </p:cxnSp>
      <p:sp>
        <p:nvSpPr>
          <p:cNvPr id="72" name="Shape 72"/>
          <p:cNvSpPr txBox="1">
            <a:spLocks noGrp="1"/>
          </p:cNvSpPr>
          <p:nvPr>
            <p:ph type="body" idx="1"/>
          </p:nvPr>
        </p:nvSpPr>
        <p:spPr>
          <a:xfrm>
            <a:off x="914400" y="1828800"/>
            <a:ext cx="4876800" cy="4114800"/>
          </a:xfrm>
          <a:prstGeom prst="rect">
            <a:avLst/>
          </a:prstGeom>
          <a:noFill/>
          <a:ln>
            <a:noFill/>
          </a:ln>
        </p:spPr>
        <p:txBody>
          <a:bodyPr spcFirstLastPara="1" wrap="square" lIns="0" tIns="0" rIns="0" bIns="0" anchor="t" anchorCtr="0"/>
          <a:lstStyle>
            <a:lvl1pPr marL="457200" marR="0" lvl="0" indent="-381000" algn="l" rtl="0">
              <a:lnSpc>
                <a:spcPct val="100000"/>
              </a:lnSpc>
              <a:spcBef>
                <a:spcPts val="0"/>
              </a:spcBef>
              <a:spcAft>
                <a:spcPts val="0"/>
              </a:spcAft>
              <a:buClr>
                <a:schemeClr val="accent1"/>
              </a:buClr>
              <a:buSzPts val="2400"/>
              <a:buFont typeface="Merriweather Sans"/>
              <a:buChar char="‣"/>
              <a:defRPr sz="2400" b="1" i="0" u="none" strike="noStrike" cap="none">
                <a:solidFill>
                  <a:srgbClr val="686876"/>
                </a:solidFill>
                <a:latin typeface="Arial"/>
                <a:ea typeface="Arial"/>
                <a:cs typeface="Arial"/>
                <a:sym typeface="Arial"/>
              </a:defRPr>
            </a:lvl1pPr>
            <a:lvl2pPr marL="914400" marR="0" lvl="1" indent="-355600" algn="l" rtl="0">
              <a:lnSpc>
                <a:spcPct val="100000"/>
              </a:lnSpc>
              <a:spcBef>
                <a:spcPts val="600"/>
              </a:spcBef>
              <a:spcAft>
                <a:spcPts val="0"/>
              </a:spcAft>
              <a:buClr>
                <a:schemeClr val="accent1"/>
              </a:buClr>
              <a:buSzPts val="2000"/>
              <a:buFont typeface="Merriweather Sans"/>
              <a:buChar char="•"/>
              <a:defRPr sz="2000" b="0" i="0" u="none" strike="noStrike" cap="none">
                <a:solidFill>
                  <a:srgbClr val="686876"/>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1"/>
              </a:buClr>
              <a:buSzPts val="1800"/>
              <a:buFont typeface="Merriweather Sans"/>
              <a:buChar char="◦"/>
              <a:defRPr sz="1800" b="0" i="0" u="none" strike="noStrike" cap="none">
                <a:solidFill>
                  <a:srgbClr val="686876"/>
                </a:solidFill>
                <a:latin typeface="Arial"/>
                <a:ea typeface="Arial"/>
                <a:cs typeface="Arial"/>
                <a:sym typeface="Arial"/>
              </a:defRPr>
            </a:lvl3pPr>
            <a:lvl4pPr marL="1828800" marR="0" lvl="3" indent="-342900" algn="l" rtl="0">
              <a:lnSpc>
                <a:spcPct val="100000"/>
              </a:lnSpc>
              <a:spcBef>
                <a:spcPts val="600"/>
              </a:spcBef>
              <a:spcAft>
                <a:spcPts val="0"/>
              </a:spcAft>
              <a:buClr>
                <a:schemeClr val="accent1"/>
              </a:buClr>
              <a:buSzPts val="1800"/>
              <a:buFont typeface="Merriweather Sans"/>
              <a:buChar char="✓"/>
              <a:defRPr sz="1800" b="0" i="0" u="none" strike="noStrike" cap="none">
                <a:solidFill>
                  <a:srgbClr val="686876"/>
                </a:solidFill>
                <a:latin typeface="Arial"/>
                <a:ea typeface="Arial"/>
                <a:cs typeface="Arial"/>
                <a:sym typeface="Arial"/>
              </a:defRPr>
            </a:lvl4pPr>
            <a:lvl5pPr marL="2286000" marR="0" lvl="4" indent="-342900" algn="l" rtl="0">
              <a:lnSpc>
                <a:spcPct val="100000"/>
              </a:lnSpc>
              <a:spcBef>
                <a:spcPts val="600"/>
              </a:spcBef>
              <a:spcAft>
                <a:spcPts val="0"/>
              </a:spcAft>
              <a:buClr>
                <a:schemeClr val="accent1"/>
              </a:buClr>
              <a:buSzPts val="1800"/>
              <a:buFont typeface="Arial"/>
              <a:buChar char="✚"/>
              <a:defRPr sz="1800" b="0" i="0" u="none" strike="noStrike" cap="none">
                <a:solidFill>
                  <a:srgbClr val="686876"/>
                </a:solidFill>
                <a:latin typeface="Arial"/>
                <a:ea typeface="Arial"/>
                <a:cs typeface="Arial"/>
                <a:sym typeface="Arial"/>
              </a:defRPr>
            </a:lvl5pPr>
            <a:lvl6pPr marL="2743200" marR="0" lvl="5" indent="-317500" algn="l" rtl="0">
              <a:lnSpc>
                <a:spcPct val="90000"/>
              </a:lnSpc>
              <a:spcBef>
                <a:spcPts val="600"/>
              </a:spcBef>
              <a:spcAft>
                <a:spcPts val="0"/>
              </a:spcAft>
              <a:buClr>
                <a:schemeClr val="accent1"/>
              </a:buClr>
              <a:buSzPts val="1400"/>
              <a:buFont typeface="Calibri"/>
              <a:buChar char="◦"/>
              <a:defRPr sz="1400" b="0" i="0" u="none" strike="noStrike" cap="none">
                <a:solidFill>
                  <a:srgbClr val="686876"/>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686876"/>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686876"/>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686876"/>
                </a:solidFill>
                <a:latin typeface="Arial"/>
                <a:ea typeface="Arial"/>
                <a:cs typeface="Arial"/>
                <a:sym typeface="Arial"/>
              </a:defRPr>
            </a:lvl9pPr>
          </a:lstStyle>
          <a:p>
            <a:pPr lvl="0"/>
            <a:r>
              <a:rPr lang="en-US"/>
              <a:t>Edit Master text styles</a:t>
            </a:r>
          </a:p>
        </p:txBody>
      </p:sp>
      <p:sp>
        <p:nvSpPr>
          <p:cNvPr id="73" name="Shape 73"/>
          <p:cNvSpPr txBox="1">
            <a:spLocks noGrp="1"/>
          </p:cNvSpPr>
          <p:nvPr>
            <p:ph type="body" idx="2"/>
          </p:nvPr>
        </p:nvSpPr>
        <p:spPr>
          <a:xfrm>
            <a:off x="6400800" y="1828800"/>
            <a:ext cx="4876800" cy="4114800"/>
          </a:xfrm>
          <a:prstGeom prst="rect">
            <a:avLst/>
          </a:prstGeom>
          <a:noFill/>
          <a:ln>
            <a:noFill/>
          </a:ln>
        </p:spPr>
        <p:txBody>
          <a:bodyPr spcFirstLastPara="1" wrap="square" lIns="0" tIns="0" rIns="0" bIns="0" anchor="t" anchorCtr="0"/>
          <a:lstStyle>
            <a:lvl1pPr marL="457200" marR="0" lvl="0" indent="-381000" algn="l" rtl="0">
              <a:lnSpc>
                <a:spcPct val="100000"/>
              </a:lnSpc>
              <a:spcBef>
                <a:spcPts val="0"/>
              </a:spcBef>
              <a:spcAft>
                <a:spcPts val="0"/>
              </a:spcAft>
              <a:buClr>
                <a:schemeClr val="accent1"/>
              </a:buClr>
              <a:buSzPts val="2400"/>
              <a:buFont typeface="Merriweather Sans"/>
              <a:buChar char="‣"/>
              <a:defRPr sz="2400" b="1" i="0" u="none" strike="noStrike" cap="none">
                <a:solidFill>
                  <a:srgbClr val="686876"/>
                </a:solidFill>
                <a:latin typeface="Arial"/>
                <a:ea typeface="Arial"/>
                <a:cs typeface="Arial"/>
                <a:sym typeface="Arial"/>
              </a:defRPr>
            </a:lvl1pPr>
            <a:lvl2pPr marL="914400" marR="0" lvl="1" indent="-355600" algn="l" rtl="0">
              <a:lnSpc>
                <a:spcPct val="100000"/>
              </a:lnSpc>
              <a:spcBef>
                <a:spcPts val="600"/>
              </a:spcBef>
              <a:spcAft>
                <a:spcPts val="0"/>
              </a:spcAft>
              <a:buClr>
                <a:schemeClr val="accent1"/>
              </a:buClr>
              <a:buSzPts val="2000"/>
              <a:buFont typeface="Merriweather Sans"/>
              <a:buChar char="•"/>
              <a:defRPr sz="2000" b="0" i="0" u="none" strike="noStrike" cap="none">
                <a:solidFill>
                  <a:srgbClr val="686876"/>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1"/>
              </a:buClr>
              <a:buSzPts val="1800"/>
              <a:buFont typeface="Merriweather Sans"/>
              <a:buChar char="◦"/>
              <a:defRPr sz="1800" b="0" i="0" u="none" strike="noStrike" cap="none">
                <a:solidFill>
                  <a:srgbClr val="686876"/>
                </a:solidFill>
                <a:latin typeface="Arial"/>
                <a:ea typeface="Arial"/>
                <a:cs typeface="Arial"/>
                <a:sym typeface="Arial"/>
              </a:defRPr>
            </a:lvl3pPr>
            <a:lvl4pPr marL="1828800" marR="0" lvl="3" indent="-342900" algn="l" rtl="0">
              <a:lnSpc>
                <a:spcPct val="100000"/>
              </a:lnSpc>
              <a:spcBef>
                <a:spcPts val="600"/>
              </a:spcBef>
              <a:spcAft>
                <a:spcPts val="0"/>
              </a:spcAft>
              <a:buClr>
                <a:schemeClr val="accent1"/>
              </a:buClr>
              <a:buSzPts val="1800"/>
              <a:buFont typeface="Merriweather Sans"/>
              <a:buChar char="✓"/>
              <a:defRPr sz="1800" b="0" i="0" u="none" strike="noStrike" cap="none">
                <a:solidFill>
                  <a:srgbClr val="686876"/>
                </a:solidFill>
                <a:latin typeface="Arial"/>
                <a:ea typeface="Arial"/>
                <a:cs typeface="Arial"/>
                <a:sym typeface="Arial"/>
              </a:defRPr>
            </a:lvl4pPr>
            <a:lvl5pPr marL="2286000" marR="0" lvl="4" indent="-342900" algn="l" rtl="0">
              <a:lnSpc>
                <a:spcPct val="100000"/>
              </a:lnSpc>
              <a:spcBef>
                <a:spcPts val="600"/>
              </a:spcBef>
              <a:spcAft>
                <a:spcPts val="0"/>
              </a:spcAft>
              <a:buClr>
                <a:schemeClr val="accent1"/>
              </a:buClr>
              <a:buSzPts val="1800"/>
              <a:buFont typeface="Arial"/>
              <a:buChar char="✚"/>
              <a:defRPr sz="1800" b="0" i="0" u="none" strike="noStrike" cap="none">
                <a:solidFill>
                  <a:srgbClr val="686876"/>
                </a:solidFill>
                <a:latin typeface="Arial"/>
                <a:ea typeface="Arial"/>
                <a:cs typeface="Arial"/>
                <a:sym typeface="Arial"/>
              </a:defRPr>
            </a:lvl5pPr>
            <a:lvl6pPr marL="2743200" marR="0" lvl="5" indent="-317500" algn="l" rtl="0">
              <a:lnSpc>
                <a:spcPct val="90000"/>
              </a:lnSpc>
              <a:spcBef>
                <a:spcPts val="600"/>
              </a:spcBef>
              <a:spcAft>
                <a:spcPts val="0"/>
              </a:spcAft>
              <a:buClr>
                <a:schemeClr val="accent1"/>
              </a:buClr>
              <a:buSzPts val="1400"/>
              <a:buFont typeface="Calibri"/>
              <a:buChar char="◦"/>
              <a:defRPr sz="1400" b="0" i="0" u="none" strike="noStrike" cap="none">
                <a:solidFill>
                  <a:srgbClr val="686876"/>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686876"/>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686876"/>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686876"/>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1834573072"/>
      </p:ext>
    </p:extLst>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ound Picture">
    <p:spTree>
      <p:nvGrpSpPr>
        <p:cNvPr id="1" name=""/>
        <p:cNvGrpSpPr/>
        <p:nvPr/>
      </p:nvGrpSpPr>
      <p:grpSpPr>
        <a:xfrm>
          <a:off x="0" y="0"/>
          <a:ext cx="0" cy="0"/>
          <a:chOff x="0" y="0"/>
          <a:chExt cx="0" cy="0"/>
        </a:xfrm>
      </p:grpSpPr>
      <p:sp>
        <p:nvSpPr>
          <p:cNvPr id="2" name="Title 1"/>
          <p:cNvSpPr>
            <a:spLocks noGrp="1"/>
          </p:cNvSpPr>
          <p:nvPr>
            <p:ph type="title"/>
          </p:nvPr>
        </p:nvSpPr>
        <p:spPr>
          <a:xfrm>
            <a:off x="5638800" y="1828800"/>
            <a:ext cx="5943600" cy="2959100"/>
          </a:xfrm>
        </p:spPr>
        <p:txBody>
          <a:bodyPr anchor="ctr"/>
          <a:lstStyle/>
          <a:p>
            <a:r>
              <a:rPr lang="en-US"/>
              <a:t>Click to edit Master title style</a:t>
            </a:r>
          </a:p>
        </p:txBody>
      </p:sp>
      <p:sp>
        <p:nvSpPr>
          <p:cNvPr id="5" name="Footer Placeholder 4"/>
          <p:cNvSpPr>
            <a:spLocks noGrp="1"/>
          </p:cNvSpPr>
          <p:nvPr>
            <p:ph type="ftr" sz="quarter" idx="11"/>
          </p:nvPr>
        </p:nvSpPr>
        <p:spPr/>
        <p:txBody>
          <a:bodyPr/>
          <a:lstStyle/>
          <a:p>
            <a:endParaRPr lang="en-US"/>
          </a:p>
        </p:txBody>
      </p:sp>
      <p:sp>
        <p:nvSpPr>
          <p:cNvPr id="7" name="Picture Placeholder 2"/>
          <p:cNvSpPr>
            <a:spLocks noGrp="1" noChangeAspect="1"/>
          </p:cNvSpPr>
          <p:nvPr>
            <p:ph type="pic" idx="1"/>
          </p:nvPr>
        </p:nvSpPr>
        <p:spPr>
          <a:xfrm>
            <a:off x="609600" y="1032741"/>
            <a:ext cx="4285148" cy="4127500"/>
          </a:xfrm>
          <a:prstGeom prst="ellipse">
            <a:avLst/>
          </a:prstGeom>
          <a:solidFill>
            <a:schemeClr val="bg2">
              <a:lumMod val="90000"/>
            </a:schemeClr>
          </a:solidFill>
        </p:spPr>
        <p:txBody>
          <a:bodyPr lIns="457200" tIns="457200" anchor="t">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16569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2344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1496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750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440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006806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7686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8348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1713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327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7869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5372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541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136FDE-6835-44CC-AC7C-E699376F3C45}"/>
              </a:ext>
            </a:extLst>
          </p:cNvPr>
          <p:cNvPicPr>
            <a:picLocks noChangeAspect="1"/>
          </p:cNvPicPr>
          <p:nvPr userDrawn="1"/>
        </p:nvPicPr>
        <p:blipFill>
          <a:blip r:embed="rId2">
            <a:duotone>
              <a:schemeClr val="bg2">
                <a:shade val="45000"/>
                <a:satMod val="135000"/>
              </a:schemeClr>
              <a:prstClr val="white"/>
            </a:duotone>
            <a:alphaModFix amt="20000"/>
          </a:blip>
          <a:srcRect r="17978"/>
          <a:stretch>
            <a:fillRect/>
          </a:stretch>
        </p:blipFill>
        <p:spPr>
          <a:xfrm>
            <a:off x="-3143" y="-26045"/>
            <a:ext cx="12198305" cy="6884045"/>
          </a:xfrm>
          <a:custGeom>
            <a:avLst/>
            <a:gdLst>
              <a:gd name="connsiteX0" fmla="*/ 0 w 5562600"/>
              <a:gd name="connsiteY0" fmla="*/ 0 h 6859189"/>
              <a:gd name="connsiteX1" fmla="*/ 5562600 w 5562600"/>
              <a:gd name="connsiteY1" fmla="*/ 0 h 6859189"/>
              <a:gd name="connsiteX2" fmla="*/ 5562600 w 5562600"/>
              <a:gd name="connsiteY2" fmla="*/ 6859189 h 6859189"/>
              <a:gd name="connsiteX3" fmla="*/ 0 w 5562600"/>
              <a:gd name="connsiteY3" fmla="*/ 6859189 h 6859189"/>
            </a:gdLst>
            <a:ahLst/>
            <a:cxnLst>
              <a:cxn ang="0">
                <a:pos x="connsiteX0" y="connsiteY0"/>
              </a:cxn>
              <a:cxn ang="0">
                <a:pos x="connsiteX1" y="connsiteY1"/>
              </a:cxn>
              <a:cxn ang="0">
                <a:pos x="connsiteX2" y="connsiteY2"/>
              </a:cxn>
              <a:cxn ang="0">
                <a:pos x="connsiteX3" y="connsiteY3"/>
              </a:cxn>
            </a:cxnLst>
            <a:rect l="l" t="t" r="r" b="b"/>
            <a:pathLst>
              <a:path w="5562600" h="6859189">
                <a:moveTo>
                  <a:pt x="0" y="0"/>
                </a:moveTo>
                <a:lnTo>
                  <a:pt x="5562600" y="0"/>
                </a:lnTo>
                <a:lnTo>
                  <a:pt x="5562600" y="6859189"/>
                </a:lnTo>
                <a:lnTo>
                  <a:pt x="0" y="6859189"/>
                </a:lnTo>
                <a:close/>
              </a:path>
            </a:pathLst>
          </a:custGeom>
        </p:spPr>
      </p:pic>
      <p:sp>
        <p:nvSpPr>
          <p:cNvPr id="2" name="Title 1"/>
          <p:cNvSpPr>
            <a:spLocks noGrp="1"/>
          </p:cNvSpPr>
          <p:nvPr>
            <p:ph type="ctrTitle"/>
          </p:nvPr>
        </p:nvSpPr>
        <p:spPr>
          <a:xfrm>
            <a:off x="609600" y="1371600"/>
            <a:ext cx="10972800" cy="2743200"/>
          </a:xfrm>
        </p:spPr>
        <p:txBody>
          <a:bodyPr anchor="b">
            <a:normAutofit/>
          </a:bodyPr>
          <a:lstStyle>
            <a:lvl1pPr algn="l">
              <a:lnSpc>
                <a:spcPct val="85000"/>
              </a:lnSpc>
              <a:defRPr lang="en-US" sz="7200" dirty="0"/>
            </a:lvl1pPr>
          </a:lstStyle>
          <a:p>
            <a:r>
              <a:rPr lang="en-US"/>
              <a:t>Click to edit Master title style</a:t>
            </a:r>
          </a:p>
        </p:txBody>
      </p:sp>
      <p:sp>
        <p:nvSpPr>
          <p:cNvPr id="3" name="Subtitle 2"/>
          <p:cNvSpPr>
            <a:spLocks noGrp="1"/>
          </p:cNvSpPr>
          <p:nvPr>
            <p:ph type="subTitle" idx="1"/>
          </p:nvPr>
        </p:nvSpPr>
        <p:spPr>
          <a:xfrm>
            <a:off x="609600" y="4343400"/>
            <a:ext cx="10972800" cy="1600201"/>
          </a:xfrm>
        </p:spPr>
        <p:txBody>
          <a:bodyPr lIns="0" rIns="0">
            <a:normAutofit/>
          </a:bodyPr>
          <a:lstStyle>
            <a:lvl1pPr marL="0" indent="0" algn="l">
              <a:buNone/>
              <a:defRPr sz="2800" b="1" i="0" cap="all" spc="100" baseline="0">
                <a:solidFill>
                  <a:srgbClr val="696A77"/>
                </a:solidFill>
                <a:latin typeface="Calibri" panose="020F0502020204030204" pitchFamily="34" charset="0"/>
                <a:cs typeface="Calibri" panose="020F0502020204030204" pitchFamily="34" charset="0"/>
              </a:defRPr>
            </a:lvl1pPr>
            <a:lvl2pPr marL="457223" indent="0" algn="ctr">
              <a:buNone/>
              <a:defRPr sz="2400"/>
            </a:lvl2pPr>
            <a:lvl3pPr marL="914446" indent="0" algn="ctr">
              <a:buNone/>
              <a:defRPr sz="2400"/>
            </a:lvl3pPr>
            <a:lvl4pPr marL="1371669" indent="0" algn="ctr">
              <a:buNone/>
              <a:defRPr sz="2000"/>
            </a:lvl4pPr>
            <a:lvl5pPr marL="1828891" indent="0" algn="ctr">
              <a:buNone/>
              <a:defRPr sz="2000"/>
            </a:lvl5pPr>
            <a:lvl6pPr marL="2286114" indent="0" algn="ctr">
              <a:buNone/>
              <a:defRPr sz="2000"/>
            </a:lvl6pPr>
            <a:lvl7pPr marL="2743337" indent="0" algn="ctr">
              <a:buNone/>
              <a:defRPr sz="2000"/>
            </a:lvl7pPr>
            <a:lvl8pPr marL="3200560" indent="0" algn="ctr">
              <a:buNone/>
              <a:defRPr sz="2000"/>
            </a:lvl8pPr>
            <a:lvl9pPr marL="3657783" indent="0" algn="ctr">
              <a:buNone/>
              <a:defRPr sz="2000"/>
            </a:lvl9pPr>
          </a:lstStyle>
          <a:p>
            <a:r>
              <a:rPr lang="en-US"/>
              <a:t>Click to edit Master subtitle style</a:t>
            </a:r>
          </a:p>
        </p:txBody>
      </p:sp>
      <p:grpSp>
        <p:nvGrpSpPr>
          <p:cNvPr id="7" name="Group 6">
            <a:extLst>
              <a:ext uri="{FF2B5EF4-FFF2-40B4-BE49-F238E27FC236}">
                <a16:creationId xmlns:a16="http://schemas.microsoft.com/office/drawing/2014/main" id="{10E95C1F-E5C4-40FD-BDE8-6150919810DE}"/>
              </a:ext>
            </a:extLst>
          </p:cNvPr>
          <p:cNvGrpSpPr/>
          <p:nvPr userDrawn="1"/>
        </p:nvGrpSpPr>
        <p:grpSpPr>
          <a:xfrm>
            <a:off x="-3143" y="-1560"/>
            <a:ext cx="12198305" cy="526528"/>
            <a:chOff x="2227" y="-2539089"/>
            <a:chExt cx="12189069" cy="598836"/>
          </a:xfrm>
        </p:grpSpPr>
        <p:sp>
          <p:nvSpPr>
            <p:cNvPr id="17" name="Rectangle 16">
              <a:extLst>
                <a:ext uri="{FF2B5EF4-FFF2-40B4-BE49-F238E27FC236}">
                  <a16:creationId xmlns:a16="http://schemas.microsoft.com/office/drawing/2014/main" id="{07C7B6E5-692B-47C2-804F-EAC8A49D01FB}"/>
                </a:ext>
              </a:extLst>
            </p:cNvPr>
            <p:cNvSpPr/>
            <p:nvPr userDrawn="1"/>
          </p:nvSpPr>
          <p:spPr>
            <a:xfrm>
              <a:off x="2344" y="-2040422"/>
              <a:ext cx="12188952" cy="10016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F34E5679-ED9C-4680-8DC6-9054D617B6DA}"/>
                </a:ext>
              </a:extLst>
            </p:cNvPr>
            <p:cNvPicPr/>
            <p:nvPr userDrawn="1"/>
          </p:nvPicPr>
          <p:blipFill>
            <a:blip r:embed="rId3">
              <a:alphaModFix amt="75000"/>
              <a:extLst>
                <a:ext uri="{28A0092B-C50C-407E-A947-70E740481C1C}">
                  <a14:useLocalDpi xmlns:a14="http://schemas.microsoft.com/office/drawing/2010/main" val="0"/>
                </a:ext>
              </a:extLst>
            </a:blip>
            <a:srcRect/>
            <a:stretch>
              <a:fillRect/>
            </a:stretch>
          </p:blipFill>
          <p:spPr bwMode="auto">
            <a:xfrm>
              <a:off x="2227" y="-2539089"/>
              <a:ext cx="12188952" cy="521769"/>
            </a:xfrm>
            <a:prstGeom prst="rect">
              <a:avLst/>
            </a:prstGeom>
            <a:noFill/>
          </p:spPr>
        </p:pic>
      </p:grpSp>
    </p:spTree>
    <p:extLst>
      <p:ext uri="{BB962C8B-B14F-4D97-AF65-F5344CB8AC3E}">
        <p14:creationId xmlns:p14="http://schemas.microsoft.com/office/powerpoint/2010/main" val="289570457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3830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68314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28202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311824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699781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746021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10/31/2025</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875079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10/31/2025</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783968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80" r:id="rId6"/>
    <p:sldLayoutId id="2147483676" r:id="rId7"/>
    <p:sldLayoutId id="2147483677" r:id="rId8"/>
    <p:sldLayoutId id="2147483678" r:id="rId9"/>
    <p:sldLayoutId id="2147483679" r:id="rId10"/>
    <p:sldLayoutId id="2147483681" r:id="rId11"/>
    <p:sldLayoutId id="2147483687" r:id="rId12"/>
    <p:sldLayoutId id="2147483688" r:id="rId13"/>
    <p:sldLayoutId id="2147483689" r:id="rId14"/>
    <p:sldLayoutId id="2147483690" r:id="rId15"/>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5321772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3.pn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s://www.youtube.com/watch?v=AvB0q3mg4sQ" TargetMode="External"/><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940C6F-9A54-410C-9BCD-203E8D97F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98B472A-D6EF-4DBE-8152-4B2AA75D8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78631"/>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1151856-07A8-0477-9451-F28349CF0197}"/>
              </a:ext>
            </a:extLst>
          </p:cNvPr>
          <p:cNvSpPr>
            <a:spLocks noGrp="1"/>
          </p:cNvSpPr>
          <p:nvPr>
            <p:ph type="ctrTitle"/>
          </p:nvPr>
        </p:nvSpPr>
        <p:spPr>
          <a:xfrm>
            <a:off x="1111956" y="1735115"/>
            <a:ext cx="3983505" cy="2421375"/>
          </a:xfrm>
        </p:spPr>
        <p:txBody>
          <a:bodyPr anchor="b">
            <a:normAutofit/>
          </a:bodyPr>
          <a:lstStyle/>
          <a:p>
            <a:r>
              <a:rPr lang="en-US" dirty="0"/>
              <a:t>Community Resilience Builder Program</a:t>
            </a:r>
          </a:p>
        </p:txBody>
      </p:sp>
      <p:sp>
        <p:nvSpPr>
          <p:cNvPr id="3" name="Subtitle 2">
            <a:extLst>
              <a:ext uri="{FF2B5EF4-FFF2-40B4-BE49-F238E27FC236}">
                <a16:creationId xmlns:a16="http://schemas.microsoft.com/office/drawing/2014/main" id="{C13435A0-62FC-5C93-F472-61B5B2FC0001}"/>
              </a:ext>
            </a:extLst>
          </p:cNvPr>
          <p:cNvSpPr>
            <a:spLocks noGrp="1"/>
          </p:cNvSpPr>
          <p:nvPr>
            <p:ph type="subTitle" idx="1"/>
          </p:nvPr>
        </p:nvSpPr>
        <p:spPr>
          <a:xfrm>
            <a:off x="1272209" y="4233381"/>
            <a:ext cx="3537125" cy="1144391"/>
          </a:xfrm>
        </p:spPr>
        <p:txBody>
          <a:bodyPr>
            <a:normAutofit/>
          </a:bodyPr>
          <a:lstStyle/>
          <a:p>
            <a:pPr algn="ctr"/>
            <a:r>
              <a:rPr lang="en-US" dirty="0"/>
              <a:t>Session 2</a:t>
            </a:r>
          </a:p>
        </p:txBody>
      </p:sp>
      <p:sp>
        <p:nvSpPr>
          <p:cNvPr id="32" name="Freeform: Shape 31">
            <a:extLst>
              <a:ext uri="{FF2B5EF4-FFF2-40B4-BE49-F238E27FC236}">
                <a16:creationId xmlns:a16="http://schemas.microsoft.com/office/drawing/2014/main" id="{FB69A980-D397-4383-991D-6DC2FB1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286044">
            <a:off x="735556" y="935488"/>
            <a:ext cx="4587669" cy="3813636"/>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26698"/>
              <a:gd name="connsiteY0" fmla="*/ 684914 h 717147"/>
              <a:gd name="connsiteX1" fmla="*/ 373741 w 826698"/>
              <a:gd name="connsiteY1" fmla="*/ 710860 h 717147"/>
              <a:gd name="connsiteX2" fmla="*/ 812900 w 826698"/>
              <a:gd name="connsiteY2" fmla="*/ 445100 h 717147"/>
              <a:gd name="connsiteX3" fmla="*/ 581207 w 826698"/>
              <a:gd name="connsiteY3" fmla="*/ 14091 h 717147"/>
              <a:gd name="connsiteX4" fmla="*/ 59263 w 826698"/>
              <a:gd name="connsiteY4" fmla="*/ 272875 h 717147"/>
              <a:gd name="connsiteX5" fmla="*/ 56596 w 826698"/>
              <a:gd name="connsiteY5" fmla="*/ 583866 h 717147"/>
              <a:gd name="connsiteX6" fmla="*/ 0 w 826698"/>
              <a:gd name="connsiteY6" fmla="*/ 684914 h 717147"/>
              <a:gd name="connsiteX0" fmla="*/ 0 w 824673"/>
              <a:gd name="connsiteY0" fmla="*/ 684914 h 717147"/>
              <a:gd name="connsiteX1" fmla="*/ 373741 w 824673"/>
              <a:gd name="connsiteY1" fmla="*/ 710860 h 717147"/>
              <a:gd name="connsiteX2" fmla="*/ 812900 w 824673"/>
              <a:gd name="connsiteY2" fmla="*/ 445100 h 717147"/>
              <a:gd name="connsiteX3" fmla="*/ 581207 w 824673"/>
              <a:gd name="connsiteY3" fmla="*/ 14091 h 717147"/>
              <a:gd name="connsiteX4" fmla="*/ 59263 w 824673"/>
              <a:gd name="connsiteY4" fmla="*/ 272875 h 717147"/>
              <a:gd name="connsiteX5" fmla="*/ 56596 w 824673"/>
              <a:gd name="connsiteY5" fmla="*/ 583866 h 717147"/>
              <a:gd name="connsiteX6" fmla="*/ 0 w 824673"/>
              <a:gd name="connsiteY6" fmla="*/ 684914 h 717147"/>
              <a:gd name="connsiteX0" fmla="*/ 0 w 824673"/>
              <a:gd name="connsiteY0" fmla="*/ 674404 h 706637"/>
              <a:gd name="connsiteX1" fmla="*/ 373741 w 824673"/>
              <a:gd name="connsiteY1" fmla="*/ 700350 h 706637"/>
              <a:gd name="connsiteX2" fmla="*/ 812900 w 824673"/>
              <a:gd name="connsiteY2" fmla="*/ 434590 h 706637"/>
              <a:gd name="connsiteX3" fmla="*/ 581207 w 824673"/>
              <a:gd name="connsiteY3" fmla="*/ 3581 h 706637"/>
              <a:gd name="connsiteX4" fmla="*/ 59263 w 824673"/>
              <a:gd name="connsiteY4" fmla="*/ 262365 h 706637"/>
              <a:gd name="connsiteX5" fmla="*/ 56596 w 824673"/>
              <a:gd name="connsiteY5" fmla="*/ 573356 h 706637"/>
              <a:gd name="connsiteX6" fmla="*/ 0 w 824673"/>
              <a:gd name="connsiteY6" fmla="*/ 674404 h 706637"/>
              <a:gd name="connsiteX0" fmla="*/ 0 w 824673"/>
              <a:gd name="connsiteY0" fmla="*/ 674404 h 705498"/>
              <a:gd name="connsiteX1" fmla="*/ 373741 w 824673"/>
              <a:gd name="connsiteY1" fmla="*/ 700350 h 705498"/>
              <a:gd name="connsiteX2" fmla="*/ 812900 w 824673"/>
              <a:gd name="connsiteY2" fmla="*/ 434590 h 705498"/>
              <a:gd name="connsiteX3" fmla="*/ 581207 w 824673"/>
              <a:gd name="connsiteY3" fmla="*/ 3581 h 705498"/>
              <a:gd name="connsiteX4" fmla="*/ 59263 w 824673"/>
              <a:gd name="connsiteY4" fmla="*/ 262365 h 705498"/>
              <a:gd name="connsiteX5" fmla="*/ 56596 w 824673"/>
              <a:gd name="connsiteY5" fmla="*/ 573356 h 705498"/>
              <a:gd name="connsiteX6" fmla="*/ 0 w 824673"/>
              <a:gd name="connsiteY6" fmla="*/ 674404 h 705498"/>
              <a:gd name="connsiteX0" fmla="*/ 0 w 825801"/>
              <a:gd name="connsiteY0" fmla="*/ 674404 h 712003"/>
              <a:gd name="connsiteX1" fmla="*/ 373741 w 825801"/>
              <a:gd name="connsiteY1" fmla="*/ 700350 h 712003"/>
              <a:gd name="connsiteX2" fmla="*/ 814209 w 825801"/>
              <a:gd name="connsiteY2" fmla="*/ 448725 h 712003"/>
              <a:gd name="connsiteX3" fmla="*/ 581207 w 825801"/>
              <a:gd name="connsiteY3" fmla="*/ 3581 h 712003"/>
              <a:gd name="connsiteX4" fmla="*/ 59263 w 825801"/>
              <a:gd name="connsiteY4" fmla="*/ 262365 h 712003"/>
              <a:gd name="connsiteX5" fmla="*/ 56596 w 825801"/>
              <a:gd name="connsiteY5" fmla="*/ 573356 h 712003"/>
              <a:gd name="connsiteX6" fmla="*/ 0 w 825801"/>
              <a:gd name="connsiteY6" fmla="*/ 674404 h 712003"/>
              <a:gd name="connsiteX0" fmla="*/ 0 w 825354"/>
              <a:gd name="connsiteY0" fmla="*/ 674404 h 712003"/>
              <a:gd name="connsiteX1" fmla="*/ 373741 w 825354"/>
              <a:gd name="connsiteY1" fmla="*/ 700350 h 712003"/>
              <a:gd name="connsiteX2" fmla="*/ 814209 w 825354"/>
              <a:gd name="connsiteY2" fmla="*/ 448725 h 712003"/>
              <a:gd name="connsiteX3" fmla="*/ 581207 w 825354"/>
              <a:gd name="connsiteY3" fmla="*/ 3581 h 712003"/>
              <a:gd name="connsiteX4" fmla="*/ 59263 w 825354"/>
              <a:gd name="connsiteY4" fmla="*/ 262365 h 712003"/>
              <a:gd name="connsiteX5" fmla="*/ 56596 w 825354"/>
              <a:gd name="connsiteY5" fmla="*/ 573356 h 712003"/>
              <a:gd name="connsiteX6" fmla="*/ 0 w 825354"/>
              <a:gd name="connsiteY6" fmla="*/ 674404 h 712003"/>
              <a:gd name="connsiteX0" fmla="*/ 0 w 824001"/>
              <a:gd name="connsiteY0" fmla="*/ 674404 h 702198"/>
              <a:gd name="connsiteX1" fmla="*/ 429494 w 824001"/>
              <a:gd name="connsiteY1" fmla="*/ 688873 h 702198"/>
              <a:gd name="connsiteX2" fmla="*/ 814209 w 824001"/>
              <a:gd name="connsiteY2" fmla="*/ 448725 h 702198"/>
              <a:gd name="connsiteX3" fmla="*/ 581207 w 824001"/>
              <a:gd name="connsiteY3" fmla="*/ 3581 h 702198"/>
              <a:gd name="connsiteX4" fmla="*/ 59263 w 824001"/>
              <a:gd name="connsiteY4" fmla="*/ 262365 h 702198"/>
              <a:gd name="connsiteX5" fmla="*/ 56596 w 824001"/>
              <a:gd name="connsiteY5" fmla="*/ 573356 h 702198"/>
              <a:gd name="connsiteX6" fmla="*/ 0 w 824001"/>
              <a:gd name="connsiteY6" fmla="*/ 674404 h 702198"/>
              <a:gd name="connsiteX0" fmla="*/ 0 w 824001"/>
              <a:gd name="connsiteY0" fmla="*/ 674404 h 693317"/>
              <a:gd name="connsiteX1" fmla="*/ 429494 w 824001"/>
              <a:gd name="connsiteY1" fmla="*/ 688873 h 693317"/>
              <a:gd name="connsiteX2" fmla="*/ 814209 w 824001"/>
              <a:gd name="connsiteY2" fmla="*/ 448725 h 693317"/>
              <a:gd name="connsiteX3" fmla="*/ 581207 w 824001"/>
              <a:gd name="connsiteY3" fmla="*/ 3581 h 693317"/>
              <a:gd name="connsiteX4" fmla="*/ 59263 w 824001"/>
              <a:gd name="connsiteY4" fmla="*/ 262365 h 693317"/>
              <a:gd name="connsiteX5" fmla="*/ 56596 w 824001"/>
              <a:gd name="connsiteY5" fmla="*/ 573356 h 693317"/>
              <a:gd name="connsiteX6" fmla="*/ 0 w 824001"/>
              <a:gd name="connsiteY6" fmla="*/ 674404 h 69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001" h="693317">
                <a:moveTo>
                  <a:pt x="0" y="674404"/>
                </a:moveTo>
                <a:cubicBezTo>
                  <a:pt x="170947" y="672309"/>
                  <a:pt x="289590" y="704889"/>
                  <a:pt x="429494" y="688873"/>
                </a:cubicBezTo>
                <a:cubicBezTo>
                  <a:pt x="585106" y="671059"/>
                  <a:pt x="788924" y="562940"/>
                  <a:pt x="814209" y="448725"/>
                </a:cubicBezTo>
                <a:cubicBezTo>
                  <a:pt x="839495" y="334510"/>
                  <a:pt x="832857" y="49206"/>
                  <a:pt x="581207" y="3581"/>
                </a:cubicBezTo>
                <a:cubicBezTo>
                  <a:pt x="485480" y="-3562"/>
                  <a:pt x="91955" y="-26684"/>
                  <a:pt x="59263" y="262365"/>
                </a:cubicBezTo>
                <a:cubicBezTo>
                  <a:pt x="43357" y="371331"/>
                  <a:pt x="56596" y="510015"/>
                  <a:pt x="56596" y="573356"/>
                </a:cubicBezTo>
                <a:cubicBezTo>
                  <a:pt x="57073" y="645079"/>
                  <a:pt x="0" y="674404"/>
                  <a:pt x="0" y="674404"/>
                </a:cubicBezTo>
                <a:close/>
              </a:path>
            </a:pathLst>
          </a:custGeom>
          <a:noFill/>
          <a:ln w="1905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752318E-D247-4ED8-8B91-ED4663F2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746" y="1000537"/>
            <a:ext cx="5776791" cy="5009321"/>
          </a:xfrm>
          <a:custGeom>
            <a:avLst/>
            <a:gdLst>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341247 w 7832861"/>
              <a:gd name="connsiteY11" fmla="*/ 221774 h 6021285"/>
              <a:gd name="connsiteX12" fmla="*/ 2729122 w 7832861"/>
              <a:gd name="connsiteY12" fmla="*/ 145569 h 6021285"/>
              <a:gd name="connsiteX13" fmla="*/ 2759736 w 7832861"/>
              <a:gd name="connsiteY13" fmla="*/ 144080 h 6021285"/>
              <a:gd name="connsiteX14" fmla="*/ 2777664 w 7832861"/>
              <a:gd name="connsiteY14" fmla="*/ 140289 h 6021285"/>
              <a:gd name="connsiteX15" fmla="*/ 4237554 w 7832861"/>
              <a:gd name="connsiteY15" fmla="*/ 1051 h 6021285"/>
              <a:gd name="connsiteX0" fmla="*/ 4237554 w 7832861"/>
              <a:gd name="connsiteY0" fmla="*/ 1051 h 6021285"/>
              <a:gd name="connsiteX1" fmla="*/ 6794477 w 7832861"/>
              <a:gd name="connsiteY1" fmla="*/ 1540633 h 6021285"/>
              <a:gd name="connsiteX2" fmla="*/ 7189105 w 7832861"/>
              <a:gd name="connsiteY2" fmla="*/ 3895332 h 6021285"/>
              <a:gd name="connsiteX3" fmla="*/ 7832861 w 7832861"/>
              <a:gd name="connsiteY3" fmla="*/ 4544816 h 6021285"/>
              <a:gd name="connsiteX4" fmla="*/ 6807235 w 7832861"/>
              <a:gd name="connsiteY4" fmla="*/ 4774287 h 6021285"/>
              <a:gd name="connsiteX5" fmla="*/ 4462697 w 7832861"/>
              <a:gd name="connsiteY5" fmla="*/ 5728371 h 6021285"/>
              <a:gd name="connsiteX6" fmla="*/ 2015005 w 7832861"/>
              <a:gd name="connsiteY6" fmla="*/ 5896478 h 6021285"/>
              <a:gd name="connsiteX7" fmla="*/ 131003 w 7832861"/>
              <a:gd name="connsiteY7" fmla="*/ 4020686 h 6021285"/>
              <a:gd name="connsiteX8" fmla="*/ 1330810 w 7832861"/>
              <a:gd name="connsiteY8" fmla="*/ 518885 h 6021285"/>
              <a:gd name="connsiteX9" fmla="*/ 2228690 w 7832861"/>
              <a:gd name="connsiteY9" fmla="*/ 261285 h 6021285"/>
              <a:gd name="connsiteX10" fmla="*/ 2230235 w 7832861"/>
              <a:gd name="connsiteY10" fmla="*/ 260915 h 6021285"/>
              <a:gd name="connsiteX11" fmla="*/ 2729122 w 7832861"/>
              <a:gd name="connsiteY11" fmla="*/ 145569 h 6021285"/>
              <a:gd name="connsiteX12" fmla="*/ 2759736 w 7832861"/>
              <a:gd name="connsiteY12" fmla="*/ 144080 h 6021285"/>
              <a:gd name="connsiteX13" fmla="*/ 2777664 w 7832861"/>
              <a:gd name="connsiteY13" fmla="*/ 140289 h 6021285"/>
              <a:gd name="connsiteX14" fmla="*/ 4237554 w 7832861"/>
              <a:gd name="connsiteY14" fmla="*/ 1051 h 6021285"/>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2759736 w 7832861"/>
              <a:gd name="connsiteY12" fmla="*/ 143029 h 6020234"/>
              <a:gd name="connsiteX13" fmla="*/ 4237554 w 7832861"/>
              <a:gd name="connsiteY13"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230235 w 7832861"/>
              <a:gd name="connsiteY10" fmla="*/ 259864 h 6020234"/>
              <a:gd name="connsiteX11" fmla="*/ 2729122 w 7832861"/>
              <a:gd name="connsiteY11" fmla="*/ 144518 h 6020234"/>
              <a:gd name="connsiteX12" fmla="*/ 4237554 w 7832861"/>
              <a:gd name="connsiteY12"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228690 w 7832861"/>
              <a:gd name="connsiteY9" fmla="*/ 260234 h 6020234"/>
              <a:gd name="connsiteX10" fmla="*/ 2729122 w 7832861"/>
              <a:gd name="connsiteY10" fmla="*/ 144518 h 6020234"/>
              <a:gd name="connsiteX11" fmla="*/ 4237554 w 7832861"/>
              <a:gd name="connsiteY11"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29122 w 7832861"/>
              <a:gd name="connsiteY9" fmla="*/ 144518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20234"/>
              <a:gd name="connsiteX1" fmla="*/ 6794477 w 7832861"/>
              <a:gd name="connsiteY1" fmla="*/ 1539582 h 6020234"/>
              <a:gd name="connsiteX2" fmla="*/ 7189105 w 7832861"/>
              <a:gd name="connsiteY2" fmla="*/ 3894281 h 6020234"/>
              <a:gd name="connsiteX3" fmla="*/ 7832861 w 7832861"/>
              <a:gd name="connsiteY3" fmla="*/ 4543765 h 6020234"/>
              <a:gd name="connsiteX4" fmla="*/ 6807235 w 7832861"/>
              <a:gd name="connsiteY4" fmla="*/ 4773236 h 6020234"/>
              <a:gd name="connsiteX5" fmla="*/ 4462697 w 7832861"/>
              <a:gd name="connsiteY5" fmla="*/ 5727320 h 6020234"/>
              <a:gd name="connsiteX6" fmla="*/ 2015005 w 7832861"/>
              <a:gd name="connsiteY6" fmla="*/ 5895427 h 6020234"/>
              <a:gd name="connsiteX7" fmla="*/ 131003 w 7832861"/>
              <a:gd name="connsiteY7" fmla="*/ 4019635 h 6020234"/>
              <a:gd name="connsiteX8" fmla="*/ 1330810 w 7832861"/>
              <a:gd name="connsiteY8" fmla="*/ 517834 h 6020234"/>
              <a:gd name="connsiteX9" fmla="*/ 2780941 w 7832861"/>
              <a:gd name="connsiteY9" fmla="*/ 69783 h 6020234"/>
              <a:gd name="connsiteX10" fmla="*/ 4237554 w 7832861"/>
              <a:gd name="connsiteY10" fmla="*/ 0 h 6020234"/>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84730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532781 h 6035181"/>
              <a:gd name="connsiteX9" fmla="*/ 2780941 w 7832861"/>
              <a:gd name="connsiteY9" fmla="*/ 144519 h 6035181"/>
              <a:gd name="connsiteX10" fmla="*/ 4237554 w 7832861"/>
              <a:gd name="connsiteY10" fmla="*/ 0 h 6035181"/>
              <a:gd name="connsiteX0" fmla="*/ 4237554 w 7832861"/>
              <a:gd name="connsiteY0" fmla="*/ 0 h 6035181"/>
              <a:gd name="connsiteX1" fmla="*/ 6794477 w 7832861"/>
              <a:gd name="connsiteY1" fmla="*/ 1554529 h 6035181"/>
              <a:gd name="connsiteX2" fmla="*/ 7189105 w 7832861"/>
              <a:gd name="connsiteY2" fmla="*/ 3909228 h 6035181"/>
              <a:gd name="connsiteX3" fmla="*/ 7832861 w 7832861"/>
              <a:gd name="connsiteY3" fmla="*/ 4558712 h 6035181"/>
              <a:gd name="connsiteX4" fmla="*/ 6807235 w 7832861"/>
              <a:gd name="connsiteY4" fmla="*/ 4788183 h 6035181"/>
              <a:gd name="connsiteX5" fmla="*/ 4462697 w 7832861"/>
              <a:gd name="connsiteY5" fmla="*/ 5742267 h 6035181"/>
              <a:gd name="connsiteX6" fmla="*/ 2015005 w 7832861"/>
              <a:gd name="connsiteY6" fmla="*/ 5910374 h 6035181"/>
              <a:gd name="connsiteX7" fmla="*/ 131003 w 7832861"/>
              <a:gd name="connsiteY7" fmla="*/ 4034582 h 6035181"/>
              <a:gd name="connsiteX8" fmla="*/ 1330810 w 7832861"/>
              <a:gd name="connsiteY8" fmla="*/ 607516 h 6035181"/>
              <a:gd name="connsiteX9" fmla="*/ 2780941 w 7832861"/>
              <a:gd name="connsiteY9" fmla="*/ 144519 h 6035181"/>
              <a:gd name="connsiteX10" fmla="*/ 4237554 w 7832861"/>
              <a:gd name="connsiteY10" fmla="*/ 0 h 6035181"/>
              <a:gd name="connsiteX0" fmla="*/ 4265780 w 7861087"/>
              <a:gd name="connsiteY0" fmla="*/ 0 h 6035181"/>
              <a:gd name="connsiteX1" fmla="*/ 6822703 w 7861087"/>
              <a:gd name="connsiteY1" fmla="*/ 1554529 h 6035181"/>
              <a:gd name="connsiteX2" fmla="*/ 7217331 w 7861087"/>
              <a:gd name="connsiteY2" fmla="*/ 3909228 h 6035181"/>
              <a:gd name="connsiteX3" fmla="*/ 7861087 w 7861087"/>
              <a:gd name="connsiteY3" fmla="*/ 4558712 h 6035181"/>
              <a:gd name="connsiteX4" fmla="*/ 6835461 w 7861087"/>
              <a:gd name="connsiteY4" fmla="*/ 4788183 h 6035181"/>
              <a:gd name="connsiteX5" fmla="*/ 4490923 w 7861087"/>
              <a:gd name="connsiteY5" fmla="*/ 5742267 h 6035181"/>
              <a:gd name="connsiteX6" fmla="*/ 2043231 w 7861087"/>
              <a:gd name="connsiteY6" fmla="*/ 5910374 h 6035181"/>
              <a:gd name="connsiteX7" fmla="*/ 159229 w 7861087"/>
              <a:gd name="connsiteY7" fmla="*/ 4034582 h 6035181"/>
              <a:gd name="connsiteX8" fmla="*/ 1289943 w 7861087"/>
              <a:gd name="connsiteY8" fmla="*/ 622464 h 6035181"/>
              <a:gd name="connsiteX9" fmla="*/ 2809167 w 7861087"/>
              <a:gd name="connsiteY9" fmla="*/ 144519 h 6035181"/>
              <a:gd name="connsiteX10" fmla="*/ 4265780 w 7861087"/>
              <a:gd name="connsiteY10" fmla="*/ 0 h 60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1087" h="6035181">
                <a:moveTo>
                  <a:pt x="4265780" y="0"/>
                </a:moveTo>
                <a:cubicBezTo>
                  <a:pt x="5338002" y="21445"/>
                  <a:pt x="6383269" y="390941"/>
                  <a:pt x="6822703" y="1554529"/>
                </a:cubicBezTo>
                <a:cubicBezTo>
                  <a:pt x="7159410" y="2314095"/>
                  <a:pt x="7103165" y="3447531"/>
                  <a:pt x="7217331" y="3909228"/>
                </a:cubicBezTo>
                <a:cubicBezTo>
                  <a:pt x="7342397" y="4433062"/>
                  <a:pt x="7861087" y="4558712"/>
                  <a:pt x="7861087" y="4558712"/>
                </a:cubicBezTo>
                <a:cubicBezTo>
                  <a:pt x="7709964" y="4623369"/>
                  <a:pt x="7377128" y="4620797"/>
                  <a:pt x="6835461" y="4788183"/>
                </a:cubicBezTo>
                <a:cubicBezTo>
                  <a:pt x="6293793" y="4955568"/>
                  <a:pt x="5289626" y="5555233"/>
                  <a:pt x="4490923" y="5742267"/>
                </a:cubicBezTo>
                <a:cubicBezTo>
                  <a:pt x="3692220" y="5929300"/>
                  <a:pt x="2765184" y="6194987"/>
                  <a:pt x="2043231" y="5910374"/>
                </a:cubicBezTo>
                <a:cubicBezTo>
                  <a:pt x="1321278" y="5625761"/>
                  <a:pt x="284777" y="4915900"/>
                  <a:pt x="159229" y="4034582"/>
                </a:cubicBezTo>
                <a:cubicBezTo>
                  <a:pt x="33681" y="3153264"/>
                  <a:pt x="-456595" y="1392285"/>
                  <a:pt x="1289943" y="622464"/>
                </a:cubicBezTo>
                <a:cubicBezTo>
                  <a:pt x="2241160" y="260608"/>
                  <a:pt x="2324710" y="230825"/>
                  <a:pt x="2809167" y="144519"/>
                </a:cubicBezTo>
                <a:cubicBezTo>
                  <a:pt x="3450164" y="31575"/>
                  <a:pt x="3780243" y="8313"/>
                  <a:pt x="426578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2AF9DEE2-F451-93AF-AC6C-8BC785DB1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036" y="1746338"/>
            <a:ext cx="2436320" cy="426355"/>
          </a:xfrm>
          <a:prstGeom prst="rect">
            <a:avLst/>
          </a:prstGeom>
        </p:spPr>
      </p:pic>
      <p:pic>
        <p:nvPicPr>
          <p:cNvPr id="5" name="Picture 4" descr="A logo with orange lines&#10;&#10;Description automatically generated">
            <a:extLst>
              <a:ext uri="{FF2B5EF4-FFF2-40B4-BE49-F238E27FC236}">
                <a16:creationId xmlns:a16="http://schemas.microsoft.com/office/drawing/2014/main" id="{08A6CBA2-C865-E7ED-96CB-7F30A7B8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373" y="1216439"/>
            <a:ext cx="2436320" cy="1486155"/>
          </a:xfrm>
          <a:prstGeom prst="rect">
            <a:avLst/>
          </a:prstGeom>
        </p:spPr>
      </p:pic>
      <p:pic>
        <p:nvPicPr>
          <p:cNvPr id="4" name="Picture 3" descr="Triangular abstract background">
            <a:extLst>
              <a:ext uri="{FF2B5EF4-FFF2-40B4-BE49-F238E27FC236}">
                <a16:creationId xmlns:a16="http://schemas.microsoft.com/office/drawing/2014/main" id="{54861C7D-7840-02A6-CB1C-2969CCE2519D}"/>
              </a:ext>
            </a:extLst>
          </p:cNvPr>
          <p:cNvPicPr>
            <a:picLocks noChangeAspect="1"/>
          </p:cNvPicPr>
          <p:nvPr/>
        </p:nvPicPr>
        <p:blipFill rotWithShape="1">
          <a:blip r:embed="rId4"/>
          <a:srcRect t="15688"/>
          <a:stretch/>
        </p:blipFill>
        <p:spPr>
          <a:xfrm>
            <a:off x="6376037" y="4221621"/>
            <a:ext cx="2436320" cy="1371118"/>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4E88EE84-00FF-48D9-3D4D-470F6715B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8784" y="4663549"/>
            <a:ext cx="2436320" cy="487263"/>
          </a:xfrm>
          <a:prstGeom prst="rect">
            <a:avLst/>
          </a:prstGeom>
        </p:spPr>
      </p:pic>
    </p:spTree>
    <p:extLst>
      <p:ext uri="{BB962C8B-B14F-4D97-AF65-F5344CB8AC3E}">
        <p14:creationId xmlns:p14="http://schemas.microsoft.com/office/powerpoint/2010/main" val="3215972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B61BAD1-D799-F3D9-08F9-966001EB8A8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77A22EA-1925-1320-FF07-38FF889A90E6}"/>
              </a:ext>
            </a:extLst>
          </p:cNvPr>
          <p:cNvPicPr>
            <a:picLocks noChangeAspect="1"/>
          </p:cNvPicPr>
          <p:nvPr/>
        </p:nvPicPr>
        <p:blipFill>
          <a:blip r:embed="rId3"/>
          <a:stretch>
            <a:fillRect/>
          </a:stretch>
        </p:blipFill>
        <p:spPr>
          <a:xfrm>
            <a:off x="2390638" y="505963"/>
            <a:ext cx="7410724" cy="5726806"/>
          </a:xfrm>
          <a:prstGeom prst="rect">
            <a:avLst/>
          </a:prstGeom>
        </p:spPr>
      </p:pic>
    </p:spTree>
    <p:extLst>
      <p:ext uri="{BB962C8B-B14F-4D97-AF65-F5344CB8AC3E}">
        <p14:creationId xmlns:p14="http://schemas.microsoft.com/office/powerpoint/2010/main" val="1244307515"/>
      </p:ext>
    </p:extLst>
  </p:cSld>
  <p:clrMapOvr>
    <a:masterClrMapping/>
  </p:clrMapOvr>
  <mc:AlternateContent xmlns:mc="http://schemas.openxmlformats.org/markup-compatibility/2006" xmlns:p14="http://schemas.microsoft.com/office/powerpoint/2010/main">
    <mc:Choice Requires="p14">
      <p:transition>
        <p14:conveyor dir="l"/>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F50E-1C95-22C2-9B76-C8FD8CF72744}"/>
              </a:ext>
            </a:extLst>
          </p:cNvPr>
          <p:cNvSpPr>
            <a:spLocks noGrp="1"/>
          </p:cNvSpPr>
          <p:nvPr>
            <p:ph type="title"/>
          </p:nvPr>
        </p:nvSpPr>
        <p:spPr>
          <a:xfrm>
            <a:off x="1020724" y="558209"/>
            <a:ext cx="10333075" cy="1062247"/>
          </a:xfrm>
        </p:spPr>
        <p:txBody>
          <a:bodyPr/>
          <a:lstStyle/>
          <a:p>
            <a:r>
              <a:rPr lang="en-US" dirty="0"/>
              <a:t>Types of trauma - Key Vocab</a:t>
            </a:r>
          </a:p>
        </p:txBody>
      </p:sp>
      <p:graphicFrame>
        <p:nvGraphicFramePr>
          <p:cNvPr id="4" name="Content Placeholder 3">
            <a:extLst>
              <a:ext uri="{FF2B5EF4-FFF2-40B4-BE49-F238E27FC236}">
                <a16:creationId xmlns:a16="http://schemas.microsoft.com/office/drawing/2014/main" id="{922A6C18-8DE0-EE63-7493-66A0F9715F4E}"/>
              </a:ext>
            </a:extLst>
          </p:cNvPr>
          <p:cNvGraphicFramePr>
            <a:graphicFrameLocks noGrp="1"/>
          </p:cNvGraphicFramePr>
          <p:nvPr>
            <p:ph idx="1"/>
            <p:extLst>
              <p:ext uri="{D42A27DB-BD31-4B8C-83A1-F6EECF244321}">
                <p14:modId xmlns:p14="http://schemas.microsoft.com/office/powerpoint/2010/main" val="276203062"/>
              </p:ext>
            </p:extLst>
          </p:nvPr>
        </p:nvGraphicFramePr>
        <p:xfrm>
          <a:off x="1020763" y="1794076"/>
          <a:ext cx="10333037" cy="4122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2078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116CF6-6E2E-4F7B-B461-728872D034A7}"/>
              </a:ext>
            </a:extLst>
          </p:cNvPr>
          <p:cNvGrpSpPr/>
          <p:nvPr/>
        </p:nvGrpSpPr>
        <p:grpSpPr>
          <a:xfrm>
            <a:off x="2056257" y="1328435"/>
            <a:ext cx="9439099" cy="4089910"/>
            <a:chOff x="3879542" y="940780"/>
            <a:chExt cx="6873324" cy="5376201"/>
          </a:xfrm>
        </p:grpSpPr>
        <p:sp>
          <p:nvSpPr>
            <p:cNvPr id="9" name="Rectangle: Diagonal Corners Snipped 8">
              <a:extLst>
                <a:ext uri="{FF2B5EF4-FFF2-40B4-BE49-F238E27FC236}">
                  <a16:creationId xmlns:a16="http://schemas.microsoft.com/office/drawing/2014/main" id="{D715EAEF-E77E-46E4-900B-97382A61BA3E}"/>
                </a:ext>
              </a:extLst>
            </p:cNvPr>
            <p:cNvSpPr/>
            <p:nvPr/>
          </p:nvSpPr>
          <p:spPr>
            <a:xfrm>
              <a:off x="6037487" y="940780"/>
              <a:ext cx="4683206" cy="1241621"/>
            </a:xfrm>
            <a:prstGeom prst="snip2DiagRect">
              <a:avLst>
                <a:gd name="adj1" fmla="val 0"/>
                <a:gd name="adj2" fmla="val 24876"/>
              </a:avLst>
            </a:prstGeom>
            <a:noFill/>
            <a:ln w="28575">
              <a:solidFill>
                <a:srgbClr val="618AA5"/>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lvl="1" algn="l" defTabSz="800100">
                <a:lnSpc>
                  <a:spcPct val="90000"/>
                </a:lnSpc>
                <a:spcBef>
                  <a:spcPct val="0"/>
                </a:spcBef>
                <a:spcAft>
                  <a:spcPct val="15000"/>
                </a:spcAft>
              </a:pPr>
              <a:endParaRPr lang="en-US" sz="1800" b="1" kern="1200">
                <a:solidFill>
                  <a:srgbClr val="1B7983"/>
                </a:solidFill>
                <a:latin typeface="Tw Cen MT" panose="020B0602020104020603" pitchFamily="34" charset="0"/>
              </a:endParaRPr>
            </a:p>
          </p:txBody>
        </p:sp>
        <p:sp>
          <p:nvSpPr>
            <p:cNvPr id="10" name="Rectangle: Diagonal Corners Snipped 9">
              <a:extLst>
                <a:ext uri="{FF2B5EF4-FFF2-40B4-BE49-F238E27FC236}">
                  <a16:creationId xmlns:a16="http://schemas.microsoft.com/office/drawing/2014/main" id="{8672D45B-B9F0-4B03-96BE-3E45E22EF657}"/>
                </a:ext>
              </a:extLst>
            </p:cNvPr>
            <p:cNvSpPr/>
            <p:nvPr/>
          </p:nvSpPr>
          <p:spPr>
            <a:xfrm>
              <a:off x="6037487" y="2397915"/>
              <a:ext cx="4683206" cy="2063389"/>
            </a:xfrm>
            <a:prstGeom prst="snip2DiagRect">
              <a:avLst>
                <a:gd name="adj1" fmla="val 0"/>
                <a:gd name="adj2" fmla="val 27056"/>
              </a:avLst>
            </a:prstGeom>
            <a:noFill/>
            <a:ln w="28575">
              <a:solidFill>
                <a:srgbClr val="949C54"/>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lvl="1" algn="l" defTabSz="800100">
                <a:lnSpc>
                  <a:spcPct val="90000"/>
                </a:lnSpc>
                <a:spcBef>
                  <a:spcPct val="0"/>
                </a:spcBef>
                <a:spcAft>
                  <a:spcPct val="15000"/>
                </a:spcAft>
              </a:pPr>
              <a:endParaRPr lang="en-US" sz="2000" b="1" kern="1200">
                <a:solidFill>
                  <a:srgbClr val="C26F14"/>
                </a:solidFill>
                <a:latin typeface="Tw Cen MT" panose="020B0602020104020603" pitchFamily="34" charset="0"/>
              </a:endParaRPr>
            </a:p>
          </p:txBody>
        </p:sp>
        <p:sp>
          <p:nvSpPr>
            <p:cNvPr id="11" name="Rectangle: Diagonal Corners Snipped 10">
              <a:extLst>
                <a:ext uri="{FF2B5EF4-FFF2-40B4-BE49-F238E27FC236}">
                  <a16:creationId xmlns:a16="http://schemas.microsoft.com/office/drawing/2014/main" id="{279E4A6E-EAD7-4835-BC77-321C60DE43E9}"/>
                </a:ext>
              </a:extLst>
            </p:cNvPr>
            <p:cNvSpPr/>
            <p:nvPr/>
          </p:nvSpPr>
          <p:spPr>
            <a:xfrm>
              <a:off x="6069660" y="4766374"/>
              <a:ext cx="4683206" cy="1550607"/>
            </a:xfrm>
            <a:prstGeom prst="snip2DiagRect">
              <a:avLst>
                <a:gd name="adj1" fmla="val 0"/>
                <a:gd name="adj2" fmla="val 24658"/>
              </a:avLst>
            </a:prstGeom>
            <a:noFill/>
            <a:ln w="28575">
              <a:solidFill>
                <a:srgbClr val="F79D49"/>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cxnSp>
          <p:nvCxnSpPr>
            <p:cNvPr id="12" name="Straight Connector 11">
              <a:extLst>
                <a:ext uri="{FF2B5EF4-FFF2-40B4-BE49-F238E27FC236}">
                  <a16:creationId xmlns:a16="http://schemas.microsoft.com/office/drawing/2014/main" id="{A379EAAE-1D77-42CE-AAE6-DBD5A7896FB4}"/>
                </a:ext>
              </a:extLst>
            </p:cNvPr>
            <p:cNvCxnSpPr/>
            <p:nvPr/>
          </p:nvCxnSpPr>
          <p:spPr>
            <a:xfrm>
              <a:off x="4252404" y="3429000"/>
              <a:ext cx="1660124" cy="0"/>
            </a:xfrm>
            <a:prstGeom prst="line">
              <a:avLst/>
            </a:prstGeom>
            <a:ln w="19050">
              <a:solidFill>
                <a:srgbClr val="ADB37D"/>
              </a:solidFill>
              <a:prstDash val="sysDot"/>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158E57E3-91F4-4EA0-9AB7-312A8B08C7FB}"/>
                </a:ext>
              </a:extLst>
            </p:cNvPr>
            <p:cNvCxnSpPr>
              <a:cxnSpLocks/>
            </p:cNvCxnSpPr>
            <p:nvPr/>
          </p:nvCxnSpPr>
          <p:spPr>
            <a:xfrm>
              <a:off x="3982270" y="4096305"/>
              <a:ext cx="1859237" cy="1212542"/>
            </a:xfrm>
            <a:prstGeom prst="line">
              <a:avLst/>
            </a:prstGeom>
            <a:ln w="19050">
              <a:solidFill>
                <a:srgbClr val="EFAE71"/>
              </a:solidFill>
              <a:prstDash val="sysDot"/>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C98EA077-1136-4C8B-9DDB-EAAD3C35924F}"/>
                </a:ext>
              </a:extLst>
            </p:cNvPr>
            <p:cNvCxnSpPr>
              <a:cxnSpLocks/>
            </p:cNvCxnSpPr>
            <p:nvPr/>
          </p:nvCxnSpPr>
          <p:spPr>
            <a:xfrm flipV="1">
              <a:off x="3879542" y="1873188"/>
              <a:ext cx="1996957" cy="727969"/>
            </a:xfrm>
            <a:prstGeom prst="line">
              <a:avLst/>
            </a:prstGeom>
            <a:ln w="19050">
              <a:solidFill>
                <a:srgbClr val="6089A3"/>
              </a:solidFill>
              <a:prstDash val="sysDot"/>
            </a:ln>
          </p:spPr>
          <p:style>
            <a:lnRef idx="1">
              <a:schemeClr val="accent4"/>
            </a:lnRef>
            <a:fillRef idx="0">
              <a:schemeClr val="accent4"/>
            </a:fillRef>
            <a:effectRef idx="0">
              <a:schemeClr val="accent4"/>
            </a:effectRef>
            <a:fontRef idx="minor">
              <a:schemeClr val="tx1"/>
            </a:fontRef>
          </p:style>
        </p:cxnSp>
      </p:grpSp>
      <p:sp>
        <p:nvSpPr>
          <p:cNvPr id="15" name="Rectangle 14">
            <a:extLst>
              <a:ext uri="{FF2B5EF4-FFF2-40B4-BE49-F238E27FC236}">
                <a16:creationId xmlns:a16="http://schemas.microsoft.com/office/drawing/2014/main" id="{7E263409-7AE2-4B32-B695-8D41F16A8E31}"/>
              </a:ext>
            </a:extLst>
          </p:cNvPr>
          <p:cNvSpPr/>
          <p:nvPr/>
        </p:nvSpPr>
        <p:spPr>
          <a:xfrm>
            <a:off x="5211361" y="1496975"/>
            <a:ext cx="5426030" cy="707886"/>
          </a:xfrm>
          <a:prstGeom prst="rect">
            <a:avLst/>
          </a:prstGeom>
        </p:spPr>
        <p:txBody>
          <a:bodyPr wrap="square">
            <a:spAutoFit/>
          </a:bodyPr>
          <a:lstStyle/>
          <a:p>
            <a:r>
              <a:rPr lang="en-US" sz="2000" b="1" cap="all" dirty="0">
                <a:latin typeface="Century Gothic" panose="020B0502020202020204" pitchFamily="34" charset="0"/>
                <a:cs typeface="Calibri" panose="020F0502020204030204" pitchFamily="34" charset="0"/>
              </a:rPr>
              <a:t>What is it?</a:t>
            </a:r>
          </a:p>
          <a:p>
            <a:r>
              <a:rPr lang="en-US" sz="2000" dirty="0">
                <a:latin typeface="Calibri" panose="020F0502020204030204" pitchFamily="34" charset="0"/>
                <a:cs typeface="Calibri" panose="020F0502020204030204" pitchFamily="34" charset="0"/>
              </a:rPr>
              <a:t>Single Event or fairly constrained in time</a:t>
            </a:r>
          </a:p>
        </p:txBody>
      </p:sp>
      <p:sp>
        <p:nvSpPr>
          <p:cNvPr id="17" name="Rectangle 16">
            <a:extLst>
              <a:ext uri="{FF2B5EF4-FFF2-40B4-BE49-F238E27FC236}">
                <a16:creationId xmlns:a16="http://schemas.microsoft.com/office/drawing/2014/main" id="{A39B8C2C-A07E-4DD4-AA4F-A5E360D87890}"/>
              </a:ext>
            </a:extLst>
          </p:cNvPr>
          <p:cNvSpPr/>
          <p:nvPr/>
        </p:nvSpPr>
        <p:spPr>
          <a:xfrm>
            <a:off x="5211361" y="2560253"/>
            <a:ext cx="5854570" cy="1354217"/>
          </a:xfrm>
          <a:prstGeom prst="rect">
            <a:avLst/>
          </a:prstGeom>
          <a:noFill/>
        </p:spPr>
        <p:txBody>
          <a:bodyPr wrap="square">
            <a:spAutoFit/>
          </a:bodyPr>
          <a:lstStyle/>
          <a:p>
            <a:r>
              <a:rPr lang="en-US" sz="2000" b="1" cap="all" dirty="0">
                <a:latin typeface="Century Gothic" panose="020B0502020202020204" pitchFamily="34" charset="0"/>
                <a:cs typeface="Calibri" panose="020F0502020204030204" pitchFamily="34" charset="0"/>
              </a:rPr>
              <a:t>Examples/Causes</a:t>
            </a:r>
            <a:r>
              <a:rPr lang="en-US" sz="2000" cap="all" dirty="0">
                <a:latin typeface="Century Gothic" panose="020B050202020202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rPr>
              <a:t>Accidents, Assaults, Rape, Exposure to War, Natural Disasters, Mass Disaster Events, Intrusive Medical Procedures, Witnessing Violence</a:t>
            </a:r>
          </a:p>
        </p:txBody>
      </p:sp>
      <p:sp>
        <p:nvSpPr>
          <p:cNvPr id="2" name="Rectangle 1">
            <a:extLst>
              <a:ext uri="{FF2B5EF4-FFF2-40B4-BE49-F238E27FC236}">
                <a16:creationId xmlns:a16="http://schemas.microsoft.com/office/drawing/2014/main" id="{43FC3425-08E7-4CCC-BE39-19762441280C}"/>
              </a:ext>
            </a:extLst>
          </p:cNvPr>
          <p:cNvSpPr/>
          <p:nvPr/>
        </p:nvSpPr>
        <p:spPr>
          <a:xfrm>
            <a:off x="5211361" y="4238731"/>
            <a:ext cx="5948753" cy="1046440"/>
          </a:xfrm>
          <a:prstGeom prst="rect">
            <a:avLst/>
          </a:prstGeom>
        </p:spPr>
        <p:txBody>
          <a:bodyPr wrap="square" lIns="91440" tIns="45720" rIns="91440" bIns="45720" anchor="t">
            <a:spAutoFit/>
          </a:bodyPr>
          <a:lstStyle/>
          <a:p>
            <a:r>
              <a:rPr lang="en-US" sz="2000" b="1" cap="all" dirty="0">
                <a:latin typeface="Century Gothic"/>
                <a:cs typeface="Calibri"/>
              </a:rPr>
              <a:t>Symptoms:  </a:t>
            </a:r>
            <a:endParaRPr lang="en-US" sz="2000" b="1" cap="all" dirty="0">
              <a:latin typeface="Century Gothic" panose="020B0502020202020204" pitchFamily="34" charset="0"/>
              <a:cs typeface="Calibri" panose="020F0502020204030204" pitchFamily="34" charset="0"/>
            </a:endParaRPr>
          </a:p>
          <a:p>
            <a:r>
              <a:rPr lang="en-US" sz="2000" dirty="0">
                <a:latin typeface="Calibri"/>
                <a:cs typeface="Calibri"/>
              </a:rPr>
              <a:t>Re-experiencing/Intrusive Thoughts, Avoidance, Hypervigilance/Anxiety, Changes in Mood and Thinking</a:t>
            </a:r>
          </a:p>
        </p:txBody>
      </p:sp>
      <p:pic>
        <p:nvPicPr>
          <p:cNvPr id="3" name="Picture 2">
            <a:extLst>
              <a:ext uri="{FF2B5EF4-FFF2-40B4-BE49-F238E27FC236}">
                <a16:creationId xmlns:a16="http://schemas.microsoft.com/office/drawing/2014/main" id="{E09DDC39-EF69-4A46-910A-3456235150E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247391" y="1568662"/>
            <a:ext cx="4660784" cy="3863125"/>
          </a:xfrm>
          <a:prstGeom prst="rect">
            <a:avLst/>
          </a:prstGeom>
          <a:effectLst>
            <a:innerShdw blurRad="63500" dist="50800" dir="16200000">
              <a:prstClr val="black">
                <a:alpha val="50000"/>
              </a:prstClr>
            </a:innerShdw>
          </a:effectLst>
        </p:spPr>
      </p:pic>
      <p:grpSp>
        <p:nvGrpSpPr>
          <p:cNvPr id="18" name="Group 17">
            <a:extLst>
              <a:ext uri="{FF2B5EF4-FFF2-40B4-BE49-F238E27FC236}">
                <a16:creationId xmlns:a16="http://schemas.microsoft.com/office/drawing/2014/main" id="{FDEEA008-A6CD-4917-9079-30223AB11D92}"/>
              </a:ext>
            </a:extLst>
          </p:cNvPr>
          <p:cNvGrpSpPr/>
          <p:nvPr/>
        </p:nvGrpSpPr>
        <p:grpSpPr>
          <a:xfrm>
            <a:off x="0" y="0"/>
            <a:ext cx="8032830" cy="911448"/>
            <a:chOff x="0" y="3506046"/>
            <a:chExt cx="6412375" cy="911448"/>
          </a:xfrm>
        </p:grpSpPr>
        <p:sp>
          <p:nvSpPr>
            <p:cNvPr id="19" name="Title 1">
              <a:extLst>
                <a:ext uri="{FF2B5EF4-FFF2-40B4-BE49-F238E27FC236}">
                  <a16:creationId xmlns:a16="http://schemas.microsoft.com/office/drawing/2014/main" id="{F0E096E2-F2F2-41C7-8265-004A906AA229}"/>
                </a:ext>
              </a:extLst>
            </p:cNvPr>
            <p:cNvSpPr txBox="1">
              <a:spLocks/>
            </p:cNvSpPr>
            <p:nvPr/>
          </p:nvSpPr>
          <p:spPr>
            <a:xfrm flipV="1">
              <a:off x="0" y="3506046"/>
              <a:ext cx="6412375"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20" name="Title 1">
              <a:extLst>
                <a:ext uri="{FF2B5EF4-FFF2-40B4-BE49-F238E27FC236}">
                  <a16:creationId xmlns:a16="http://schemas.microsoft.com/office/drawing/2014/main" id="{2EFE881B-9223-45E8-8894-8927FEE0EFAA}"/>
                </a:ext>
              </a:extLst>
            </p:cNvPr>
            <p:cNvSpPr txBox="1">
              <a:spLocks/>
            </p:cNvSpPr>
            <p:nvPr/>
          </p:nvSpPr>
          <p:spPr>
            <a:xfrm>
              <a:off x="448084" y="3665224"/>
              <a:ext cx="5529584"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chemeClr val="tx1"/>
                  </a:solidFill>
                  <a:effectLst/>
                  <a:uLnTx/>
                  <a:uFillTx/>
                  <a:latin typeface="Century Gothic" panose="020B0502020202020204" pitchFamily="34" charset="0"/>
                  <a:ea typeface="+mj-ea"/>
                  <a:cs typeface="+mj-cs"/>
                </a:rPr>
                <a:t>Acute-Situational Trauma…</a:t>
              </a:r>
              <a:endParaRPr kumimoji="0" lang="en-US" sz="3600" b="1" i="0" u="none" strike="noStrike" kern="1200" cap="all" spc="-50" normalizeH="0" noProof="0" dirty="0">
                <a:ln>
                  <a:noFill/>
                </a:ln>
                <a:solidFill>
                  <a:schemeClr val="tx1"/>
                </a:solidFill>
                <a:effectLst/>
                <a:uLnTx/>
                <a:uFillTx/>
                <a:latin typeface="Century Gothic" panose="020B0502020202020204" pitchFamily="34" charset="0"/>
                <a:ea typeface="+mj-ea"/>
                <a:cs typeface="+mj-cs"/>
              </a:endParaRPr>
            </a:p>
          </p:txBody>
        </p:sp>
      </p:grpSp>
      <p:grpSp>
        <p:nvGrpSpPr>
          <p:cNvPr id="21" name="Group 20">
            <a:extLst>
              <a:ext uri="{FF2B5EF4-FFF2-40B4-BE49-F238E27FC236}">
                <a16:creationId xmlns:a16="http://schemas.microsoft.com/office/drawing/2014/main" id="{D66088FF-D68D-4BED-B0CE-8AC88D4CB554}"/>
              </a:ext>
            </a:extLst>
          </p:cNvPr>
          <p:cNvGrpSpPr/>
          <p:nvPr/>
        </p:nvGrpSpPr>
        <p:grpSpPr>
          <a:xfrm>
            <a:off x="922467" y="3182126"/>
            <a:ext cx="1642478" cy="219735"/>
            <a:chOff x="7057282" y="2099387"/>
            <a:chExt cx="1642478" cy="219735"/>
          </a:xfrm>
          <a:effectLst>
            <a:outerShdw blurRad="50800" dist="38100" dir="5400000" algn="t" rotWithShape="0">
              <a:prstClr val="black">
                <a:alpha val="40000"/>
              </a:prstClr>
            </a:outerShdw>
          </a:effectLst>
        </p:grpSpPr>
        <p:sp>
          <p:nvSpPr>
            <p:cNvPr id="22" name="Flowchart: Connector 21">
              <a:extLst>
                <a:ext uri="{FF2B5EF4-FFF2-40B4-BE49-F238E27FC236}">
                  <a16:creationId xmlns:a16="http://schemas.microsoft.com/office/drawing/2014/main" id="{9925851E-BE3C-4EA5-85A7-CE94CDDB3B80}"/>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05420A8-140B-46F1-9040-3F2E7D1A9932}"/>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Connector 23">
              <a:extLst>
                <a:ext uri="{FF2B5EF4-FFF2-40B4-BE49-F238E27FC236}">
                  <a16:creationId xmlns:a16="http://schemas.microsoft.com/office/drawing/2014/main" id="{73D02A26-3D18-44F0-8AA8-288C87220D56}"/>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Connector 24">
              <a:extLst>
                <a:ext uri="{FF2B5EF4-FFF2-40B4-BE49-F238E27FC236}">
                  <a16:creationId xmlns:a16="http://schemas.microsoft.com/office/drawing/2014/main" id="{20DCAB80-CADB-45A2-9F9C-B6919EF2458A}"/>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lowchart: Connector 12">
              <a:extLst>
                <a:ext uri="{FF2B5EF4-FFF2-40B4-BE49-F238E27FC236}">
                  <a16:creationId xmlns:a16="http://schemas.microsoft.com/office/drawing/2014/main" id="{121EB56A-6056-4DAC-BE63-B39DBEEF6A73}"/>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1B02D6D4-DF1A-4D48-9EE6-112B4B789229}"/>
              </a:ext>
            </a:extLst>
          </p:cNvPr>
          <p:cNvGrpSpPr/>
          <p:nvPr/>
        </p:nvGrpSpPr>
        <p:grpSpPr>
          <a:xfrm>
            <a:off x="5936940" y="734753"/>
            <a:ext cx="1642478" cy="219735"/>
            <a:chOff x="7057282" y="2099387"/>
            <a:chExt cx="1642478" cy="219735"/>
          </a:xfrm>
          <a:effectLst>
            <a:outerShdw blurRad="50800" dist="38100" dir="5400000" algn="t" rotWithShape="0">
              <a:prstClr val="black">
                <a:alpha val="40000"/>
              </a:prstClr>
            </a:outerShdw>
          </a:effectLst>
        </p:grpSpPr>
        <p:sp>
          <p:nvSpPr>
            <p:cNvPr id="28" name="Flowchart: Connector 27">
              <a:extLst>
                <a:ext uri="{FF2B5EF4-FFF2-40B4-BE49-F238E27FC236}">
                  <a16:creationId xmlns:a16="http://schemas.microsoft.com/office/drawing/2014/main" id="{5CFB31EB-9249-4C19-A913-FA645E1BC101}"/>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Connector 28">
              <a:extLst>
                <a:ext uri="{FF2B5EF4-FFF2-40B4-BE49-F238E27FC236}">
                  <a16:creationId xmlns:a16="http://schemas.microsoft.com/office/drawing/2014/main" id="{B7F470CC-208E-4660-8440-C63BD6085D9F}"/>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a:extLst>
                <a:ext uri="{FF2B5EF4-FFF2-40B4-BE49-F238E27FC236}">
                  <a16:creationId xmlns:a16="http://schemas.microsoft.com/office/drawing/2014/main" id="{41CE84C7-CA5D-42E8-93E7-3C5B637D6A9B}"/>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92148D84-8D73-4437-83CE-57297351C7D2}"/>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lowchart: Connector 12">
              <a:extLst>
                <a:ext uri="{FF2B5EF4-FFF2-40B4-BE49-F238E27FC236}">
                  <a16:creationId xmlns:a16="http://schemas.microsoft.com/office/drawing/2014/main" id="{8F43B3D2-F0CB-4EA8-85D8-8FDE71834086}"/>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1111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116CF6-6E2E-4F7B-B461-728872D034A7}"/>
              </a:ext>
            </a:extLst>
          </p:cNvPr>
          <p:cNvGrpSpPr/>
          <p:nvPr/>
        </p:nvGrpSpPr>
        <p:grpSpPr>
          <a:xfrm>
            <a:off x="2318078" y="1265375"/>
            <a:ext cx="9394916" cy="4555473"/>
            <a:chOff x="3879542" y="535867"/>
            <a:chExt cx="6841151" cy="5988185"/>
          </a:xfrm>
        </p:grpSpPr>
        <p:sp>
          <p:nvSpPr>
            <p:cNvPr id="9" name="Rectangle: Diagonal Corners Snipped 8">
              <a:extLst>
                <a:ext uri="{FF2B5EF4-FFF2-40B4-BE49-F238E27FC236}">
                  <a16:creationId xmlns:a16="http://schemas.microsoft.com/office/drawing/2014/main" id="{D715EAEF-E77E-46E4-900B-97382A61BA3E}"/>
                </a:ext>
              </a:extLst>
            </p:cNvPr>
            <p:cNvSpPr/>
            <p:nvPr/>
          </p:nvSpPr>
          <p:spPr>
            <a:xfrm>
              <a:off x="6037487" y="535867"/>
              <a:ext cx="4683206" cy="1560322"/>
            </a:xfrm>
            <a:prstGeom prst="snip2DiagRect">
              <a:avLst>
                <a:gd name="adj1" fmla="val 0"/>
                <a:gd name="adj2" fmla="val 24876"/>
              </a:avLst>
            </a:prstGeom>
            <a:noFill/>
            <a:ln w="28575">
              <a:solidFill>
                <a:srgbClr val="6089A3"/>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lvl="1" algn="l" defTabSz="800100">
                <a:lnSpc>
                  <a:spcPct val="90000"/>
                </a:lnSpc>
                <a:spcBef>
                  <a:spcPct val="0"/>
                </a:spcBef>
                <a:spcAft>
                  <a:spcPct val="15000"/>
                </a:spcAft>
              </a:pPr>
              <a:endParaRPr lang="en-US" sz="1800" b="1" kern="1200">
                <a:solidFill>
                  <a:srgbClr val="1B7983"/>
                </a:solidFill>
                <a:latin typeface="Tw Cen MT" panose="020B0602020104020603" pitchFamily="34" charset="0"/>
              </a:endParaRPr>
            </a:p>
          </p:txBody>
        </p:sp>
        <p:sp>
          <p:nvSpPr>
            <p:cNvPr id="10" name="Rectangle: Diagonal Corners Snipped 9">
              <a:extLst>
                <a:ext uri="{FF2B5EF4-FFF2-40B4-BE49-F238E27FC236}">
                  <a16:creationId xmlns:a16="http://schemas.microsoft.com/office/drawing/2014/main" id="{8672D45B-B9F0-4B03-96BE-3E45E22EF657}"/>
                </a:ext>
              </a:extLst>
            </p:cNvPr>
            <p:cNvSpPr/>
            <p:nvPr/>
          </p:nvSpPr>
          <p:spPr>
            <a:xfrm>
              <a:off x="6037487" y="2230020"/>
              <a:ext cx="4683206" cy="1991027"/>
            </a:xfrm>
            <a:prstGeom prst="snip2DiagRect">
              <a:avLst>
                <a:gd name="adj1" fmla="val 0"/>
                <a:gd name="adj2" fmla="val 27056"/>
              </a:avLst>
            </a:prstGeom>
            <a:noFill/>
            <a:ln w="28575">
              <a:solidFill>
                <a:srgbClr val="ADB37D"/>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lvl="1" algn="l" defTabSz="800100">
                <a:lnSpc>
                  <a:spcPct val="90000"/>
                </a:lnSpc>
                <a:spcBef>
                  <a:spcPct val="0"/>
                </a:spcBef>
                <a:spcAft>
                  <a:spcPct val="15000"/>
                </a:spcAft>
              </a:pPr>
              <a:endParaRPr lang="en-US" sz="2000" b="1" kern="1200">
                <a:solidFill>
                  <a:srgbClr val="C26F14"/>
                </a:solidFill>
                <a:latin typeface="Tw Cen MT" panose="020B0602020104020603" pitchFamily="34" charset="0"/>
              </a:endParaRPr>
            </a:p>
          </p:txBody>
        </p:sp>
        <p:sp>
          <p:nvSpPr>
            <p:cNvPr id="11" name="Rectangle: Diagonal Corners Snipped 10">
              <a:extLst>
                <a:ext uri="{FF2B5EF4-FFF2-40B4-BE49-F238E27FC236}">
                  <a16:creationId xmlns:a16="http://schemas.microsoft.com/office/drawing/2014/main" id="{279E4A6E-EAD7-4835-BC77-321C60DE43E9}"/>
                </a:ext>
              </a:extLst>
            </p:cNvPr>
            <p:cNvSpPr/>
            <p:nvPr/>
          </p:nvSpPr>
          <p:spPr>
            <a:xfrm>
              <a:off x="6037487" y="4354894"/>
              <a:ext cx="4683206" cy="2169158"/>
            </a:xfrm>
            <a:prstGeom prst="snip2DiagRect">
              <a:avLst>
                <a:gd name="adj1" fmla="val 0"/>
                <a:gd name="adj2" fmla="val 24658"/>
              </a:avLst>
            </a:prstGeom>
            <a:noFill/>
            <a:ln w="28575">
              <a:solidFill>
                <a:srgbClr val="EFAE7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cxnSp>
          <p:nvCxnSpPr>
            <p:cNvPr id="12" name="Straight Connector 11">
              <a:extLst>
                <a:ext uri="{FF2B5EF4-FFF2-40B4-BE49-F238E27FC236}">
                  <a16:creationId xmlns:a16="http://schemas.microsoft.com/office/drawing/2014/main" id="{A379EAAE-1D77-42CE-AAE6-DBD5A7896FB4}"/>
                </a:ext>
              </a:extLst>
            </p:cNvPr>
            <p:cNvCxnSpPr/>
            <p:nvPr/>
          </p:nvCxnSpPr>
          <p:spPr>
            <a:xfrm>
              <a:off x="4252404" y="3429000"/>
              <a:ext cx="1660124" cy="0"/>
            </a:xfrm>
            <a:prstGeom prst="line">
              <a:avLst/>
            </a:prstGeom>
            <a:ln w="19050">
              <a:solidFill>
                <a:srgbClr val="ADB37D"/>
              </a:solidFill>
              <a:prstDash val="sysDot"/>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158E57E3-91F4-4EA0-9AB7-312A8B08C7FB}"/>
                </a:ext>
              </a:extLst>
            </p:cNvPr>
            <p:cNvCxnSpPr>
              <a:cxnSpLocks/>
            </p:cNvCxnSpPr>
            <p:nvPr/>
          </p:nvCxnSpPr>
          <p:spPr>
            <a:xfrm>
              <a:off x="3982270" y="4096305"/>
              <a:ext cx="1859237" cy="1212542"/>
            </a:xfrm>
            <a:prstGeom prst="line">
              <a:avLst/>
            </a:prstGeom>
            <a:ln w="19050">
              <a:solidFill>
                <a:srgbClr val="EFAE71"/>
              </a:solidFill>
              <a:prstDash val="sysDot"/>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C98EA077-1136-4C8B-9DDB-EAAD3C35924F}"/>
                </a:ext>
              </a:extLst>
            </p:cNvPr>
            <p:cNvCxnSpPr>
              <a:cxnSpLocks/>
            </p:cNvCxnSpPr>
            <p:nvPr/>
          </p:nvCxnSpPr>
          <p:spPr>
            <a:xfrm flipV="1">
              <a:off x="3879542" y="1873188"/>
              <a:ext cx="1996957" cy="727969"/>
            </a:xfrm>
            <a:prstGeom prst="line">
              <a:avLst/>
            </a:prstGeom>
            <a:ln w="19050">
              <a:solidFill>
                <a:srgbClr val="6089A3"/>
              </a:solidFill>
              <a:prstDash val="sysDot"/>
            </a:ln>
          </p:spPr>
          <p:style>
            <a:lnRef idx="1">
              <a:schemeClr val="accent4"/>
            </a:lnRef>
            <a:fillRef idx="0">
              <a:schemeClr val="accent4"/>
            </a:fillRef>
            <a:effectRef idx="0">
              <a:schemeClr val="accent4"/>
            </a:effectRef>
            <a:fontRef idx="minor">
              <a:schemeClr val="tx1"/>
            </a:fontRef>
          </p:style>
        </p:cxnSp>
      </p:grpSp>
      <p:sp>
        <p:nvSpPr>
          <p:cNvPr id="15" name="Rectangle 14">
            <a:extLst>
              <a:ext uri="{FF2B5EF4-FFF2-40B4-BE49-F238E27FC236}">
                <a16:creationId xmlns:a16="http://schemas.microsoft.com/office/drawing/2014/main" id="{7E263409-7AE2-4B32-B695-8D41F16A8E31}"/>
              </a:ext>
            </a:extLst>
          </p:cNvPr>
          <p:cNvSpPr/>
          <p:nvPr/>
        </p:nvSpPr>
        <p:spPr>
          <a:xfrm>
            <a:off x="5598544" y="1319296"/>
            <a:ext cx="5797478" cy="1015663"/>
          </a:xfrm>
          <a:prstGeom prst="rect">
            <a:avLst/>
          </a:prstGeom>
          <a:noFill/>
        </p:spPr>
        <p:txBody>
          <a:bodyPr wrap="square">
            <a:spAutoFit/>
          </a:bodyPr>
          <a:lstStyle/>
          <a:p>
            <a:r>
              <a:rPr lang="en-US" sz="2000" b="1" cap="all" dirty="0">
                <a:latin typeface="Century Gothic" panose="020B0502020202020204" pitchFamily="34" charset="0"/>
                <a:cs typeface="Calibri" panose="020F0502020204030204" pitchFamily="34" charset="0"/>
              </a:rPr>
              <a:t>What is it? </a:t>
            </a:r>
            <a:endParaRPr lang="en-US" sz="2000" dirty="0">
              <a:latin typeface="Century Gothic" panose="020B050202020202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Exposure to stressful life events over a </a:t>
            </a:r>
            <a:r>
              <a:rPr lang="en-US" sz="2000" b="1" dirty="0">
                <a:latin typeface="Calibri" panose="020F0502020204030204" pitchFamily="34" charset="0"/>
                <a:cs typeface="Calibri" panose="020F0502020204030204" pitchFamily="34" charset="0"/>
              </a:rPr>
              <a:t>prolonged</a:t>
            </a:r>
            <a:r>
              <a:rPr lang="en-US" sz="2000" dirty="0">
                <a:latin typeface="Calibri" panose="020F0502020204030204" pitchFamily="34" charset="0"/>
                <a:cs typeface="Calibri" panose="020F0502020204030204" pitchFamily="34" charset="0"/>
              </a:rPr>
              <a:t> period of time</a:t>
            </a:r>
            <a:endParaRPr lang="en-US" sz="2000" b="1"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A39B8C2C-A07E-4DD4-AA4F-A5E360D87890}"/>
              </a:ext>
            </a:extLst>
          </p:cNvPr>
          <p:cNvSpPr/>
          <p:nvPr/>
        </p:nvSpPr>
        <p:spPr>
          <a:xfrm>
            <a:off x="5575881" y="2723773"/>
            <a:ext cx="5994016" cy="1015663"/>
          </a:xfrm>
          <a:prstGeom prst="rect">
            <a:avLst/>
          </a:prstGeom>
        </p:spPr>
        <p:txBody>
          <a:bodyPr wrap="square">
            <a:spAutoFit/>
          </a:bodyPr>
          <a:lstStyle/>
          <a:p>
            <a:r>
              <a:rPr lang="en-US" sz="2000" b="1" cap="all">
                <a:latin typeface="Century Gothic" panose="020B0502020202020204" pitchFamily="34" charset="0"/>
                <a:cs typeface="Calibri" panose="020F0502020204030204" pitchFamily="34" charset="0"/>
              </a:rPr>
              <a:t>Examples</a:t>
            </a:r>
            <a:r>
              <a:rPr lang="en-US" sz="2000" cap="all">
                <a:latin typeface="Century Gothic" panose="020B0502020202020204" pitchFamily="34" charset="0"/>
                <a:cs typeface="Calibri" panose="020F0502020204030204" pitchFamily="34" charset="0"/>
              </a:rPr>
              <a:t>:  </a:t>
            </a:r>
          </a:p>
          <a:p>
            <a:r>
              <a:rPr lang="en-US" sz="2000">
                <a:latin typeface="Calibri" panose="020F0502020204030204" pitchFamily="34" charset="0"/>
                <a:cs typeface="Calibri" panose="020F0502020204030204" pitchFamily="34" charset="0"/>
              </a:rPr>
              <a:t>Chronic Poverty, Community Violence, Parental Substance Use/Mental Illness, Harsh/Abusive Parenting</a:t>
            </a:r>
          </a:p>
        </p:txBody>
      </p:sp>
      <p:sp>
        <p:nvSpPr>
          <p:cNvPr id="2" name="Rectangle 1">
            <a:extLst>
              <a:ext uri="{FF2B5EF4-FFF2-40B4-BE49-F238E27FC236}">
                <a16:creationId xmlns:a16="http://schemas.microsoft.com/office/drawing/2014/main" id="{43FC3425-08E7-4CCC-BE39-19762441280C}"/>
              </a:ext>
            </a:extLst>
          </p:cNvPr>
          <p:cNvSpPr/>
          <p:nvPr/>
        </p:nvSpPr>
        <p:spPr>
          <a:xfrm>
            <a:off x="5613119" y="4272486"/>
            <a:ext cx="6316727" cy="1354217"/>
          </a:xfrm>
          <a:prstGeom prst="rect">
            <a:avLst/>
          </a:prstGeom>
        </p:spPr>
        <p:txBody>
          <a:bodyPr wrap="square">
            <a:spAutoFit/>
          </a:bodyPr>
          <a:lstStyle/>
          <a:p>
            <a:r>
              <a:rPr lang="en-US" sz="2000" b="1" cap="all">
                <a:latin typeface="Century Gothic" panose="020B0502020202020204" pitchFamily="34" charset="0"/>
                <a:cs typeface="Calibri" panose="020F0502020204030204" pitchFamily="34" charset="0"/>
              </a:rPr>
              <a:t>Symptoms/Outcomes: </a:t>
            </a:r>
          </a:p>
          <a:p>
            <a:r>
              <a:rPr lang="en-US" sz="2000">
                <a:latin typeface="Calibri" panose="020F0502020204030204" pitchFamily="34" charset="0"/>
                <a:cs typeface="Calibri" panose="020F0502020204030204" pitchFamily="34" charset="0"/>
              </a:rPr>
              <a:t>Difficulties regulating emotions, Irritability, Fatigue, Headaches, Sleep Problems, Digestion Problems, Difficulties with Appetite, Long-term Physiological </a:t>
            </a:r>
            <a:r>
              <a:rPr lang="en-US">
                <a:latin typeface="Calibri" panose="020F0502020204030204" pitchFamily="34" charset="0"/>
                <a:cs typeface="Calibri" panose="020F0502020204030204" pitchFamily="34" charset="0"/>
              </a:rPr>
              <a:t>​</a:t>
            </a:r>
            <a:endParaRPr lang="en-US" sz="20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5D6BE4C-9F51-4483-9760-B47FC2B255A9}"/>
              </a:ext>
            </a:extLst>
          </p:cNvPr>
          <p:cNvPicPr>
            <a:picLocks noChangeAspect="1"/>
          </p:cNvPicPr>
          <p:nvPr/>
        </p:nvPicPr>
        <p:blipFill>
          <a:blip r:embed="rId3"/>
          <a:stretch>
            <a:fillRect/>
          </a:stretch>
        </p:blipFill>
        <p:spPr>
          <a:xfrm>
            <a:off x="795979" y="1331041"/>
            <a:ext cx="3201600" cy="4195918"/>
          </a:xfrm>
          <a:prstGeom prst="rect">
            <a:avLst/>
          </a:prstGeom>
          <a:ln>
            <a:noFill/>
          </a:ln>
          <a:effectLst>
            <a:innerShdw blurRad="63500" dist="50800" dir="16200000">
              <a:prstClr val="black">
                <a:alpha val="50000"/>
              </a:prstClr>
            </a:innerShdw>
          </a:effectLst>
        </p:spPr>
      </p:pic>
      <p:pic>
        <p:nvPicPr>
          <p:cNvPr id="16" name="Picture 2" descr="Coping With Neuropathy Pain, Anxiety, &amp; Depression | Neuropathy Journal">
            <a:extLst>
              <a:ext uri="{FF2B5EF4-FFF2-40B4-BE49-F238E27FC236}">
                <a16:creationId xmlns:a16="http://schemas.microsoft.com/office/drawing/2014/main" id="{1F18A15B-73C6-4E34-967A-14DFBEE07C6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11108" y="4075698"/>
            <a:ext cx="2414412" cy="15604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53A02C6-E312-4511-8C52-D37E6B4C12F1}"/>
              </a:ext>
            </a:extLst>
          </p:cNvPr>
          <p:cNvGrpSpPr/>
          <p:nvPr/>
        </p:nvGrpSpPr>
        <p:grpSpPr>
          <a:xfrm>
            <a:off x="0" y="-2667"/>
            <a:ext cx="6984291" cy="911448"/>
            <a:chOff x="0" y="3506046"/>
            <a:chExt cx="6412375" cy="911448"/>
          </a:xfrm>
        </p:grpSpPr>
        <p:sp>
          <p:nvSpPr>
            <p:cNvPr id="20" name="Title 1">
              <a:extLst>
                <a:ext uri="{FF2B5EF4-FFF2-40B4-BE49-F238E27FC236}">
                  <a16:creationId xmlns:a16="http://schemas.microsoft.com/office/drawing/2014/main" id="{5FA4C70F-F1DB-4EE9-BD52-FB7A55D252F5}"/>
                </a:ext>
              </a:extLst>
            </p:cNvPr>
            <p:cNvSpPr txBox="1">
              <a:spLocks/>
            </p:cNvSpPr>
            <p:nvPr/>
          </p:nvSpPr>
          <p:spPr>
            <a:xfrm flipV="1">
              <a:off x="0" y="3506046"/>
              <a:ext cx="6412375"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21" name="Title 1">
              <a:extLst>
                <a:ext uri="{FF2B5EF4-FFF2-40B4-BE49-F238E27FC236}">
                  <a16:creationId xmlns:a16="http://schemas.microsoft.com/office/drawing/2014/main" id="{2B884E3B-2797-467B-98EC-15F348829CEE}"/>
                </a:ext>
              </a:extLst>
            </p:cNvPr>
            <p:cNvSpPr txBox="1">
              <a:spLocks/>
            </p:cNvSpPr>
            <p:nvPr/>
          </p:nvSpPr>
          <p:spPr>
            <a:xfrm>
              <a:off x="448084" y="3642074"/>
              <a:ext cx="5529584"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chemeClr val="tx1"/>
                  </a:solidFill>
                  <a:effectLst/>
                  <a:uLnTx/>
                  <a:uFillTx/>
                  <a:latin typeface="Century Gothic" panose="020B0502020202020204" pitchFamily="34" charset="0"/>
                  <a:ea typeface="+mj-ea"/>
                  <a:cs typeface="+mj-cs"/>
                </a:rPr>
                <a:t>Toxic | Chronic stress…</a:t>
              </a:r>
              <a:endParaRPr kumimoji="0" lang="en-US" sz="3600" b="1" i="0" u="none" strike="noStrike" kern="1200" cap="all" spc="-50" normalizeH="0" noProof="0" dirty="0">
                <a:ln>
                  <a:noFill/>
                </a:ln>
                <a:solidFill>
                  <a:schemeClr val="tx1"/>
                </a:solidFill>
                <a:effectLst/>
                <a:uLnTx/>
                <a:uFillTx/>
                <a:latin typeface="Century Gothic" panose="020B0502020202020204" pitchFamily="34" charset="0"/>
                <a:ea typeface="+mj-ea"/>
                <a:cs typeface="+mj-cs"/>
              </a:endParaRPr>
            </a:p>
          </p:txBody>
        </p:sp>
      </p:grpSp>
      <p:grpSp>
        <p:nvGrpSpPr>
          <p:cNvPr id="22" name="Group 21">
            <a:extLst>
              <a:ext uri="{FF2B5EF4-FFF2-40B4-BE49-F238E27FC236}">
                <a16:creationId xmlns:a16="http://schemas.microsoft.com/office/drawing/2014/main" id="{127B1346-291D-4D9B-8E1B-0D3CDD7748EC}"/>
              </a:ext>
            </a:extLst>
          </p:cNvPr>
          <p:cNvGrpSpPr/>
          <p:nvPr/>
        </p:nvGrpSpPr>
        <p:grpSpPr>
          <a:xfrm>
            <a:off x="4791880" y="766785"/>
            <a:ext cx="1642478" cy="219735"/>
            <a:chOff x="7057282" y="2099387"/>
            <a:chExt cx="1642478" cy="219735"/>
          </a:xfrm>
          <a:effectLst>
            <a:outerShdw blurRad="50800" dist="38100" dir="5400000" algn="t" rotWithShape="0">
              <a:prstClr val="black">
                <a:alpha val="40000"/>
              </a:prstClr>
            </a:outerShdw>
          </a:effectLst>
        </p:grpSpPr>
        <p:sp>
          <p:nvSpPr>
            <p:cNvPr id="23" name="Flowchart: Connector 22">
              <a:extLst>
                <a:ext uri="{FF2B5EF4-FFF2-40B4-BE49-F238E27FC236}">
                  <a16:creationId xmlns:a16="http://schemas.microsoft.com/office/drawing/2014/main" id="{884402EE-2367-4ECB-8DF5-71191898D7F7}"/>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Connector 23">
              <a:extLst>
                <a:ext uri="{FF2B5EF4-FFF2-40B4-BE49-F238E27FC236}">
                  <a16:creationId xmlns:a16="http://schemas.microsoft.com/office/drawing/2014/main" id="{49AE3C64-DEAB-41E1-9CAD-F569AE71CC0A}"/>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Connector 24">
              <a:extLst>
                <a:ext uri="{FF2B5EF4-FFF2-40B4-BE49-F238E27FC236}">
                  <a16:creationId xmlns:a16="http://schemas.microsoft.com/office/drawing/2014/main" id="{2006A34A-9153-4B82-BA5E-07930B649DE4}"/>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FF923F0B-3720-43B9-94B5-63DACB31862B}"/>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lowchart: Connector 12">
              <a:extLst>
                <a:ext uri="{FF2B5EF4-FFF2-40B4-BE49-F238E27FC236}">
                  <a16:creationId xmlns:a16="http://schemas.microsoft.com/office/drawing/2014/main" id="{E9BED8FF-70C7-4771-8383-1B90DBDD4275}"/>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97239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A2EB9E-DE68-48AB-98B1-F7599A9715C6}"/>
              </a:ext>
            </a:extLst>
          </p:cNvPr>
          <p:cNvGrpSpPr/>
          <p:nvPr/>
        </p:nvGrpSpPr>
        <p:grpSpPr>
          <a:xfrm>
            <a:off x="2389198" y="784209"/>
            <a:ext cx="9467522" cy="5226769"/>
            <a:chOff x="3879542" y="870796"/>
            <a:chExt cx="6894021" cy="5580366"/>
          </a:xfrm>
        </p:grpSpPr>
        <p:sp>
          <p:nvSpPr>
            <p:cNvPr id="20" name="Rectangle: Diagonal Corners Snipped 19">
              <a:extLst>
                <a:ext uri="{FF2B5EF4-FFF2-40B4-BE49-F238E27FC236}">
                  <a16:creationId xmlns:a16="http://schemas.microsoft.com/office/drawing/2014/main" id="{E350E2C4-8F4C-4F03-AA69-35A9F395D392}"/>
                </a:ext>
              </a:extLst>
            </p:cNvPr>
            <p:cNvSpPr/>
            <p:nvPr/>
          </p:nvSpPr>
          <p:spPr>
            <a:xfrm>
              <a:off x="5979038" y="870796"/>
              <a:ext cx="4794077" cy="2004740"/>
            </a:xfrm>
            <a:prstGeom prst="snip2DiagRect">
              <a:avLst>
                <a:gd name="adj1" fmla="val 0"/>
                <a:gd name="adj2" fmla="val 24876"/>
              </a:avLst>
            </a:prstGeom>
            <a:noFill/>
            <a:ln w="28575">
              <a:solidFill>
                <a:srgbClr val="618AA5"/>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lvl="1" algn="l" defTabSz="800100">
                <a:lnSpc>
                  <a:spcPct val="90000"/>
                </a:lnSpc>
                <a:spcBef>
                  <a:spcPct val="0"/>
                </a:spcBef>
                <a:spcAft>
                  <a:spcPct val="15000"/>
                </a:spcAft>
              </a:pPr>
              <a:endParaRPr lang="en-US" sz="1800" b="1" kern="1200">
                <a:solidFill>
                  <a:srgbClr val="1B7983"/>
                </a:solidFill>
                <a:latin typeface="Tw Cen MT" panose="020B0602020104020603" pitchFamily="34" charset="0"/>
              </a:endParaRPr>
            </a:p>
          </p:txBody>
        </p:sp>
        <p:sp>
          <p:nvSpPr>
            <p:cNvPr id="22" name="Rectangle: Diagonal Corners Snipped 21">
              <a:extLst>
                <a:ext uri="{FF2B5EF4-FFF2-40B4-BE49-F238E27FC236}">
                  <a16:creationId xmlns:a16="http://schemas.microsoft.com/office/drawing/2014/main" id="{FF561E87-2DE6-40C0-9514-68C5899CE101}"/>
                </a:ext>
              </a:extLst>
            </p:cNvPr>
            <p:cNvSpPr/>
            <p:nvPr/>
          </p:nvSpPr>
          <p:spPr>
            <a:xfrm>
              <a:off x="5979486" y="4863459"/>
              <a:ext cx="4794077" cy="1587703"/>
            </a:xfrm>
            <a:prstGeom prst="snip2DiagRect">
              <a:avLst>
                <a:gd name="adj1" fmla="val 0"/>
                <a:gd name="adj2" fmla="val 24658"/>
              </a:avLst>
            </a:prstGeom>
            <a:noFill/>
            <a:ln w="28575">
              <a:solidFill>
                <a:srgbClr val="F79D49"/>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cxnSp>
          <p:nvCxnSpPr>
            <p:cNvPr id="24" name="Straight Connector 23">
              <a:extLst>
                <a:ext uri="{FF2B5EF4-FFF2-40B4-BE49-F238E27FC236}">
                  <a16:creationId xmlns:a16="http://schemas.microsoft.com/office/drawing/2014/main" id="{79EADE12-21A3-4E98-820C-993FA55CCA35}"/>
                </a:ext>
              </a:extLst>
            </p:cNvPr>
            <p:cNvCxnSpPr>
              <a:cxnSpLocks/>
            </p:cNvCxnSpPr>
            <p:nvPr/>
          </p:nvCxnSpPr>
          <p:spPr>
            <a:xfrm>
              <a:off x="3982270" y="4096305"/>
              <a:ext cx="1859237" cy="1212542"/>
            </a:xfrm>
            <a:prstGeom prst="line">
              <a:avLst/>
            </a:prstGeom>
            <a:ln w="19050">
              <a:solidFill>
                <a:srgbClr val="EFAE71"/>
              </a:solidFill>
              <a:prstDash val="sysDot"/>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7B4A819B-AFC3-47AA-B450-527DF17E17B2}"/>
                </a:ext>
              </a:extLst>
            </p:cNvPr>
            <p:cNvCxnSpPr>
              <a:cxnSpLocks/>
            </p:cNvCxnSpPr>
            <p:nvPr/>
          </p:nvCxnSpPr>
          <p:spPr>
            <a:xfrm flipV="1">
              <a:off x="3879542" y="1550867"/>
              <a:ext cx="2040758" cy="1050291"/>
            </a:xfrm>
            <a:prstGeom prst="line">
              <a:avLst/>
            </a:prstGeom>
            <a:ln w="19050">
              <a:solidFill>
                <a:srgbClr val="6089A3"/>
              </a:solidFill>
              <a:prstDash val="sysDot"/>
            </a:ln>
          </p:spPr>
          <p:style>
            <a:lnRef idx="1">
              <a:schemeClr val="accent4"/>
            </a:lnRef>
            <a:fillRef idx="0">
              <a:schemeClr val="accent4"/>
            </a:fillRef>
            <a:effectRef idx="0">
              <a:schemeClr val="accent4"/>
            </a:effectRef>
            <a:fontRef idx="minor">
              <a:schemeClr val="tx1"/>
            </a:fontRef>
          </p:style>
        </p:cxnSp>
      </p:grpSp>
      <p:sp>
        <p:nvSpPr>
          <p:cNvPr id="3" name="Rectangle 2">
            <a:extLst>
              <a:ext uri="{FF2B5EF4-FFF2-40B4-BE49-F238E27FC236}">
                <a16:creationId xmlns:a16="http://schemas.microsoft.com/office/drawing/2014/main" id="{55558B38-BCB9-4ACB-A67B-0F2B5B6D8E38}"/>
              </a:ext>
            </a:extLst>
          </p:cNvPr>
          <p:cNvSpPr/>
          <p:nvPr/>
        </p:nvSpPr>
        <p:spPr>
          <a:xfrm>
            <a:off x="5546743" y="847021"/>
            <a:ext cx="6096000" cy="1708160"/>
          </a:xfrm>
          <a:prstGeom prst="rect">
            <a:avLst/>
          </a:prstGeom>
        </p:spPr>
        <p:txBody>
          <a:bodyPr>
            <a:spAutoFit/>
          </a:bodyPr>
          <a:lstStyle/>
          <a:p>
            <a:pPr fontAlgn="base"/>
            <a:r>
              <a:rPr lang="en-US" sz="2000" b="1" cap="all">
                <a:latin typeface="Century Gothic" panose="020B0502020202020204" pitchFamily="34" charset="0"/>
                <a:cs typeface="Calibri" panose="020F0502020204030204" pitchFamily="34" charset="0"/>
              </a:rPr>
              <a:t>What is it? </a:t>
            </a:r>
            <a:endParaRPr lang="en-US" sz="2000">
              <a:latin typeface="Calibri" panose="020F0502020204030204" pitchFamily="34" charset="0"/>
              <a:cs typeface="Calibri" panose="020F0502020204030204" pitchFamily="34" charset="0"/>
            </a:endParaRPr>
          </a:p>
          <a:p>
            <a:pPr fontAlgn="base"/>
            <a:r>
              <a:rPr lang="en-US" sz="2000">
                <a:latin typeface="Calibri" panose="020F0502020204030204" pitchFamily="34" charset="0"/>
                <a:cs typeface="Calibri" panose="020F0502020204030204" pitchFamily="34" charset="0"/>
              </a:rPr>
              <a:t>Refers to both children’s exposure to </a:t>
            </a:r>
            <a:r>
              <a:rPr lang="en-US" sz="2000" b="1">
                <a:latin typeface="Calibri" panose="020F0502020204030204" pitchFamily="34" charset="0"/>
                <a:cs typeface="Calibri" panose="020F0502020204030204" pitchFamily="34" charset="0"/>
              </a:rPr>
              <a:t>multiple traumatic events </a:t>
            </a:r>
            <a:r>
              <a:rPr lang="en-US" sz="2000">
                <a:latin typeface="Calibri" panose="020F0502020204030204" pitchFamily="34" charset="0"/>
                <a:cs typeface="Calibri" panose="020F0502020204030204" pitchFamily="34" charset="0"/>
              </a:rPr>
              <a:t>(in the </a:t>
            </a:r>
            <a:r>
              <a:rPr lang="en-US" sz="2000" b="1">
                <a:latin typeface="Calibri" panose="020F0502020204030204" pitchFamily="34" charset="0"/>
                <a:cs typeface="Calibri" panose="020F0502020204030204" pitchFamily="34" charset="0"/>
              </a:rPr>
              <a:t>absence of nurturing caregiving</a:t>
            </a:r>
            <a:r>
              <a:rPr lang="en-US" sz="2000">
                <a:latin typeface="Calibri" panose="020F0502020204030204" pitchFamily="34" charset="0"/>
                <a:cs typeface="Calibri" panose="020F0502020204030204" pitchFamily="34" charset="0"/>
              </a:rPr>
              <a:t>) and the impact of that exposure ​</a:t>
            </a:r>
          </a:p>
          <a:p>
            <a:pPr fontAlgn="base">
              <a:spcBef>
                <a:spcPts val="600"/>
              </a:spcBef>
            </a:pPr>
            <a:r>
              <a:rPr lang="en-US" sz="2000" b="1" i="1">
                <a:latin typeface="Calibri" panose="020F0502020204030204" pitchFamily="34" charset="0"/>
                <a:cs typeface="Calibri" panose="020F0502020204030204" pitchFamily="34" charset="0"/>
              </a:rPr>
              <a:t>*Can occur across the lifespan</a:t>
            </a:r>
            <a:endParaRPr lang="en-US" sz="2000">
              <a:latin typeface="Calibri" panose="020F0502020204030204" pitchFamily="34" charset="0"/>
              <a:cs typeface="Calibri" panose="020F0502020204030204" pitchFamily="34" charset="0"/>
            </a:endParaRPr>
          </a:p>
        </p:txBody>
      </p:sp>
      <p:sp>
        <p:nvSpPr>
          <p:cNvPr id="26" name="Rectangle: Diagonal Corners Snipped 25">
            <a:extLst>
              <a:ext uri="{FF2B5EF4-FFF2-40B4-BE49-F238E27FC236}">
                <a16:creationId xmlns:a16="http://schemas.microsoft.com/office/drawing/2014/main" id="{0801AB2E-321D-414C-A827-1FBEA3A78368}"/>
              </a:ext>
            </a:extLst>
          </p:cNvPr>
          <p:cNvSpPr/>
          <p:nvPr/>
        </p:nvSpPr>
        <p:spPr>
          <a:xfrm>
            <a:off x="5272425" y="2863148"/>
            <a:ext cx="6593840" cy="1411049"/>
          </a:xfrm>
          <a:prstGeom prst="snip2DiagRect">
            <a:avLst>
              <a:gd name="adj1" fmla="val 0"/>
              <a:gd name="adj2" fmla="val 27056"/>
            </a:avLst>
          </a:prstGeom>
          <a:noFill/>
          <a:ln w="28575">
            <a:solidFill>
              <a:srgbClr val="C27B6F"/>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lvl="1" algn="l" defTabSz="800100">
              <a:lnSpc>
                <a:spcPct val="90000"/>
              </a:lnSpc>
              <a:spcBef>
                <a:spcPct val="0"/>
              </a:spcBef>
              <a:spcAft>
                <a:spcPct val="15000"/>
              </a:spcAft>
            </a:pPr>
            <a:endParaRPr lang="en-US" sz="2000" b="1" kern="1200">
              <a:solidFill>
                <a:srgbClr val="C26F14"/>
              </a:solidFill>
              <a:latin typeface="Tw Cen MT" panose="020B0602020104020603" pitchFamily="34" charset="0"/>
            </a:endParaRPr>
          </a:p>
        </p:txBody>
      </p:sp>
      <p:sp>
        <p:nvSpPr>
          <p:cNvPr id="27" name="Rectangle 26">
            <a:extLst>
              <a:ext uri="{FF2B5EF4-FFF2-40B4-BE49-F238E27FC236}">
                <a16:creationId xmlns:a16="http://schemas.microsoft.com/office/drawing/2014/main" id="{682F5F57-18B2-4A54-BFA2-DF9D3080BAB5}"/>
              </a:ext>
            </a:extLst>
          </p:cNvPr>
          <p:cNvSpPr/>
          <p:nvPr/>
        </p:nvSpPr>
        <p:spPr>
          <a:xfrm>
            <a:off x="5511800" y="2881141"/>
            <a:ext cx="6228079" cy="1323439"/>
          </a:xfrm>
          <a:prstGeom prst="rect">
            <a:avLst/>
          </a:prstGeom>
        </p:spPr>
        <p:txBody>
          <a:bodyPr wrap="square">
            <a:spAutoFit/>
          </a:bodyPr>
          <a:lstStyle/>
          <a:p>
            <a:r>
              <a:rPr lang="en-US" sz="2000" b="1" cap="all">
                <a:latin typeface="Century Gothic" panose="020B0502020202020204" pitchFamily="34" charset="0"/>
                <a:cs typeface="Calibri" panose="020F0502020204030204" pitchFamily="34" charset="0"/>
              </a:rPr>
              <a:t>Might be the result of…</a:t>
            </a:r>
          </a:p>
          <a:p>
            <a:r>
              <a:rPr lang="en-US" sz="2000">
                <a:latin typeface="Calibri" panose="020F0502020204030204" pitchFamily="34" charset="0"/>
                <a:cs typeface="Calibri" panose="020F0502020204030204" pitchFamily="34" charset="0"/>
              </a:rPr>
              <a:t>Severe and Chronic Neglect or Emotional Abuse, Repeated Physical or Sexual Abuse/Incest, Caregiver Substance Abuse or Mental Illness</a:t>
            </a:r>
          </a:p>
        </p:txBody>
      </p:sp>
      <p:sp>
        <p:nvSpPr>
          <p:cNvPr id="28" name="Rectangle 27">
            <a:extLst>
              <a:ext uri="{FF2B5EF4-FFF2-40B4-BE49-F238E27FC236}">
                <a16:creationId xmlns:a16="http://schemas.microsoft.com/office/drawing/2014/main" id="{E11F754A-BDF7-4617-8F6E-12B72BCF2087}"/>
              </a:ext>
            </a:extLst>
          </p:cNvPr>
          <p:cNvSpPr/>
          <p:nvPr/>
        </p:nvSpPr>
        <p:spPr>
          <a:xfrm>
            <a:off x="5511800" y="4552496"/>
            <a:ext cx="6233160" cy="1708160"/>
          </a:xfrm>
          <a:prstGeom prst="rect">
            <a:avLst/>
          </a:prstGeom>
        </p:spPr>
        <p:txBody>
          <a:bodyPr wrap="square">
            <a:spAutoFit/>
          </a:bodyPr>
          <a:lstStyle/>
          <a:p>
            <a:r>
              <a:rPr lang="en-US" sz="2000" b="1" cap="all">
                <a:latin typeface="Century Gothic" panose="020B0502020202020204" pitchFamily="34" charset="0"/>
                <a:cs typeface="Calibri" panose="020F0502020204030204" pitchFamily="34" charset="0"/>
              </a:rPr>
              <a:t>Effects…  </a:t>
            </a:r>
          </a:p>
          <a:p>
            <a:r>
              <a:rPr lang="en-US" sz="2000">
                <a:latin typeface="Calibri" panose="020F0502020204030204" pitchFamily="34" charset="0"/>
                <a:cs typeface="Calibri" panose="020F0502020204030204" pitchFamily="34" charset="0"/>
              </a:rPr>
              <a:t>Behavioral Health Problems, Difficulties with Functioning,</a:t>
            </a:r>
          </a:p>
          <a:p>
            <a:r>
              <a:rPr lang="en-US" sz="2000">
                <a:latin typeface="Calibri" panose="020F0502020204030204" pitchFamily="34" charset="0"/>
                <a:cs typeface="Calibri" panose="020F0502020204030204" pitchFamily="34" charset="0"/>
              </a:rPr>
              <a:t>Long-term Health Problems, Developmental Challenges</a:t>
            </a:r>
          </a:p>
          <a:p>
            <a:pPr>
              <a:spcBef>
                <a:spcPts val="600"/>
              </a:spcBef>
            </a:pPr>
            <a:r>
              <a:rPr lang="en-US" sz="2000" b="1" i="1">
                <a:latin typeface="Calibri" panose="020F0502020204030204" pitchFamily="34" charset="0"/>
                <a:cs typeface="Calibri" panose="020F0502020204030204" pitchFamily="34" charset="0"/>
              </a:rPr>
              <a:t>*May vary based on age &amp; developmental level</a:t>
            </a:r>
          </a:p>
          <a:p>
            <a:endParaRPr lang="en-US" sz="2000">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89B51956-D4D5-4F5C-A84E-03E65B97A495}"/>
              </a:ext>
            </a:extLst>
          </p:cNvPr>
          <p:cNvCxnSpPr>
            <a:cxnSpLocks/>
          </p:cNvCxnSpPr>
          <p:nvPr/>
        </p:nvCxnSpPr>
        <p:spPr>
          <a:xfrm>
            <a:off x="2972982" y="3200635"/>
            <a:ext cx="2218778" cy="0"/>
          </a:xfrm>
          <a:prstGeom prst="line">
            <a:avLst/>
          </a:prstGeom>
          <a:ln w="19050">
            <a:solidFill>
              <a:srgbClr val="C27B6F"/>
            </a:solidFill>
            <a:prstDash val="sysDot"/>
          </a:ln>
        </p:spPr>
        <p:style>
          <a:lnRef idx="1">
            <a:schemeClr val="accent4"/>
          </a:lnRef>
          <a:fillRef idx="0">
            <a:schemeClr val="accent4"/>
          </a:fillRef>
          <a:effectRef idx="0">
            <a:schemeClr val="accent4"/>
          </a:effectRef>
          <a:fontRef idx="minor">
            <a:schemeClr val="tx1"/>
          </a:fontRef>
        </p:style>
      </p:cxnSp>
      <p:pic>
        <p:nvPicPr>
          <p:cNvPr id="15" name="Picture 30" descr="Identifying the Impact of Adverse Childhood Experiences (ACEs) and Post  Traumatic “street” Disorder in Deeply Segregated Communities | Official  Website - Assemblymember Reginald Byron Jones-Sawyer, Sr. Representing the  59th California Assembly District">
            <a:extLst>
              <a:ext uri="{FF2B5EF4-FFF2-40B4-BE49-F238E27FC236}">
                <a16:creationId xmlns:a16="http://schemas.microsoft.com/office/drawing/2014/main" id="{62971EF7-BEF3-4699-8F70-7869C0E2DFD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917548" y="1421188"/>
            <a:ext cx="3225451" cy="3865173"/>
          </a:xfrm>
          <a:prstGeom prst="rect">
            <a:avLst/>
          </a:prstGeom>
          <a:ln>
            <a:noFill/>
          </a:ln>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9E25FAD-9695-4662-9018-F7AABA44D7B0}"/>
              </a:ext>
            </a:extLst>
          </p:cNvPr>
          <p:cNvGrpSpPr/>
          <p:nvPr/>
        </p:nvGrpSpPr>
        <p:grpSpPr>
          <a:xfrm>
            <a:off x="0" y="5019"/>
            <a:ext cx="5333381" cy="911448"/>
            <a:chOff x="0" y="3506046"/>
            <a:chExt cx="6412375" cy="911448"/>
          </a:xfrm>
        </p:grpSpPr>
        <p:sp>
          <p:nvSpPr>
            <p:cNvPr id="17" name="Title 1">
              <a:extLst>
                <a:ext uri="{FF2B5EF4-FFF2-40B4-BE49-F238E27FC236}">
                  <a16:creationId xmlns:a16="http://schemas.microsoft.com/office/drawing/2014/main" id="{CA579CE8-B007-4391-AD25-F6D4021F6101}"/>
                </a:ext>
              </a:extLst>
            </p:cNvPr>
            <p:cNvSpPr txBox="1">
              <a:spLocks/>
            </p:cNvSpPr>
            <p:nvPr/>
          </p:nvSpPr>
          <p:spPr>
            <a:xfrm flipV="1">
              <a:off x="0" y="3506046"/>
              <a:ext cx="6412375"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8" name="Title 1">
              <a:extLst>
                <a:ext uri="{FF2B5EF4-FFF2-40B4-BE49-F238E27FC236}">
                  <a16:creationId xmlns:a16="http://schemas.microsoft.com/office/drawing/2014/main" id="{B7760A0F-79A9-4516-9604-EAF90C97E30D}"/>
                </a:ext>
              </a:extLst>
            </p:cNvPr>
            <p:cNvSpPr txBox="1">
              <a:spLocks/>
            </p:cNvSpPr>
            <p:nvPr/>
          </p:nvSpPr>
          <p:spPr>
            <a:xfrm>
              <a:off x="448084" y="3630499"/>
              <a:ext cx="5529584"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chemeClr val="tx1"/>
                  </a:solidFill>
                  <a:effectLst/>
                  <a:uLnTx/>
                  <a:uFillTx/>
                  <a:latin typeface="Century Gothic" panose="020B0502020202020204" pitchFamily="34" charset="0"/>
                  <a:ea typeface="+mj-ea"/>
                  <a:cs typeface="+mj-cs"/>
                </a:rPr>
                <a:t>complex Trauma…</a:t>
              </a:r>
              <a:endParaRPr kumimoji="0" lang="en-US" sz="3600" b="1" i="0" u="none" strike="noStrike" kern="1200" cap="all" spc="-50" normalizeH="0" noProof="0" dirty="0">
                <a:ln>
                  <a:noFill/>
                </a:ln>
                <a:solidFill>
                  <a:schemeClr val="tx1"/>
                </a:solidFill>
                <a:effectLst/>
                <a:uLnTx/>
                <a:uFillTx/>
                <a:latin typeface="Century Gothic" panose="020B0502020202020204" pitchFamily="34" charset="0"/>
                <a:ea typeface="+mj-ea"/>
                <a:cs typeface="+mj-cs"/>
              </a:endParaRPr>
            </a:p>
          </p:txBody>
        </p:sp>
      </p:grpSp>
      <p:grpSp>
        <p:nvGrpSpPr>
          <p:cNvPr id="21" name="Group 20">
            <a:extLst>
              <a:ext uri="{FF2B5EF4-FFF2-40B4-BE49-F238E27FC236}">
                <a16:creationId xmlns:a16="http://schemas.microsoft.com/office/drawing/2014/main" id="{022DB952-F967-4834-BE8F-442C662CCBAE}"/>
              </a:ext>
            </a:extLst>
          </p:cNvPr>
          <p:cNvGrpSpPr/>
          <p:nvPr/>
        </p:nvGrpSpPr>
        <p:grpSpPr>
          <a:xfrm>
            <a:off x="3261132" y="759522"/>
            <a:ext cx="1642478" cy="219735"/>
            <a:chOff x="7057282" y="2099387"/>
            <a:chExt cx="1642478" cy="219735"/>
          </a:xfrm>
          <a:effectLst>
            <a:outerShdw blurRad="50800" dist="38100" dir="5400000" algn="t" rotWithShape="0">
              <a:prstClr val="black">
                <a:alpha val="40000"/>
              </a:prstClr>
            </a:outerShdw>
          </a:effectLst>
        </p:grpSpPr>
        <p:sp>
          <p:nvSpPr>
            <p:cNvPr id="23" name="Flowchart: Connector 22">
              <a:extLst>
                <a:ext uri="{FF2B5EF4-FFF2-40B4-BE49-F238E27FC236}">
                  <a16:creationId xmlns:a16="http://schemas.microsoft.com/office/drawing/2014/main" id="{BFCC1F8A-A3B3-4913-9A75-AA9A6D0D158F}"/>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Connector 28">
              <a:extLst>
                <a:ext uri="{FF2B5EF4-FFF2-40B4-BE49-F238E27FC236}">
                  <a16:creationId xmlns:a16="http://schemas.microsoft.com/office/drawing/2014/main" id="{4F995C69-4755-4395-A98E-F368C4CF0E3B}"/>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a:extLst>
                <a:ext uri="{FF2B5EF4-FFF2-40B4-BE49-F238E27FC236}">
                  <a16:creationId xmlns:a16="http://schemas.microsoft.com/office/drawing/2014/main" id="{56BD84C4-87DC-4E3B-B292-EE6BAB7369CD}"/>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lowchart: Connector 31">
              <a:extLst>
                <a:ext uri="{FF2B5EF4-FFF2-40B4-BE49-F238E27FC236}">
                  <a16:creationId xmlns:a16="http://schemas.microsoft.com/office/drawing/2014/main" id="{11BCC9B0-B294-4D27-BDE9-2F341CCD9F7E}"/>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lowchart: Connector 12">
              <a:extLst>
                <a:ext uri="{FF2B5EF4-FFF2-40B4-BE49-F238E27FC236}">
                  <a16:creationId xmlns:a16="http://schemas.microsoft.com/office/drawing/2014/main" id="{448D7FE1-1CF7-44B7-960F-00E46C33B91D}"/>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55326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A2EB9E-DE68-48AB-98B1-F7599A9715C6}"/>
              </a:ext>
            </a:extLst>
          </p:cNvPr>
          <p:cNvGrpSpPr/>
          <p:nvPr/>
        </p:nvGrpSpPr>
        <p:grpSpPr>
          <a:xfrm>
            <a:off x="2311101" y="1140991"/>
            <a:ext cx="9555164" cy="4663628"/>
            <a:chOff x="3815723" y="1737336"/>
            <a:chExt cx="6957840" cy="4979128"/>
          </a:xfrm>
        </p:grpSpPr>
        <p:sp>
          <p:nvSpPr>
            <p:cNvPr id="20" name="Rectangle: Diagonal Corners Snipped 19">
              <a:extLst>
                <a:ext uri="{FF2B5EF4-FFF2-40B4-BE49-F238E27FC236}">
                  <a16:creationId xmlns:a16="http://schemas.microsoft.com/office/drawing/2014/main" id="{E350E2C4-8F4C-4F03-AA69-35A9F395D392}"/>
                </a:ext>
              </a:extLst>
            </p:cNvPr>
            <p:cNvSpPr/>
            <p:nvPr/>
          </p:nvSpPr>
          <p:spPr>
            <a:xfrm>
              <a:off x="5800832" y="1737336"/>
              <a:ext cx="4972283" cy="1506508"/>
            </a:xfrm>
            <a:prstGeom prst="snip2DiagRect">
              <a:avLst>
                <a:gd name="adj1" fmla="val 0"/>
                <a:gd name="adj2" fmla="val 24876"/>
              </a:avLst>
            </a:prstGeom>
            <a:noFill/>
            <a:ln w="28575">
              <a:solidFill>
                <a:srgbClr val="618AA5"/>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marR="0" lvl="1" indent="0" algn="l" defTabSz="800100" rtl="0" eaLnBrk="1" fontAlgn="auto" latinLnBrk="0" hangingPunct="1">
                <a:lnSpc>
                  <a:spcPct val="90000"/>
                </a:lnSpc>
                <a:spcBef>
                  <a:spcPct val="0"/>
                </a:spcBef>
                <a:spcAft>
                  <a:spcPct val="15000"/>
                </a:spcAft>
                <a:buClrTx/>
                <a:buSzTx/>
                <a:buFontTx/>
                <a:buNone/>
                <a:tabLst/>
                <a:defRPr/>
              </a:pPr>
              <a:endParaRPr kumimoji="0" lang="en-US" sz="1800" b="1" i="0" u="none" strike="noStrike" kern="1200" cap="none" spc="0" normalizeH="0" baseline="0" noProof="0">
                <a:ln>
                  <a:noFill/>
                </a:ln>
                <a:solidFill>
                  <a:srgbClr val="1B7983"/>
                </a:solidFill>
                <a:effectLst/>
                <a:uLnTx/>
                <a:uFillTx/>
                <a:latin typeface="Tw Cen MT" panose="020B0602020104020603" pitchFamily="34" charset="0"/>
                <a:ea typeface="+mn-ea"/>
                <a:cs typeface="+mn-cs"/>
              </a:endParaRPr>
            </a:p>
          </p:txBody>
        </p:sp>
        <p:sp>
          <p:nvSpPr>
            <p:cNvPr id="22" name="Rectangle: Diagonal Corners Snipped 21">
              <a:extLst>
                <a:ext uri="{FF2B5EF4-FFF2-40B4-BE49-F238E27FC236}">
                  <a16:creationId xmlns:a16="http://schemas.microsoft.com/office/drawing/2014/main" id="{FF561E87-2DE6-40C0-9514-68C5899CE101}"/>
                </a:ext>
              </a:extLst>
            </p:cNvPr>
            <p:cNvSpPr/>
            <p:nvPr/>
          </p:nvSpPr>
          <p:spPr>
            <a:xfrm>
              <a:off x="5793881" y="4557577"/>
              <a:ext cx="4979682" cy="2158887"/>
            </a:xfrm>
            <a:prstGeom prst="snip2DiagRect">
              <a:avLst>
                <a:gd name="adj1" fmla="val 0"/>
                <a:gd name="adj2" fmla="val 24658"/>
              </a:avLst>
            </a:prstGeom>
            <a:noFill/>
            <a:ln w="28575">
              <a:solidFill>
                <a:srgbClr val="F79D49"/>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44">
                    <a:hueOff val="0"/>
                    <a:satOff val="0"/>
                    <a:lumOff val="0"/>
                    <a:alphaOff val="0"/>
                  </a:srgbClr>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79EADE12-21A3-4E98-820C-993FA55CCA35}"/>
                </a:ext>
              </a:extLst>
            </p:cNvPr>
            <p:cNvCxnSpPr>
              <a:cxnSpLocks/>
            </p:cNvCxnSpPr>
            <p:nvPr/>
          </p:nvCxnSpPr>
          <p:spPr>
            <a:xfrm>
              <a:off x="3815723" y="4210471"/>
              <a:ext cx="1859237" cy="1212542"/>
            </a:xfrm>
            <a:prstGeom prst="line">
              <a:avLst/>
            </a:prstGeom>
            <a:ln w="19050">
              <a:solidFill>
                <a:srgbClr val="EFAE71"/>
              </a:solidFill>
              <a:prstDash val="sysDot"/>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7B4A819B-AFC3-47AA-B450-527DF17E17B2}"/>
                </a:ext>
              </a:extLst>
            </p:cNvPr>
            <p:cNvCxnSpPr>
              <a:cxnSpLocks/>
            </p:cNvCxnSpPr>
            <p:nvPr/>
          </p:nvCxnSpPr>
          <p:spPr>
            <a:xfrm flipV="1">
              <a:off x="3877424" y="2358317"/>
              <a:ext cx="1880587" cy="935116"/>
            </a:xfrm>
            <a:prstGeom prst="line">
              <a:avLst/>
            </a:prstGeom>
            <a:ln w="19050">
              <a:solidFill>
                <a:srgbClr val="6089A3"/>
              </a:solidFill>
              <a:prstDash val="sysDot"/>
            </a:ln>
          </p:spPr>
          <p:style>
            <a:lnRef idx="1">
              <a:schemeClr val="accent4"/>
            </a:lnRef>
            <a:fillRef idx="0">
              <a:schemeClr val="accent4"/>
            </a:fillRef>
            <a:effectRef idx="0">
              <a:schemeClr val="accent4"/>
            </a:effectRef>
            <a:fontRef idx="minor">
              <a:schemeClr val="tx1"/>
            </a:fontRef>
          </p:style>
        </p:cxnSp>
      </p:grpSp>
      <p:sp>
        <p:nvSpPr>
          <p:cNvPr id="3" name="Rectangle 2">
            <a:extLst>
              <a:ext uri="{FF2B5EF4-FFF2-40B4-BE49-F238E27FC236}">
                <a16:creationId xmlns:a16="http://schemas.microsoft.com/office/drawing/2014/main" id="{55558B38-BCB9-4ACB-A67B-0F2B5B6D8E38}"/>
              </a:ext>
            </a:extLst>
          </p:cNvPr>
          <p:cNvSpPr/>
          <p:nvPr/>
        </p:nvSpPr>
        <p:spPr>
          <a:xfrm>
            <a:off x="5438055" y="1140991"/>
            <a:ext cx="6300642" cy="132343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srgbClr val="3C3D44"/>
                </a:solidFill>
                <a:effectLst/>
                <a:uLnTx/>
                <a:uFillTx/>
                <a:latin typeface="Century Gothic" panose="020B0502020202020204" pitchFamily="34" charset="0"/>
                <a:ea typeface="+mn-ea"/>
                <a:cs typeface="Calibri" panose="020F0502020204030204" pitchFamily="34" charset="0"/>
              </a:rPr>
              <a:t>What is it? </a:t>
            </a:r>
            <a:endParaRPr kumimoji="0" lang="en-US" sz="2000" b="0" i="0" u="none" strike="noStrike" kern="1200" cap="none" spc="0" normalizeH="0" baseline="0" noProof="0">
              <a:ln>
                <a:noFill/>
              </a:ln>
              <a:solidFill>
                <a:srgbClr val="3C3D44"/>
              </a:solidFill>
              <a:effectLst/>
              <a:uLnTx/>
              <a:uFillTx/>
              <a:latin typeface="Calibri" panose="020F0502020204030204" pitchFamily="34" charset="0"/>
              <a:ea typeface="+mn-ea"/>
              <a:cs typeface="Calibri" panose="020F0502020204030204" pitchFamily="34" charset="0"/>
            </a:endParaRPr>
          </a:p>
          <a:p>
            <a:r>
              <a:rPr lang="en-US" sz="2000">
                <a:latin typeface="Calibri" panose="020F0502020204030204" pitchFamily="34" charset="0"/>
                <a:cs typeface="Calibri" panose="020F0502020204030204" pitchFamily="34" charset="0"/>
              </a:rPr>
              <a:t>Multigenerational Trauma experienced by a specific cultural, racial or ethnic group related to major events and oppressive acts of human design </a:t>
            </a:r>
          </a:p>
        </p:txBody>
      </p:sp>
      <p:sp>
        <p:nvSpPr>
          <p:cNvPr id="26" name="Rectangle: Diagonal Corners Snipped 25">
            <a:extLst>
              <a:ext uri="{FF2B5EF4-FFF2-40B4-BE49-F238E27FC236}">
                <a16:creationId xmlns:a16="http://schemas.microsoft.com/office/drawing/2014/main" id="{0801AB2E-321D-414C-A827-1FBEA3A78368}"/>
              </a:ext>
            </a:extLst>
          </p:cNvPr>
          <p:cNvSpPr/>
          <p:nvPr/>
        </p:nvSpPr>
        <p:spPr>
          <a:xfrm>
            <a:off x="5037240" y="2641541"/>
            <a:ext cx="6838570" cy="876266"/>
          </a:xfrm>
          <a:prstGeom prst="snip2DiagRect">
            <a:avLst>
              <a:gd name="adj1" fmla="val 0"/>
              <a:gd name="adj2" fmla="val 27056"/>
            </a:avLst>
          </a:prstGeom>
          <a:noFill/>
          <a:ln w="28575">
            <a:solidFill>
              <a:srgbClr val="C27B6F"/>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marR="0" lvl="1" indent="0" algn="l" defTabSz="800100" rtl="0" eaLnBrk="1" fontAlgn="auto" latinLnBrk="0" hangingPunct="1">
              <a:lnSpc>
                <a:spcPct val="90000"/>
              </a:lnSpc>
              <a:spcBef>
                <a:spcPct val="0"/>
              </a:spcBef>
              <a:spcAft>
                <a:spcPct val="15000"/>
              </a:spcAft>
              <a:buClrTx/>
              <a:buSzTx/>
              <a:buFontTx/>
              <a:buNone/>
              <a:tabLst/>
              <a:defRPr/>
            </a:pPr>
            <a:endParaRPr kumimoji="0" lang="en-US" sz="2000" b="1" i="0" u="none" strike="noStrike" kern="1200" cap="none" spc="0" normalizeH="0" baseline="0" noProof="0">
              <a:ln>
                <a:noFill/>
              </a:ln>
              <a:solidFill>
                <a:srgbClr val="C26F14"/>
              </a:solidFill>
              <a:effectLst/>
              <a:uLnTx/>
              <a:uFillTx/>
              <a:latin typeface="Tw Cen MT" panose="020B0602020104020603" pitchFamily="34" charset="0"/>
              <a:ea typeface="+mn-ea"/>
              <a:cs typeface="+mn-cs"/>
            </a:endParaRPr>
          </a:p>
        </p:txBody>
      </p:sp>
      <p:sp>
        <p:nvSpPr>
          <p:cNvPr id="27" name="Rectangle 26">
            <a:extLst>
              <a:ext uri="{FF2B5EF4-FFF2-40B4-BE49-F238E27FC236}">
                <a16:creationId xmlns:a16="http://schemas.microsoft.com/office/drawing/2014/main" id="{682F5F57-18B2-4A54-BFA2-DF9D3080BAB5}"/>
              </a:ext>
            </a:extLst>
          </p:cNvPr>
          <p:cNvSpPr/>
          <p:nvPr/>
        </p:nvSpPr>
        <p:spPr>
          <a:xfrm>
            <a:off x="5356775" y="2721114"/>
            <a:ext cx="636668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srgbClr val="3C3D44"/>
                </a:solidFill>
                <a:effectLst/>
                <a:uLnTx/>
                <a:uFillTx/>
                <a:latin typeface="Century Gothic" panose="020B0502020202020204" pitchFamily="34" charset="0"/>
                <a:ea typeface="+mn-ea"/>
                <a:cs typeface="Calibri" panose="020F0502020204030204" pitchFamily="34" charset="0"/>
              </a:rPr>
              <a:t>Results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C3D44"/>
                </a:solidFill>
                <a:effectLst/>
                <a:uLnTx/>
                <a:uFillTx/>
                <a:latin typeface="Calibri" panose="020F0502020204030204" pitchFamily="34" charset="0"/>
                <a:ea typeface="+mn-ea"/>
                <a:cs typeface="Calibri" panose="020F0502020204030204" pitchFamily="34" charset="0"/>
              </a:rPr>
              <a:t>Slavery, The Holocaust, Native American Genocide</a:t>
            </a:r>
          </a:p>
        </p:txBody>
      </p:sp>
      <p:sp>
        <p:nvSpPr>
          <p:cNvPr id="28" name="Rectangle 27">
            <a:extLst>
              <a:ext uri="{FF2B5EF4-FFF2-40B4-BE49-F238E27FC236}">
                <a16:creationId xmlns:a16="http://schemas.microsoft.com/office/drawing/2014/main" id="{E11F754A-BDF7-4617-8F6E-12B72BCF2087}"/>
              </a:ext>
            </a:extLst>
          </p:cNvPr>
          <p:cNvSpPr/>
          <p:nvPr/>
        </p:nvSpPr>
        <p:spPr>
          <a:xfrm>
            <a:off x="5354320" y="3719120"/>
            <a:ext cx="6670951" cy="163121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srgbClr val="3C3D44"/>
                </a:solidFill>
                <a:effectLst/>
                <a:uLnTx/>
                <a:uFillTx/>
                <a:latin typeface="Century Gothic"/>
                <a:cs typeface="Calibri"/>
              </a:rPr>
              <a:t>Effects May Include…  </a:t>
            </a:r>
          </a:p>
          <a:p>
            <a:r>
              <a:rPr lang="en-US" sz="2000">
                <a:latin typeface="Calibri"/>
                <a:cs typeface="Calibri"/>
              </a:rPr>
              <a:t>Low Self-Esteem, Internalized Racism/Oppression, Behavioral Health Problems, Health Problems,  Historical Trauma Response (e.g. Compensatory Fantasies, Identification with Ancestral Pain, Intrusive Historical Imagery)</a:t>
            </a:r>
            <a:endParaRPr kumimoji="0" lang="en-US" sz="2000" b="0" i="0" u="none" strike="noStrike" kern="1200" cap="none" spc="0" normalizeH="0" baseline="0" noProof="0">
              <a:ln>
                <a:noFill/>
              </a:ln>
              <a:solidFill>
                <a:srgbClr val="3C3D44"/>
              </a:solidFill>
              <a:effectLst/>
              <a:uLnTx/>
              <a:uFillTx/>
              <a:latin typeface="Calibri"/>
              <a:cs typeface="Calibri"/>
            </a:endParaRPr>
          </a:p>
        </p:txBody>
      </p:sp>
      <p:cxnSp>
        <p:nvCxnSpPr>
          <p:cNvPr id="31" name="Straight Connector 30">
            <a:extLst>
              <a:ext uri="{FF2B5EF4-FFF2-40B4-BE49-F238E27FC236}">
                <a16:creationId xmlns:a16="http://schemas.microsoft.com/office/drawing/2014/main" id="{89B51956-D4D5-4F5C-A84E-03E65B97A495}"/>
              </a:ext>
            </a:extLst>
          </p:cNvPr>
          <p:cNvCxnSpPr>
            <a:cxnSpLocks/>
          </p:cNvCxnSpPr>
          <p:nvPr/>
        </p:nvCxnSpPr>
        <p:spPr>
          <a:xfrm flipV="1">
            <a:off x="2834640" y="3088724"/>
            <a:ext cx="2174240" cy="91356"/>
          </a:xfrm>
          <a:prstGeom prst="line">
            <a:avLst/>
          </a:prstGeom>
          <a:ln w="19050">
            <a:solidFill>
              <a:srgbClr val="C27B6F"/>
            </a:solidFill>
            <a:prstDash val="sysDot"/>
          </a:ln>
        </p:spPr>
        <p:style>
          <a:lnRef idx="1">
            <a:schemeClr val="accent4"/>
          </a:lnRef>
          <a:fillRef idx="0">
            <a:schemeClr val="accent4"/>
          </a:fillRef>
          <a:effectRef idx="0">
            <a:schemeClr val="accent4"/>
          </a:effectRef>
          <a:fontRef idx="minor">
            <a:schemeClr val="tx1"/>
          </a:fontRef>
        </p:style>
      </p:cxnSp>
      <p:pic>
        <p:nvPicPr>
          <p:cNvPr id="3074" name="Picture 2" descr="Institute for the Advancement of Family Support Professionals">
            <a:extLst>
              <a:ext uri="{FF2B5EF4-FFF2-40B4-BE49-F238E27FC236}">
                <a16:creationId xmlns:a16="http://schemas.microsoft.com/office/drawing/2014/main" id="{8516A0AA-136E-478F-8D13-64988933A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55" y="1611715"/>
            <a:ext cx="4140200" cy="3238755"/>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94298AB-933F-4419-9844-5ADC96754B80}"/>
              </a:ext>
            </a:extLst>
          </p:cNvPr>
          <p:cNvGrpSpPr/>
          <p:nvPr/>
        </p:nvGrpSpPr>
        <p:grpSpPr>
          <a:xfrm>
            <a:off x="0" y="6877"/>
            <a:ext cx="6096000" cy="911448"/>
            <a:chOff x="0" y="3506046"/>
            <a:chExt cx="6412375" cy="911448"/>
          </a:xfrm>
        </p:grpSpPr>
        <p:sp>
          <p:nvSpPr>
            <p:cNvPr id="15" name="Title 1">
              <a:extLst>
                <a:ext uri="{FF2B5EF4-FFF2-40B4-BE49-F238E27FC236}">
                  <a16:creationId xmlns:a16="http://schemas.microsoft.com/office/drawing/2014/main" id="{13E504C9-717F-4D42-AB42-C49403A2042B}"/>
                </a:ext>
              </a:extLst>
            </p:cNvPr>
            <p:cNvSpPr txBox="1">
              <a:spLocks/>
            </p:cNvSpPr>
            <p:nvPr/>
          </p:nvSpPr>
          <p:spPr>
            <a:xfrm flipV="1">
              <a:off x="0" y="3506046"/>
              <a:ext cx="6412375"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7" name="Title 1">
              <a:extLst>
                <a:ext uri="{FF2B5EF4-FFF2-40B4-BE49-F238E27FC236}">
                  <a16:creationId xmlns:a16="http://schemas.microsoft.com/office/drawing/2014/main" id="{EBCC3878-7DF3-4724-BE7D-E15CC8D118AB}"/>
                </a:ext>
              </a:extLst>
            </p:cNvPr>
            <p:cNvSpPr txBox="1">
              <a:spLocks/>
            </p:cNvSpPr>
            <p:nvPr/>
          </p:nvSpPr>
          <p:spPr>
            <a:xfrm>
              <a:off x="448084" y="3633254"/>
              <a:ext cx="5529584"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chemeClr val="tx1"/>
                  </a:solidFill>
                  <a:effectLst/>
                  <a:uLnTx/>
                  <a:uFillTx/>
                  <a:latin typeface="Century Gothic" panose="020B0502020202020204" pitchFamily="34" charset="0"/>
                  <a:ea typeface="+mj-ea"/>
                  <a:cs typeface="+mj-cs"/>
                </a:rPr>
                <a:t>historical Trauma…</a:t>
              </a:r>
              <a:endParaRPr kumimoji="0" lang="en-US" sz="3600" b="1" i="0" u="none" strike="noStrike" kern="1200" cap="all" spc="-50" normalizeH="0" noProof="0" dirty="0">
                <a:ln>
                  <a:noFill/>
                </a:ln>
                <a:solidFill>
                  <a:schemeClr val="tx1"/>
                </a:solidFill>
                <a:effectLst/>
                <a:uLnTx/>
                <a:uFillTx/>
                <a:latin typeface="Century Gothic" panose="020B0502020202020204" pitchFamily="34" charset="0"/>
                <a:ea typeface="+mj-ea"/>
                <a:cs typeface="+mj-cs"/>
              </a:endParaRPr>
            </a:p>
          </p:txBody>
        </p:sp>
      </p:grpSp>
      <p:grpSp>
        <p:nvGrpSpPr>
          <p:cNvPr id="18" name="Group 17">
            <a:extLst>
              <a:ext uri="{FF2B5EF4-FFF2-40B4-BE49-F238E27FC236}">
                <a16:creationId xmlns:a16="http://schemas.microsoft.com/office/drawing/2014/main" id="{E4EF1CF2-E48E-4A7E-973A-58BBAA8B0550}"/>
              </a:ext>
            </a:extLst>
          </p:cNvPr>
          <p:cNvGrpSpPr/>
          <p:nvPr/>
        </p:nvGrpSpPr>
        <p:grpSpPr>
          <a:xfrm>
            <a:off x="4040262" y="744144"/>
            <a:ext cx="1642478" cy="219735"/>
            <a:chOff x="7057282" y="2099387"/>
            <a:chExt cx="1642478" cy="219735"/>
          </a:xfrm>
          <a:effectLst>
            <a:outerShdw blurRad="50800" dist="38100" dir="5400000" algn="t" rotWithShape="0">
              <a:prstClr val="black">
                <a:alpha val="40000"/>
              </a:prstClr>
            </a:outerShdw>
          </a:effectLst>
        </p:grpSpPr>
        <p:sp>
          <p:nvSpPr>
            <p:cNvPr id="21" name="Flowchart: Connector 20">
              <a:extLst>
                <a:ext uri="{FF2B5EF4-FFF2-40B4-BE49-F238E27FC236}">
                  <a16:creationId xmlns:a16="http://schemas.microsoft.com/office/drawing/2014/main" id="{E292D1C5-BE1E-4DD5-BBED-B9DE0FB42FC3}"/>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75D8A6F0-4D43-45DD-8D95-354B4ABCAFF4}"/>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Connector 28">
              <a:extLst>
                <a:ext uri="{FF2B5EF4-FFF2-40B4-BE49-F238E27FC236}">
                  <a16:creationId xmlns:a16="http://schemas.microsoft.com/office/drawing/2014/main" id="{188CD103-9075-4B1F-B34D-F52F60CFDC33}"/>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a:extLst>
                <a:ext uri="{FF2B5EF4-FFF2-40B4-BE49-F238E27FC236}">
                  <a16:creationId xmlns:a16="http://schemas.microsoft.com/office/drawing/2014/main" id="{1E272D29-6982-4FEF-9398-2B933E109371}"/>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lowchart: Connector 12">
              <a:extLst>
                <a:ext uri="{FF2B5EF4-FFF2-40B4-BE49-F238E27FC236}">
                  <a16:creationId xmlns:a16="http://schemas.microsoft.com/office/drawing/2014/main" id="{EB9171DC-9FF5-47C3-8B0E-BD0EFF3A5F36}"/>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5418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A2EB9E-DE68-48AB-98B1-F7599A9715C6}"/>
              </a:ext>
            </a:extLst>
          </p:cNvPr>
          <p:cNvGrpSpPr/>
          <p:nvPr/>
        </p:nvGrpSpPr>
        <p:grpSpPr>
          <a:xfrm>
            <a:off x="2311101" y="1053381"/>
            <a:ext cx="9554549" cy="4530198"/>
            <a:chOff x="3815723" y="1737336"/>
            <a:chExt cx="6957392" cy="4836672"/>
          </a:xfrm>
        </p:grpSpPr>
        <p:sp>
          <p:nvSpPr>
            <p:cNvPr id="20" name="Rectangle: Diagonal Corners Snipped 19">
              <a:extLst>
                <a:ext uri="{FF2B5EF4-FFF2-40B4-BE49-F238E27FC236}">
                  <a16:creationId xmlns:a16="http://schemas.microsoft.com/office/drawing/2014/main" id="{E350E2C4-8F4C-4F03-AA69-35A9F395D392}"/>
                </a:ext>
              </a:extLst>
            </p:cNvPr>
            <p:cNvSpPr/>
            <p:nvPr/>
          </p:nvSpPr>
          <p:spPr>
            <a:xfrm>
              <a:off x="5800832" y="1737336"/>
              <a:ext cx="4972283" cy="1918740"/>
            </a:xfrm>
            <a:prstGeom prst="snip2DiagRect">
              <a:avLst>
                <a:gd name="adj1" fmla="val 0"/>
                <a:gd name="adj2" fmla="val 24876"/>
              </a:avLst>
            </a:prstGeom>
            <a:noFill/>
            <a:ln w="28575">
              <a:solidFill>
                <a:srgbClr val="618AA5"/>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marR="0" lvl="1" indent="0" algn="l" defTabSz="800100" rtl="0" eaLnBrk="1" fontAlgn="auto" latinLnBrk="0" hangingPunct="1">
                <a:lnSpc>
                  <a:spcPct val="90000"/>
                </a:lnSpc>
                <a:spcBef>
                  <a:spcPct val="0"/>
                </a:spcBef>
                <a:spcAft>
                  <a:spcPct val="15000"/>
                </a:spcAft>
                <a:buClrTx/>
                <a:buSzTx/>
                <a:buFontTx/>
                <a:buNone/>
                <a:tabLst/>
                <a:defRPr/>
              </a:pPr>
              <a:endParaRPr kumimoji="0" lang="en-US" sz="1800" b="1" i="0" u="none" strike="noStrike" kern="1200" cap="none" spc="0" normalizeH="0" baseline="0" noProof="0">
                <a:ln>
                  <a:noFill/>
                </a:ln>
                <a:solidFill>
                  <a:srgbClr val="1B7983"/>
                </a:solidFill>
                <a:effectLst/>
                <a:uLnTx/>
                <a:uFillTx/>
                <a:latin typeface="Tw Cen MT" panose="020B0602020104020603" pitchFamily="34" charset="0"/>
                <a:ea typeface="+mn-ea"/>
                <a:cs typeface="+mn-cs"/>
              </a:endParaRPr>
            </a:p>
          </p:txBody>
        </p:sp>
        <p:sp>
          <p:nvSpPr>
            <p:cNvPr id="22" name="Rectangle: Diagonal Corners Snipped 21">
              <a:extLst>
                <a:ext uri="{FF2B5EF4-FFF2-40B4-BE49-F238E27FC236}">
                  <a16:creationId xmlns:a16="http://schemas.microsoft.com/office/drawing/2014/main" id="{FF561E87-2DE6-40C0-9514-68C5899CE101}"/>
                </a:ext>
              </a:extLst>
            </p:cNvPr>
            <p:cNvSpPr/>
            <p:nvPr/>
          </p:nvSpPr>
          <p:spPr>
            <a:xfrm>
              <a:off x="5793433" y="5067500"/>
              <a:ext cx="4979682" cy="1506508"/>
            </a:xfrm>
            <a:prstGeom prst="snip2DiagRect">
              <a:avLst>
                <a:gd name="adj1" fmla="val 0"/>
                <a:gd name="adj2" fmla="val 24658"/>
              </a:avLst>
            </a:prstGeom>
            <a:noFill/>
            <a:ln w="28575">
              <a:solidFill>
                <a:srgbClr val="F79D49"/>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44">
                    <a:hueOff val="0"/>
                    <a:satOff val="0"/>
                    <a:lumOff val="0"/>
                    <a:alphaOff val="0"/>
                  </a:srgbClr>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79EADE12-21A3-4E98-820C-993FA55CCA35}"/>
                </a:ext>
              </a:extLst>
            </p:cNvPr>
            <p:cNvCxnSpPr>
              <a:cxnSpLocks/>
            </p:cNvCxnSpPr>
            <p:nvPr/>
          </p:nvCxnSpPr>
          <p:spPr>
            <a:xfrm>
              <a:off x="3875476" y="4294739"/>
              <a:ext cx="1859237" cy="1212542"/>
            </a:xfrm>
            <a:prstGeom prst="line">
              <a:avLst/>
            </a:prstGeom>
            <a:ln w="19050">
              <a:solidFill>
                <a:srgbClr val="EFAE71"/>
              </a:solidFill>
              <a:prstDash val="sysDot"/>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7B4A819B-AFC3-47AA-B450-527DF17E17B2}"/>
                </a:ext>
              </a:extLst>
            </p:cNvPr>
            <p:cNvCxnSpPr>
              <a:cxnSpLocks/>
            </p:cNvCxnSpPr>
            <p:nvPr/>
          </p:nvCxnSpPr>
          <p:spPr>
            <a:xfrm flipV="1">
              <a:off x="3815723" y="2358317"/>
              <a:ext cx="1942288" cy="700069"/>
            </a:xfrm>
            <a:prstGeom prst="line">
              <a:avLst/>
            </a:prstGeom>
            <a:ln w="19050">
              <a:solidFill>
                <a:srgbClr val="6089A3"/>
              </a:solidFill>
              <a:prstDash val="sysDot"/>
            </a:ln>
          </p:spPr>
          <p:style>
            <a:lnRef idx="1">
              <a:schemeClr val="accent4"/>
            </a:lnRef>
            <a:fillRef idx="0">
              <a:schemeClr val="accent4"/>
            </a:fillRef>
            <a:effectRef idx="0">
              <a:schemeClr val="accent4"/>
            </a:effectRef>
            <a:fontRef idx="minor">
              <a:schemeClr val="tx1"/>
            </a:fontRef>
          </p:style>
        </p:cxnSp>
      </p:grpSp>
      <p:sp>
        <p:nvSpPr>
          <p:cNvPr id="3" name="Rectangle 2">
            <a:extLst>
              <a:ext uri="{FF2B5EF4-FFF2-40B4-BE49-F238E27FC236}">
                <a16:creationId xmlns:a16="http://schemas.microsoft.com/office/drawing/2014/main" id="{55558B38-BCB9-4ACB-A67B-0F2B5B6D8E38}"/>
              </a:ext>
            </a:extLst>
          </p:cNvPr>
          <p:cNvSpPr/>
          <p:nvPr/>
        </p:nvSpPr>
        <p:spPr>
          <a:xfrm>
            <a:off x="5438055" y="1140991"/>
            <a:ext cx="6300642" cy="163121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srgbClr val="3C3D44"/>
                </a:solidFill>
                <a:effectLst/>
                <a:uLnTx/>
                <a:uFillTx/>
                <a:latin typeface="Century Gothic" panose="020B0502020202020204" pitchFamily="34" charset="0"/>
                <a:ea typeface="+mn-ea"/>
                <a:cs typeface="Calibri" panose="020F0502020204030204" pitchFamily="34" charset="0"/>
              </a:rPr>
              <a:t>What is it? </a:t>
            </a:r>
            <a:endParaRPr kumimoji="0" lang="en-US" sz="2000" b="0" i="0" u="none" strike="noStrike" kern="1200" cap="none" spc="0" normalizeH="0" baseline="0" noProof="0">
              <a:ln>
                <a:noFill/>
              </a:ln>
              <a:solidFill>
                <a:srgbClr val="3C3D44"/>
              </a:solidFill>
              <a:effectLst/>
              <a:uLnTx/>
              <a:uFillTx/>
              <a:latin typeface="Calibri" panose="020F0502020204030204" pitchFamily="34" charset="0"/>
              <a:ea typeface="+mn-ea"/>
              <a:cs typeface="Calibri" panose="020F0502020204030204" pitchFamily="34" charset="0"/>
            </a:endParaRPr>
          </a:p>
          <a:p>
            <a:r>
              <a:rPr lang="en-US" sz="2000" b="1">
                <a:latin typeface="Calibri" panose="020F0502020204030204" pitchFamily="34" charset="0"/>
                <a:cs typeface="Calibri" panose="020F0502020204030204" pitchFamily="34" charset="0"/>
              </a:rPr>
              <a:t>Multigenerational Trauma [untreated] that can be transferred generation to generation </a:t>
            </a:r>
            <a:r>
              <a:rPr lang="en-US" sz="2000">
                <a:latin typeface="Calibri" panose="020F0502020204030204" pitchFamily="34" charset="0"/>
                <a:cs typeface="Calibri" panose="020F0502020204030204" pitchFamily="34" charset="0"/>
              </a:rPr>
              <a:t>and caregiver to child through a complex psychological and physiological mechanisms within the family</a:t>
            </a:r>
            <a:endParaRPr lang="en-US" sz="2000" b="1">
              <a:latin typeface="Calibri" panose="020F0502020204030204" pitchFamily="34" charset="0"/>
              <a:cs typeface="Calibri" panose="020F0502020204030204" pitchFamily="34" charset="0"/>
            </a:endParaRPr>
          </a:p>
        </p:txBody>
      </p:sp>
      <p:sp>
        <p:nvSpPr>
          <p:cNvPr id="26" name="Rectangle: Diagonal Corners Snipped 25">
            <a:extLst>
              <a:ext uri="{FF2B5EF4-FFF2-40B4-BE49-F238E27FC236}">
                <a16:creationId xmlns:a16="http://schemas.microsoft.com/office/drawing/2014/main" id="{0801AB2E-321D-414C-A827-1FBEA3A78368}"/>
              </a:ext>
            </a:extLst>
          </p:cNvPr>
          <p:cNvSpPr/>
          <p:nvPr/>
        </p:nvSpPr>
        <p:spPr>
          <a:xfrm>
            <a:off x="5037240" y="2943682"/>
            <a:ext cx="6838570" cy="1135707"/>
          </a:xfrm>
          <a:prstGeom prst="snip2DiagRect">
            <a:avLst>
              <a:gd name="adj1" fmla="val 0"/>
              <a:gd name="adj2" fmla="val 27056"/>
            </a:avLst>
          </a:prstGeom>
          <a:noFill/>
          <a:ln w="28575">
            <a:solidFill>
              <a:srgbClr val="C27B6F"/>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marR="0" lvl="1" indent="0" algn="l" defTabSz="800100" rtl="0" eaLnBrk="1" fontAlgn="auto" latinLnBrk="0" hangingPunct="1">
              <a:lnSpc>
                <a:spcPct val="90000"/>
              </a:lnSpc>
              <a:spcBef>
                <a:spcPct val="0"/>
              </a:spcBef>
              <a:spcAft>
                <a:spcPct val="15000"/>
              </a:spcAft>
              <a:buClrTx/>
              <a:buSzTx/>
              <a:buFontTx/>
              <a:buNone/>
              <a:tabLst/>
              <a:defRPr/>
            </a:pPr>
            <a:endParaRPr kumimoji="0" lang="en-US" sz="2000" b="1" i="0" u="none" strike="noStrike" kern="1200" cap="none" spc="0" normalizeH="0" baseline="0" noProof="0">
              <a:ln>
                <a:noFill/>
              </a:ln>
              <a:solidFill>
                <a:srgbClr val="C26F14"/>
              </a:solidFill>
              <a:effectLst/>
              <a:uLnTx/>
              <a:uFillTx/>
              <a:latin typeface="Tw Cen MT" panose="020B0602020104020603" pitchFamily="34" charset="0"/>
              <a:ea typeface="+mn-ea"/>
              <a:cs typeface="+mn-cs"/>
            </a:endParaRPr>
          </a:p>
        </p:txBody>
      </p:sp>
      <p:sp>
        <p:nvSpPr>
          <p:cNvPr id="27" name="Rectangle 26">
            <a:extLst>
              <a:ext uri="{FF2B5EF4-FFF2-40B4-BE49-F238E27FC236}">
                <a16:creationId xmlns:a16="http://schemas.microsoft.com/office/drawing/2014/main" id="{682F5F57-18B2-4A54-BFA2-DF9D3080BAB5}"/>
              </a:ext>
            </a:extLst>
          </p:cNvPr>
          <p:cNvSpPr/>
          <p:nvPr/>
        </p:nvSpPr>
        <p:spPr>
          <a:xfrm>
            <a:off x="5356775" y="3000927"/>
            <a:ext cx="636668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srgbClr val="3C3D44"/>
                </a:solidFill>
                <a:effectLst/>
                <a:uLnTx/>
                <a:uFillTx/>
                <a:latin typeface="Century Gothic" panose="020B0502020202020204" pitchFamily="34" charset="0"/>
                <a:ea typeface="+mn-ea"/>
                <a:cs typeface="Calibri" panose="020F0502020204030204" pitchFamily="34" charset="0"/>
              </a:rPr>
              <a:t>May be a Result Of…</a:t>
            </a:r>
          </a:p>
          <a:p>
            <a:r>
              <a:rPr lang="en-US" sz="2000">
                <a:latin typeface="Calibri" panose="020F0502020204030204" pitchFamily="34" charset="0"/>
                <a:cs typeface="Calibri" panose="020F0502020204030204" pitchFamily="34" charset="0"/>
              </a:rPr>
              <a:t>Chronic Neglect, Physical Abuse, Poor Attachment, Inconsistent Caretaking, </a:t>
            </a:r>
            <a:r>
              <a:rPr lang="en-US" sz="2000" b="1">
                <a:latin typeface="Calibri" panose="020F0502020204030204" pitchFamily="34" charset="0"/>
                <a:cs typeface="Calibri" panose="020F0502020204030204" pitchFamily="34" charset="0"/>
              </a:rPr>
              <a:t>Epigenetics, Systemic Disparities</a:t>
            </a:r>
          </a:p>
        </p:txBody>
      </p:sp>
      <p:sp>
        <p:nvSpPr>
          <p:cNvPr id="28" name="Rectangle 27">
            <a:extLst>
              <a:ext uri="{FF2B5EF4-FFF2-40B4-BE49-F238E27FC236}">
                <a16:creationId xmlns:a16="http://schemas.microsoft.com/office/drawing/2014/main" id="{E11F754A-BDF7-4617-8F6E-12B72BCF2087}"/>
              </a:ext>
            </a:extLst>
          </p:cNvPr>
          <p:cNvSpPr/>
          <p:nvPr/>
        </p:nvSpPr>
        <p:spPr>
          <a:xfrm>
            <a:off x="5356775" y="4232760"/>
            <a:ext cx="667095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srgbClr val="3C3D44"/>
                </a:solidFill>
                <a:effectLst/>
                <a:uLnTx/>
                <a:uFillTx/>
                <a:latin typeface="Century Gothic" panose="020B0502020202020204" pitchFamily="34" charset="0"/>
                <a:ea typeface="+mn-ea"/>
                <a:cs typeface="Calibri" panose="020F0502020204030204" pitchFamily="34" charset="0"/>
              </a:rPr>
              <a:t>Effects may include…</a:t>
            </a:r>
          </a:p>
          <a:p>
            <a:pPr lvl="0"/>
            <a:r>
              <a:rPr lang="en-US" sz="2000">
                <a:latin typeface="Calibri" panose="020F0502020204030204" pitchFamily="34" charset="0"/>
                <a:cs typeface="Calibri" panose="020F0502020204030204" pitchFamily="34" charset="0"/>
              </a:rPr>
              <a:t>Anxiety, Poor Impulse Control, Developmental Delays, Difficulties Expressing Emotions, Difficulties Forming Relationships, Interpersonal Problems​</a:t>
            </a:r>
            <a:endParaRPr kumimoji="0" lang="en-US" sz="2000" b="0" i="0" u="none" strike="noStrike" kern="1200" cap="none" spc="0" normalizeH="0" baseline="0" noProof="0">
              <a:ln>
                <a:noFill/>
              </a:ln>
              <a:solidFill>
                <a:srgbClr val="3C3D44"/>
              </a:solidFill>
              <a:effectLst/>
              <a:uLnTx/>
              <a:uFillTx/>
              <a:latin typeface="Calibri" panose="020F0502020204030204" pitchFamily="34" charset="0"/>
              <a:ea typeface="+mn-ea"/>
              <a:cs typeface="Calibri" panose="020F0502020204030204" pitchFamily="34" charset="0"/>
            </a:endParaRPr>
          </a:p>
        </p:txBody>
      </p:sp>
      <p:cxnSp>
        <p:nvCxnSpPr>
          <p:cNvPr id="31" name="Straight Connector 30">
            <a:extLst>
              <a:ext uri="{FF2B5EF4-FFF2-40B4-BE49-F238E27FC236}">
                <a16:creationId xmlns:a16="http://schemas.microsoft.com/office/drawing/2014/main" id="{89B51956-D4D5-4F5C-A84E-03E65B97A495}"/>
              </a:ext>
            </a:extLst>
          </p:cNvPr>
          <p:cNvCxnSpPr>
            <a:cxnSpLocks/>
          </p:cNvCxnSpPr>
          <p:nvPr/>
        </p:nvCxnSpPr>
        <p:spPr>
          <a:xfrm>
            <a:off x="2759657" y="3139524"/>
            <a:ext cx="2218778" cy="0"/>
          </a:xfrm>
          <a:prstGeom prst="line">
            <a:avLst/>
          </a:prstGeom>
          <a:ln w="19050">
            <a:solidFill>
              <a:srgbClr val="C27B6F"/>
            </a:solidFill>
            <a:prstDash val="sysDot"/>
          </a:ln>
        </p:spPr>
        <p:style>
          <a:lnRef idx="1">
            <a:schemeClr val="accent4"/>
          </a:lnRef>
          <a:fillRef idx="0">
            <a:schemeClr val="accent4"/>
          </a:fillRef>
          <a:effectRef idx="0">
            <a:schemeClr val="accent4"/>
          </a:effectRef>
          <a:fontRef idx="minor">
            <a:schemeClr val="tx1"/>
          </a:fontRef>
        </p:style>
      </p:cxnSp>
      <p:pic>
        <p:nvPicPr>
          <p:cNvPr id="17" name="Picture 26" descr="What is intergenerational trauma? And how do you heal it?">
            <a:extLst>
              <a:ext uri="{FF2B5EF4-FFF2-40B4-BE49-F238E27FC236}">
                <a16:creationId xmlns:a16="http://schemas.microsoft.com/office/drawing/2014/main" id="{4BF666ED-BC18-49A7-B03C-F7C156FFE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05" y="1249680"/>
            <a:ext cx="3997535" cy="4053838"/>
          </a:xfrm>
          <a:prstGeom prst="rect">
            <a:avLst/>
          </a:prstGeom>
          <a:ln>
            <a:noFill/>
          </a:ln>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F21894B-3423-4999-AB26-B534DF13AAD5}"/>
              </a:ext>
            </a:extLst>
          </p:cNvPr>
          <p:cNvGrpSpPr/>
          <p:nvPr/>
        </p:nvGrpSpPr>
        <p:grpSpPr>
          <a:xfrm>
            <a:off x="0" y="-17021"/>
            <a:ext cx="8032830" cy="911448"/>
            <a:chOff x="0" y="3506046"/>
            <a:chExt cx="6412375" cy="911448"/>
          </a:xfrm>
        </p:grpSpPr>
        <p:sp>
          <p:nvSpPr>
            <p:cNvPr id="15" name="Title 1">
              <a:extLst>
                <a:ext uri="{FF2B5EF4-FFF2-40B4-BE49-F238E27FC236}">
                  <a16:creationId xmlns:a16="http://schemas.microsoft.com/office/drawing/2014/main" id="{5F68CB30-A2BE-4987-80F0-F8AC3E119D4A}"/>
                </a:ext>
              </a:extLst>
            </p:cNvPr>
            <p:cNvSpPr txBox="1">
              <a:spLocks/>
            </p:cNvSpPr>
            <p:nvPr/>
          </p:nvSpPr>
          <p:spPr>
            <a:xfrm flipV="1">
              <a:off x="0" y="3506046"/>
              <a:ext cx="6412375"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8" name="Title 1">
              <a:extLst>
                <a:ext uri="{FF2B5EF4-FFF2-40B4-BE49-F238E27FC236}">
                  <a16:creationId xmlns:a16="http://schemas.microsoft.com/office/drawing/2014/main" id="{D719775E-BCF8-4BB2-9DAB-C2EF33758ECD}"/>
                </a:ext>
              </a:extLst>
            </p:cNvPr>
            <p:cNvSpPr txBox="1">
              <a:spLocks/>
            </p:cNvSpPr>
            <p:nvPr/>
          </p:nvSpPr>
          <p:spPr>
            <a:xfrm>
              <a:off x="448084" y="3618924"/>
              <a:ext cx="5529584"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chemeClr val="tx1"/>
                  </a:solidFill>
                  <a:effectLst/>
                  <a:uLnTx/>
                  <a:uFillTx/>
                  <a:latin typeface="Century Gothic" panose="020B0502020202020204" pitchFamily="34" charset="0"/>
                  <a:ea typeface="+mj-ea"/>
                  <a:cs typeface="+mj-cs"/>
                </a:rPr>
                <a:t>intergenerational Trauma…</a:t>
              </a:r>
              <a:endParaRPr kumimoji="0" lang="en-US" sz="3600" b="1" i="0" u="none" strike="noStrike" kern="1200" cap="all" spc="-50" normalizeH="0" noProof="0" dirty="0">
                <a:ln>
                  <a:noFill/>
                </a:ln>
                <a:solidFill>
                  <a:schemeClr val="tx1"/>
                </a:solidFill>
                <a:effectLst/>
                <a:uLnTx/>
                <a:uFillTx/>
                <a:latin typeface="Century Gothic" panose="020B0502020202020204" pitchFamily="34" charset="0"/>
                <a:ea typeface="+mj-ea"/>
                <a:cs typeface="+mj-cs"/>
              </a:endParaRPr>
            </a:p>
          </p:txBody>
        </p:sp>
      </p:grpSp>
      <p:grpSp>
        <p:nvGrpSpPr>
          <p:cNvPr id="21" name="Group 20">
            <a:extLst>
              <a:ext uri="{FF2B5EF4-FFF2-40B4-BE49-F238E27FC236}">
                <a16:creationId xmlns:a16="http://schemas.microsoft.com/office/drawing/2014/main" id="{18FFD53E-10EB-464A-9043-A9B1C6CE79EA}"/>
              </a:ext>
            </a:extLst>
          </p:cNvPr>
          <p:cNvGrpSpPr/>
          <p:nvPr/>
        </p:nvGrpSpPr>
        <p:grpSpPr>
          <a:xfrm>
            <a:off x="5845791" y="721262"/>
            <a:ext cx="1642478" cy="219735"/>
            <a:chOff x="7057282" y="2099387"/>
            <a:chExt cx="1642478" cy="219735"/>
          </a:xfrm>
          <a:effectLst>
            <a:outerShdw blurRad="50800" dist="38100" dir="5400000" algn="t" rotWithShape="0">
              <a:prstClr val="black">
                <a:alpha val="40000"/>
              </a:prstClr>
            </a:outerShdw>
          </a:effectLst>
        </p:grpSpPr>
        <p:sp>
          <p:nvSpPr>
            <p:cNvPr id="23" name="Flowchart: Connector 22">
              <a:extLst>
                <a:ext uri="{FF2B5EF4-FFF2-40B4-BE49-F238E27FC236}">
                  <a16:creationId xmlns:a16="http://schemas.microsoft.com/office/drawing/2014/main" id="{08134573-30B9-4C25-A67B-10EB23E90172}"/>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Connector 28">
              <a:extLst>
                <a:ext uri="{FF2B5EF4-FFF2-40B4-BE49-F238E27FC236}">
                  <a16:creationId xmlns:a16="http://schemas.microsoft.com/office/drawing/2014/main" id="{B0C63834-1517-49FE-B8C9-10AF2BD76D46}"/>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a:extLst>
                <a:ext uri="{FF2B5EF4-FFF2-40B4-BE49-F238E27FC236}">
                  <a16:creationId xmlns:a16="http://schemas.microsoft.com/office/drawing/2014/main" id="{BCBA282D-BE10-477C-90E9-2562A3A98D0C}"/>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lowchart: Connector 31">
              <a:extLst>
                <a:ext uri="{FF2B5EF4-FFF2-40B4-BE49-F238E27FC236}">
                  <a16:creationId xmlns:a16="http://schemas.microsoft.com/office/drawing/2014/main" id="{8FD5C649-1C0A-4C4A-B962-7A5F8A286744}"/>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lowchart: Connector 12">
              <a:extLst>
                <a:ext uri="{FF2B5EF4-FFF2-40B4-BE49-F238E27FC236}">
                  <a16:creationId xmlns:a16="http://schemas.microsoft.com/office/drawing/2014/main" id="{11B407BF-BFE8-4A3F-85A0-7200AEED3DC5}"/>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30871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A2EB9E-DE68-48AB-98B1-F7599A9715C6}"/>
              </a:ext>
            </a:extLst>
          </p:cNvPr>
          <p:cNvGrpSpPr/>
          <p:nvPr/>
        </p:nvGrpSpPr>
        <p:grpSpPr>
          <a:xfrm>
            <a:off x="2802893" y="1463359"/>
            <a:ext cx="8895344" cy="4007040"/>
            <a:chOff x="3799820" y="2075586"/>
            <a:chExt cx="6973295" cy="4204457"/>
          </a:xfrm>
        </p:grpSpPr>
        <p:sp>
          <p:nvSpPr>
            <p:cNvPr id="20" name="Rectangle: Diagonal Corners Snipped 19">
              <a:extLst>
                <a:ext uri="{FF2B5EF4-FFF2-40B4-BE49-F238E27FC236}">
                  <a16:creationId xmlns:a16="http://schemas.microsoft.com/office/drawing/2014/main" id="{E350E2C4-8F4C-4F03-AA69-35A9F395D392}"/>
                </a:ext>
              </a:extLst>
            </p:cNvPr>
            <p:cNvSpPr/>
            <p:nvPr/>
          </p:nvSpPr>
          <p:spPr>
            <a:xfrm>
              <a:off x="5800832" y="2075586"/>
              <a:ext cx="4972283" cy="1282087"/>
            </a:xfrm>
            <a:prstGeom prst="snip2DiagRect">
              <a:avLst>
                <a:gd name="adj1" fmla="val 0"/>
                <a:gd name="adj2" fmla="val 24876"/>
              </a:avLst>
            </a:prstGeom>
            <a:noFill/>
            <a:ln w="28575">
              <a:solidFill>
                <a:srgbClr val="618AA5"/>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marR="0" lvl="1" indent="0" algn="l" defTabSz="800100" rtl="0" eaLnBrk="1" fontAlgn="auto" latinLnBrk="0" hangingPunct="1">
                <a:lnSpc>
                  <a:spcPct val="90000"/>
                </a:lnSpc>
                <a:spcBef>
                  <a:spcPct val="0"/>
                </a:spcBef>
                <a:spcAft>
                  <a:spcPct val="15000"/>
                </a:spcAft>
                <a:buClrTx/>
                <a:buSzTx/>
                <a:buFontTx/>
                <a:buNone/>
                <a:tabLst/>
                <a:defRPr/>
              </a:pPr>
              <a:endParaRPr kumimoji="0" lang="en-US" sz="1800" b="1" i="0" u="none" strike="noStrike" kern="1200" cap="none" spc="0" normalizeH="0" baseline="0" noProof="0">
                <a:ln>
                  <a:noFill/>
                </a:ln>
                <a:solidFill>
                  <a:srgbClr val="1B7983"/>
                </a:solidFill>
                <a:effectLst/>
                <a:uLnTx/>
                <a:uFillTx/>
                <a:latin typeface="Tw Cen MT" panose="020B0602020104020603" pitchFamily="34" charset="0"/>
                <a:ea typeface="+mn-ea"/>
                <a:cs typeface="+mn-cs"/>
              </a:endParaRPr>
            </a:p>
          </p:txBody>
        </p:sp>
        <p:sp>
          <p:nvSpPr>
            <p:cNvPr id="22" name="Rectangle: Diagonal Corners Snipped 21">
              <a:extLst>
                <a:ext uri="{FF2B5EF4-FFF2-40B4-BE49-F238E27FC236}">
                  <a16:creationId xmlns:a16="http://schemas.microsoft.com/office/drawing/2014/main" id="{FF561E87-2DE6-40C0-9514-68C5899CE101}"/>
                </a:ext>
              </a:extLst>
            </p:cNvPr>
            <p:cNvSpPr/>
            <p:nvPr/>
          </p:nvSpPr>
          <p:spPr>
            <a:xfrm>
              <a:off x="5793433" y="5067501"/>
              <a:ext cx="4979682" cy="1212542"/>
            </a:xfrm>
            <a:prstGeom prst="snip2DiagRect">
              <a:avLst>
                <a:gd name="adj1" fmla="val 0"/>
                <a:gd name="adj2" fmla="val 24658"/>
              </a:avLst>
            </a:prstGeom>
            <a:noFill/>
            <a:ln w="28575">
              <a:solidFill>
                <a:srgbClr val="F79D49"/>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D44">
                    <a:hueOff val="0"/>
                    <a:satOff val="0"/>
                    <a:lumOff val="0"/>
                    <a:alphaOff val="0"/>
                  </a:srgbClr>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79EADE12-21A3-4E98-820C-993FA55CCA35}"/>
                </a:ext>
              </a:extLst>
            </p:cNvPr>
            <p:cNvCxnSpPr>
              <a:cxnSpLocks/>
            </p:cNvCxnSpPr>
            <p:nvPr/>
          </p:nvCxnSpPr>
          <p:spPr>
            <a:xfrm>
              <a:off x="3872952" y="4360687"/>
              <a:ext cx="1859237" cy="1212542"/>
            </a:xfrm>
            <a:prstGeom prst="line">
              <a:avLst/>
            </a:prstGeom>
            <a:ln w="19050">
              <a:solidFill>
                <a:srgbClr val="EFAE71"/>
              </a:solidFill>
              <a:prstDash val="sysDot"/>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7B4A819B-AFC3-47AA-B450-527DF17E17B2}"/>
                </a:ext>
              </a:extLst>
            </p:cNvPr>
            <p:cNvCxnSpPr>
              <a:cxnSpLocks/>
            </p:cNvCxnSpPr>
            <p:nvPr/>
          </p:nvCxnSpPr>
          <p:spPr>
            <a:xfrm flipV="1">
              <a:off x="3799820" y="2612419"/>
              <a:ext cx="1942288" cy="835212"/>
            </a:xfrm>
            <a:prstGeom prst="line">
              <a:avLst/>
            </a:prstGeom>
            <a:ln w="19050">
              <a:solidFill>
                <a:srgbClr val="6089A3"/>
              </a:solidFill>
              <a:prstDash val="sysDot"/>
            </a:ln>
          </p:spPr>
          <p:style>
            <a:lnRef idx="1">
              <a:schemeClr val="accent4"/>
            </a:lnRef>
            <a:fillRef idx="0">
              <a:schemeClr val="accent4"/>
            </a:fillRef>
            <a:effectRef idx="0">
              <a:schemeClr val="accent4"/>
            </a:effectRef>
            <a:fontRef idx="minor">
              <a:schemeClr val="tx1"/>
            </a:fontRef>
          </p:style>
        </p:cxnSp>
      </p:grpSp>
      <p:sp>
        <p:nvSpPr>
          <p:cNvPr id="3" name="Rectangle 2">
            <a:extLst>
              <a:ext uri="{FF2B5EF4-FFF2-40B4-BE49-F238E27FC236}">
                <a16:creationId xmlns:a16="http://schemas.microsoft.com/office/drawing/2014/main" id="{55558B38-BCB9-4ACB-A67B-0F2B5B6D8E38}"/>
              </a:ext>
            </a:extLst>
          </p:cNvPr>
          <p:cNvSpPr/>
          <p:nvPr/>
        </p:nvSpPr>
        <p:spPr>
          <a:xfrm>
            <a:off x="5574216" y="1535136"/>
            <a:ext cx="6124025" cy="1015663"/>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srgbClr val="3C3D44"/>
                </a:solidFill>
                <a:effectLst/>
                <a:uLnTx/>
                <a:uFillTx/>
                <a:latin typeface="Century Gothic" panose="020B0502020202020204" pitchFamily="34" charset="0"/>
                <a:ea typeface="+mn-ea"/>
                <a:cs typeface="Calibri" panose="020F0502020204030204" pitchFamily="34" charset="0"/>
              </a:rPr>
              <a:t>What is it? </a:t>
            </a:r>
            <a:endParaRPr kumimoji="0" lang="en-US" sz="2000" b="0" i="0" u="none" strike="noStrike" kern="1200" cap="none" spc="0" normalizeH="0" baseline="0" noProof="0">
              <a:ln>
                <a:noFill/>
              </a:ln>
              <a:solidFill>
                <a:srgbClr val="3C3D44"/>
              </a:solidFill>
              <a:effectLst/>
              <a:uLnTx/>
              <a:uFillTx/>
              <a:latin typeface="Calibri" panose="020F0502020204030204" pitchFamily="34" charset="0"/>
              <a:ea typeface="+mn-ea"/>
              <a:cs typeface="Calibri" panose="020F0502020204030204" pitchFamily="34" charset="0"/>
            </a:endParaRPr>
          </a:p>
          <a:p>
            <a:r>
              <a:rPr lang="en-US" sz="2000">
                <a:latin typeface="Calibri" panose="020F0502020204030204" pitchFamily="34" charset="0"/>
                <a:cs typeface="Calibri" panose="020F0502020204030204" pitchFamily="34" charset="0"/>
              </a:rPr>
              <a:t>A complex interplay of systemic oppression, acute acts of bigotry and violence, microaggressions, and disparities</a:t>
            </a:r>
          </a:p>
        </p:txBody>
      </p:sp>
      <p:sp>
        <p:nvSpPr>
          <p:cNvPr id="26" name="Rectangle: Diagonal Corners Snipped 25">
            <a:extLst>
              <a:ext uri="{FF2B5EF4-FFF2-40B4-BE49-F238E27FC236}">
                <a16:creationId xmlns:a16="http://schemas.microsoft.com/office/drawing/2014/main" id="{0801AB2E-321D-414C-A827-1FBEA3A78368}"/>
              </a:ext>
            </a:extLst>
          </p:cNvPr>
          <p:cNvSpPr/>
          <p:nvPr/>
        </p:nvSpPr>
        <p:spPr>
          <a:xfrm>
            <a:off x="5346008" y="2889075"/>
            <a:ext cx="6342793" cy="1221885"/>
          </a:xfrm>
          <a:prstGeom prst="snip2DiagRect">
            <a:avLst>
              <a:gd name="adj1" fmla="val 0"/>
              <a:gd name="adj2" fmla="val 27056"/>
            </a:avLst>
          </a:prstGeom>
          <a:noFill/>
          <a:ln w="28575">
            <a:solidFill>
              <a:srgbClr val="C27B6F"/>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469" tIns="395732" rIns="363469" bIns="128016" numCol="1" spcCol="1270" anchor="t" anchorCtr="0">
            <a:noAutofit/>
          </a:bodyPr>
          <a:lstStyle/>
          <a:p>
            <a:pPr marL="102870" marR="0" lvl="1" indent="0" algn="l" defTabSz="800100" rtl="0" eaLnBrk="1" fontAlgn="auto" latinLnBrk="0" hangingPunct="1">
              <a:lnSpc>
                <a:spcPct val="90000"/>
              </a:lnSpc>
              <a:spcBef>
                <a:spcPct val="0"/>
              </a:spcBef>
              <a:spcAft>
                <a:spcPct val="15000"/>
              </a:spcAft>
              <a:buClrTx/>
              <a:buSzTx/>
              <a:buFontTx/>
              <a:buNone/>
              <a:tabLst/>
              <a:defRPr/>
            </a:pPr>
            <a:endParaRPr kumimoji="0" lang="en-US" sz="2000" b="1" i="0" u="none" strike="noStrike" kern="1200" cap="none" spc="0" normalizeH="0" baseline="0" noProof="0">
              <a:ln>
                <a:noFill/>
              </a:ln>
              <a:solidFill>
                <a:srgbClr val="C26F14"/>
              </a:solidFill>
              <a:effectLst/>
              <a:uLnTx/>
              <a:uFillTx/>
              <a:latin typeface="Tw Cen MT" panose="020B0602020104020603" pitchFamily="34" charset="0"/>
              <a:ea typeface="+mn-ea"/>
              <a:cs typeface="+mn-cs"/>
            </a:endParaRPr>
          </a:p>
        </p:txBody>
      </p:sp>
      <p:sp>
        <p:nvSpPr>
          <p:cNvPr id="27" name="Rectangle 26">
            <a:extLst>
              <a:ext uri="{FF2B5EF4-FFF2-40B4-BE49-F238E27FC236}">
                <a16:creationId xmlns:a16="http://schemas.microsoft.com/office/drawing/2014/main" id="{682F5F57-18B2-4A54-BFA2-DF9D3080BAB5}"/>
              </a:ext>
            </a:extLst>
          </p:cNvPr>
          <p:cNvSpPr/>
          <p:nvPr/>
        </p:nvSpPr>
        <p:spPr>
          <a:xfrm>
            <a:off x="5594764" y="2992187"/>
            <a:ext cx="551950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srgbClr val="3C3D44"/>
                </a:solidFill>
                <a:effectLst/>
                <a:uLnTx/>
                <a:uFillTx/>
                <a:latin typeface="Century Gothic" panose="020B0502020202020204" pitchFamily="34" charset="0"/>
                <a:ea typeface="+mn-ea"/>
                <a:cs typeface="Calibri" panose="020F0502020204030204" pitchFamily="34" charset="0"/>
              </a:rPr>
              <a:t>Results From…</a:t>
            </a:r>
          </a:p>
          <a:p>
            <a:r>
              <a:rPr lang="en-US" sz="2000">
                <a:latin typeface="Calibri" panose="020F0502020204030204" pitchFamily="34" charset="0"/>
                <a:cs typeface="Calibri" panose="020F0502020204030204" pitchFamily="34" charset="0"/>
              </a:rPr>
              <a:t>Violence and Oppression based on the faulty belief of racial superiority</a:t>
            </a:r>
          </a:p>
        </p:txBody>
      </p:sp>
      <p:sp>
        <p:nvSpPr>
          <p:cNvPr id="28" name="Rectangle 27">
            <a:extLst>
              <a:ext uri="{FF2B5EF4-FFF2-40B4-BE49-F238E27FC236}">
                <a16:creationId xmlns:a16="http://schemas.microsoft.com/office/drawing/2014/main" id="{E11F754A-BDF7-4617-8F6E-12B72BCF2087}"/>
              </a:ext>
            </a:extLst>
          </p:cNvPr>
          <p:cNvSpPr/>
          <p:nvPr/>
        </p:nvSpPr>
        <p:spPr>
          <a:xfrm>
            <a:off x="5574216" y="4384763"/>
            <a:ext cx="567698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srgbClr val="3C3D44"/>
                </a:solidFill>
                <a:effectLst/>
                <a:uLnTx/>
                <a:uFillTx/>
                <a:latin typeface="Century Gothic" panose="020B0502020202020204" pitchFamily="34" charset="0"/>
                <a:ea typeface="+mn-ea"/>
                <a:cs typeface="Calibri" panose="020F0502020204030204" pitchFamily="34" charset="0"/>
              </a:rPr>
              <a:t>Effects…</a:t>
            </a:r>
          </a:p>
          <a:p>
            <a:pPr lvl="0"/>
            <a:r>
              <a:rPr lang="en-US" sz="2000">
                <a:latin typeface="Calibri" panose="020F0502020204030204" pitchFamily="34" charset="0"/>
                <a:cs typeface="Calibri" panose="020F0502020204030204" pitchFamily="34" charset="0"/>
              </a:rPr>
              <a:t>are both </a:t>
            </a:r>
            <a:r>
              <a:rPr lang="en-US" sz="2000" b="1">
                <a:latin typeface="Calibri" panose="020F0502020204030204" pitchFamily="34" charset="0"/>
                <a:cs typeface="Calibri" panose="020F0502020204030204" pitchFamily="34" charset="0"/>
              </a:rPr>
              <a:t>Internal and External </a:t>
            </a:r>
            <a:r>
              <a:rPr lang="en-US" sz="2000">
                <a:latin typeface="Calibri" panose="020F0502020204030204" pitchFamily="34" charset="0"/>
                <a:cs typeface="Calibri" panose="020F0502020204030204" pitchFamily="34" charset="0"/>
              </a:rPr>
              <a:t>and </a:t>
            </a:r>
            <a:r>
              <a:rPr lang="en-US" sz="2000" b="1">
                <a:latin typeface="Calibri" panose="020F0502020204030204" pitchFamily="34" charset="0"/>
                <a:cs typeface="Calibri" panose="020F0502020204030204" pitchFamily="34" charset="0"/>
              </a:rPr>
              <a:t>span the continuum of other forms of trauma</a:t>
            </a:r>
            <a:endParaRPr kumimoji="0" lang="en-US" sz="2000" b="1" i="0" u="none" strike="noStrike" kern="1200" cap="none" spc="0" normalizeH="0" baseline="0" noProof="0">
              <a:ln>
                <a:noFill/>
              </a:ln>
              <a:solidFill>
                <a:srgbClr val="3C3D44"/>
              </a:solidFill>
              <a:effectLst/>
              <a:uLnTx/>
              <a:uFillTx/>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89B51956-D4D5-4F5C-A84E-03E65B97A495}"/>
              </a:ext>
            </a:extLst>
          </p:cNvPr>
          <p:cNvCxnSpPr>
            <a:cxnSpLocks/>
          </p:cNvCxnSpPr>
          <p:nvPr/>
        </p:nvCxnSpPr>
        <p:spPr>
          <a:xfrm flipV="1">
            <a:off x="2823182" y="3291840"/>
            <a:ext cx="2371699" cy="127084"/>
          </a:xfrm>
          <a:prstGeom prst="line">
            <a:avLst/>
          </a:prstGeom>
          <a:ln w="19050">
            <a:solidFill>
              <a:srgbClr val="C27B6F"/>
            </a:solidFill>
            <a:prstDash val="sysDot"/>
          </a:ln>
        </p:spPr>
        <p:style>
          <a:lnRef idx="1">
            <a:schemeClr val="accent4"/>
          </a:lnRef>
          <a:fillRef idx="0">
            <a:schemeClr val="accent4"/>
          </a:fillRef>
          <a:effectRef idx="0">
            <a:schemeClr val="accent4"/>
          </a:effectRef>
          <a:fontRef idx="minor">
            <a:schemeClr val="tx1"/>
          </a:fontRef>
        </p:style>
      </p:cxnSp>
      <p:grpSp>
        <p:nvGrpSpPr>
          <p:cNvPr id="14" name="Group 13">
            <a:extLst>
              <a:ext uri="{FF2B5EF4-FFF2-40B4-BE49-F238E27FC236}">
                <a16:creationId xmlns:a16="http://schemas.microsoft.com/office/drawing/2014/main" id="{C78A4603-A9B5-4308-BE26-99F5DEF71457}"/>
              </a:ext>
            </a:extLst>
          </p:cNvPr>
          <p:cNvGrpSpPr/>
          <p:nvPr/>
        </p:nvGrpSpPr>
        <p:grpSpPr>
          <a:xfrm>
            <a:off x="0" y="0"/>
            <a:ext cx="4228592" cy="911448"/>
            <a:chOff x="0" y="3506046"/>
            <a:chExt cx="6412375" cy="911448"/>
          </a:xfrm>
        </p:grpSpPr>
        <p:sp>
          <p:nvSpPr>
            <p:cNvPr id="15" name="Title 1">
              <a:extLst>
                <a:ext uri="{FF2B5EF4-FFF2-40B4-BE49-F238E27FC236}">
                  <a16:creationId xmlns:a16="http://schemas.microsoft.com/office/drawing/2014/main" id="{F5DCCB1D-5060-430C-AE73-2AA2EBB7173D}"/>
                </a:ext>
              </a:extLst>
            </p:cNvPr>
            <p:cNvSpPr txBox="1">
              <a:spLocks/>
            </p:cNvSpPr>
            <p:nvPr/>
          </p:nvSpPr>
          <p:spPr>
            <a:xfrm flipV="1">
              <a:off x="0" y="3506046"/>
              <a:ext cx="6412375"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7" name="Title 1">
              <a:extLst>
                <a:ext uri="{FF2B5EF4-FFF2-40B4-BE49-F238E27FC236}">
                  <a16:creationId xmlns:a16="http://schemas.microsoft.com/office/drawing/2014/main" id="{CE1F149A-5EB4-4DEC-8CC4-379A39D88693}"/>
                </a:ext>
              </a:extLst>
            </p:cNvPr>
            <p:cNvSpPr txBox="1">
              <a:spLocks/>
            </p:cNvSpPr>
            <p:nvPr/>
          </p:nvSpPr>
          <p:spPr>
            <a:xfrm>
              <a:off x="448085" y="3630499"/>
              <a:ext cx="5529584"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chemeClr val="tx1"/>
                  </a:solidFill>
                  <a:effectLst/>
                  <a:uLnTx/>
                  <a:uFillTx/>
                  <a:latin typeface="Century Gothic" panose="020B0502020202020204" pitchFamily="34" charset="0"/>
                  <a:ea typeface="+mj-ea"/>
                  <a:cs typeface="+mj-cs"/>
                </a:rPr>
                <a:t>racism…</a:t>
              </a:r>
              <a:endParaRPr kumimoji="0" lang="en-US" sz="3600" b="1" i="0" u="none" strike="noStrike" kern="1200" cap="all" spc="-50" normalizeH="0" noProof="0" dirty="0">
                <a:ln>
                  <a:noFill/>
                </a:ln>
                <a:solidFill>
                  <a:schemeClr val="tx1"/>
                </a:solidFill>
                <a:effectLst/>
                <a:uLnTx/>
                <a:uFillTx/>
                <a:latin typeface="Century Gothic" panose="020B0502020202020204" pitchFamily="34" charset="0"/>
                <a:ea typeface="+mj-ea"/>
                <a:cs typeface="+mj-cs"/>
              </a:endParaRPr>
            </a:p>
          </p:txBody>
        </p:sp>
      </p:grpSp>
      <p:pic>
        <p:nvPicPr>
          <p:cNvPr id="18" name="Picture 17" descr="A picture containing qr code&#10;&#10;Description automatically generated">
            <a:extLst>
              <a:ext uri="{FF2B5EF4-FFF2-40B4-BE49-F238E27FC236}">
                <a16:creationId xmlns:a16="http://schemas.microsoft.com/office/drawing/2014/main" id="{EDCF1A9D-E1BD-4B51-B58F-07D816F8C51C}"/>
              </a:ext>
            </a:extLst>
          </p:cNvPr>
          <p:cNvPicPr>
            <a:picLocks noChangeAspect="1"/>
          </p:cNvPicPr>
          <p:nvPr/>
        </p:nvPicPr>
        <p:blipFill rotWithShape="1">
          <a:blip r:embed="rId3">
            <a:extLst>
              <a:ext uri="{28A0092B-C50C-407E-A947-70E740481C1C}">
                <a14:useLocalDpi xmlns:a14="http://schemas.microsoft.com/office/drawing/2010/main" val="0"/>
              </a:ext>
            </a:extLst>
          </a:blip>
          <a:srcRect t="6142" r="23298" b="2950"/>
          <a:stretch/>
        </p:blipFill>
        <p:spPr>
          <a:xfrm>
            <a:off x="383734" y="1645920"/>
            <a:ext cx="4294578" cy="3418923"/>
          </a:xfrm>
          <a:prstGeom prst="rect">
            <a:avLst/>
          </a:prstGeom>
          <a:effectLst>
            <a:outerShdw blurRad="50800" dist="38100" dir="5400000" algn="t" rotWithShape="0">
              <a:prstClr val="black">
                <a:alpha val="40000"/>
              </a:prstClr>
            </a:outerShdw>
          </a:effectLst>
        </p:spPr>
      </p:pic>
      <p:grpSp>
        <p:nvGrpSpPr>
          <p:cNvPr id="23" name="Group 22">
            <a:extLst>
              <a:ext uri="{FF2B5EF4-FFF2-40B4-BE49-F238E27FC236}">
                <a16:creationId xmlns:a16="http://schemas.microsoft.com/office/drawing/2014/main" id="{5C6E7D8D-A96C-4228-8D85-DA1D3E453635}"/>
              </a:ext>
            </a:extLst>
          </p:cNvPr>
          <p:cNvGrpSpPr/>
          <p:nvPr/>
        </p:nvGrpSpPr>
        <p:grpSpPr>
          <a:xfrm>
            <a:off x="2114296" y="715880"/>
            <a:ext cx="1642478" cy="219735"/>
            <a:chOff x="7057282" y="2099387"/>
            <a:chExt cx="1642478" cy="219735"/>
          </a:xfrm>
          <a:effectLst>
            <a:outerShdw blurRad="50800" dist="38100" dir="5400000" algn="t" rotWithShape="0">
              <a:prstClr val="black">
                <a:alpha val="40000"/>
              </a:prstClr>
            </a:outerShdw>
          </a:effectLst>
        </p:grpSpPr>
        <p:sp>
          <p:nvSpPr>
            <p:cNvPr id="29" name="Flowchart: Connector 28">
              <a:extLst>
                <a:ext uri="{FF2B5EF4-FFF2-40B4-BE49-F238E27FC236}">
                  <a16:creationId xmlns:a16="http://schemas.microsoft.com/office/drawing/2014/main" id="{6AE10434-9A84-42DB-AAF3-C798E1767452}"/>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a:extLst>
                <a:ext uri="{FF2B5EF4-FFF2-40B4-BE49-F238E27FC236}">
                  <a16:creationId xmlns:a16="http://schemas.microsoft.com/office/drawing/2014/main" id="{5EF77E3D-3B3A-44E3-B9C6-3E96FBE4434F}"/>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lowchart: Connector 31">
              <a:extLst>
                <a:ext uri="{FF2B5EF4-FFF2-40B4-BE49-F238E27FC236}">
                  <a16:creationId xmlns:a16="http://schemas.microsoft.com/office/drawing/2014/main" id="{1A17061E-8289-45B6-9BC7-9C1A1707504E}"/>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Connector 32">
              <a:extLst>
                <a:ext uri="{FF2B5EF4-FFF2-40B4-BE49-F238E27FC236}">
                  <a16:creationId xmlns:a16="http://schemas.microsoft.com/office/drawing/2014/main" id="{CCBA84C8-42B5-4081-A3F0-D94BC511D29C}"/>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lowchart: Connector 12">
              <a:extLst>
                <a:ext uri="{FF2B5EF4-FFF2-40B4-BE49-F238E27FC236}">
                  <a16:creationId xmlns:a16="http://schemas.microsoft.com/office/drawing/2014/main" id="{4275D4BB-850E-4CF0-9D76-9F777183FCCF}"/>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52469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7F0E90-C1EB-41D1-B359-5068A752DD4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0" y="1851951"/>
            <a:ext cx="4399279" cy="429923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effectLst>
            <a:innerShdw blurRad="63500" dist="50800" dir="10800000">
              <a:prstClr val="black">
                <a:alpha val="50000"/>
              </a:prstClr>
            </a:innerShdw>
          </a:effectLst>
        </p:spPr>
      </p:pic>
      <p:graphicFrame>
        <p:nvGraphicFramePr>
          <p:cNvPr id="3" name="Diagram 2">
            <a:extLst>
              <a:ext uri="{FF2B5EF4-FFF2-40B4-BE49-F238E27FC236}">
                <a16:creationId xmlns:a16="http://schemas.microsoft.com/office/drawing/2014/main" id="{4BB4C827-9646-4FA9-A373-558FCFFFA76D}"/>
              </a:ext>
            </a:extLst>
          </p:cNvPr>
          <p:cNvGraphicFramePr/>
          <p:nvPr/>
        </p:nvGraphicFramePr>
        <p:xfrm>
          <a:off x="4399277" y="2412819"/>
          <a:ext cx="6156960" cy="3456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Single Corner Snipped 3">
            <a:extLst>
              <a:ext uri="{FF2B5EF4-FFF2-40B4-BE49-F238E27FC236}">
                <a16:creationId xmlns:a16="http://schemas.microsoft.com/office/drawing/2014/main" id="{6E47B5DB-52A2-4837-89C4-12A5C4A1E87B}"/>
              </a:ext>
            </a:extLst>
          </p:cNvPr>
          <p:cNvSpPr/>
          <p:nvPr/>
        </p:nvSpPr>
        <p:spPr>
          <a:xfrm flipH="1" flipV="1">
            <a:off x="-3790" y="242919"/>
            <a:ext cx="10383520" cy="2011680"/>
          </a:xfrm>
          <a:prstGeom prst="snip1Rect">
            <a:avLst>
              <a:gd name="adj" fmla="val 21031"/>
            </a:avLst>
          </a:prstGeom>
          <a:solidFill>
            <a:schemeClr val="tx1">
              <a:lumMod val="20000"/>
              <a:lumOff val="80000"/>
              <a:alpha val="85000"/>
            </a:schemeClr>
          </a:solidFill>
        </p:spPr>
        <p:txBody>
          <a:bodyPr wrap="square" anchor="ctr">
            <a:spAutoFit/>
          </a:bodyPr>
          <a:lstStyle/>
          <a:p>
            <a:pPr lvl="1"/>
            <a:endParaRPr lang="en-US" sz="2400" dirty="0">
              <a:solidFill>
                <a:schemeClr val="bg2">
                  <a:lumMod val="25000"/>
                </a:schemeClr>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FD4113EC-D544-4714-8FF3-93906D296ECE}"/>
              </a:ext>
            </a:extLst>
          </p:cNvPr>
          <p:cNvSpPr txBox="1">
            <a:spLocks/>
          </p:cNvSpPr>
          <p:nvPr/>
        </p:nvSpPr>
        <p:spPr>
          <a:xfrm flipV="1">
            <a:off x="-50090" y="0"/>
            <a:ext cx="10383520"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8" name="Title 1">
            <a:extLst>
              <a:ext uri="{FF2B5EF4-FFF2-40B4-BE49-F238E27FC236}">
                <a16:creationId xmlns:a16="http://schemas.microsoft.com/office/drawing/2014/main" id="{34A6630C-6227-47ED-AC2E-9AFA8271695C}"/>
              </a:ext>
            </a:extLst>
          </p:cNvPr>
          <p:cNvSpPr txBox="1">
            <a:spLocks/>
          </p:cNvSpPr>
          <p:nvPr/>
        </p:nvSpPr>
        <p:spPr>
          <a:xfrm>
            <a:off x="402237" y="131247"/>
            <a:ext cx="9308924"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chemeClr val="tx1"/>
                </a:solidFill>
                <a:effectLst/>
                <a:uLnTx/>
                <a:uFillTx/>
                <a:latin typeface="Century Gothic" panose="020B0502020202020204" pitchFamily="34" charset="0"/>
                <a:ea typeface="+mj-ea"/>
                <a:cs typeface="+mj-cs"/>
              </a:rPr>
              <a:t>Trauma of racism &amp; discrimination…</a:t>
            </a:r>
            <a:endParaRPr kumimoji="0" lang="en-US" sz="3600" b="1" i="0" u="none" strike="noStrike" kern="1200" cap="all" spc="-50" normalizeH="0" noProof="0" dirty="0">
              <a:ln>
                <a:noFill/>
              </a:ln>
              <a:solidFill>
                <a:schemeClr val="tx1"/>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F7864DA8-C9CD-4BCC-A7AC-A44A8AFCB0B7}"/>
              </a:ext>
            </a:extLst>
          </p:cNvPr>
          <p:cNvSpPr txBox="1"/>
          <p:nvPr/>
        </p:nvSpPr>
        <p:spPr>
          <a:xfrm>
            <a:off x="34014" y="957002"/>
            <a:ext cx="10045369" cy="1077218"/>
          </a:xfrm>
          <a:prstGeom prst="rect">
            <a:avLst/>
          </a:prstGeom>
          <a:noFill/>
        </p:spPr>
        <p:txBody>
          <a:bodyPr wrap="square">
            <a:spAutoFit/>
          </a:bodyPr>
          <a:lstStyle/>
          <a:p>
            <a:pPr lvl="1"/>
            <a:r>
              <a:rPr lang="en-US" sz="2400" b="1" cap="all" dirty="0">
                <a:solidFill>
                  <a:schemeClr val="bg2">
                    <a:lumMod val="25000"/>
                  </a:schemeClr>
                </a:solidFill>
                <a:latin typeface="Century Gothic" panose="020B0502020202020204" pitchFamily="34" charset="0"/>
              </a:rPr>
              <a:t>Racial Trauma </a:t>
            </a:r>
          </a:p>
          <a:p>
            <a:pPr lvl="1"/>
            <a:r>
              <a:rPr lang="en-US" sz="2000" dirty="0">
                <a:solidFill>
                  <a:schemeClr val="bg2">
                    <a:lumMod val="25000"/>
                  </a:schemeClr>
                </a:solidFill>
                <a:latin typeface="Century Gothic" panose="020B0502020202020204" pitchFamily="34" charset="0"/>
                <a:cs typeface="Calibri" panose="020F0502020204030204" pitchFamily="34" charset="0"/>
              </a:rPr>
              <a:t>is the psychological and emotional injury of an individual or group caused by the act or repetition of discriminatory or oppressive practices that cause: </a:t>
            </a:r>
          </a:p>
        </p:txBody>
      </p:sp>
      <p:grpSp>
        <p:nvGrpSpPr>
          <p:cNvPr id="12" name="Group 11">
            <a:extLst>
              <a:ext uri="{FF2B5EF4-FFF2-40B4-BE49-F238E27FC236}">
                <a16:creationId xmlns:a16="http://schemas.microsoft.com/office/drawing/2014/main" id="{3415660D-1E2A-4AF7-936E-3CBC063FBB1B}"/>
              </a:ext>
            </a:extLst>
          </p:cNvPr>
          <p:cNvGrpSpPr/>
          <p:nvPr/>
        </p:nvGrpSpPr>
        <p:grpSpPr>
          <a:xfrm>
            <a:off x="8180848" y="757337"/>
            <a:ext cx="1642478" cy="219735"/>
            <a:chOff x="7057282" y="2099387"/>
            <a:chExt cx="1642478" cy="219735"/>
          </a:xfrm>
          <a:effectLst>
            <a:outerShdw blurRad="50800" dist="38100" dir="5400000" algn="t" rotWithShape="0">
              <a:prstClr val="black">
                <a:alpha val="40000"/>
              </a:prstClr>
            </a:outerShdw>
          </a:effectLst>
        </p:grpSpPr>
        <p:sp>
          <p:nvSpPr>
            <p:cNvPr id="13" name="Flowchart: Connector 12">
              <a:extLst>
                <a:ext uri="{FF2B5EF4-FFF2-40B4-BE49-F238E27FC236}">
                  <a16:creationId xmlns:a16="http://schemas.microsoft.com/office/drawing/2014/main" id="{71ED7E7C-97D2-424A-9B48-F4982A00FBD8}"/>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Connector 13">
              <a:extLst>
                <a:ext uri="{FF2B5EF4-FFF2-40B4-BE49-F238E27FC236}">
                  <a16:creationId xmlns:a16="http://schemas.microsoft.com/office/drawing/2014/main" id="{8C8FD43A-B487-4285-9A36-88FB1DD335A1}"/>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9CA76A5A-0FE1-49F5-B309-1ACAF3109C85}"/>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Connector 15">
              <a:extLst>
                <a:ext uri="{FF2B5EF4-FFF2-40B4-BE49-F238E27FC236}">
                  <a16:creationId xmlns:a16="http://schemas.microsoft.com/office/drawing/2014/main" id="{BFAD696B-2DD0-469A-AEC5-2DCCE3745841}"/>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lowchart: Connector 12">
              <a:extLst>
                <a:ext uri="{FF2B5EF4-FFF2-40B4-BE49-F238E27FC236}">
                  <a16:creationId xmlns:a16="http://schemas.microsoft.com/office/drawing/2014/main" id="{534D69B2-5D07-4D5C-AAEF-1520E5868621}"/>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61390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7F0E90-C1EB-41D1-B359-5068A752DD4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0" y="1666756"/>
            <a:ext cx="4399279" cy="429923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effectLst>
            <a:innerShdw blurRad="63500" dist="50800" dir="10800000">
              <a:prstClr val="black">
                <a:alpha val="50000"/>
              </a:prstClr>
            </a:innerShdw>
          </a:effectLst>
        </p:spPr>
      </p:pic>
      <p:sp>
        <p:nvSpPr>
          <p:cNvPr id="4" name="Rectangle: Single Corner Snipped 3">
            <a:extLst>
              <a:ext uri="{FF2B5EF4-FFF2-40B4-BE49-F238E27FC236}">
                <a16:creationId xmlns:a16="http://schemas.microsoft.com/office/drawing/2014/main" id="{6E47B5DB-52A2-4837-89C4-12A5C4A1E87B}"/>
              </a:ext>
            </a:extLst>
          </p:cNvPr>
          <p:cNvSpPr/>
          <p:nvPr/>
        </p:nvSpPr>
        <p:spPr>
          <a:xfrm flipH="1" flipV="1">
            <a:off x="-3790" y="242919"/>
            <a:ext cx="8412480" cy="1920240"/>
          </a:xfrm>
          <a:prstGeom prst="snip1Rect">
            <a:avLst>
              <a:gd name="adj" fmla="val 21031"/>
            </a:avLst>
          </a:prstGeom>
          <a:solidFill>
            <a:schemeClr val="tx1">
              <a:lumMod val="20000"/>
              <a:lumOff val="80000"/>
              <a:alpha val="85000"/>
            </a:schemeClr>
          </a:solidFill>
        </p:spPr>
        <p:txBody>
          <a:bodyPr wrap="square"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D3D4DC">
                  <a:lumMod val="25000"/>
                </a:srgbClr>
              </a:solidFill>
              <a:effectLst/>
              <a:uLnTx/>
              <a:uFillTx/>
              <a:latin typeface="Calibri" panose="020F050202020403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FD4113EC-D544-4714-8FF3-93906D296ECE}"/>
              </a:ext>
            </a:extLst>
          </p:cNvPr>
          <p:cNvSpPr txBox="1">
            <a:spLocks/>
          </p:cNvSpPr>
          <p:nvPr/>
        </p:nvSpPr>
        <p:spPr>
          <a:xfrm flipV="1">
            <a:off x="-38515" y="0"/>
            <a:ext cx="8430161"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8" name="Title 1">
            <a:extLst>
              <a:ext uri="{FF2B5EF4-FFF2-40B4-BE49-F238E27FC236}">
                <a16:creationId xmlns:a16="http://schemas.microsoft.com/office/drawing/2014/main" id="{34A6630C-6227-47ED-AC2E-9AFA8271695C}"/>
              </a:ext>
            </a:extLst>
          </p:cNvPr>
          <p:cNvSpPr txBox="1">
            <a:spLocks/>
          </p:cNvSpPr>
          <p:nvPr/>
        </p:nvSpPr>
        <p:spPr>
          <a:xfrm>
            <a:off x="402237" y="131247"/>
            <a:ext cx="7700041"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Understanding </a:t>
            </a:r>
            <a:r>
              <a:rPr lang="en-US" sz="3600" cap="all" dirty="0">
                <a:solidFill>
                  <a:srgbClr val="3C3D44"/>
                </a:solidFill>
                <a:latin typeface="Century Gothic" panose="020B0502020202020204" pitchFamily="34" charset="0"/>
              </a:rPr>
              <a:t>racial </a:t>
            </a: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Trauma</a:t>
            </a:r>
          </a:p>
        </p:txBody>
      </p:sp>
      <p:sp>
        <p:nvSpPr>
          <p:cNvPr id="11" name="TextBox 10">
            <a:extLst>
              <a:ext uri="{FF2B5EF4-FFF2-40B4-BE49-F238E27FC236}">
                <a16:creationId xmlns:a16="http://schemas.microsoft.com/office/drawing/2014/main" id="{F7864DA8-C9CD-4BCC-A7AC-A44A8AFCB0B7}"/>
              </a:ext>
            </a:extLst>
          </p:cNvPr>
          <p:cNvSpPr txBox="1"/>
          <p:nvPr/>
        </p:nvSpPr>
        <p:spPr>
          <a:xfrm>
            <a:off x="361068" y="1087214"/>
            <a:ext cx="7822233" cy="830997"/>
          </a:xfrm>
          <a:prstGeom prst="rect">
            <a:avLst/>
          </a:prstGeom>
          <a:noFill/>
        </p:spPr>
        <p:txBody>
          <a:bodyPr wrap="square">
            <a:spAutoFit/>
          </a:bodyPr>
          <a:lstStyle/>
          <a:p>
            <a:pPr fontAlgn="base"/>
            <a:r>
              <a:rPr lang="en-US" sz="2400" b="1" dirty="0">
                <a:solidFill>
                  <a:schemeClr val="bg2">
                    <a:lumMod val="25000"/>
                  </a:schemeClr>
                </a:solidFill>
                <a:latin typeface="Century Gothic" panose="020B0502020202020204" pitchFamily="34" charset="0"/>
                <a:cs typeface="Calibri" panose="020F0502020204030204" pitchFamily="34" charset="0"/>
              </a:rPr>
              <a:t>Racial Trauma </a:t>
            </a:r>
            <a:r>
              <a:rPr lang="en-US" sz="2400" dirty="0">
                <a:solidFill>
                  <a:schemeClr val="bg2">
                    <a:lumMod val="25000"/>
                  </a:schemeClr>
                </a:solidFill>
                <a:latin typeface="Century Gothic" panose="020B0502020202020204" pitchFamily="34" charset="0"/>
                <a:cs typeface="Calibri" panose="020F0502020204030204" pitchFamily="34" charset="0"/>
              </a:rPr>
              <a:t>is distinct from other traumas because… …It is rooted in the </a:t>
            </a:r>
            <a:r>
              <a:rPr lang="en-US" sz="2400" b="1" cap="all" dirty="0">
                <a:solidFill>
                  <a:schemeClr val="bg2">
                    <a:lumMod val="25000"/>
                  </a:schemeClr>
                </a:solidFill>
                <a:latin typeface="Century Gothic" panose="020B0502020202020204" pitchFamily="34" charset="0"/>
                <a:cs typeface="Calibri" panose="020F0502020204030204" pitchFamily="34" charset="0"/>
              </a:rPr>
              <a:t>history of racism</a:t>
            </a:r>
            <a:r>
              <a:rPr lang="en-US" sz="2400" dirty="0">
                <a:solidFill>
                  <a:schemeClr val="bg2">
                    <a:lumMod val="25000"/>
                  </a:schemeClr>
                </a:solidFill>
                <a:latin typeface="Century Gothic" panose="020B0502020202020204" pitchFamily="34" charset="0"/>
                <a:cs typeface="Calibri" panose="020F0502020204030204" pitchFamily="34" charset="0"/>
              </a:rPr>
              <a:t>.</a:t>
            </a:r>
          </a:p>
        </p:txBody>
      </p:sp>
      <p:sp>
        <p:nvSpPr>
          <p:cNvPr id="9" name="Rectangle: Diagonal Corners Rounded 4">
            <a:extLst>
              <a:ext uri="{FF2B5EF4-FFF2-40B4-BE49-F238E27FC236}">
                <a16:creationId xmlns:a16="http://schemas.microsoft.com/office/drawing/2014/main" id="{6F2AA4CA-35A6-4827-9732-3A65388B6B1B}"/>
              </a:ext>
            </a:extLst>
          </p:cNvPr>
          <p:cNvSpPr/>
          <p:nvPr/>
        </p:nvSpPr>
        <p:spPr>
          <a:xfrm>
            <a:off x="3769360" y="3723819"/>
            <a:ext cx="8422640" cy="1315541"/>
          </a:xfrm>
          <a:prstGeom prst="snip2DiagRect">
            <a:avLst>
              <a:gd name="adj1" fmla="val 0"/>
              <a:gd name="adj2" fmla="val 311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2400" dirty="0">
              <a:solidFill>
                <a:schemeClr val="tx2"/>
              </a:solidFill>
              <a:latin typeface="Calibri" panose="020F0502020204030204" pitchFamily="34" charset="0"/>
              <a:cs typeface="Calibri" panose="020F0502020204030204" pitchFamily="34" charset="0"/>
            </a:endParaRPr>
          </a:p>
          <a:p>
            <a:pPr fontAlgn="base"/>
            <a:r>
              <a:rPr lang="en-US" sz="2400" b="1" dirty="0">
                <a:solidFill>
                  <a:schemeClr val="bg2">
                    <a:lumMod val="25000"/>
                  </a:schemeClr>
                </a:solidFill>
                <a:latin typeface="Century Gothic" panose="020B0502020202020204" pitchFamily="34" charset="0"/>
                <a:cs typeface="Calibri" panose="020F0502020204030204" pitchFamily="34" charset="0"/>
              </a:rPr>
              <a:t>The Event(s) </a:t>
            </a:r>
            <a:r>
              <a:rPr lang="en-US" sz="2400" dirty="0">
                <a:solidFill>
                  <a:schemeClr val="bg2">
                    <a:lumMod val="25000"/>
                  </a:schemeClr>
                </a:solidFill>
                <a:latin typeface="Century Gothic" panose="020B0502020202020204" pitchFamily="34" charset="0"/>
                <a:cs typeface="Calibri" panose="020F0502020204030204" pitchFamily="34" charset="0"/>
              </a:rPr>
              <a:t>that cause the trauma are enacted by the </a:t>
            </a:r>
            <a:r>
              <a:rPr lang="en-US" sz="2400" b="1" dirty="0">
                <a:solidFill>
                  <a:schemeClr val="bg2">
                    <a:lumMod val="25000"/>
                  </a:schemeClr>
                </a:solidFill>
                <a:latin typeface="Century Gothic" panose="020B0502020202020204" pitchFamily="34" charset="0"/>
                <a:cs typeface="Calibri" panose="020F0502020204030204" pitchFamily="34" charset="0"/>
              </a:rPr>
              <a:t>oppressive force of a dominant racial group on a subordinate racial group.</a:t>
            </a:r>
          </a:p>
          <a:p>
            <a:pPr fontAlgn="base"/>
            <a:endParaRPr lang="en-US" sz="2400" dirty="0">
              <a:solidFill>
                <a:schemeClr val="tx2"/>
              </a:solidFill>
            </a:endParaRPr>
          </a:p>
        </p:txBody>
      </p:sp>
      <p:grpSp>
        <p:nvGrpSpPr>
          <p:cNvPr id="12" name="Group 11">
            <a:extLst>
              <a:ext uri="{FF2B5EF4-FFF2-40B4-BE49-F238E27FC236}">
                <a16:creationId xmlns:a16="http://schemas.microsoft.com/office/drawing/2014/main" id="{4F8F4856-0E10-4A2D-973C-E51182FD6FD0}"/>
              </a:ext>
            </a:extLst>
          </p:cNvPr>
          <p:cNvGrpSpPr/>
          <p:nvPr/>
        </p:nvGrpSpPr>
        <p:grpSpPr>
          <a:xfrm>
            <a:off x="6203157" y="746019"/>
            <a:ext cx="1642478" cy="219735"/>
            <a:chOff x="7057282" y="2099387"/>
            <a:chExt cx="1642478" cy="219735"/>
          </a:xfrm>
          <a:effectLst>
            <a:outerShdw blurRad="50800" dist="38100" dir="5400000" algn="t" rotWithShape="0">
              <a:prstClr val="black">
                <a:alpha val="40000"/>
              </a:prstClr>
            </a:outerShdw>
          </a:effectLst>
        </p:grpSpPr>
        <p:sp>
          <p:nvSpPr>
            <p:cNvPr id="13" name="Flowchart: Connector 12">
              <a:extLst>
                <a:ext uri="{FF2B5EF4-FFF2-40B4-BE49-F238E27FC236}">
                  <a16:creationId xmlns:a16="http://schemas.microsoft.com/office/drawing/2014/main" id="{9AB7A549-FF8F-4BD9-A881-CBFB052FB672}"/>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Connector 13">
              <a:extLst>
                <a:ext uri="{FF2B5EF4-FFF2-40B4-BE49-F238E27FC236}">
                  <a16:creationId xmlns:a16="http://schemas.microsoft.com/office/drawing/2014/main" id="{67D92720-8A1F-42EE-ADA6-EFF6769EF4C0}"/>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FD0827CF-EAEA-4737-AF37-0E68A88BC5E9}"/>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Connector 15">
              <a:extLst>
                <a:ext uri="{FF2B5EF4-FFF2-40B4-BE49-F238E27FC236}">
                  <a16:creationId xmlns:a16="http://schemas.microsoft.com/office/drawing/2014/main" id="{2604328D-ECEF-4783-9EC4-81AC0F570FFE}"/>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lowchart: Connector 12">
              <a:extLst>
                <a:ext uri="{FF2B5EF4-FFF2-40B4-BE49-F238E27FC236}">
                  <a16:creationId xmlns:a16="http://schemas.microsoft.com/office/drawing/2014/main" id="{F84E6E46-0589-435C-820A-9574A6E531FC}"/>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88303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7BC237-77DF-4DFB-94F7-DB493EDA1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3E8847-E8F1-6402-1EB5-D4FAF000D80A}"/>
              </a:ext>
            </a:extLst>
          </p:cNvPr>
          <p:cNvSpPr>
            <a:spLocks noGrp="1"/>
          </p:cNvSpPr>
          <p:nvPr>
            <p:ph type="title"/>
          </p:nvPr>
        </p:nvSpPr>
        <p:spPr>
          <a:xfrm>
            <a:off x="884904" y="974869"/>
            <a:ext cx="3790042" cy="4908263"/>
          </a:xfrm>
        </p:spPr>
        <p:txBody>
          <a:bodyPr>
            <a:normAutofit/>
          </a:bodyPr>
          <a:lstStyle/>
          <a:p>
            <a:pPr algn="ctr"/>
            <a:r>
              <a:rPr lang="en-US" dirty="0"/>
              <a:t>Today’s OBJECTIVES</a:t>
            </a:r>
            <a:endParaRPr lang="en-US"/>
          </a:p>
        </p:txBody>
      </p:sp>
      <p:graphicFrame>
        <p:nvGraphicFramePr>
          <p:cNvPr id="5" name="Content Placeholder 2">
            <a:extLst>
              <a:ext uri="{FF2B5EF4-FFF2-40B4-BE49-F238E27FC236}">
                <a16:creationId xmlns:a16="http://schemas.microsoft.com/office/drawing/2014/main" id="{CB3D9F7D-1D61-0B95-6956-C25705379F66}"/>
              </a:ext>
            </a:extLst>
          </p:cNvPr>
          <p:cNvGraphicFramePr>
            <a:graphicFrameLocks noGrp="1"/>
          </p:cNvGraphicFramePr>
          <p:nvPr>
            <p:ph idx="1"/>
            <p:extLst>
              <p:ext uri="{D42A27DB-BD31-4B8C-83A1-F6EECF244321}">
                <p14:modId xmlns:p14="http://schemas.microsoft.com/office/powerpoint/2010/main" val="2236548710"/>
              </p:ext>
            </p:extLst>
          </p:nvPr>
        </p:nvGraphicFramePr>
        <p:xfrm>
          <a:off x="5185533" y="628642"/>
          <a:ext cx="6383102" cy="5600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9047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FF2CAB16-B426-4212-A8D9-C7C2EAFBD917}"/>
              </a:ext>
            </a:extLst>
          </p:cNvPr>
          <p:cNvGraphicFramePr>
            <a:graphicFrameLocks noGrp="1"/>
          </p:cNvGraphicFramePr>
          <p:nvPr/>
        </p:nvGraphicFramePr>
        <p:xfrm>
          <a:off x="447040" y="1180618"/>
          <a:ext cx="11257280" cy="4514126"/>
        </p:xfrm>
        <a:graphic>
          <a:graphicData uri="http://schemas.openxmlformats.org/drawingml/2006/table">
            <a:tbl>
              <a:tblPr firstRow="1" bandRow="1">
                <a:tableStyleId>{16D9F66E-5EB9-4882-86FB-DCBF35E3C3E4}</a:tableStyleId>
              </a:tblPr>
              <a:tblGrid>
                <a:gridCol w="4185012">
                  <a:extLst>
                    <a:ext uri="{9D8B030D-6E8A-4147-A177-3AD203B41FA5}">
                      <a16:colId xmlns:a16="http://schemas.microsoft.com/office/drawing/2014/main" val="1401653105"/>
                    </a:ext>
                  </a:extLst>
                </a:gridCol>
                <a:gridCol w="7072268">
                  <a:extLst>
                    <a:ext uri="{9D8B030D-6E8A-4147-A177-3AD203B41FA5}">
                      <a16:colId xmlns:a16="http://schemas.microsoft.com/office/drawing/2014/main" val="2350230269"/>
                    </a:ext>
                  </a:extLst>
                </a:gridCol>
              </a:tblGrid>
              <a:tr h="710685">
                <a:tc>
                  <a:txBody>
                    <a:bodyPr/>
                    <a:lstStyle/>
                    <a:p>
                      <a:pPr>
                        <a:spcBef>
                          <a:spcPts val="600"/>
                        </a:spcBef>
                        <a:spcAft>
                          <a:spcPts val="0"/>
                        </a:spcAft>
                      </a:pPr>
                      <a:r>
                        <a:rPr lang="en-US" sz="2000" cap="all" dirty="0">
                          <a:latin typeface="Century Gothic" panose="020B0502020202020204" pitchFamily="34" charset="0"/>
                        </a:rPr>
                        <a:t>Vicarious racial trauma </a:t>
                      </a:r>
                      <a:endParaRPr lang="en-US" sz="2000" cap="all" dirty="0">
                        <a:latin typeface="Century Gothic" panose="020B0502020202020204" pitchFamily="34" charset="0"/>
                        <a:cs typeface="Calibri" panose="020F0502020204030204" pitchFamily="34" charset="0"/>
                      </a:endParaRPr>
                    </a:p>
                  </a:txBody>
                  <a:tcP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200" b="0">
                          <a:latin typeface="Calibri" panose="020F0502020204030204" pitchFamily="34" charset="0"/>
                          <a:cs typeface="Calibri" panose="020F0502020204030204" pitchFamily="34" charset="0"/>
                        </a:rPr>
                        <a:t>“witnessing” others being harmed</a:t>
                      </a:r>
                    </a:p>
                  </a:txBody>
                  <a:tcP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47026356"/>
                  </a:ext>
                </a:extLst>
              </a:tr>
              <a:tr h="1262553">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b="1" cap="all">
                          <a:latin typeface="Century Gothic" panose="020B0502020202020204" pitchFamily="34" charset="0"/>
                        </a:rPr>
                        <a:t>Microaggressions</a:t>
                      </a:r>
                    </a:p>
                    <a:p>
                      <a:pPr marL="365760" lvl="0" indent="-182880">
                        <a:spcBef>
                          <a:spcPts val="0"/>
                        </a:spcBef>
                        <a:spcAft>
                          <a:spcPts val="0"/>
                        </a:spcAft>
                        <a:buFont typeface="Arial" panose="020B0604020202020204" pitchFamily="34" charset="0"/>
                        <a:buChar char="•"/>
                      </a:pPr>
                      <a:r>
                        <a:rPr lang="en-US" sz="1800" b="1">
                          <a:latin typeface="Calibri" panose="020F0502020204030204" pitchFamily="34" charset="0"/>
                          <a:cs typeface="Calibri" panose="020F0502020204030204" pitchFamily="34" charset="0"/>
                        </a:rPr>
                        <a:t>Micro-assaults</a:t>
                      </a:r>
                    </a:p>
                    <a:p>
                      <a:pPr marL="365760" lvl="0" indent="-182880">
                        <a:spcBef>
                          <a:spcPts val="0"/>
                        </a:spcBef>
                        <a:spcAft>
                          <a:spcPts val="0"/>
                        </a:spcAft>
                        <a:buFont typeface="Arial" panose="020B0604020202020204" pitchFamily="34" charset="0"/>
                        <a:buChar char="•"/>
                      </a:pPr>
                      <a:r>
                        <a:rPr lang="en-US" sz="1800" b="1">
                          <a:latin typeface="Calibri" panose="020F0502020204030204" pitchFamily="34" charset="0"/>
                          <a:cs typeface="Calibri" panose="020F0502020204030204" pitchFamily="34" charset="0"/>
                        </a:rPr>
                        <a:t>Micro-insults</a:t>
                      </a:r>
                    </a:p>
                    <a:p>
                      <a:pPr marL="365760" lvl="0" indent="-182880">
                        <a:spcBef>
                          <a:spcPts val="0"/>
                        </a:spcBef>
                        <a:spcAft>
                          <a:spcPts val="0"/>
                        </a:spcAft>
                        <a:buFont typeface="Arial" panose="020B0604020202020204" pitchFamily="34" charset="0"/>
                        <a:buChar char="•"/>
                      </a:pPr>
                      <a:r>
                        <a:rPr lang="en-US" sz="1800" b="1">
                          <a:latin typeface="Calibri" panose="020F0502020204030204" pitchFamily="34" charset="0"/>
                          <a:cs typeface="Calibri" panose="020F0502020204030204" pitchFamily="34" charset="0"/>
                        </a:rPr>
                        <a:t>Micro-invalidations</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200">
                          <a:latin typeface="Calibri" panose="020F0502020204030204" pitchFamily="34" charset="0"/>
                          <a:cs typeface="Calibri" panose="020F0502020204030204" pitchFamily="34" charset="0"/>
                        </a:rPr>
                        <a:t>Daily behavioral or environmental indignities that promote stigma and marginalization</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25313232"/>
                  </a:ext>
                </a:extLst>
              </a:tr>
              <a:tr h="891678">
                <a:tc>
                  <a:txBody>
                    <a:bodyPr/>
                    <a:lstStyle/>
                    <a:p>
                      <a:pPr>
                        <a:spcBef>
                          <a:spcPts val="600"/>
                        </a:spcBef>
                        <a:spcAft>
                          <a:spcPts val="0"/>
                        </a:spcAft>
                      </a:pPr>
                      <a:r>
                        <a:rPr lang="en-US" sz="2000" b="1" cap="all" baseline="0">
                          <a:latin typeface="Century Gothic" panose="020B0502020202020204" pitchFamily="34" charset="0"/>
                        </a:rPr>
                        <a:t>Chronic stress </a:t>
                      </a:r>
                      <a:endParaRPr lang="en-US" sz="2000" b="1" cap="all" baseline="0">
                        <a:latin typeface="Century Gothic" panose="020B0502020202020204" pitchFamily="34" charset="0"/>
                        <a:cs typeface="Calibri" panose="020F0502020204030204" pitchFamily="34" charset="0"/>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200">
                          <a:latin typeface="Calibri" panose="020F0502020204030204" pitchFamily="34" charset="0"/>
                          <a:cs typeface="Calibri" panose="020F0502020204030204" pitchFamily="34" charset="0"/>
                        </a:rPr>
                        <a:t>The impact of marginalization (i.e., poverty, blocked opportunity, miseducation, poor housing, criminalization)</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61812892"/>
                  </a:ext>
                </a:extLst>
              </a:tr>
              <a:tr h="860114">
                <a:tc>
                  <a:txBody>
                    <a:bodyPr/>
                    <a:lstStyle/>
                    <a:p>
                      <a:pPr>
                        <a:spcBef>
                          <a:spcPts val="600"/>
                        </a:spcBef>
                        <a:spcAft>
                          <a:spcPts val="0"/>
                        </a:spcAft>
                      </a:pPr>
                      <a:r>
                        <a:rPr lang="en-US" sz="2000" b="1" cap="all" baseline="0">
                          <a:latin typeface="Century Gothic" panose="020B0502020202020204" pitchFamily="34" charset="0"/>
                        </a:rPr>
                        <a:t>Collective experiencing </a:t>
                      </a:r>
                      <a:endParaRPr lang="en-US" sz="2000" b="1" cap="all" baseline="0">
                        <a:latin typeface="Century Gothic" panose="020B0502020202020204" pitchFamily="34" charset="0"/>
                        <a:cs typeface="Calibri" panose="020F0502020204030204" pitchFamily="34" charset="0"/>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200">
                          <a:latin typeface="Calibri" panose="020F0502020204030204" pitchFamily="34" charset="0"/>
                          <a:cs typeface="Calibri" panose="020F0502020204030204" pitchFamily="34" charset="0"/>
                        </a:rPr>
                        <a:t>…of racism and discrimination (e.g., history of slavery, genocide, internment, misogyny)</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23862971"/>
                  </a:ext>
                </a:extLst>
              </a:tr>
              <a:tr h="789096">
                <a:tc>
                  <a:txBody>
                    <a:bodyPr/>
                    <a:lstStyle/>
                    <a:p>
                      <a:pPr>
                        <a:spcBef>
                          <a:spcPts val="600"/>
                        </a:spcBef>
                        <a:spcAft>
                          <a:spcPts val="0"/>
                        </a:spcAft>
                      </a:pPr>
                      <a:r>
                        <a:rPr lang="en-US" sz="2000" b="1" cap="all" baseline="0">
                          <a:latin typeface="Century Gothic" panose="020B0502020202020204" pitchFamily="34" charset="0"/>
                        </a:rPr>
                        <a:t>Generational transmission </a:t>
                      </a:r>
                      <a:endParaRPr lang="en-US" sz="2000" b="1" cap="all" baseline="0">
                        <a:latin typeface="Century Gothic" panose="020B0502020202020204" pitchFamily="34" charset="0"/>
                        <a:cs typeface="Calibri" panose="020F0502020204030204" pitchFamily="34" charset="0"/>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a:spcBef>
                          <a:spcPts val="600"/>
                        </a:spcBef>
                        <a:spcAft>
                          <a:spcPts val="0"/>
                        </a:spcAft>
                      </a:pPr>
                      <a:r>
                        <a:rPr lang="en-US" sz="2200" dirty="0">
                          <a:latin typeface="Calibri" panose="020F0502020204030204" pitchFamily="34" charset="0"/>
                          <a:cs typeface="Calibri" panose="020F0502020204030204" pitchFamily="34" charset="0"/>
                        </a:rPr>
                        <a:t>…of racism and discrimination – the vicious cycle that results from all of the above.</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77893711"/>
                  </a:ext>
                </a:extLst>
              </a:tr>
            </a:tbl>
          </a:graphicData>
        </a:graphic>
      </p:graphicFrame>
      <p:sp>
        <p:nvSpPr>
          <p:cNvPr id="4" name="Title 1">
            <a:extLst>
              <a:ext uri="{FF2B5EF4-FFF2-40B4-BE49-F238E27FC236}">
                <a16:creationId xmlns:a16="http://schemas.microsoft.com/office/drawing/2014/main" id="{A96E48D1-EA60-4561-80CA-667D1CF0C094}"/>
              </a:ext>
            </a:extLst>
          </p:cNvPr>
          <p:cNvSpPr txBox="1">
            <a:spLocks/>
          </p:cNvSpPr>
          <p:nvPr/>
        </p:nvSpPr>
        <p:spPr>
          <a:xfrm flipV="1">
            <a:off x="0" y="0"/>
            <a:ext cx="8430161"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6" name="Title 1">
            <a:extLst>
              <a:ext uri="{FF2B5EF4-FFF2-40B4-BE49-F238E27FC236}">
                <a16:creationId xmlns:a16="http://schemas.microsoft.com/office/drawing/2014/main" id="{F1A6B5AE-94BC-4C4B-9B7C-E6A2256F9AB2}"/>
              </a:ext>
            </a:extLst>
          </p:cNvPr>
          <p:cNvSpPr txBox="1">
            <a:spLocks/>
          </p:cNvSpPr>
          <p:nvPr/>
        </p:nvSpPr>
        <p:spPr>
          <a:xfrm>
            <a:off x="228617" y="193045"/>
            <a:ext cx="7700041"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Features </a:t>
            </a:r>
            <a:r>
              <a:rPr kumimoji="0" lang="en-US" sz="3600" b="1" i="0" u="none" strike="noStrike" kern="1200" cap="all" spc="-50" normalizeH="0" baseline="0" noProof="0" dirty="0" err="1">
                <a:ln>
                  <a:noFill/>
                </a:ln>
                <a:solidFill>
                  <a:srgbClr val="3C3D44"/>
                </a:solidFill>
                <a:effectLst/>
                <a:uLnTx/>
                <a:uFillTx/>
                <a:latin typeface="Century Gothic" panose="020B0502020202020204" pitchFamily="34" charset="0"/>
                <a:ea typeface="+mj-ea"/>
                <a:cs typeface="+mj-cs"/>
              </a:rPr>
              <a:t>oF</a:t>
            </a: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 </a:t>
            </a:r>
            <a:r>
              <a:rPr lang="en-US" sz="3600" cap="all" dirty="0">
                <a:solidFill>
                  <a:srgbClr val="3C3D44"/>
                </a:solidFill>
                <a:latin typeface="Century Gothic" panose="020B0502020202020204" pitchFamily="34" charset="0"/>
              </a:rPr>
              <a:t>racial </a:t>
            </a: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Trauma…</a:t>
            </a:r>
          </a:p>
        </p:txBody>
      </p:sp>
      <p:grpSp>
        <p:nvGrpSpPr>
          <p:cNvPr id="7" name="Group 6">
            <a:extLst>
              <a:ext uri="{FF2B5EF4-FFF2-40B4-BE49-F238E27FC236}">
                <a16:creationId xmlns:a16="http://schemas.microsoft.com/office/drawing/2014/main" id="{73EFD624-52FF-4C57-894D-35FCE67EC575}"/>
              </a:ext>
            </a:extLst>
          </p:cNvPr>
          <p:cNvGrpSpPr/>
          <p:nvPr/>
        </p:nvGrpSpPr>
        <p:grpSpPr>
          <a:xfrm>
            <a:off x="6286180" y="766855"/>
            <a:ext cx="1642478" cy="219735"/>
            <a:chOff x="7057282" y="2099387"/>
            <a:chExt cx="1642478" cy="219735"/>
          </a:xfrm>
          <a:effectLst>
            <a:outerShdw blurRad="50800" dist="38100" dir="5400000" algn="t" rotWithShape="0">
              <a:prstClr val="black">
                <a:alpha val="40000"/>
              </a:prstClr>
            </a:outerShdw>
          </a:effectLst>
        </p:grpSpPr>
        <p:sp>
          <p:nvSpPr>
            <p:cNvPr id="8" name="Flowchart: Connector 7">
              <a:extLst>
                <a:ext uri="{FF2B5EF4-FFF2-40B4-BE49-F238E27FC236}">
                  <a16:creationId xmlns:a16="http://schemas.microsoft.com/office/drawing/2014/main" id="{0949927F-9547-4F17-9689-72C5A430B243}"/>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Connector 8">
              <a:extLst>
                <a:ext uri="{FF2B5EF4-FFF2-40B4-BE49-F238E27FC236}">
                  <a16:creationId xmlns:a16="http://schemas.microsoft.com/office/drawing/2014/main" id="{4AC4E532-A860-456F-A8E4-BBF0D2A24695}"/>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85574F4F-6255-4E4C-A05C-4CE76B540CB9}"/>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516FD769-2E41-4D68-8274-F2DE33996364}"/>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76F3CD5B-F592-4EAC-9400-B2DA426A4B64}"/>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82229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74F5B-710A-4219-9C7A-33BD2BB56E12}"/>
              </a:ext>
            </a:extLst>
          </p:cNvPr>
          <p:cNvSpPr>
            <a:spLocks noGrp="1"/>
          </p:cNvSpPr>
          <p:nvPr>
            <p:ph type="title"/>
          </p:nvPr>
        </p:nvSpPr>
        <p:spPr>
          <a:xfrm>
            <a:off x="2038350" y="1"/>
            <a:ext cx="8150256" cy="1825625"/>
          </a:xfrm>
        </p:spPr>
        <p:txBody>
          <a:bodyPr>
            <a:normAutofit fontScale="90000"/>
          </a:bodyPr>
          <a:lstStyle/>
          <a:p>
            <a:br>
              <a:rPr lang="en-US"/>
            </a:br>
            <a:br>
              <a:rPr lang="en-US"/>
            </a:br>
            <a:br>
              <a:rPr lang="en-US"/>
            </a:br>
            <a:br>
              <a:rPr lang="en-US"/>
            </a:br>
            <a:br>
              <a:rPr lang="en-US"/>
            </a:br>
            <a:br>
              <a:rPr lang="en-US"/>
            </a:br>
            <a:r>
              <a:rPr lang="en-US"/>
              <a:t> </a:t>
            </a:r>
          </a:p>
        </p:txBody>
      </p:sp>
      <p:sp>
        <p:nvSpPr>
          <p:cNvPr id="17" name="Content Placeholder 16">
            <a:extLst>
              <a:ext uri="{FF2B5EF4-FFF2-40B4-BE49-F238E27FC236}">
                <a16:creationId xmlns:a16="http://schemas.microsoft.com/office/drawing/2014/main" id="{FCFDD242-492C-4E1D-B779-C738C6F50CE7}"/>
              </a:ext>
            </a:extLst>
          </p:cNvPr>
          <p:cNvSpPr>
            <a:spLocks noGrp="1"/>
          </p:cNvSpPr>
          <p:nvPr>
            <p:ph sz="half" idx="2"/>
          </p:nvPr>
        </p:nvSpPr>
        <p:spPr>
          <a:xfrm>
            <a:off x="6228080" y="1292028"/>
            <a:ext cx="5323840" cy="4351338"/>
          </a:xfrm>
          <a:custGeom>
            <a:avLst/>
            <a:gdLst>
              <a:gd name="connsiteX0" fmla="*/ 0 w 5323840"/>
              <a:gd name="connsiteY0" fmla="*/ 0 h 4351338"/>
              <a:gd name="connsiteX1" fmla="*/ 4710345 w 5323840"/>
              <a:gd name="connsiteY1" fmla="*/ 0 h 4351338"/>
              <a:gd name="connsiteX2" fmla="*/ 5323840 w 5323840"/>
              <a:gd name="connsiteY2" fmla="*/ 613495 h 4351338"/>
              <a:gd name="connsiteX3" fmla="*/ 5323840 w 5323840"/>
              <a:gd name="connsiteY3" fmla="*/ 4351338 h 4351338"/>
              <a:gd name="connsiteX4" fmla="*/ 5323840 w 5323840"/>
              <a:gd name="connsiteY4" fmla="*/ 4351338 h 4351338"/>
              <a:gd name="connsiteX5" fmla="*/ 613495 w 5323840"/>
              <a:gd name="connsiteY5" fmla="*/ 4351338 h 4351338"/>
              <a:gd name="connsiteX6" fmla="*/ 0 w 5323840"/>
              <a:gd name="connsiteY6" fmla="*/ 3737843 h 4351338"/>
              <a:gd name="connsiteX7" fmla="*/ 0 w 5323840"/>
              <a:gd name="connsiteY7" fmla="*/ 0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3840" h="4351338" fill="none" extrusionOk="0">
                <a:moveTo>
                  <a:pt x="0" y="0"/>
                </a:moveTo>
                <a:cubicBezTo>
                  <a:pt x="966312" y="-31442"/>
                  <a:pt x="2521122" y="-44556"/>
                  <a:pt x="4710345" y="0"/>
                </a:cubicBezTo>
                <a:cubicBezTo>
                  <a:pt x="4874553" y="185135"/>
                  <a:pt x="5060255" y="459871"/>
                  <a:pt x="5323840" y="613495"/>
                </a:cubicBezTo>
                <a:cubicBezTo>
                  <a:pt x="5303665" y="1594355"/>
                  <a:pt x="5458243" y="3486222"/>
                  <a:pt x="5323840" y="4351338"/>
                </a:cubicBezTo>
                <a:lnTo>
                  <a:pt x="5323840" y="4351338"/>
                </a:lnTo>
                <a:cubicBezTo>
                  <a:pt x="3181545" y="4442720"/>
                  <a:pt x="1967908" y="4263743"/>
                  <a:pt x="613495" y="4351338"/>
                </a:cubicBezTo>
                <a:cubicBezTo>
                  <a:pt x="450803" y="4222422"/>
                  <a:pt x="228591" y="3913864"/>
                  <a:pt x="0" y="3737843"/>
                </a:cubicBezTo>
                <a:cubicBezTo>
                  <a:pt x="-61341" y="2278878"/>
                  <a:pt x="-164360" y="1559984"/>
                  <a:pt x="0" y="0"/>
                </a:cubicBezTo>
                <a:close/>
              </a:path>
              <a:path w="5323840" h="4351338" stroke="0" extrusionOk="0">
                <a:moveTo>
                  <a:pt x="0" y="0"/>
                </a:moveTo>
                <a:cubicBezTo>
                  <a:pt x="920616" y="107318"/>
                  <a:pt x="2615708" y="23289"/>
                  <a:pt x="4710345" y="0"/>
                </a:cubicBezTo>
                <a:cubicBezTo>
                  <a:pt x="4845612" y="137829"/>
                  <a:pt x="5111968" y="382921"/>
                  <a:pt x="5323840" y="613495"/>
                </a:cubicBezTo>
                <a:cubicBezTo>
                  <a:pt x="5314420" y="1767890"/>
                  <a:pt x="5365271" y="2841371"/>
                  <a:pt x="5323840" y="4351338"/>
                </a:cubicBezTo>
                <a:lnTo>
                  <a:pt x="5323840" y="4351338"/>
                </a:lnTo>
                <a:cubicBezTo>
                  <a:pt x="4731144" y="4259483"/>
                  <a:pt x="2291016" y="4440438"/>
                  <a:pt x="613495" y="4351338"/>
                </a:cubicBezTo>
                <a:cubicBezTo>
                  <a:pt x="381424" y="4158782"/>
                  <a:pt x="226566" y="3870982"/>
                  <a:pt x="0" y="3737843"/>
                </a:cubicBezTo>
                <a:cubicBezTo>
                  <a:pt x="-33504" y="2780182"/>
                  <a:pt x="-43462" y="560262"/>
                  <a:pt x="0" y="0"/>
                </a:cubicBezTo>
                <a:close/>
              </a:path>
            </a:pathLst>
          </a:custGeom>
          <a:solidFill>
            <a:schemeClr val="bg1">
              <a:lumMod val="95000"/>
            </a:schemeClr>
          </a:solidFill>
          <a:ln w="28575">
            <a:solidFill>
              <a:srgbClr val="FFDC6D"/>
            </a:solidFill>
            <a:extLst>
              <a:ext uri="{C807C97D-BFC1-408E-A445-0C87EB9F89A2}">
                <ask:lineSketchStyleProps xmlns:ask="http://schemas.microsoft.com/office/drawing/2018/sketchyshapes" sd="2448895764">
                  <a:prstGeom prst="snip2DiagRect">
                    <a:avLst>
                      <a:gd name="adj1" fmla="val 0"/>
                      <a:gd name="adj2" fmla="val 14099"/>
                    </a:avLst>
                  </a:prstGeom>
                  <ask:type>
                    <ask:lineSketchCurved/>
                  </ask:type>
                </ask:lineSketchStyleProps>
              </a:ext>
            </a:extLst>
          </a:ln>
        </p:spPr>
        <p:txBody>
          <a:bodyPr anchor="ctr">
            <a:normAutofit/>
          </a:bodyPr>
          <a:lstStyle/>
          <a:p>
            <a:pPr marL="91440" indent="0">
              <a:buNone/>
            </a:pPr>
            <a:r>
              <a:rPr lang="en-US" sz="2200" cap="all">
                <a:solidFill>
                  <a:schemeClr val="tx1"/>
                </a:solidFill>
                <a:latin typeface="Century Gothic" panose="020B0502020202020204" pitchFamily="34" charset="0"/>
              </a:rPr>
              <a:t>Individuals experience racism in multiple domains as:</a:t>
            </a:r>
          </a:p>
          <a:p>
            <a:pPr marL="457200">
              <a:spcBef>
                <a:spcPts val="600"/>
              </a:spcBef>
              <a:spcAft>
                <a:spcPts val="1200"/>
              </a:spcAft>
              <a:buFont typeface="Arial" panose="020B0604020202020204" pitchFamily="34" charset="0"/>
              <a:buChar char="•"/>
            </a:pPr>
            <a:r>
              <a:rPr lang="en-US" sz="2400" b="0">
                <a:solidFill>
                  <a:schemeClr val="tx1"/>
                </a:solidFill>
              </a:rPr>
              <a:t>A </a:t>
            </a:r>
            <a:r>
              <a:rPr lang="en-US" sz="2400">
                <a:solidFill>
                  <a:schemeClr val="tx1"/>
                </a:solidFill>
              </a:rPr>
              <a:t>racial group </a:t>
            </a:r>
            <a:r>
              <a:rPr lang="en-US" sz="2400" b="0">
                <a:solidFill>
                  <a:schemeClr val="tx1"/>
                </a:solidFill>
              </a:rPr>
              <a:t>as a function of history and systems</a:t>
            </a:r>
          </a:p>
          <a:p>
            <a:pPr marL="457200">
              <a:spcAft>
                <a:spcPts val="1200"/>
              </a:spcAft>
              <a:buFont typeface="Arial" panose="020B0604020202020204" pitchFamily="34" charset="0"/>
              <a:buChar char="•"/>
            </a:pPr>
            <a:r>
              <a:rPr lang="en-US" sz="2400" b="0">
                <a:solidFill>
                  <a:schemeClr val="tx1"/>
                </a:solidFill>
                <a:latin typeface="Calibri"/>
                <a:cs typeface="Calibri"/>
              </a:rPr>
              <a:t>An Individual as a function of </a:t>
            </a:r>
            <a:r>
              <a:rPr lang="en-US" sz="2400">
                <a:solidFill>
                  <a:schemeClr val="tx1"/>
                </a:solidFill>
                <a:latin typeface="Calibri"/>
                <a:cs typeface="Calibri"/>
              </a:rPr>
              <a:t>personal experience</a:t>
            </a:r>
          </a:p>
          <a:p>
            <a:pPr marL="457200">
              <a:spcAft>
                <a:spcPts val="1200"/>
              </a:spcAft>
              <a:buFont typeface="Arial" panose="020B0604020202020204" pitchFamily="34" charset="0"/>
              <a:buChar char="•"/>
            </a:pPr>
            <a:r>
              <a:rPr lang="en-US" sz="2400" b="0">
                <a:solidFill>
                  <a:schemeClr val="tx1"/>
                </a:solidFill>
              </a:rPr>
              <a:t>As an </a:t>
            </a:r>
            <a:r>
              <a:rPr lang="en-US" sz="2400">
                <a:solidFill>
                  <a:schemeClr val="tx1"/>
                </a:solidFill>
              </a:rPr>
              <a:t>individual that is part of a racial group </a:t>
            </a:r>
          </a:p>
        </p:txBody>
      </p:sp>
      <p:graphicFrame>
        <p:nvGraphicFramePr>
          <p:cNvPr id="4" name="Content Placeholder 3">
            <a:extLst>
              <a:ext uri="{FF2B5EF4-FFF2-40B4-BE49-F238E27FC236}">
                <a16:creationId xmlns:a16="http://schemas.microsoft.com/office/drawing/2014/main" id="{9D4AC040-E171-4993-8C16-E9BF463D23E7}"/>
              </a:ext>
            </a:extLst>
          </p:cNvPr>
          <p:cNvGraphicFramePr>
            <a:graphicFrameLocks noGrp="1"/>
          </p:cNvGraphicFramePr>
          <p:nvPr>
            <p:ph sz="half" idx="1"/>
          </p:nvPr>
        </p:nvGraphicFramePr>
        <p:xfrm>
          <a:off x="203436" y="1131144"/>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56EA8901-11F0-46F0-9D20-40F28E414914}"/>
              </a:ext>
            </a:extLst>
          </p:cNvPr>
          <p:cNvSpPr txBox="1">
            <a:spLocks/>
          </p:cNvSpPr>
          <p:nvPr/>
        </p:nvSpPr>
        <p:spPr>
          <a:xfrm flipV="1">
            <a:off x="-38515" y="0"/>
            <a:ext cx="12230515"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8" name="Title 1">
            <a:extLst>
              <a:ext uri="{FF2B5EF4-FFF2-40B4-BE49-F238E27FC236}">
                <a16:creationId xmlns:a16="http://schemas.microsoft.com/office/drawing/2014/main" id="{8665223E-E4EA-42D0-A30E-08A94D078659}"/>
              </a:ext>
            </a:extLst>
          </p:cNvPr>
          <p:cNvSpPr txBox="1">
            <a:spLocks/>
          </p:cNvSpPr>
          <p:nvPr/>
        </p:nvSpPr>
        <p:spPr>
          <a:xfrm>
            <a:off x="402237" y="177547"/>
            <a:ext cx="11252307"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z="3600" cap="all" dirty="0">
                <a:solidFill>
                  <a:srgbClr val="3C3D44"/>
                </a:solidFill>
                <a:latin typeface="Century Gothic" panose="020B0502020202020204" pitchFamily="34" charset="0"/>
              </a:rPr>
              <a:t>experiencing</a:t>
            </a: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 </a:t>
            </a:r>
            <a:r>
              <a:rPr lang="en-US" sz="3600" cap="all" dirty="0">
                <a:solidFill>
                  <a:srgbClr val="3C3D44"/>
                </a:solidFill>
                <a:latin typeface="Century Gothic" panose="020B0502020202020204" pitchFamily="34" charset="0"/>
              </a:rPr>
              <a:t>racism impacts personhood</a:t>
            </a:r>
            <a:endPar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endParaRPr>
          </a:p>
        </p:txBody>
      </p:sp>
      <p:grpSp>
        <p:nvGrpSpPr>
          <p:cNvPr id="9" name="Group 8">
            <a:extLst>
              <a:ext uri="{FF2B5EF4-FFF2-40B4-BE49-F238E27FC236}">
                <a16:creationId xmlns:a16="http://schemas.microsoft.com/office/drawing/2014/main" id="{7F88FAC6-1EA9-49A5-B00A-3F5028D3BE68}"/>
              </a:ext>
            </a:extLst>
          </p:cNvPr>
          <p:cNvGrpSpPr/>
          <p:nvPr/>
        </p:nvGrpSpPr>
        <p:grpSpPr>
          <a:xfrm>
            <a:off x="10026449" y="735957"/>
            <a:ext cx="1642478" cy="219735"/>
            <a:chOff x="7057282" y="2099387"/>
            <a:chExt cx="1642478" cy="219735"/>
          </a:xfrm>
          <a:effectLst>
            <a:outerShdw blurRad="50800" dist="38100" dir="5400000" algn="t" rotWithShape="0">
              <a:prstClr val="black">
                <a:alpha val="40000"/>
              </a:prstClr>
            </a:outerShdw>
          </a:effectLst>
        </p:grpSpPr>
        <p:sp>
          <p:nvSpPr>
            <p:cNvPr id="10" name="Flowchart: Connector 9">
              <a:extLst>
                <a:ext uri="{FF2B5EF4-FFF2-40B4-BE49-F238E27FC236}">
                  <a16:creationId xmlns:a16="http://schemas.microsoft.com/office/drawing/2014/main" id="{2536BACF-C9D7-4918-9E83-E2B7ABB37B4F}"/>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53C15FFE-0C79-4F6D-B897-F0A4E9A6F26B}"/>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3E70CDDE-1468-432C-9B07-F04DCB3218E7}"/>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92DACA51-DA08-4052-87FF-6E1CFD69370C}"/>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Connector 12">
              <a:extLst>
                <a:ext uri="{FF2B5EF4-FFF2-40B4-BE49-F238E27FC236}">
                  <a16:creationId xmlns:a16="http://schemas.microsoft.com/office/drawing/2014/main" id="{2F33B21C-FA03-4B54-BC8A-370F11D8EFB4}"/>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33441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at Does Psychological Trauma Do to the Brain? | Vantage Recovery">
            <a:extLst>
              <a:ext uri="{FF2B5EF4-FFF2-40B4-BE49-F238E27FC236}">
                <a16:creationId xmlns:a16="http://schemas.microsoft.com/office/drawing/2014/main" id="{45D04CDA-3E64-4583-904D-AC102C8EE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480" y="1264920"/>
            <a:ext cx="6964680" cy="432816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idx="1"/>
          </p:nvPr>
        </p:nvSpPr>
        <p:spPr>
          <a:xfrm>
            <a:off x="4439920" y="5266531"/>
            <a:ext cx="7548880" cy="653097"/>
          </a:xfrm>
          <a:solidFill>
            <a:schemeClr val="tx1">
              <a:lumMod val="20000"/>
              <a:lumOff val="80000"/>
            </a:schemeClr>
          </a:solidFill>
          <a:effectLst>
            <a:innerShdw blurRad="63500" dist="50800" dir="16200000">
              <a:prstClr val="black">
                <a:alpha val="50000"/>
              </a:prstClr>
            </a:innerShdw>
          </a:effectLst>
        </p:spPr>
        <p:txBody>
          <a:bodyPr anchor="ctr">
            <a:normAutofit/>
          </a:bodyPr>
          <a:lstStyle/>
          <a:p>
            <a:pPr algn="ctr"/>
            <a:r>
              <a:rPr lang="en-US" sz="3200" dirty="0">
                <a:solidFill>
                  <a:schemeClr val="tx1"/>
                </a:solidFill>
              </a:rPr>
              <a:t>How Stress Affects the Body and the Brain</a:t>
            </a:r>
          </a:p>
        </p:txBody>
      </p:sp>
      <p:grpSp>
        <p:nvGrpSpPr>
          <p:cNvPr id="6" name="Group 5">
            <a:extLst>
              <a:ext uri="{FF2B5EF4-FFF2-40B4-BE49-F238E27FC236}">
                <a16:creationId xmlns:a16="http://schemas.microsoft.com/office/drawing/2014/main" id="{76AF23A0-A619-4A84-9882-B0E79947503C}"/>
              </a:ext>
            </a:extLst>
          </p:cNvPr>
          <p:cNvGrpSpPr/>
          <p:nvPr/>
        </p:nvGrpSpPr>
        <p:grpSpPr>
          <a:xfrm>
            <a:off x="0" y="26924"/>
            <a:ext cx="4877700" cy="911448"/>
            <a:chOff x="0" y="2824957"/>
            <a:chExt cx="9282896" cy="911448"/>
          </a:xfrm>
        </p:grpSpPr>
        <p:sp>
          <p:nvSpPr>
            <p:cNvPr id="7" name="Title 1">
              <a:extLst>
                <a:ext uri="{FF2B5EF4-FFF2-40B4-BE49-F238E27FC236}">
                  <a16:creationId xmlns:a16="http://schemas.microsoft.com/office/drawing/2014/main" id="{A8FF5291-9EF8-412E-876A-9C0BB833773E}"/>
                </a:ext>
              </a:extLst>
            </p:cNvPr>
            <p:cNvSpPr txBox="1">
              <a:spLocks/>
            </p:cNvSpPr>
            <p:nvPr/>
          </p:nvSpPr>
          <p:spPr>
            <a:xfrm flipV="1">
              <a:off x="0" y="2824957"/>
              <a:ext cx="9282896"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9" name="Title 1">
              <a:extLst>
                <a:ext uri="{FF2B5EF4-FFF2-40B4-BE49-F238E27FC236}">
                  <a16:creationId xmlns:a16="http://schemas.microsoft.com/office/drawing/2014/main" id="{CF78817C-F6D1-4055-BFC8-076E9FA52B9A}"/>
                </a:ext>
              </a:extLst>
            </p:cNvPr>
            <p:cNvSpPr txBox="1">
              <a:spLocks/>
            </p:cNvSpPr>
            <p:nvPr/>
          </p:nvSpPr>
          <p:spPr>
            <a:xfrm>
              <a:off x="350414" y="2974197"/>
              <a:ext cx="8676850"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z="3600" cap="all" dirty="0">
                  <a:solidFill>
                    <a:srgbClr val="3C3D44"/>
                  </a:solidFill>
                  <a:latin typeface="Century Gothic" panose="020B0502020202020204" pitchFamily="34" charset="0"/>
                </a:rPr>
                <a:t>Neurobiology…</a:t>
              </a:r>
              <a:endPar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endParaRPr>
            </a:p>
          </p:txBody>
        </p:sp>
      </p:grpSp>
      <p:grpSp>
        <p:nvGrpSpPr>
          <p:cNvPr id="10" name="Group 9">
            <a:extLst>
              <a:ext uri="{FF2B5EF4-FFF2-40B4-BE49-F238E27FC236}">
                <a16:creationId xmlns:a16="http://schemas.microsoft.com/office/drawing/2014/main" id="{42E36E69-5B46-4D32-A964-751C0365E351}"/>
              </a:ext>
            </a:extLst>
          </p:cNvPr>
          <p:cNvGrpSpPr/>
          <p:nvPr/>
        </p:nvGrpSpPr>
        <p:grpSpPr>
          <a:xfrm>
            <a:off x="2797442" y="825117"/>
            <a:ext cx="1642478" cy="219735"/>
            <a:chOff x="7057282" y="2099387"/>
            <a:chExt cx="1642478" cy="219735"/>
          </a:xfrm>
          <a:effectLst>
            <a:outerShdw blurRad="50800" dist="38100" dir="5400000" algn="t" rotWithShape="0">
              <a:prstClr val="black">
                <a:alpha val="40000"/>
              </a:prstClr>
            </a:outerShdw>
          </a:effectLst>
        </p:grpSpPr>
        <p:sp>
          <p:nvSpPr>
            <p:cNvPr id="11" name="Flowchart: Connector 10">
              <a:extLst>
                <a:ext uri="{FF2B5EF4-FFF2-40B4-BE49-F238E27FC236}">
                  <a16:creationId xmlns:a16="http://schemas.microsoft.com/office/drawing/2014/main" id="{B1B2B2D5-4541-41F0-9AD0-F27BFC77931B}"/>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946D5D4A-38FC-4175-85A8-C280C4CD6948}"/>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8D94E97F-477E-4012-9ED5-7A28E83FCA66}"/>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Connector 13">
              <a:extLst>
                <a:ext uri="{FF2B5EF4-FFF2-40B4-BE49-F238E27FC236}">
                  <a16:creationId xmlns:a16="http://schemas.microsoft.com/office/drawing/2014/main" id="{F0C002E0-C524-4736-8CE3-13C880CC446D}"/>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Connector 12">
              <a:extLst>
                <a:ext uri="{FF2B5EF4-FFF2-40B4-BE49-F238E27FC236}">
                  <a16:creationId xmlns:a16="http://schemas.microsoft.com/office/drawing/2014/main" id="{DDE16277-D30F-498B-94E9-046E02742CC0}"/>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61565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CC9F018B-F7EA-4B7C-950C-601CF3B9011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979534" y="592504"/>
            <a:ext cx="4548849" cy="6116256"/>
          </a:xfrm>
          <a:prstGeom prst="rect">
            <a:avLst/>
          </a:prstGeom>
          <a:effectLst>
            <a:innerShdw blurRad="63500" dist="50800" dir="16200000">
              <a:prstClr val="black">
                <a:alpha val="50000"/>
              </a:prstClr>
            </a:innerShdw>
          </a:effectLst>
        </p:spPr>
      </p:pic>
      <p:pic>
        <p:nvPicPr>
          <p:cNvPr id="4" name="Picture 2" descr="C:\Users\jr4139\AppData\Local\Microsoft\Windows\Temporary Internet Files\Content.IE5\4MT30X4E\Brown-bear-in-spring[1].jpg">
            <a:extLst>
              <a:ext uri="{FF2B5EF4-FFF2-40B4-BE49-F238E27FC236}">
                <a16:creationId xmlns:a16="http://schemas.microsoft.com/office/drawing/2014/main" id="{003FDE4E-AE3F-4B53-8658-325327B0C7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608" y="3898323"/>
            <a:ext cx="3700371" cy="2488500"/>
          </a:xfrm>
          <a:prstGeom prst="rect">
            <a:avLst/>
          </a:prstGeom>
          <a:solidFill>
            <a:srgbClr val="FFFFFF">
              <a:shade val="85000"/>
            </a:srgbClr>
          </a:solidFill>
          <a:ln w="88900" cap="sq">
            <a:solidFill>
              <a:srgbClr val="FFFFFF"/>
            </a:solidFill>
            <a:miter lim="800000"/>
          </a:ln>
          <a:effectLst>
            <a:innerShdw blurRad="63500" dist="50800" dir="16200000">
              <a:prstClr val="black">
                <a:alpha val="50000"/>
              </a:prstClr>
            </a:inn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8917056-72F2-4B42-98BC-1189E52C69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950608" y="1127534"/>
            <a:ext cx="3690504" cy="2470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Arrow: Left 13">
            <a:extLst>
              <a:ext uri="{FF2B5EF4-FFF2-40B4-BE49-F238E27FC236}">
                <a16:creationId xmlns:a16="http://schemas.microsoft.com/office/drawing/2014/main" id="{2B54AF70-51D8-49CB-AFDD-1B97E2EB5E2F}"/>
              </a:ext>
            </a:extLst>
          </p:cNvPr>
          <p:cNvSpPr/>
          <p:nvPr/>
        </p:nvSpPr>
        <p:spPr>
          <a:xfrm rot="439868">
            <a:off x="4839643" y="1895007"/>
            <a:ext cx="3833682" cy="224100"/>
          </a:xfrm>
          <a:prstGeom prst="leftArrow">
            <a:avLst/>
          </a:prstGeom>
          <a:solidFill>
            <a:srgbClr val="FFC0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95BCEA48-673D-41E0-BFDB-189159CD6EEB}"/>
              </a:ext>
            </a:extLst>
          </p:cNvPr>
          <p:cNvSpPr/>
          <p:nvPr/>
        </p:nvSpPr>
        <p:spPr>
          <a:xfrm rot="20088680">
            <a:off x="4645271" y="3286483"/>
            <a:ext cx="4389120" cy="216833"/>
          </a:xfrm>
          <a:prstGeom prst="leftArrow">
            <a:avLst/>
          </a:prstGeom>
          <a:solidFill>
            <a:srgbClr val="FFC0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EE2B00B-1983-47B1-B119-B615A4F8EB82}"/>
              </a:ext>
            </a:extLst>
          </p:cNvPr>
          <p:cNvGrpSpPr/>
          <p:nvPr/>
        </p:nvGrpSpPr>
        <p:grpSpPr>
          <a:xfrm>
            <a:off x="0" y="0"/>
            <a:ext cx="7562126" cy="911448"/>
            <a:chOff x="0" y="2824957"/>
            <a:chExt cx="9282896" cy="911448"/>
          </a:xfrm>
        </p:grpSpPr>
        <p:sp>
          <p:nvSpPr>
            <p:cNvPr id="9" name="Title 1">
              <a:extLst>
                <a:ext uri="{FF2B5EF4-FFF2-40B4-BE49-F238E27FC236}">
                  <a16:creationId xmlns:a16="http://schemas.microsoft.com/office/drawing/2014/main" id="{4FB86B4E-2FA1-4C38-87CC-890626E8F566}"/>
                </a:ext>
              </a:extLst>
            </p:cNvPr>
            <p:cNvSpPr txBox="1">
              <a:spLocks/>
            </p:cNvSpPr>
            <p:nvPr/>
          </p:nvSpPr>
          <p:spPr>
            <a:xfrm flipV="1">
              <a:off x="0" y="2824957"/>
              <a:ext cx="9282896"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1" name="Title 1">
              <a:extLst>
                <a:ext uri="{FF2B5EF4-FFF2-40B4-BE49-F238E27FC236}">
                  <a16:creationId xmlns:a16="http://schemas.microsoft.com/office/drawing/2014/main" id="{3EED8116-B355-423F-8F06-6F4A9BC2F47D}"/>
                </a:ext>
              </a:extLst>
            </p:cNvPr>
            <p:cNvSpPr txBox="1">
              <a:spLocks/>
            </p:cNvSpPr>
            <p:nvPr/>
          </p:nvSpPr>
          <p:spPr>
            <a:xfrm>
              <a:off x="350414" y="2974197"/>
              <a:ext cx="8676850"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z="3600" cap="all" dirty="0">
                  <a:solidFill>
                    <a:srgbClr val="3C3D44"/>
                  </a:solidFill>
                  <a:latin typeface="Century Gothic" panose="020B0502020202020204" pitchFamily="34" charset="0"/>
                </a:rPr>
                <a:t>The human stress response…</a:t>
              </a:r>
              <a:endPar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endParaRPr>
            </a:p>
          </p:txBody>
        </p:sp>
      </p:grpSp>
      <p:grpSp>
        <p:nvGrpSpPr>
          <p:cNvPr id="12" name="Group 11">
            <a:extLst>
              <a:ext uri="{FF2B5EF4-FFF2-40B4-BE49-F238E27FC236}">
                <a16:creationId xmlns:a16="http://schemas.microsoft.com/office/drawing/2014/main" id="{A900766A-EC73-4C82-92D0-84A89B030A6C}"/>
              </a:ext>
            </a:extLst>
          </p:cNvPr>
          <p:cNvGrpSpPr/>
          <p:nvPr/>
        </p:nvGrpSpPr>
        <p:grpSpPr>
          <a:xfrm>
            <a:off x="5503530" y="748340"/>
            <a:ext cx="1642478" cy="219735"/>
            <a:chOff x="7057282" y="2099387"/>
            <a:chExt cx="1642478" cy="219735"/>
          </a:xfrm>
          <a:effectLst>
            <a:outerShdw blurRad="50800" dist="38100" dir="5400000" algn="t" rotWithShape="0">
              <a:prstClr val="black">
                <a:alpha val="40000"/>
              </a:prstClr>
            </a:outerShdw>
          </a:effectLst>
        </p:grpSpPr>
        <p:sp>
          <p:nvSpPr>
            <p:cNvPr id="13" name="Flowchart: Connector 12">
              <a:extLst>
                <a:ext uri="{FF2B5EF4-FFF2-40B4-BE49-F238E27FC236}">
                  <a16:creationId xmlns:a16="http://schemas.microsoft.com/office/drawing/2014/main" id="{D36EC6B0-7BA0-47BE-A21A-9BA4976849B9}"/>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Connector 15">
              <a:extLst>
                <a:ext uri="{FF2B5EF4-FFF2-40B4-BE49-F238E27FC236}">
                  <a16:creationId xmlns:a16="http://schemas.microsoft.com/office/drawing/2014/main" id="{25D24722-73B9-407B-85AA-E68DBA511D70}"/>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85FBE929-D15E-4706-8C52-171BD194085F}"/>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E9D4D9C1-7A26-4825-AD11-A5C53A3A0D2B}"/>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lowchart: Connector 12">
              <a:extLst>
                <a:ext uri="{FF2B5EF4-FFF2-40B4-BE49-F238E27FC236}">
                  <a16:creationId xmlns:a16="http://schemas.microsoft.com/office/drawing/2014/main" id="{D891E7A4-CE91-4553-A472-8F4318C9D94E}"/>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698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4F4E8E-1C6C-46C7-8871-97A450D1D38C}"/>
              </a:ext>
            </a:extLst>
          </p:cNvPr>
          <p:cNvSpPr txBox="1">
            <a:spLocks/>
          </p:cNvSpPr>
          <p:nvPr/>
        </p:nvSpPr>
        <p:spPr>
          <a:xfrm flipV="1">
            <a:off x="0" y="0"/>
            <a:ext cx="11813864" cy="911448"/>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6" name="Title 1">
            <a:extLst>
              <a:ext uri="{FF2B5EF4-FFF2-40B4-BE49-F238E27FC236}">
                <a16:creationId xmlns:a16="http://schemas.microsoft.com/office/drawing/2014/main" id="{A67CF5E9-29DE-4275-9331-EEEFF237E00C}"/>
              </a:ext>
            </a:extLst>
          </p:cNvPr>
          <p:cNvSpPr txBox="1">
            <a:spLocks/>
          </p:cNvSpPr>
          <p:nvPr/>
        </p:nvSpPr>
        <p:spPr>
          <a:xfrm>
            <a:off x="204516" y="146784"/>
            <a:ext cx="11161823"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Fight-flight-freeze-fawn: how it shows up…</a:t>
            </a:r>
          </a:p>
        </p:txBody>
      </p:sp>
      <p:pic>
        <p:nvPicPr>
          <p:cNvPr id="43" name="Picture 42">
            <a:extLst>
              <a:ext uri="{FF2B5EF4-FFF2-40B4-BE49-F238E27FC236}">
                <a16:creationId xmlns:a16="http://schemas.microsoft.com/office/drawing/2014/main" id="{F2199BFE-6243-4E86-8DB2-7D9D16B5D135}"/>
              </a:ext>
            </a:extLst>
          </p:cNvPr>
          <p:cNvPicPr>
            <a:picLocks noChangeAspect="1"/>
          </p:cNvPicPr>
          <p:nvPr/>
        </p:nvPicPr>
        <p:blipFill>
          <a:blip r:embed="rId3"/>
          <a:stretch>
            <a:fillRect/>
          </a:stretch>
        </p:blipFill>
        <p:spPr>
          <a:xfrm>
            <a:off x="449308" y="1328979"/>
            <a:ext cx="2403157" cy="3674805"/>
          </a:xfrm>
          <a:prstGeom prst="rect">
            <a:avLst/>
          </a:prstGeom>
        </p:spPr>
      </p:pic>
      <p:pic>
        <p:nvPicPr>
          <p:cNvPr id="44" name="Picture 43">
            <a:extLst>
              <a:ext uri="{FF2B5EF4-FFF2-40B4-BE49-F238E27FC236}">
                <a16:creationId xmlns:a16="http://schemas.microsoft.com/office/drawing/2014/main" id="{3D532F8A-B087-48D3-8833-8B1BD1715837}"/>
              </a:ext>
            </a:extLst>
          </p:cNvPr>
          <p:cNvPicPr>
            <a:picLocks noChangeAspect="1"/>
          </p:cNvPicPr>
          <p:nvPr/>
        </p:nvPicPr>
        <p:blipFill>
          <a:blip r:embed="rId4"/>
          <a:stretch>
            <a:fillRect/>
          </a:stretch>
        </p:blipFill>
        <p:spPr>
          <a:xfrm>
            <a:off x="3288298" y="1328979"/>
            <a:ext cx="2403393" cy="3690739"/>
          </a:xfrm>
          <a:prstGeom prst="rect">
            <a:avLst/>
          </a:prstGeom>
        </p:spPr>
      </p:pic>
      <p:pic>
        <p:nvPicPr>
          <p:cNvPr id="45" name="Picture 44">
            <a:extLst>
              <a:ext uri="{FF2B5EF4-FFF2-40B4-BE49-F238E27FC236}">
                <a16:creationId xmlns:a16="http://schemas.microsoft.com/office/drawing/2014/main" id="{458AEF13-3B0A-4A4C-8448-39D605B954EB}"/>
              </a:ext>
            </a:extLst>
          </p:cNvPr>
          <p:cNvPicPr>
            <a:picLocks noChangeAspect="1"/>
          </p:cNvPicPr>
          <p:nvPr/>
        </p:nvPicPr>
        <p:blipFill>
          <a:blip r:embed="rId5"/>
          <a:stretch>
            <a:fillRect/>
          </a:stretch>
        </p:blipFill>
        <p:spPr>
          <a:xfrm>
            <a:off x="6096000" y="1328979"/>
            <a:ext cx="2443203" cy="4057155"/>
          </a:xfrm>
          <a:prstGeom prst="rect">
            <a:avLst/>
          </a:prstGeom>
        </p:spPr>
      </p:pic>
      <p:pic>
        <p:nvPicPr>
          <p:cNvPr id="46" name="Picture 45">
            <a:extLst>
              <a:ext uri="{FF2B5EF4-FFF2-40B4-BE49-F238E27FC236}">
                <a16:creationId xmlns:a16="http://schemas.microsoft.com/office/drawing/2014/main" id="{9A1C3318-4B4A-4462-B513-F6507177FF17}"/>
              </a:ext>
            </a:extLst>
          </p:cNvPr>
          <p:cNvPicPr>
            <a:picLocks noChangeAspect="1"/>
          </p:cNvPicPr>
          <p:nvPr/>
        </p:nvPicPr>
        <p:blipFill>
          <a:blip r:embed="rId6"/>
          <a:stretch>
            <a:fillRect/>
          </a:stretch>
        </p:blipFill>
        <p:spPr>
          <a:xfrm>
            <a:off x="9044537" y="1328979"/>
            <a:ext cx="2698155" cy="3968108"/>
          </a:xfrm>
          <a:prstGeom prst="rect">
            <a:avLst/>
          </a:prstGeom>
        </p:spPr>
      </p:pic>
      <p:grpSp>
        <p:nvGrpSpPr>
          <p:cNvPr id="47" name="Group 46">
            <a:extLst>
              <a:ext uri="{FF2B5EF4-FFF2-40B4-BE49-F238E27FC236}">
                <a16:creationId xmlns:a16="http://schemas.microsoft.com/office/drawing/2014/main" id="{9563C5F7-E901-4205-B777-8E73F91641EA}"/>
              </a:ext>
            </a:extLst>
          </p:cNvPr>
          <p:cNvGrpSpPr/>
          <p:nvPr/>
        </p:nvGrpSpPr>
        <p:grpSpPr>
          <a:xfrm>
            <a:off x="9723861" y="801580"/>
            <a:ext cx="1642478" cy="219735"/>
            <a:chOff x="7057282" y="2099387"/>
            <a:chExt cx="1642478" cy="219735"/>
          </a:xfrm>
          <a:effectLst>
            <a:outerShdw blurRad="50800" dist="38100" dir="5400000" algn="t" rotWithShape="0">
              <a:prstClr val="black">
                <a:alpha val="40000"/>
              </a:prstClr>
            </a:outerShdw>
          </a:effectLst>
        </p:grpSpPr>
        <p:sp>
          <p:nvSpPr>
            <p:cNvPr id="48" name="Flowchart: Connector 47">
              <a:extLst>
                <a:ext uri="{FF2B5EF4-FFF2-40B4-BE49-F238E27FC236}">
                  <a16:creationId xmlns:a16="http://schemas.microsoft.com/office/drawing/2014/main" id="{08FBC674-DB02-4FB9-A45C-578CD0675C57}"/>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Connector 48">
              <a:extLst>
                <a:ext uri="{FF2B5EF4-FFF2-40B4-BE49-F238E27FC236}">
                  <a16:creationId xmlns:a16="http://schemas.microsoft.com/office/drawing/2014/main" id="{D209236A-7049-4F64-BE1D-1F671E562509}"/>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lowchart: Connector 49">
              <a:extLst>
                <a:ext uri="{FF2B5EF4-FFF2-40B4-BE49-F238E27FC236}">
                  <a16:creationId xmlns:a16="http://schemas.microsoft.com/office/drawing/2014/main" id="{2B237BE6-56DF-4C77-82D9-BD1D866BEC14}"/>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lowchart: Connector 50">
              <a:extLst>
                <a:ext uri="{FF2B5EF4-FFF2-40B4-BE49-F238E27FC236}">
                  <a16:creationId xmlns:a16="http://schemas.microsoft.com/office/drawing/2014/main" id="{3F08A10C-6522-4DC4-AD35-21EB0A78DDBA}"/>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Flowchart: Connector 12">
              <a:extLst>
                <a:ext uri="{FF2B5EF4-FFF2-40B4-BE49-F238E27FC236}">
                  <a16:creationId xmlns:a16="http://schemas.microsoft.com/office/drawing/2014/main" id="{3026D5B3-E966-4379-8838-E8997F4821EE}"/>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43415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8589EF2-DE0F-44C7-B11E-F845A9E3FE46}"/>
              </a:ext>
            </a:extLst>
          </p:cNvPr>
          <p:cNvGrpSpPr/>
          <p:nvPr/>
        </p:nvGrpSpPr>
        <p:grpSpPr>
          <a:xfrm>
            <a:off x="5506723" y="1104233"/>
            <a:ext cx="6248397" cy="4649535"/>
            <a:chOff x="1499020" y="1476945"/>
            <a:chExt cx="5161178" cy="3923357"/>
          </a:xfrm>
        </p:grpSpPr>
        <p:sp>
          <p:nvSpPr>
            <p:cNvPr id="8" name="Freeform: Shape 7">
              <a:extLst>
                <a:ext uri="{FF2B5EF4-FFF2-40B4-BE49-F238E27FC236}">
                  <a16:creationId xmlns:a16="http://schemas.microsoft.com/office/drawing/2014/main" id="{56AA8300-B281-4B6D-9523-7DAD1AB2FAA6}"/>
                </a:ext>
              </a:extLst>
            </p:cNvPr>
            <p:cNvSpPr/>
            <p:nvPr/>
          </p:nvSpPr>
          <p:spPr>
            <a:xfrm>
              <a:off x="2186213" y="3429000"/>
              <a:ext cx="516447" cy="1561809"/>
            </a:xfrm>
            <a:custGeom>
              <a:avLst/>
              <a:gdLst>
                <a:gd name="connsiteX0" fmla="*/ 0 w 516447"/>
                <a:gd name="connsiteY0" fmla="*/ 0 h 1561809"/>
                <a:gd name="connsiteX1" fmla="*/ 258223 w 516447"/>
                <a:gd name="connsiteY1" fmla="*/ 0 h 1561809"/>
                <a:gd name="connsiteX2" fmla="*/ 258223 w 516447"/>
                <a:gd name="connsiteY2" fmla="*/ 1561809 h 1561809"/>
                <a:gd name="connsiteX3" fmla="*/ 516447 w 516447"/>
                <a:gd name="connsiteY3" fmla="*/ 1561809 h 1561809"/>
              </a:gdLst>
              <a:ahLst/>
              <a:cxnLst>
                <a:cxn ang="0">
                  <a:pos x="connsiteX0" y="connsiteY0"/>
                </a:cxn>
                <a:cxn ang="0">
                  <a:pos x="connsiteX1" y="connsiteY1"/>
                </a:cxn>
                <a:cxn ang="0">
                  <a:pos x="connsiteX2" y="connsiteY2"/>
                </a:cxn>
                <a:cxn ang="0">
                  <a:pos x="connsiteX3" y="connsiteY3"/>
                </a:cxn>
              </a:cxnLst>
              <a:rect l="l" t="t" r="r" b="b"/>
              <a:pathLst>
                <a:path w="516447" h="1561809">
                  <a:moveTo>
                    <a:pt x="0" y="0"/>
                  </a:moveTo>
                  <a:lnTo>
                    <a:pt x="258223" y="0"/>
                  </a:lnTo>
                  <a:lnTo>
                    <a:pt x="258223" y="1561809"/>
                  </a:lnTo>
                  <a:lnTo>
                    <a:pt x="516447" y="1561809"/>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9799" tIns="739780" rIns="229799" bIns="739780" numCol="1" spcCol="1270" anchor="ctr" anchorCtr="0">
              <a:noAutofit/>
            </a:bodyPr>
            <a:lstStyle/>
            <a:p>
              <a:pPr marL="0" lvl="0" indent="0" algn="ctr" defTabSz="266700">
                <a:lnSpc>
                  <a:spcPct val="90000"/>
                </a:lnSpc>
                <a:spcBef>
                  <a:spcPct val="0"/>
                </a:spcBef>
                <a:spcAft>
                  <a:spcPct val="35000"/>
                </a:spcAft>
                <a:buNone/>
              </a:pPr>
              <a:endParaRPr lang="en-US" sz="600" kern="1200"/>
            </a:p>
          </p:txBody>
        </p:sp>
        <p:sp>
          <p:nvSpPr>
            <p:cNvPr id="9" name="Freeform: Shape 8">
              <a:extLst>
                <a:ext uri="{FF2B5EF4-FFF2-40B4-BE49-F238E27FC236}">
                  <a16:creationId xmlns:a16="http://schemas.microsoft.com/office/drawing/2014/main" id="{DA9979AC-9E02-49B8-985D-A854CC99D69F}"/>
                </a:ext>
              </a:extLst>
            </p:cNvPr>
            <p:cNvSpPr/>
            <p:nvPr/>
          </p:nvSpPr>
          <p:spPr>
            <a:xfrm>
              <a:off x="2186213" y="3429000"/>
              <a:ext cx="516447" cy="546005"/>
            </a:xfrm>
            <a:custGeom>
              <a:avLst/>
              <a:gdLst>
                <a:gd name="connsiteX0" fmla="*/ 0 w 516447"/>
                <a:gd name="connsiteY0" fmla="*/ 0 h 546005"/>
                <a:gd name="connsiteX1" fmla="*/ 258223 w 516447"/>
                <a:gd name="connsiteY1" fmla="*/ 0 h 546005"/>
                <a:gd name="connsiteX2" fmla="*/ 258223 w 516447"/>
                <a:gd name="connsiteY2" fmla="*/ 546005 h 546005"/>
                <a:gd name="connsiteX3" fmla="*/ 516447 w 516447"/>
                <a:gd name="connsiteY3" fmla="*/ 546005 h 546005"/>
              </a:gdLst>
              <a:ahLst/>
              <a:cxnLst>
                <a:cxn ang="0">
                  <a:pos x="connsiteX0" y="connsiteY0"/>
                </a:cxn>
                <a:cxn ang="0">
                  <a:pos x="connsiteX1" y="connsiteY1"/>
                </a:cxn>
                <a:cxn ang="0">
                  <a:pos x="connsiteX2" y="connsiteY2"/>
                </a:cxn>
                <a:cxn ang="0">
                  <a:pos x="connsiteX3" y="connsiteY3"/>
                </a:cxn>
              </a:cxnLst>
              <a:rect l="l" t="t" r="r" b="b"/>
              <a:pathLst>
                <a:path w="516447" h="546005">
                  <a:moveTo>
                    <a:pt x="0" y="0"/>
                  </a:moveTo>
                  <a:lnTo>
                    <a:pt x="258223" y="0"/>
                  </a:lnTo>
                  <a:lnTo>
                    <a:pt x="258223" y="546005"/>
                  </a:lnTo>
                  <a:lnTo>
                    <a:pt x="516447" y="546005"/>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2135" tIns="254213" rIns="252135" bIns="25421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0" name="Freeform: Shape 9">
              <a:extLst>
                <a:ext uri="{FF2B5EF4-FFF2-40B4-BE49-F238E27FC236}">
                  <a16:creationId xmlns:a16="http://schemas.microsoft.com/office/drawing/2014/main" id="{66C7940C-239A-4402-9E0D-63B521075E4C}"/>
                </a:ext>
              </a:extLst>
            </p:cNvPr>
            <p:cNvSpPr/>
            <p:nvPr/>
          </p:nvSpPr>
          <p:spPr>
            <a:xfrm>
              <a:off x="2186213" y="2959201"/>
              <a:ext cx="516447" cy="469798"/>
            </a:xfrm>
            <a:custGeom>
              <a:avLst/>
              <a:gdLst>
                <a:gd name="connsiteX0" fmla="*/ 0 w 516447"/>
                <a:gd name="connsiteY0" fmla="*/ 469798 h 469798"/>
                <a:gd name="connsiteX1" fmla="*/ 258223 w 516447"/>
                <a:gd name="connsiteY1" fmla="*/ 469798 h 469798"/>
                <a:gd name="connsiteX2" fmla="*/ 258223 w 516447"/>
                <a:gd name="connsiteY2" fmla="*/ 0 h 469798"/>
                <a:gd name="connsiteX3" fmla="*/ 516447 w 516447"/>
                <a:gd name="connsiteY3" fmla="*/ 0 h 469798"/>
              </a:gdLst>
              <a:ahLst/>
              <a:cxnLst>
                <a:cxn ang="0">
                  <a:pos x="connsiteX0" y="connsiteY0"/>
                </a:cxn>
                <a:cxn ang="0">
                  <a:pos x="connsiteX1" y="connsiteY1"/>
                </a:cxn>
                <a:cxn ang="0">
                  <a:pos x="connsiteX2" y="connsiteY2"/>
                </a:cxn>
                <a:cxn ang="0">
                  <a:pos x="connsiteX3" y="connsiteY3"/>
                </a:cxn>
              </a:cxnLst>
              <a:rect l="l" t="t" r="r" b="b"/>
              <a:pathLst>
                <a:path w="516447" h="469798">
                  <a:moveTo>
                    <a:pt x="0" y="469798"/>
                  </a:moveTo>
                  <a:lnTo>
                    <a:pt x="258223" y="469798"/>
                  </a:lnTo>
                  <a:lnTo>
                    <a:pt x="258223" y="0"/>
                  </a:lnTo>
                  <a:lnTo>
                    <a:pt x="516447" y="0"/>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3470" tIns="217445" rIns="253469" bIns="21744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DE795148-638E-429C-A9FA-F0ADBE2C2024}"/>
                </a:ext>
              </a:extLst>
            </p:cNvPr>
            <p:cNvSpPr/>
            <p:nvPr/>
          </p:nvSpPr>
          <p:spPr>
            <a:xfrm>
              <a:off x="2152637" y="1924542"/>
              <a:ext cx="583818" cy="1504457"/>
            </a:xfrm>
            <a:custGeom>
              <a:avLst/>
              <a:gdLst>
                <a:gd name="connsiteX0" fmla="*/ 0 w 583818"/>
                <a:gd name="connsiteY0" fmla="*/ 1504457 h 1504457"/>
                <a:gd name="connsiteX1" fmla="*/ 291909 w 583818"/>
                <a:gd name="connsiteY1" fmla="*/ 1504457 h 1504457"/>
                <a:gd name="connsiteX2" fmla="*/ 291909 w 583818"/>
                <a:gd name="connsiteY2" fmla="*/ 0 h 1504457"/>
                <a:gd name="connsiteX3" fmla="*/ 583818 w 583818"/>
                <a:gd name="connsiteY3" fmla="*/ 0 h 1504457"/>
              </a:gdLst>
              <a:ahLst/>
              <a:cxnLst>
                <a:cxn ang="0">
                  <a:pos x="connsiteX0" y="connsiteY0"/>
                </a:cxn>
                <a:cxn ang="0">
                  <a:pos x="connsiteX1" y="connsiteY1"/>
                </a:cxn>
                <a:cxn ang="0">
                  <a:pos x="connsiteX2" y="connsiteY2"/>
                </a:cxn>
                <a:cxn ang="0">
                  <a:pos x="connsiteX3" y="connsiteY3"/>
                </a:cxn>
              </a:cxnLst>
              <a:rect l="l" t="t" r="r" b="b"/>
              <a:pathLst>
                <a:path w="583818" h="1504457">
                  <a:moveTo>
                    <a:pt x="0" y="1504457"/>
                  </a:moveTo>
                  <a:lnTo>
                    <a:pt x="291909" y="1504457"/>
                  </a:lnTo>
                  <a:lnTo>
                    <a:pt x="291909" y="0"/>
                  </a:lnTo>
                  <a:lnTo>
                    <a:pt x="583818" y="0"/>
                  </a:lnTo>
                </a:path>
              </a:pathLst>
            </a:custGeom>
            <a:noFill/>
            <a:ln>
              <a:solidFill>
                <a:schemeClr val="tx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64265" tIns="711885" rIns="264265" bIns="711884" numCol="1" spcCol="1270" anchor="ctr" anchorCtr="0">
              <a:noAutofit/>
            </a:bodyPr>
            <a:lstStyle/>
            <a:p>
              <a:pPr marL="0" lvl="0" indent="0" algn="ctr" defTabSz="266700">
                <a:lnSpc>
                  <a:spcPct val="90000"/>
                </a:lnSpc>
                <a:spcBef>
                  <a:spcPct val="0"/>
                </a:spcBef>
                <a:spcAft>
                  <a:spcPct val="35000"/>
                </a:spcAft>
                <a:buNone/>
              </a:pPr>
              <a:endParaRPr lang="en-US" sz="600" kern="1200"/>
            </a:p>
          </p:txBody>
        </p:sp>
        <p:sp>
          <p:nvSpPr>
            <p:cNvPr id="12" name="Freeform: Shape 11">
              <a:extLst>
                <a:ext uri="{FF2B5EF4-FFF2-40B4-BE49-F238E27FC236}">
                  <a16:creationId xmlns:a16="http://schemas.microsoft.com/office/drawing/2014/main" id="{2484EBB2-A30B-4B46-8F58-1D7836FD427B}"/>
                </a:ext>
              </a:extLst>
            </p:cNvPr>
            <p:cNvSpPr/>
            <p:nvPr/>
          </p:nvSpPr>
          <p:spPr>
            <a:xfrm rot="16200000">
              <a:off x="302564" y="3120999"/>
              <a:ext cx="3052840" cy="659927"/>
            </a:xfrm>
            <a:custGeom>
              <a:avLst/>
              <a:gdLst>
                <a:gd name="connsiteX0" fmla="*/ 0 w 3517637"/>
                <a:gd name="connsiteY0" fmla="*/ 0 h 659927"/>
                <a:gd name="connsiteX1" fmla="*/ 3517637 w 3517637"/>
                <a:gd name="connsiteY1" fmla="*/ 0 h 659927"/>
                <a:gd name="connsiteX2" fmla="*/ 3517637 w 3517637"/>
                <a:gd name="connsiteY2" fmla="*/ 659927 h 659927"/>
                <a:gd name="connsiteX3" fmla="*/ 0 w 3517637"/>
                <a:gd name="connsiteY3" fmla="*/ 659927 h 659927"/>
                <a:gd name="connsiteX4" fmla="*/ 0 w 3517637"/>
                <a:gd name="connsiteY4" fmla="*/ 0 h 65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637" h="659927">
                  <a:moveTo>
                    <a:pt x="0" y="0"/>
                  </a:moveTo>
                  <a:lnTo>
                    <a:pt x="3517637" y="0"/>
                  </a:lnTo>
                  <a:lnTo>
                    <a:pt x="3517637" y="659927"/>
                  </a:lnTo>
                  <a:lnTo>
                    <a:pt x="0" y="659927"/>
                  </a:lnTo>
                  <a:lnTo>
                    <a:pt x="0" y="0"/>
                  </a:lnTo>
                  <a:close/>
                </a:path>
              </a:pathLst>
            </a:custGeom>
            <a:solidFill>
              <a:srgbClr val="86A4BA"/>
            </a:solidFill>
            <a:ln>
              <a:noFill/>
            </a:ln>
            <a:effectLst>
              <a:innerShdw blurRad="63500" dist="50800" dir="16200000">
                <a:prstClr val="black">
                  <a:alpha val="50000"/>
                </a:prstClr>
              </a:innerShdw>
            </a:effectLst>
          </p:spPr>
          <p:style>
            <a:lnRef idx="2">
              <a:scrgbClr r="0" g="0" b="0"/>
            </a:lnRef>
            <a:fillRef idx="1">
              <a:scrgbClr r="0" g="0" b="0"/>
            </a:fillRef>
            <a:effectRef idx="0">
              <a:scrgbClr r="0" g="0" b="0"/>
            </a:effectRef>
            <a:fontRef idx="minor">
              <a:schemeClr val="lt1"/>
            </a:fontRef>
          </p:style>
          <p:txBody>
            <a:bodyPr spcFirstLastPara="0" vert="horz" wrap="square" lIns="25399" tIns="25400" rIns="25401" bIns="25400" numCol="1" spcCol="1270" anchor="ctr" anchorCtr="0">
              <a:noAutofit/>
            </a:bodyPr>
            <a:lstStyle/>
            <a:p>
              <a:pPr marL="0" lvl="0" indent="0" algn="ctr" defTabSz="1778000">
                <a:lnSpc>
                  <a:spcPct val="90000"/>
                </a:lnSpc>
                <a:spcBef>
                  <a:spcPct val="0"/>
                </a:spcBef>
                <a:spcAft>
                  <a:spcPct val="35000"/>
                </a:spcAft>
                <a:buNone/>
              </a:pPr>
              <a:r>
                <a:rPr lang="en-US" sz="4000" b="1" kern="1200" cap="all">
                  <a:solidFill>
                    <a:schemeClr val="tx1"/>
                  </a:solidFill>
                  <a:latin typeface="Century Gothic" panose="020B0502020202020204" pitchFamily="34" charset="0"/>
                  <a:cs typeface="Aharoni" panose="02010803020104030203" pitchFamily="2" charset="-79"/>
                </a:rPr>
                <a:t>Short-Term</a:t>
              </a:r>
            </a:p>
          </p:txBody>
        </p:sp>
        <p:sp>
          <p:nvSpPr>
            <p:cNvPr id="13" name="Freeform: Shape 12">
              <a:extLst>
                <a:ext uri="{FF2B5EF4-FFF2-40B4-BE49-F238E27FC236}">
                  <a16:creationId xmlns:a16="http://schemas.microsoft.com/office/drawing/2014/main" id="{4C6A5A7C-D2F3-4B31-851A-F31335B6378E}"/>
                </a:ext>
              </a:extLst>
            </p:cNvPr>
            <p:cNvSpPr/>
            <p:nvPr/>
          </p:nvSpPr>
          <p:spPr>
            <a:xfrm>
              <a:off x="2706455" y="1476945"/>
              <a:ext cx="3953743" cy="895194"/>
            </a:xfrm>
            <a:custGeom>
              <a:avLst/>
              <a:gdLst>
                <a:gd name="connsiteX0" fmla="*/ 0 w 3953743"/>
                <a:gd name="connsiteY0" fmla="*/ 0 h 895194"/>
                <a:gd name="connsiteX1" fmla="*/ 3953743 w 3953743"/>
                <a:gd name="connsiteY1" fmla="*/ 0 h 895194"/>
                <a:gd name="connsiteX2" fmla="*/ 3953743 w 3953743"/>
                <a:gd name="connsiteY2" fmla="*/ 895194 h 895194"/>
                <a:gd name="connsiteX3" fmla="*/ 0 w 3953743"/>
                <a:gd name="connsiteY3" fmla="*/ 895194 h 895194"/>
                <a:gd name="connsiteX4" fmla="*/ 0 w 3953743"/>
                <a:gd name="connsiteY4" fmla="*/ 0 h 89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743" h="895194">
                  <a:moveTo>
                    <a:pt x="0" y="0"/>
                  </a:moveTo>
                  <a:lnTo>
                    <a:pt x="3953743" y="0"/>
                  </a:lnTo>
                  <a:lnTo>
                    <a:pt x="3953743" y="895194"/>
                  </a:lnTo>
                  <a:lnTo>
                    <a:pt x="0" y="895194"/>
                  </a:lnTo>
                  <a:lnTo>
                    <a:pt x="0" y="0"/>
                  </a:lnTo>
                  <a:close/>
                </a:path>
              </a:pathLst>
            </a:custGeom>
            <a:solidFill>
              <a:srgbClr val="C7D5DF"/>
            </a:solidFill>
            <a:ln>
              <a:noFill/>
            </a:ln>
            <a:effectLst>
              <a:innerShdw blurRad="63500" dist="50800" dir="16200000">
                <a:prstClr val="black">
                  <a:alpha val="50000"/>
                </a:prstClr>
              </a:inn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200" b="1" kern="1200">
                  <a:solidFill>
                    <a:schemeClr val="tx1">
                      <a:lumMod val="50000"/>
                    </a:schemeClr>
                  </a:solidFill>
                  <a:latin typeface="Calibri" panose="020F0502020204030204" pitchFamily="34" charset="0"/>
                  <a:cs typeface="Calibri" panose="020F0502020204030204" pitchFamily="34" charset="0"/>
                </a:rPr>
                <a:t>Physical Changes occur throughout the body quickly without thought</a:t>
              </a:r>
            </a:p>
          </p:txBody>
        </p:sp>
        <p:sp>
          <p:nvSpPr>
            <p:cNvPr id="14" name="Freeform: Shape 13">
              <a:extLst>
                <a:ext uri="{FF2B5EF4-FFF2-40B4-BE49-F238E27FC236}">
                  <a16:creationId xmlns:a16="http://schemas.microsoft.com/office/drawing/2014/main" id="{9627CE07-0286-411E-B0D7-64D94B66F841}"/>
                </a:ext>
              </a:extLst>
            </p:cNvPr>
            <p:cNvSpPr/>
            <p:nvPr/>
          </p:nvSpPr>
          <p:spPr>
            <a:xfrm>
              <a:off x="2702660" y="2549708"/>
              <a:ext cx="3953743" cy="818986"/>
            </a:xfrm>
            <a:custGeom>
              <a:avLst/>
              <a:gdLst>
                <a:gd name="connsiteX0" fmla="*/ 0 w 3953743"/>
                <a:gd name="connsiteY0" fmla="*/ 0 h 818986"/>
                <a:gd name="connsiteX1" fmla="*/ 3953743 w 3953743"/>
                <a:gd name="connsiteY1" fmla="*/ 0 h 818986"/>
                <a:gd name="connsiteX2" fmla="*/ 3953743 w 3953743"/>
                <a:gd name="connsiteY2" fmla="*/ 818986 h 818986"/>
                <a:gd name="connsiteX3" fmla="*/ 0 w 3953743"/>
                <a:gd name="connsiteY3" fmla="*/ 818986 h 818986"/>
                <a:gd name="connsiteX4" fmla="*/ 0 w 3953743"/>
                <a:gd name="connsiteY4" fmla="*/ 0 h 81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743" h="818986">
                  <a:moveTo>
                    <a:pt x="0" y="0"/>
                  </a:moveTo>
                  <a:lnTo>
                    <a:pt x="3953743" y="0"/>
                  </a:lnTo>
                  <a:lnTo>
                    <a:pt x="3953743" y="818986"/>
                  </a:lnTo>
                  <a:lnTo>
                    <a:pt x="0" y="818986"/>
                  </a:lnTo>
                  <a:lnTo>
                    <a:pt x="0" y="0"/>
                  </a:lnTo>
                  <a:close/>
                </a:path>
              </a:pathLst>
            </a:custGeom>
            <a:solidFill>
              <a:srgbClr val="E4EDDF"/>
            </a:solidFill>
            <a:ln>
              <a:noFill/>
            </a:ln>
            <a:effectLst>
              <a:innerShdw blurRad="63500" dist="50800" dir="16200000">
                <a:prstClr val="black">
                  <a:alpha val="50000"/>
                </a:prstClr>
              </a:inn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200" b="1" kern="1200">
                  <a:solidFill>
                    <a:schemeClr val="tx1">
                      <a:lumMod val="50000"/>
                    </a:schemeClr>
                  </a:solidFill>
                  <a:latin typeface="Calibri" panose="020F0502020204030204" pitchFamily="34" charset="0"/>
                  <a:cs typeface="Calibri" panose="020F0502020204030204" pitchFamily="34" charset="0"/>
                </a:rPr>
                <a:t>Inability to access Thinking –       “Upstairs Brain”</a:t>
              </a:r>
            </a:p>
          </p:txBody>
        </p:sp>
        <p:sp>
          <p:nvSpPr>
            <p:cNvPr id="15" name="Freeform: Shape 14">
              <a:extLst>
                <a:ext uri="{FF2B5EF4-FFF2-40B4-BE49-F238E27FC236}">
                  <a16:creationId xmlns:a16="http://schemas.microsoft.com/office/drawing/2014/main" id="{53F9CA10-A97B-4DCE-A318-169B0C3241BC}"/>
                </a:ext>
              </a:extLst>
            </p:cNvPr>
            <p:cNvSpPr/>
            <p:nvPr/>
          </p:nvSpPr>
          <p:spPr>
            <a:xfrm>
              <a:off x="2702660" y="3565512"/>
              <a:ext cx="3953743" cy="818986"/>
            </a:xfrm>
            <a:custGeom>
              <a:avLst/>
              <a:gdLst>
                <a:gd name="connsiteX0" fmla="*/ 0 w 3953743"/>
                <a:gd name="connsiteY0" fmla="*/ 0 h 818986"/>
                <a:gd name="connsiteX1" fmla="*/ 3953743 w 3953743"/>
                <a:gd name="connsiteY1" fmla="*/ 0 h 818986"/>
                <a:gd name="connsiteX2" fmla="*/ 3953743 w 3953743"/>
                <a:gd name="connsiteY2" fmla="*/ 818986 h 818986"/>
                <a:gd name="connsiteX3" fmla="*/ 0 w 3953743"/>
                <a:gd name="connsiteY3" fmla="*/ 818986 h 818986"/>
                <a:gd name="connsiteX4" fmla="*/ 0 w 3953743"/>
                <a:gd name="connsiteY4" fmla="*/ 0 h 81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743" h="818986">
                  <a:moveTo>
                    <a:pt x="0" y="0"/>
                  </a:moveTo>
                  <a:lnTo>
                    <a:pt x="3953743" y="0"/>
                  </a:lnTo>
                  <a:lnTo>
                    <a:pt x="3953743" y="818986"/>
                  </a:lnTo>
                  <a:lnTo>
                    <a:pt x="0" y="818986"/>
                  </a:lnTo>
                  <a:lnTo>
                    <a:pt x="0" y="0"/>
                  </a:lnTo>
                  <a:close/>
                </a:path>
              </a:pathLst>
            </a:custGeom>
            <a:solidFill>
              <a:srgbClr val="FFF8E1"/>
            </a:solidFill>
            <a:ln>
              <a:noFill/>
            </a:ln>
            <a:effectLst>
              <a:innerShdw blurRad="63500" dist="50800" dir="16200000">
                <a:prstClr val="black">
                  <a:alpha val="50000"/>
                </a:prstClr>
              </a:inn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Font typeface="Arial" panose="020B0604020202020204" pitchFamily="34" charset="0"/>
                <a:buNone/>
              </a:pPr>
              <a:r>
                <a:rPr lang="en-US" sz="2200" b="1" kern="1200">
                  <a:solidFill>
                    <a:schemeClr val="tx1">
                      <a:lumMod val="50000"/>
                    </a:schemeClr>
                  </a:solidFill>
                  <a:latin typeface="Calibri" panose="020F0502020204030204" pitchFamily="34" charset="0"/>
                  <a:cs typeface="Calibri" panose="020F0502020204030204" pitchFamily="34" charset="0"/>
                </a:rPr>
                <a:t>Emotionally Reactive or Shut Down</a:t>
              </a:r>
            </a:p>
          </p:txBody>
        </p:sp>
        <p:sp>
          <p:nvSpPr>
            <p:cNvPr id="16" name="Freeform: Shape 15">
              <a:extLst>
                <a:ext uri="{FF2B5EF4-FFF2-40B4-BE49-F238E27FC236}">
                  <a16:creationId xmlns:a16="http://schemas.microsoft.com/office/drawing/2014/main" id="{3EE8A857-8114-414E-99EB-1DFDDFB07236}"/>
                </a:ext>
              </a:extLst>
            </p:cNvPr>
            <p:cNvSpPr/>
            <p:nvPr/>
          </p:nvSpPr>
          <p:spPr>
            <a:xfrm>
              <a:off x="2702660" y="4581316"/>
              <a:ext cx="3953743" cy="818986"/>
            </a:xfrm>
            <a:custGeom>
              <a:avLst/>
              <a:gdLst>
                <a:gd name="connsiteX0" fmla="*/ 0 w 3953743"/>
                <a:gd name="connsiteY0" fmla="*/ 0 h 818986"/>
                <a:gd name="connsiteX1" fmla="*/ 3953743 w 3953743"/>
                <a:gd name="connsiteY1" fmla="*/ 0 h 818986"/>
                <a:gd name="connsiteX2" fmla="*/ 3953743 w 3953743"/>
                <a:gd name="connsiteY2" fmla="*/ 818986 h 818986"/>
                <a:gd name="connsiteX3" fmla="*/ 0 w 3953743"/>
                <a:gd name="connsiteY3" fmla="*/ 818986 h 818986"/>
                <a:gd name="connsiteX4" fmla="*/ 0 w 3953743"/>
                <a:gd name="connsiteY4" fmla="*/ 0 h 81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743" h="818986">
                  <a:moveTo>
                    <a:pt x="0" y="0"/>
                  </a:moveTo>
                  <a:lnTo>
                    <a:pt x="3953743" y="0"/>
                  </a:lnTo>
                  <a:lnTo>
                    <a:pt x="3953743" y="818986"/>
                  </a:lnTo>
                  <a:lnTo>
                    <a:pt x="0" y="818986"/>
                  </a:lnTo>
                  <a:lnTo>
                    <a:pt x="0" y="0"/>
                  </a:lnTo>
                  <a:close/>
                </a:path>
              </a:pathLst>
            </a:custGeom>
            <a:solidFill>
              <a:srgbClr val="FAE1CA"/>
            </a:solidFill>
            <a:ln>
              <a:noFill/>
            </a:ln>
            <a:effectLst>
              <a:innerShdw blurRad="63500" dist="50800" dir="16200000">
                <a:prstClr val="black">
                  <a:alpha val="50000"/>
                </a:prstClr>
              </a:innerShdw>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200" b="1" kern="1200">
                  <a:solidFill>
                    <a:schemeClr val="tx1">
                      <a:lumMod val="50000"/>
                    </a:schemeClr>
                  </a:solidFill>
                  <a:latin typeface="Calibri" panose="020F0502020204030204" pitchFamily="34" charset="0"/>
                  <a:cs typeface="Calibri" panose="020F0502020204030204" pitchFamily="34" charset="0"/>
                </a:rPr>
                <a:t>May misperceive others’ intentions</a:t>
              </a:r>
            </a:p>
          </p:txBody>
        </p:sp>
      </p:grpSp>
      <p:pic>
        <p:nvPicPr>
          <p:cNvPr id="18" name="Picture 18" descr="19,408 Mind Waves Stock Photos, Pictures &amp; Royalty-Free Images - iStock">
            <a:extLst>
              <a:ext uri="{FF2B5EF4-FFF2-40B4-BE49-F238E27FC236}">
                <a16:creationId xmlns:a16="http://schemas.microsoft.com/office/drawing/2014/main" id="{57D6FE55-1906-4484-8AB4-0170D644C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01" y="1171963"/>
            <a:ext cx="5117970" cy="43483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Connector 34">
            <a:extLst>
              <a:ext uri="{FF2B5EF4-FFF2-40B4-BE49-F238E27FC236}">
                <a16:creationId xmlns:a16="http://schemas.microsoft.com/office/drawing/2014/main" id="{B49A423E-D7E4-4FB1-B0C0-1D8810AFF47A}"/>
              </a:ext>
            </a:extLst>
          </p:cNvPr>
          <p:cNvSpPr/>
          <p:nvPr/>
        </p:nvSpPr>
        <p:spPr>
          <a:xfrm>
            <a:off x="6609550" y="1198184"/>
            <a:ext cx="3657600" cy="3657600"/>
          </a:xfrm>
          <a:prstGeom prst="flowChartConnector">
            <a:avLst/>
          </a:prstGeom>
          <a:solidFill>
            <a:schemeClr val="tx2">
              <a:lumMod val="50000"/>
              <a:lumOff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401A6B1-050C-48FB-A755-170DCBB64645}"/>
              </a:ext>
            </a:extLst>
          </p:cNvPr>
          <p:cNvSpPr txBox="1"/>
          <p:nvPr/>
        </p:nvSpPr>
        <p:spPr>
          <a:xfrm>
            <a:off x="7195535" y="2486823"/>
            <a:ext cx="248563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cap="all">
                <a:solidFill>
                  <a:schemeClr val="bg1"/>
                </a:solidFill>
                <a:latin typeface="Century Gothic" panose="020B0502020202020204" pitchFamily="34" charset="0"/>
              </a:rPr>
              <a:t>Allostatic Load</a:t>
            </a:r>
          </a:p>
          <a:p>
            <a:pPr algn="ctr"/>
            <a:endParaRPr lang="en-US"/>
          </a:p>
        </p:txBody>
      </p:sp>
      <p:sp>
        <p:nvSpPr>
          <p:cNvPr id="2" name="TextBox 1">
            <a:extLst>
              <a:ext uri="{FF2B5EF4-FFF2-40B4-BE49-F238E27FC236}">
                <a16:creationId xmlns:a16="http://schemas.microsoft.com/office/drawing/2014/main" id="{54B8969D-D25E-43D8-B7A6-4F0A269C44FB}"/>
              </a:ext>
            </a:extLst>
          </p:cNvPr>
          <p:cNvSpPr txBox="1"/>
          <p:nvPr/>
        </p:nvSpPr>
        <p:spPr>
          <a:xfrm>
            <a:off x="247501" y="1227475"/>
            <a:ext cx="4955120" cy="4403050"/>
          </a:xfrm>
          <a:prstGeom prst="snip2DiagRect">
            <a:avLst>
              <a:gd name="adj1" fmla="val 0"/>
              <a:gd name="adj2" fmla="val 12631"/>
            </a:avLst>
          </a:prstGeom>
          <a:solidFill>
            <a:schemeClr val="tx2">
              <a:lumMod val="25000"/>
              <a:lumOff val="75000"/>
              <a:alpha val="35000"/>
            </a:schemeClr>
          </a:solidFill>
        </p:spPr>
        <p:txBody>
          <a:bodyPr wrap="square" rtlCol="0" anchor="ctr">
            <a:spAutoFit/>
          </a:bodyPr>
          <a:lstStyle/>
          <a:p>
            <a:r>
              <a:rPr lang="en-US" sz="2000" b="1" cap="all">
                <a:latin typeface="Century Gothic" panose="020B0502020202020204" pitchFamily="34" charset="0"/>
                <a:cs typeface="Calibri" panose="020F0502020204030204" pitchFamily="34" charset="0"/>
              </a:rPr>
              <a:t>Allostatic Load…</a:t>
            </a:r>
          </a:p>
          <a:p>
            <a:r>
              <a:rPr lang="en-US" sz="2000" b="1">
                <a:latin typeface="Calibri" panose="020F0502020204030204" pitchFamily="34" charset="0"/>
                <a:cs typeface="Calibri" panose="020F0502020204030204" pitchFamily="34" charset="0"/>
              </a:rPr>
              <a:t>is the wear and tear in the body that accumulates as an individual is exposed to  repeated or chronic stress</a:t>
            </a:r>
          </a:p>
          <a:p>
            <a:endParaRPr lang="en-US" sz="1200">
              <a:latin typeface="Calibri" panose="020F0502020204030204" pitchFamily="34" charset="0"/>
              <a:cs typeface="Calibri" panose="020F0502020204030204" pitchFamily="34" charset="0"/>
            </a:endParaRPr>
          </a:p>
          <a:p>
            <a:pPr marL="457200" indent="-274320">
              <a:buFont typeface="Arial" panose="020B0604020202020204" pitchFamily="34" charset="0"/>
              <a:buChar char="•"/>
            </a:pPr>
            <a:r>
              <a:rPr lang="en-US" sz="2000">
                <a:latin typeface="Calibri" panose="020F0502020204030204" pitchFamily="34" charset="0"/>
                <a:cs typeface="Calibri" panose="020F0502020204030204" pitchFamily="34" charset="0"/>
              </a:rPr>
              <a:t>As we experience doses of </a:t>
            </a:r>
            <a:r>
              <a:rPr lang="en-US" sz="2000" b="1">
                <a:latin typeface="Calibri" panose="020F0502020204030204" pitchFamily="34" charset="0"/>
                <a:cs typeface="Calibri" panose="020F0502020204030204" pitchFamily="34" charset="0"/>
              </a:rPr>
              <a:t>toxic stress </a:t>
            </a:r>
            <a:r>
              <a:rPr lang="en-US" sz="2000">
                <a:latin typeface="Calibri" panose="020F0502020204030204" pitchFamily="34" charset="0"/>
                <a:cs typeface="Calibri" panose="020F0502020204030204" pitchFamily="34" charset="0"/>
              </a:rPr>
              <a:t>and </a:t>
            </a:r>
            <a:r>
              <a:rPr lang="en-US" sz="2000" b="1">
                <a:latin typeface="Calibri" panose="020F0502020204030204" pitchFamily="34" charset="0"/>
                <a:cs typeface="Calibri" panose="020F0502020204030204" pitchFamily="34" charset="0"/>
              </a:rPr>
              <a:t>acute trauma, </a:t>
            </a:r>
            <a:r>
              <a:rPr lang="en-US" sz="2000">
                <a:latin typeface="Calibri" panose="020F0502020204030204" pitchFamily="34" charset="0"/>
                <a:cs typeface="Calibri" panose="020F0502020204030204" pitchFamily="34" charset="0"/>
              </a:rPr>
              <a:t>we are adding weight to this load.</a:t>
            </a:r>
          </a:p>
          <a:p>
            <a:pPr marL="457200" indent="-274320">
              <a:buFont typeface="Arial" panose="020B0604020202020204" pitchFamily="34" charset="0"/>
              <a:buChar char="•"/>
            </a:pPr>
            <a:endParaRPr lang="en-US" sz="1200">
              <a:latin typeface="Calibri" panose="020F0502020204030204" pitchFamily="34" charset="0"/>
              <a:cs typeface="Calibri" panose="020F0502020204030204" pitchFamily="34" charset="0"/>
            </a:endParaRPr>
          </a:p>
          <a:p>
            <a:pPr marL="457200" indent="-274320">
              <a:buFont typeface="Arial" panose="020B0604020202020204" pitchFamily="34" charset="0"/>
              <a:buChar char="•"/>
            </a:pPr>
            <a:r>
              <a:rPr lang="en-US" sz="2000">
                <a:latin typeface="Calibri" panose="020F0502020204030204" pitchFamily="34" charset="0"/>
                <a:cs typeface="Calibri" panose="020F0502020204030204" pitchFamily="34" charset="0"/>
              </a:rPr>
              <a:t>Without intervention and support, over time this stress burden takes a toll on our physical and mental health and well-being</a:t>
            </a:r>
          </a:p>
        </p:txBody>
      </p:sp>
      <p:graphicFrame>
        <p:nvGraphicFramePr>
          <p:cNvPr id="4" name="Diagram 3">
            <a:extLst>
              <a:ext uri="{FF2B5EF4-FFF2-40B4-BE49-F238E27FC236}">
                <a16:creationId xmlns:a16="http://schemas.microsoft.com/office/drawing/2014/main" id="{1FC9BE1E-7F96-4088-9EF6-A45AF0BC19F9}"/>
              </a:ext>
            </a:extLst>
          </p:cNvPr>
          <p:cNvGraphicFramePr/>
          <p:nvPr/>
        </p:nvGraphicFramePr>
        <p:xfrm>
          <a:off x="4374350" y="3021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45E40B1F-783D-4715-A94C-A41B81B41A47}"/>
              </a:ext>
            </a:extLst>
          </p:cNvPr>
          <p:cNvSpPr txBox="1">
            <a:spLocks/>
          </p:cNvSpPr>
          <p:nvPr/>
        </p:nvSpPr>
        <p:spPr>
          <a:xfrm flipV="1">
            <a:off x="0" y="0"/>
            <a:ext cx="6559918" cy="795737"/>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9" name="Title 1">
            <a:extLst>
              <a:ext uri="{FF2B5EF4-FFF2-40B4-BE49-F238E27FC236}">
                <a16:creationId xmlns:a16="http://schemas.microsoft.com/office/drawing/2014/main" id="{B3586BC2-D1EC-44FD-B959-FABFE07925E7}"/>
              </a:ext>
            </a:extLst>
          </p:cNvPr>
          <p:cNvSpPr txBox="1">
            <a:spLocks/>
          </p:cNvSpPr>
          <p:nvPr/>
        </p:nvSpPr>
        <p:spPr>
          <a:xfrm>
            <a:off x="209359" y="131268"/>
            <a:ext cx="6147056"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STRESS </a:t>
            </a:r>
            <a:r>
              <a:rPr kumimoji="0" lang="en-US" sz="3600" b="1" i="0" u="none" strike="noStrike" kern="1200" cap="all" spc="-50" normalizeH="0" baseline="0" noProof="0" dirty="0" err="1">
                <a:ln>
                  <a:noFill/>
                </a:ln>
                <a:solidFill>
                  <a:srgbClr val="3C3D44"/>
                </a:solidFill>
                <a:effectLst/>
                <a:uLnTx/>
                <a:uFillTx/>
                <a:latin typeface="Century Gothic" panose="020B0502020202020204" pitchFamily="34" charset="0"/>
                <a:ea typeface="+mj-ea"/>
                <a:cs typeface="+mj-cs"/>
              </a:rPr>
              <a:t>ACCUMuLATION</a:t>
            </a: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a:t>
            </a:r>
          </a:p>
        </p:txBody>
      </p:sp>
      <p:grpSp>
        <p:nvGrpSpPr>
          <p:cNvPr id="16" name="Group 15">
            <a:extLst>
              <a:ext uri="{FF2B5EF4-FFF2-40B4-BE49-F238E27FC236}">
                <a16:creationId xmlns:a16="http://schemas.microsoft.com/office/drawing/2014/main" id="{6725D3FE-FF7C-4104-BA63-DD9F6402EE50}"/>
              </a:ext>
            </a:extLst>
          </p:cNvPr>
          <p:cNvGrpSpPr/>
          <p:nvPr/>
        </p:nvGrpSpPr>
        <p:grpSpPr>
          <a:xfrm>
            <a:off x="4539177" y="661363"/>
            <a:ext cx="1642478" cy="219735"/>
            <a:chOff x="7057282" y="2099387"/>
            <a:chExt cx="1642478" cy="219735"/>
          </a:xfrm>
          <a:effectLst>
            <a:outerShdw blurRad="50800" dist="38100" dir="5400000" algn="t" rotWithShape="0">
              <a:prstClr val="black">
                <a:alpha val="40000"/>
              </a:prstClr>
            </a:outerShdw>
          </a:effectLst>
        </p:grpSpPr>
        <p:sp>
          <p:nvSpPr>
            <p:cNvPr id="17" name="Flowchart: Connector 16">
              <a:extLst>
                <a:ext uri="{FF2B5EF4-FFF2-40B4-BE49-F238E27FC236}">
                  <a16:creationId xmlns:a16="http://schemas.microsoft.com/office/drawing/2014/main" id="{797FE0E9-51FB-485A-8555-3BC72E0CD7FB}"/>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72C5FAA6-11BF-4F2F-85E6-9E94610D1F1E}"/>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420421A8-CBCC-40C3-B141-6BFAA22F01F4}"/>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3F408A39-CCCD-4392-AE18-7B971B2AF8CA}"/>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lowchart: Connector 12">
              <a:extLst>
                <a:ext uri="{FF2B5EF4-FFF2-40B4-BE49-F238E27FC236}">
                  <a16:creationId xmlns:a16="http://schemas.microsoft.com/office/drawing/2014/main" id="{49F4A2A6-AD77-4A40-8C6D-56BF92D87BCC}"/>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10771164"/>
      </p:ext>
    </p:extLst>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84F8-2686-488A-B81C-49EC85B3006A}"/>
              </a:ext>
            </a:extLst>
          </p:cNvPr>
          <p:cNvSpPr txBox="1">
            <a:spLocks/>
          </p:cNvSpPr>
          <p:nvPr/>
        </p:nvSpPr>
        <p:spPr>
          <a:xfrm>
            <a:off x="0" y="482453"/>
            <a:ext cx="9281894" cy="3730732"/>
          </a:xfrm>
          <a:prstGeom prst="rect">
            <a:avLst/>
          </a:prstGeom>
          <a:solidFill>
            <a:srgbClr val="5F627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3" name="Title 1">
            <a:extLst>
              <a:ext uri="{FF2B5EF4-FFF2-40B4-BE49-F238E27FC236}">
                <a16:creationId xmlns:a16="http://schemas.microsoft.com/office/drawing/2014/main" id="{A36CDE5A-1332-4540-9B1A-D5F3F6FEB60D}"/>
              </a:ext>
            </a:extLst>
          </p:cNvPr>
          <p:cNvSpPr txBox="1">
            <a:spLocks/>
          </p:cNvSpPr>
          <p:nvPr/>
        </p:nvSpPr>
        <p:spPr>
          <a:xfrm>
            <a:off x="3044952" y="303911"/>
            <a:ext cx="8955275" cy="5247803"/>
          </a:xfrm>
          <a:prstGeom prst="snip1Rect">
            <a:avLst>
              <a:gd name="adj" fmla="val 13557"/>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4" name="Title 1">
            <a:extLst>
              <a:ext uri="{FF2B5EF4-FFF2-40B4-BE49-F238E27FC236}">
                <a16:creationId xmlns:a16="http://schemas.microsoft.com/office/drawing/2014/main" id="{C186BE12-B0F3-4398-A097-E12E2C82C6CB}"/>
              </a:ext>
            </a:extLst>
          </p:cNvPr>
          <p:cNvSpPr txBox="1">
            <a:spLocks/>
          </p:cNvSpPr>
          <p:nvPr/>
        </p:nvSpPr>
        <p:spPr>
          <a:xfrm flipV="1">
            <a:off x="0" y="27056"/>
            <a:ext cx="9781663" cy="907604"/>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5" name="Title 1">
            <a:extLst>
              <a:ext uri="{FF2B5EF4-FFF2-40B4-BE49-F238E27FC236}">
                <a16:creationId xmlns:a16="http://schemas.microsoft.com/office/drawing/2014/main" id="{EF769E20-9346-4CF2-A109-2BE1EEC02901}"/>
              </a:ext>
            </a:extLst>
          </p:cNvPr>
          <p:cNvSpPr txBox="1">
            <a:spLocks/>
          </p:cNvSpPr>
          <p:nvPr/>
        </p:nvSpPr>
        <p:spPr>
          <a:xfrm>
            <a:off x="0" y="190456"/>
            <a:ext cx="9437899" cy="848710"/>
          </a:xfrm>
          <a:prstGeom prst="rect">
            <a:avLst/>
          </a:prstGeom>
        </p:spPr>
        <p:txBody>
          <a:bodyPr>
            <a:no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Century Gothic" panose="020B0502020202020204" pitchFamily="34" charset="0"/>
                <a:ea typeface="+mj-ea"/>
                <a:cs typeface="+mj-cs"/>
              </a:defRPr>
            </a:lvl1pPr>
          </a:lstStyle>
          <a:p>
            <a:pPr algn="ctr"/>
            <a:r>
              <a:rPr lang="en-US" sz="3600" cap="all" dirty="0">
                <a:solidFill>
                  <a:schemeClr val="tx1"/>
                </a:solidFill>
              </a:rPr>
              <a:t>ACE Study &amp; Trauma-Informed Care</a:t>
            </a:r>
          </a:p>
        </p:txBody>
      </p:sp>
      <p:pic>
        <p:nvPicPr>
          <p:cNvPr id="14" name="Picture 2" descr="Adverse Childhood Experiences Study | CASP">
            <a:extLst>
              <a:ext uri="{FF2B5EF4-FFF2-40B4-BE49-F238E27FC236}">
                <a16:creationId xmlns:a16="http://schemas.microsoft.com/office/drawing/2014/main" id="{226F77D0-D1EB-423C-96E4-0ACEBCB0C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59" y="1707595"/>
            <a:ext cx="2076774" cy="13083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a:extLst>
              <a:ext uri="{FF2B5EF4-FFF2-40B4-BE49-F238E27FC236}">
                <a16:creationId xmlns:a16="http://schemas.microsoft.com/office/drawing/2014/main" id="{39BC59B8-957F-4FAA-AD9D-FC51B117DF0D}"/>
              </a:ext>
            </a:extLst>
          </p:cNvPr>
          <p:cNvSpPr txBox="1"/>
          <p:nvPr/>
        </p:nvSpPr>
        <p:spPr>
          <a:xfrm>
            <a:off x="3044951" y="1151453"/>
            <a:ext cx="8589989" cy="4001095"/>
          </a:xfrm>
          <a:prstGeom prst="rect">
            <a:avLst/>
          </a:prstGeom>
          <a:noFill/>
        </p:spPr>
        <p:txBody>
          <a:bodyPr wrap="square">
            <a:spAutoFit/>
          </a:bodyPr>
          <a:lstStyle/>
          <a:p>
            <a:pPr marL="560070" indent="-285750">
              <a:buFont typeface="Arial" panose="020B0604020202020204" pitchFamily="34" charset="0"/>
              <a:buChar char="•"/>
              <a:defRPr/>
            </a:pPr>
            <a:r>
              <a:rPr lang="en-US" sz="1800" dirty="0">
                <a:latin typeface="Century Gothic" panose="020B0502020202020204" pitchFamily="34" charset="0"/>
              </a:rPr>
              <a:t>The original ACE study was a collaboration between the Centers for Disease Control and Kaiser Permanente, a large health care provider in California.</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5600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entury Gothic" panose="020B0502020202020204" pitchFamily="34" charset="0"/>
            </a:endParaRPr>
          </a:p>
          <a:p>
            <a:pPr marL="5600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 ACE study was conducted from 1995-1997. </a:t>
            </a:r>
          </a:p>
          <a:p>
            <a:pPr marL="5600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entury Gothic" panose="020B0502020202020204" pitchFamily="34" charset="0"/>
            </a:endParaRPr>
          </a:p>
          <a:p>
            <a:pPr marL="560070" indent="-285750">
              <a:buFont typeface="Arial" panose="020B0604020202020204" pitchFamily="34" charset="0"/>
              <a:buChar char="•"/>
              <a:defRPr/>
            </a:pPr>
            <a:r>
              <a:rPr lang="en-US" dirty="0">
                <a:latin typeface="Century Gothic" panose="020B0502020202020204" pitchFamily="34" charset="0"/>
              </a:rPr>
              <a:t>The study included over 17,000 people who received healthcare at Kaiser Permanente facilities, Departments of Preventive Medicine.</a:t>
            </a:r>
          </a:p>
          <a:p>
            <a:pPr marL="274320"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prstClr val="black"/>
              </a:solidFill>
              <a:effectLst/>
              <a:uLnTx/>
              <a:uFillTx/>
              <a:latin typeface="Century Gothic" panose="020B0502020202020204" pitchFamily="34" charset="0"/>
            </a:endParaRP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 researchers asked adult participants 10 questions about childhood adversity experiences, as well as questions about their health. </a:t>
            </a: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entury Gothic" panose="020B0502020202020204" pitchFamily="34" charset="0"/>
            </a:endParaRPr>
          </a:p>
          <a:p>
            <a:pPr marL="457200" indent="-18288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entury Gothic" panose="020B0502020202020204" pitchFamily="34" charset="0"/>
              </a:rPr>
              <a:t>Responses were compared with Kaiser medical records</a:t>
            </a:r>
          </a:p>
          <a:p>
            <a:pPr marL="45720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19CE973-F3E1-4AD2-8492-ACBF705A27A1}"/>
              </a:ext>
            </a:extLst>
          </p:cNvPr>
          <p:cNvSpPr txBox="1"/>
          <p:nvPr/>
        </p:nvSpPr>
        <p:spPr>
          <a:xfrm>
            <a:off x="3267109" y="5054931"/>
            <a:ext cx="8666718" cy="830997"/>
          </a:xfrm>
          <a:prstGeom prst="rect">
            <a:avLst/>
          </a:prstGeom>
          <a:solidFill>
            <a:srgbClr val="FFFFCC"/>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F6278"/>
                </a:solidFill>
                <a:effectLst/>
                <a:uLnTx/>
                <a:uFillTx/>
                <a:latin typeface="Century Gothic" panose="020B0502020202020204" pitchFamily="34" charset="0"/>
                <a:ea typeface="+mn-ea"/>
                <a:cs typeface="+mn-cs"/>
              </a:rPr>
              <a:t>Researcher Dr. Robert Anda (CDC Epidemiologist) said:  </a:t>
            </a:r>
            <a:r>
              <a:rPr kumimoji="0" lang="en-US" sz="2400" b="0" i="1" u="none" strike="noStrike" kern="1200" cap="none" spc="0" normalizeH="0" baseline="0" noProof="0" dirty="0">
                <a:ln>
                  <a:noFill/>
                </a:ln>
                <a:solidFill>
                  <a:srgbClr val="5F6278"/>
                </a:solidFill>
                <a:effectLst/>
                <a:uLnTx/>
                <a:uFillTx/>
                <a:latin typeface="Century Gothic" panose="020B0502020202020204" pitchFamily="34" charset="0"/>
                <a:ea typeface="+mn-ea"/>
                <a:cs typeface="+mn-cs"/>
              </a:rPr>
              <a:t>“I saw how much people had suffered and I wept.”</a:t>
            </a:r>
          </a:p>
        </p:txBody>
      </p:sp>
      <p:grpSp>
        <p:nvGrpSpPr>
          <p:cNvPr id="18" name="Group 17">
            <a:extLst>
              <a:ext uri="{FF2B5EF4-FFF2-40B4-BE49-F238E27FC236}">
                <a16:creationId xmlns:a16="http://schemas.microsoft.com/office/drawing/2014/main" id="{05347977-5AE7-4C15-91D6-59F74D37B697}"/>
              </a:ext>
            </a:extLst>
          </p:cNvPr>
          <p:cNvGrpSpPr/>
          <p:nvPr/>
        </p:nvGrpSpPr>
        <p:grpSpPr>
          <a:xfrm>
            <a:off x="7600468" y="772164"/>
            <a:ext cx="1642478" cy="219735"/>
            <a:chOff x="7057282" y="2099387"/>
            <a:chExt cx="1642478" cy="219735"/>
          </a:xfrm>
          <a:effectLst>
            <a:outerShdw blurRad="50800" dist="38100" dir="5400000" algn="t" rotWithShape="0">
              <a:prstClr val="black">
                <a:alpha val="40000"/>
              </a:prstClr>
            </a:outerShdw>
          </a:effectLst>
        </p:grpSpPr>
        <p:sp>
          <p:nvSpPr>
            <p:cNvPr id="19" name="Flowchart: Connector 18">
              <a:extLst>
                <a:ext uri="{FF2B5EF4-FFF2-40B4-BE49-F238E27FC236}">
                  <a16:creationId xmlns:a16="http://schemas.microsoft.com/office/drawing/2014/main" id="{8B219B99-4FA6-4E6B-893F-C30975AB6F14}"/>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781856CD-23DA-481F-A7DD-7CEDA205D58F}"/>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5759C80C-D343-4CF9-87A0-1BEB568DF95B}"/>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11AD6265-AF8C-45B7-8481-035D2B16668B}"/>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lowchart: Connector 12">
              <a:extLst>
                <a:ext uri="{FF2B5EF4-FFF2-40B4-BE49-F238E27FC236}">
                  <a16:creationId xmlns:a16="http://schemas.microsoft.com/office/drawing/2014/main" id="{2726C90F-8BBE-4A6C-B37B-65F53AC8CACC}"/>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38861863"/>
      </p:ext>
    </p:extLst>
  </p:cSld>
  <p:clrMapOvr>
    <a:masterClrMapping/>
  </p:clrMapOvr>
  <mc:AlternateContent xmlns:mc="http://schemas.openxmlformats.org/markup-compatibility/2006" xmlns:p14="http://schemas.microsoft.com/office/powerpoint/2010/main">
    <mc:Choice Requires="p14">
      <p:transition>
        <p14:conveyor dir="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C02891-AB70-4176-B990-95C1CDBB241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2258" y="1022462"/>
            <a:ext cx="4532554" cy="1633344"/>
          </a:xfrm>
          <a:prstGeom prst="rect">
            <a:avLst/>
          </a:prstGeom>
          <a:noFill/>
          <a:ln>
            <a:noFill/>
          </a:ln>
          <a:effectLst>
            <a:innerShdw blurRad="63500" dist="50800" dir="16200000">
              <a:prstClr val="black">
                <a:alpha val="50000"/>
              </a:prstClr>
            </a:innerShdw>
          </a:effectLst>
        </p:spPr>
      </p:pic>
      <p:pic>
        <p:nvPicPr>
          <p:cNvPr id="15" name="Picture 14">
            <a:extLst>
              <a:ext uri="{FF2B5EF4-FFF2-40B4-BE49-F238E27FC236}">
                <a16:creationId xmlns:a16="http://schemas.microsoft.com/office/drawing/2014/main" id="{8919C879-FCF9-4E15-8AD5-FC408B18FA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2258" y="2766040"/>
            <a:ext cx="4532555" cy="3188910"/>
          </a:xfrm>
          <a:prstGeom prst="rect">
            <a:avLst/>
          </a:prstGeom>
          <a:noFill/>
          <a:ln>
            <a:noFill/>
          </a:ln>
          <a:effectLst>
            <a:innerShdw blurRad="63500" dist="50800" dir="16200000">
              <a:prstClr val="black">
                <a:alpha val="50000"/>
              </a:prstClr>
            </a:innerShdw>
          </a:effectLst>
        </p:spPr>
      </p:pic>
      <p:sp>
        <p:nvSpPr>
          <p:cNvPr id="20" name="Rectangle 19">
            <a:extLst>
              <a:ext uri="{FF2B5EF4-FFF2-40B4-BE49-F238E27FC236}">
                <a16:creationId xmlns:a16="http://schemas.microsoft.com/office/drawing/2014/main" id="{61FB3430-AF26-44A1-8D0A-D190693D9AC7}"/>
              </a:ext>
            </a:extLst>
          </p:cNvPr>
          <p:cNvSpPr/>
          <p:nvPr/>
        </p:nvSpPr>
        <p:spPr>
          <a:xfrm>
            <a:off x="5254729" y="5677952"/>
            <a:ext cx="6937271" cy="276999"/>
          </a:xfrm>
          <a:prstGeom prst="rect">
            <a:avLst/>
          </a:prstGeom>
        </p:spPr>
        <p:txBody>
          <a:bodyPr wrap="square">
            <a:spAutoFit/>
          </a:bodyPr>
          <a:lstStyle/>
          <a:p>
            <a:r>
              <a:rPr lang="en-US" sz="1200"/>
              <a:t>Centers for Disease Control and Prevention  |  Credit: Robert Wood Johnson Foundation</a:t>
            </a:r>
          </a:p>
        </p:txBody>
      </p:sp>
      <p:grpSp>
        <p:nvGrpSpPr>
          <p:cNvPr id="4" name="Group 3">
            <a:extLst>
              <a:ext uri="{FF2B5EF4-FFF2-40B4-BE49-F238E27FC236}">
                <a16:creationId xmlns:a16="http://schemas.microsoft.com/office/drawing/2014/main" id="{9EB40445-DEB5-47A9-B7C0-F696D4B82EE6}"/>
              </a:ext>
            </a:extLst>
          </p:cNvPr>
          <p:cNvGrpSpPr/>
          <p:nvPr/>
        </p:nvGrpSpPr>
        <p:grpSpPr>
          <a:xfrm>
            <a:off x="5151119" y="1022462"/>
            <a:ext cx="6787273" cy="4545218"/>
            <a:chOff x="0" y="1178560"/>
            <a:chExt cx="6915926" cy="4378960"/>
          </a:xfrm>
        </p:grpSpPr>
        <p:sp>
          <p:nvSpPr>
            <p:cNvPr id="3" name="Rectangle 2">
              <a:extLst>
                <a:ext uri="{FF2B5EF4-FFF2-40B4-BE49-F238E27FC236}">
                  <a16:creationId xmlns:a16="http://schemas.microsoft.com/office/drawing/2014/main" id="{51C64A01-7F02-48F9-887A-511986DFB797}"/>
                </a:ext>
              </a:extLst>
            </p:cNvPr>
            <p:cNvSpPr/>
            <p:nvPr/>
          </p:nvSpPr>
          <p:spPr>
            <a:xfrm>
              <a:off x="0" y="1178560"/>
              <a:ext cx="6915926" cy="4378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911F8D-4DF7-4C05-93EF-97A8780CDD78}"/>
                </a:ext>
              </a:extLst>
            </p:cNvPr>
            <p:cNvPicPr>
              <a:picLocks noChangeAspect="1"/>
            </p:cNvPicPr>
            <p:nvPr/>
          </p:nvPicPr>
          <p:blipFill>
            <a:blip r:embed="rId5"/>
            <a:stretch>
              <a:fillRect/>
            </a:stretch>
          </p:blipFill>
          <p:spPr>
            <a:xfrm>
              <a:off x="85879" y="1781906"/>
              <a:ext cx="6830047" cy="3451833"/>
            </a:xfrm>
            <a:prstGeom prst="rect">
              <a:avLst/>
            </a:prstGeom>
          </p:spPr>
        </p:pic>
      </p:grpSp>
      <p:sp>
        <p:nvSpPr>
          <p:cNvPr id="9" name="Title 1">
            <a:extLst>
              <a:ext uri="{FF2B5EF4-FFF2-40B4-BE49-F238E27FC236}">
                <a16:creationId xmlns:a16="http://schemas.microsoft.com/office/drawing/2014/main" id="{070C3950-DD8B-40B5-995E-7A5DB5F4425F}"/>
              </a:ext>
            </a:extLst>
          </p:cNvPr>
          <p:cNvSpPr txBox="1">
            <a:spLocks/>
          </p:cNvSpPr>
          <p:nvPr/>
        </p:nvSpPr>
        <p:spPr>
          <a:xfrm flipV="1">
            <a:off x="0" y="4586"/>
            <a:ext cx="7214286" cy="907604"/>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0" name="Title 1">
            <a:extLst>
              <a:ext uri="{FF2B5EF4-FFF2-40B4-BE49-F238E27FC236}">
                <a16:creationId xmlns:a16="http://schemas.microsoft.com/office/drawing/2014/main" id="{C38D8DA4-DF35-4327-86B7-D59150E8435F}"/>
              </a:ext>
            </a:extLst>
          </p:cNvPr>
          <p:cNvSpPr txBox="1">
            <a:spLocks/>
          </p:cNvSpPr>
          <p:nvPr/>
        </p:nvSpPr>
        <p:spPr>
          <a:xfrm>
            <a:off x="42140" y="173714"/>
            <a:ext cx="7130005" cy="848710"/>
          </a:xfrm>
          <a:prstGeom prst="rect">
            <a:avLst/>
          </a:prstGeom>
        </p:spPr>
        <p:txBody>
          <a:bodyPr>
            <a:no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Century Gothic" panose="020B0502020202020204" pitchFamily="34" charset="0"/>
                <a:ea typeface="+mj-ea"/>
                <a:cs typeface="+mj-cs"/>
              </a:defRPr>
            </a:lvl1pPr>
          </a:lstStyle>
          <a:p>
            <a:pPr algn="ctr"/>
            <a:r>
              <a:rPr lang="en-US" sz="3600" cap="all" dirty="0">
                <a:solidFill>
                  <a:schemeClr val="tx1"/>
                </a:solidFill>
              </a:rPr>
              <a:t>DOSE-RESPONSE RELATIONSHIP</a:t>
            </a:r>
          </a:p>
        </p:txBody>
      </p:sp>
      <p:grpSp>
        <p:nvGrpSpPr>
          <p:cNvPr id="12" name="Group 11">
            <a:extLst>
              <a:ext uri="{FF2B5EF4-FFF2-40B4-BE49-F238E27FC236}">
                <a16:creationId xmlns:a16="http://schemas.microsoft.com/office/drawing/2014/main" id="{15B7DE84-8C4C-4ABF-933D-3C00BCFCA9F8}"/>
              </a:ext>
            </a:extLst>
          </p:cNvPr>
          <p:cNvGrpSpPr/>
          <p:nvPr/>
        </p:nvGrpSpPr>
        <p:grpSpPr>
          <a:xfrm>
            <a:off x="5116394" y="747572"/>
            <a:ext cx="1642478" cy="219735"/>
            <a:chOff x="7057282" y="2099387"/>
            <a:chExt cx="1642478" cy="219735"/>
          </a:xfrm>
          <a:effectLst>
            <a:outerShdw blurRad="50800" dist="38100" dir="5400000" algn="t" rotWithShape="0">
              <a:prstClr val="black">
                <a:alpha val="40000"/>
              </a:prstClr>
            </a:outerShdw>
          </a:effectLst>
        </p:grpSpPr>
        <p:sp>
          <p:nvSpPr>
            <p:cNvPr id="13" name="Flowchart: Connector 12">
              <a:extLst>
                <a:ext uri="{FF2B5EF4-FFF2-40B4-BE49-F238E27FC236}">
                  <a16:creationId xmlns:a16="http://schemas.microsoft.com/office/drawing/2014/main" id="{29D4A636-C9FE-4060-93BF-EED65AC68EC3}"/>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Connector 15">
              <a:extLst>
                <a:ext uri="{FF2B5EF4-FFF2-40B4-BE49-F238E27FC236}">
                  <a16:creationId xmlns:a16="http://schemas.microsoft.com/office/drawing/2014/main" id="{481D6143-9852-40B7-ADBB-D7D284475258}"/>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86C422CB-E30D-4BFF-95DD-F1AA679CD5A5}"/>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ABA74CDF-4301-4C85-8BA4-167C27DB8661}"/>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lowchart: Connector 12">
              <a:extLst>
                <a:ext uri="{FF2B5EF4-FFF2-40B4-BE49-F238E27FC236}">
                  <a16:creationId xmlns:a16="http://schemas.microsoft.com/office/drawing/2014/main" id="{E7C60306-A661-4F2B-910D-4F0FDBA1A9B3}"/>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65264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83B779A4-4701-422E-A8E0-C342055C0C7E}"/>
              </a:ext>
            </a:extLst>
          </p:cNvPr>
          <p:cNvGraphicFramePr/>
          <p:nvPr/>
        </p:nvGraphicFramePr>
        <p:xfrm>
          <a:off x="5413839" y="1036278"/>
          <a:ext cx="5852160" cy="5069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16" descr="Brain Waves: Delta, Theta, Alpha and Gamma - Exploring your mind">
            <a:extLst>
              <a:ext uri="{FF2B5EF4-FFF2-40B4-BE49-F238E27FC236}">
                <a16:creationId xmlns:a16="http://schemas.microsoft.com/office/drawing/2014/main" id="{0CE34EF0-F8F9-41B7-82CB-9FBA56359D0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31808" y="1440500"/>
            <a:ext cx="5317536" cy="3977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146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3DD414D-77DA-3568-7D31-F53AC93B772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7BC237-77DF-4DFB-94F7-DB493EDA1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E1EBDA-CB9F-5221-AFAB-6CD6CB97B719}"/>
              </a:ext>
            </a:extLst>
          </p:cNvPr>
          <p:cNvSpPr>
            <a:spLocks noGrp="1"/>
          </p:cNvSpPr>
          <p:nvPr>
            <p:ph type="title"/>
          </p:nvPr>
        </p:nvSpPr>
        <p:spPr>
          <a:xfrm>
            <a:off x="884904" y="974869"/>
            <a:ext cx="3790042" cy="4908263"/>
          </a:xfrm>
        </p:spPr>
        <p:txBody>
          <a:bodyPr>
            <a:normAutofit/>
          </a:bodyPr>
          <a:lstStyle/>
          <a:p>
            <a:pPr algn="ctr"/>
            <a:r>
              <a:rPr lang="en-US" dirty="0"/>
              <a:t>Today’s Agenda</a:t>
            </a:r>
            <a:endParaRPr lang="en-US"/>
          </a:p>
        </p:txBody>
      </p:sp>
      <p:graphicFrame>
        <p:nvGraphicFramePr>
          <p:cNvPr id="5" name="Content Placeholder 2">
            <a:extLst>
              <a:ext uri="{FF2B5EF4-FFF2-40B4-BE49-F238E27FC236}">
                <a16:creationId xmlns:a16="http://schemas.microsoft.com/office/drawing/2014/main" id="{BE660FCF-6E1F-3D72-5A63-E27623113245}"/>
              </a:ext>
            </a:extLst>
          </p:cNvPr>
          <p:cNvGraphicFramePr>
            <a:graphicFrameLocks noGrp="1"/>
          </p:cNvGraphicFramePr>
          <p:nvPr>
            <p:ph idx="1"/>
            <p:extLst>
              <p:ext uri="{D42A27DB-BD31-4B8C-83A1-F6EECF244321}">
                <p14:modId xmlns:p14="http://schemas.microsoft.com/office/powerpoint/2010/main" val="1491632021"/>
              </p:ext>
            </p:extLst>
          </p:nvPr>
        </p:nvGraphicFramePr>
        <p:xfrm>
          <a:off x="5185533" y="628642"/>
          <a:ext cx="6383102" cy="5600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3368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E1C57918-7D30-4EE6-A697-51ABDE2E1903}"/>
              </a:ext>
            </a:extLst>
          </p:cNvPr>
          <p:cNvSpPr txBox="1">
            <a:spLocks/>
          </p:cNvSpPr>
          <p:nvPr/>
        </p:nvSpPr>
        <p:spPr>
          <a:xfrm flipV="1">
            <a:off x="0" y="-27201"/>
            <a:ext cx="8414795" cy="907604"/>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1" name="Freeform: Shape 10">
            <a:extLst>
              <a:ext uri="{FF2B5EF4-FFF2-40B4-BE49-F238E27FC236}">
                <a16:creationId xmlns:a16="http://schemas.microsoft.com/office/drawing/2014/main" id="{9428CF65-B8BC-4974-8F37-F9EB5AE5BC97}"/>
              </a:ext>
            </a:extLst>
          </p:cNvPr>
          <p:cNvSpPr/>
          <p:nvPr/>
        </p:nvSpPr>
        <p:spPr>
          <a:xfrm>
            <a:off x="5485994" y="1544975"/>
            <a:ext cx="6355431" cy="3824183"/>
          </a:xfrm>
          <a:custGeom>
            <a:avLst/>
            <a:gdLst>
              <a:gd name="connsiteX0" fmla="*/ 0 w 9462249"/>
              <a:gd name="connsiteY0" fmla="*/ 0 h 1143071"/>
              <a:gd name="connsiteX1" fmla="*/ 9462249 w 9462249"/>
              <a:gd name="connsiteY1" fmla="*/ 0 h 1143071"/>
              <a:gd name="connsiteX2" fmla="*/ 9462249 w 9462249"/>
              <a:gd name="connsiteY2" fmla="*/ 1143071 h 1143071"/>
              <a:gd name="connsiteX3" fmla="*/ 0 w 9462249"/>
              <a:gd name="connsiteY3" fmla="*/ 1143071 h 1143071"/>
              <a:gd name="connsiteX4" fmla="*/ 0 w 9462249"/>
              <a:gd name="connsiteY4" fmla="*/ 0 h 114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2249" h="1143071">
                <a:moveTo>
                  <a:pt x="0" y="0"/>
                </a:moveTo>
                <a:lnTo>
                  <a:pt x="9462249" y="0"/>
                </a:lnTo>
                <a:lnTo>
                  <a:pt x="9462249" y="1143071"/>
                </a:lnTo>
                <a:lnTo>
                  <a:pt x="0" y="11430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457200" indent="-274320">
              <a:buFont typeface="Arial" panose="020B0604020202020204" pitchFamily="34" charset="0"/>
              <a:buChar char="•"/>
            </a:pPr>
            <a:r>
              <a:rPr lang="en-US" sz="2400" b="1" dirty="0">
                <a:latin typeface="Century Gothic" panose="020B0502020202020204" pitchFamily="34" charset="0"/>
                <a:cs typeface="Calibri" panose="020F0502020204030204" pitchFamily="34" charset="0"/>
              </a:rPr>
              <a:t>Increased Allostatic Load</a:t>
            </a:r>
          </a:p>
          <a:p>
            <a:pPr marL="457200" indent="-274320">
              <a:buFont typeface="Arial" panose="020B0604020202020204" pitchFamily="34" charset="0"/>
              <a:buChar char="•"/>
            </a:pPr>
            <a:endParaRPr lang="en-US" sz="2400" b="1" dirty="0">
              <a:latin typeface="Century Gothic" panose="020B0502020202020204" pitchFamily="34" charset="0"/>
              <a:cs typeface="Calibri" panose="020F0502020204030204" pitchFamily="34" charset="0"/>
            </a:endParaRPr>
          </a:p>
          <a:p>
            <a:pPr marL="457200" indent="-274320">
              <a:buFont typeface="Arial" panose="020B0604020202020204" pitchFamily="34" charset="0"/>
              <a:buChar char="•"/>
            </a:pPr>
            <a:r>
              <a:rPr lang="en-US" sz="2400" b="1" dirty="0">
                <a:latin typeface="Century Gothic" panose="020B0502020202020204" pitchFamily="34" charset="0"/>
                <a:cs typeface="Calibri" panose="020F0502020204030204" pitchFamily="34" charset="0"/>
              </a:rPr>
              <a:t>Inflammation</a:t>
            </a:r>
          </a:p>
          <a:p>
            <a:pPr marL="457200" indent="-274320">
              <a:buFont typeface="Arial" panose="020B0604020202020204" pitchFamily="34" charset="0"/>
              <a:buChar char="•"/>
            </a:pPr>
            <a:endParaRPr lang="en-US" sz="2400" b="1" dirty="0">
              <a:latin typeface="Century Gothic" panose="020B0502020202020204" pitchFamily="34" charset="0"/>
              <a:cs typeface="Calibri" panose="020F0502020204030204" pitchFamily="34" charset="0"/>
            </a:endParaRPr>
          </a:p>
          <a:p>
            <a:pPr marL="457200" indent="-274320">
              <a:buFont typeface="Arial" panose="020B0604020202020204" pitchFamily="34" charset="0"/>
              <a:buChar char="•"/>
            </a:pPr>
            <a:r>
              <a:rPr lang="en-US" sz="2400" b="1" dirty="0">
                <a:latin typeface="Century Gothic" panose="020B0502020202020204" pitchFamily="34" charset="0"/>
                <a:cs typeface="Calibri" panose="020F0502020204030204" pitchFamily="34" charset="0"/>
              </a:rPr>
              <a:t>Coronary Artery Calcification</a:t>
            </a:r>
          </a:p>
          <a:p>
            <a:pPr marL="457200" indent="-274320">
              <a:buFont typeface="Arial" panose="020B0604020202020204" pitchFamily="34" charset="0"/>
              <a:buChar char="•"/>
            </a:pPr>
            <a:endParaRPr lang="en-US" sz="2400" b="1" dirty="0">
              <a:latin typeface="Century Gothic" panose="020B0502020202020204" pitchFamily="34" charset="0"/>
              <a:cs typeface="Calibri" panose="020F0502020204030204" pitchFamily="34" charset="0"/>
            </a:endParaRPr>
          </a:p>
          <a:p>
            <a:pPr marL="457200" indent="-274320">
              <a:buFont typeface="Arial" panose="020B0604020202020204" pitchFamily="34" charset="0"/>
              <a:buChar char="•"/>
            </a:pPr>
            <a:r>
              <a:rPr lang="en-US" sz="2400" b="1" dirty="0">
                <a:latin typeface="Century Gothic" panose="020B0502020202020204" pitchFamily="34" charset="0"/>
                <a:cs typeface="Calibri" panose="020F0502020204030204" pitchFamily="34" charset="0"/>
              </a:rPr>
              <a:t>Dysregulation in Cortisol</a:t>
            </a:r>
          </a:p>
          <a:p>
            <a:pPr marL="457200" indent="-274320">
              <a:buFont typeface="Arial" panose="020B0604020202020204" pitchFamily="34" charset="0"/>
              <a:buChar char="•"/>
            </a:pPr>
            <a:endParaRPr lang="en-US" sz="1050" b="1" dirty="0">
              <a:latin typeface="Century Gothic" panose="020B0502020202020204" pitchFamily="34" charset="0"/>
              <a:cs typeface="Calibri" panose="020F0502020204030204" pitchFamily="34" charset="0"/>
            </a:endParaRPr>
          </a:p>
          <a:p>
            <a:pPr marL="457200" indent="-274320">
              <a:buFont typeface="Arial" panose="020B0604020202020204" pitchFamily="34" charset="0"/>
              <a:buChar char="•"/>
            </a:pPr>
            <a:endParaRPr lang="en-US" sz="2000" b="1" dirty="0">
              <a:latin typeface="Century Gothic" panose="020B0502020202020204" pitchFamily="34" charset="0"/>
              <a:cs typeface="Calibri" panose="020F0502020204030204" pitchFamily="34" charset="0"/>
            </a:endParaRPr>
          </a:p>
          <a:p>
            <a:pPr marL="457200" indent="-274320">
              <a:buFont typeface="Arial" panose="020B0604020202020204" pitchFamily="34" charset="0"/>
              <a:buChar char="•"/>
            </a:pPr>
            <a:r>
              <a:rPr lang="en-US" sz="2400" b="1" dirty="0">
                <a:latin typeface="Century Gothic" panose="020B0502020202020204" pitchFamily="34" charset="0"/>
                <a:cs typeface="Calibri" panose="020F0502020204030204" pitchFamily="34" charset="0"/>
              </a:rPr>
              <a:t>Impact on Genetic Expression (shorter telomere length; oxidative stress)</a:t>
            </a:r>
          </a:p>
          <a:p>
            <a:pPr marL="457200" indent="-274320">
              <a:buFont typeface="Arial" panose="020B0604020202020204" pitchFamily="34" charset="0"/>
              <a:buChar char="•"/>
            </a:pPr>
            <a:endParaRPr lang="en-US" sz="2400" dirty="0">
              <a:latin typeface="Century Gothic" panose="020B0502020202020204" pitchFamily="34" charset="0"/>
              <a:cs typeface="Calibri" panose="020F0502020204030204" pitchFamily="34" charset="0"/>
            </a:endParaRPr>
          </a:p>
        </p:txBody>
      </p:sp>
      <p:sp>
        <p:nvSpPr>
          <p:cNvPr id="14" name="Straight Connector 13">
            <a:extLst>
              <a:ext uri="{FF2B5EF4-FFF2-40B4-BE49-F238E27FC236}">
                <a16:creationId xmlns:a16="http://schemas.microsoft.com/office/drawing/2014/main" id="{64F2B675-9529-4E69-80ED-E1660E09729F}"/>
              </a:ext>
            </a:extLst>
          </p:cNvPr>
          <p:cNvSpPr/>
          <p:nvPr/>
        </p:nvSpPr>
        <p:spPr>
          <a:xfrm>
            <a:off x="2393163" y="1094909"/>
            <a:ext cx="9300187" cy="0"/>
          </a:xfrm>
          <a:prstGeom prst="line">
            <a:avLst/>
          </a:prstGeom>
          <a:ln>
            <a:solidFill>
              <a:srgbClr val="5F6278"/>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7" name="Straight Connector 16">
            <a:extLst>
              <a:ext uri="{FF2B5EF4-FFF2-40B4-BE49-F238E27FC236}">
                <a16:creationId xmlns:a16="http://schemas.microsoft.com/office/drawing/2014/main" id="{3E85CE1A-609D-4EE8-88A2-C49210C275D6}"/>
              </a:ext>
            </a:extLst>
          </p:cNvPr>
          <p:cNvSpPr/>
          <p:nvPr/>
        </p:nvSpPr>
        <p:spPr>
          <a:xfrm>
            <a:off x="2422331" y="5736391"/>
            <a:ext cx="9300187" cy="0"/>
          </a:xfrm>
          <a:prstGeom prst="line">
            <a:avLst/>
          </a:prstGeom>
          <a:ln>
            <a:solidFill>
              <a:srgbClr val="5F6278"/>
            </a:solidFill>
          </a:ln>
        </p:spPr>
        <p:style>
          <a:lnRef idx="2">
            <a:schemeClr val="accent4">
              <a:tint val="5000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6AAD30B-D9C3-43EE-B827-D27EF936E55B}"/>
              </a:ext>
            </a:extLst>
          </p:cNvPr>
          <p:cNvSpPr txBox="1"/>
          <p:nvPr/>
        </p:nvSpPr>
        <p:spPr>
          <a:xfrm>
            <a:off x="0" y="87087"/>
            <a:ext cx="8312202"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effectLst/>
                <a:uLnTx/>
                <a:uFillTx/>
                <a:latin typeface="Century Gothic" panose="020B0502020202020204" pitchFamily="34" charset="0"/>
                <a:ea typeface="+mn-ea"/>
                <a:cs typeface="+mn-cs"/>
              </a:rPr>
              <a:t>Impact of Racism on the Body</a:t>
            </a:r>
            <a:endParaRPr kumimoji="0" lang="en-US" sz="1600" b="1" i="0" u="none" strike="noStrike" kern="1200" cap="all" spc="0" normalizeH="0" baseline="0" noProof="0" dirty="0">
              <a:ln>
                <a:noFill/>
              </a:ln>
              <a:effectLst/>
              <a:uLnTx/>
              <a:uFillTx/>
              <a:latin typeface="Century Gothic" panose="020B0502020202020204" pitchFamily="34" charset="0"/>
              <a:ea typeface="+mn-ea"/>
              <a:cs typeface="+mn-cs"/>
            </a:endParaRPr>
          </a:p>
        </p:txBody>
      </p:sp>
      <p:sp>
        <p:nvSpPr>
          <p:cNvPr id="25" name="Straight Connector 24">
            <a:extLst>
              <a:ext uri="{FF2B5EF4-FFF2-40B4-BE49-F238E27FC236}">
                <a16:creationId xmlns:a16="http://schemas.microsoft.com/office/drawing/2014/main" id="{4056B9B2-3A17-414E-B7C9-048A820E4FD6}"/>
              </a:ext>
            </a:extLst>
          </p:cNvPr>
          <p:cNvSpPr/>
          <p:nvPr/>
        </p:nvSpPr>
        <p:spPr>
          <a:xfrm>
            <a:off x="2422331" y="1895490"/>
            <a:ext cx="9300187" cy="0"/>
          </a:xfrm>
          <a:prstGeom prst="line">
            <a:avLst/>
          </a:prstGeom>
          <a:ln>
            <a:solidFill>
              <a:srgbClr val="5F6278"/>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6" name="Straight Connector 25">
            <a:extLst>
              <a:ext uri="{FF2B5EF4-FFF2-40B4-BE49-F238E27FC236}">
                <a16:creationId xmlns:a16="http://schemas.microsoft.com/office/drawing/2014/main" id="{D5F67C71-C36F-4AEB-A9F0-6A8880108651}"/>
              </a:ext>
            </a:extLst>
          </p:cNvPr>
          <p:cNvSpPr/>
          <p:nvPr/>
        </p:nvSpPr>
        <p:spPr>
          <a:xfrm>
            <a:off x="2422331" y="4303025"/>
            <a:ext cx="9300187" cy="0"/>
          </a:xfrm>
          <a:prstGeom prst="line">
            <a:avLst/>
          </a:prstGeom>
          <a:ln>
            <a:solidFill>
              <a:srgbClr val="5F6278"/>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7" name="Straight Connector 26">
            <a:extLst>
              <a:ext uri="{FF2B5EF4-FFF2-40B4-BE49-F238E27FC236}">
                <a16:creationId xmlns:a16="http://schemas.microsoft.com/office/drawing/2014/main" id="{4387E40B-79AA-49EB-B05E-9E0DF6320705}"/>
              </a:ext>
            </a:extLst>
          </p:cNvPr>
          <p:cNvSpPr/>
          <p:nvPr/>
        </p:nvSpPr>
        <p:spPr>
          <a:xfrm>
            <a:off x="2422331" y="3457067"/>
            <a:ext cx="9300187" cy="0"/>
          </a:xfrm>
          <a:prstGeom prst="line">
            <a:avLst/>
          </a:prstGeom>
          <a:ln>
            <a:solidFill>
              <a:srgbClr val="5F6278"/>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8" name="Straight Connector 27">
            <a:extLst>
              <a:ext uri="{FF2B5EF4-FFF2-40B4-BE49-F238E27FC236}">
                <a16:creationId xmlns:a16="http://schemas.microsoft.com/office/drawing/2014/main" id="{C49F14FA-4052-4A01-B2A9-AD9B81ED3E61}"/>
              </a:ext>
            </a:extLst>
          </p:cNvPr>
          <p:cNvSpPr/>
          <p:nvPr/>
        </p:nvSpPr>
        <p:spPr>
          <a:xfrm>
            <a:off x="2422331" y="2663279"/>
            <a:ext cx="9300187" cy="0"/>
          </a:xfrm>
          <a:prstGeom prst="line">
            <a:avLst/>
          </a:prstGeom>
          <a:ln>
            <a:solidFill>
              <a:srgbClr val="5F6278"/>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8" name="Freeform: Shape 17">
            <a:extLst>
              <a:ext uri="{FF2B5EF4-FFF2-40B4-BE49-F238E27FC236}">
                <a16:creationId xmlns:a16="http://schemas.microsoft.com/office/drawing/2014/main" id="{5FDBE0F2-8233-40CE-98B4-58DD72945F58}"/>
              </a:ext>
            </a:extLst>
          </p:cNvPr>
          <p:cNvSpPr/>
          <p:nvPr/>
        </p:nvSpPr>
        <p:spPr>
          <a:xfrm flipH="1">
            <a:off x="627785" y="1099874"/>
            <a:ext cx="4977116" cy="4658252"/>
          </a:xfrm>
          <a:custGeom>
            <a:avLst/>
            <a:gdLst>
              <a:gd name="connsiteX0" fmla="*/ 0 w 174234"/>
              <a:gd name="connsiteY0" fmla="*/ 0 h 5094127"/>
              <a:gd name="connsiteX1" fmla="*/ 174234 w 174234"/>
              <a:gd name="connsiteY1" fmla="*/ 0 h 5094127"/>
              <a:gd name="connsiteX2" fmla="*/ 174234 w 174234"/>
              <a:gd name="connsiteY2" fmla="*/ 5094127 h 5094127"/>
              <a:gd name="connsiteX3" fmla="*/ 0 w 174234"/>
              <a:gd name="connsiteY3" fmla="*/ 5094127 h 5094127"/>
              <a:gd name="connsiteX4" fmla="*/ 0 w 174234"/>
              <a:gd name="connsiteY4" fmla="*/ 0 h 5094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234" h="5094127">
                <a:moveTo>
                  <a:pt x="0" y="0"/>
                </a:moveTo>
                <a:lnTo>
                  <a:pt x="174234" y="0"/>
                </a:lnTo>
                <a:lnTo>
                  <a:pt x="174234" y="5094127"/>
                </a:lnTo>
                <a:lnTo>
                  <a:pt x="0" y="5094127"/>
                </a:lnTo>
                <a:lnTo>
                  <a:pt x="0" y="0"/>
                </a:lnTo>
                <a:close/>
              </a:path>
            </a:pathLst>
          </a:custGeom>
          <a:solidFill>
            <a:schemeClr val="bg1">
              <a:lumMod val="85000"/>
            </a:schemeClr>
          </a:solidFill>
          <a:effectLst>
            <a:innerShdw blurRad="63500" dist="50800" dir="16200000">
              <a:prstClr val="black">
                <a:alpha val="50000"/>
              </a:prstClr>
            </a:innerShdw>
          </a:effectLst>
        </p:spPr>
        <p:style>
          <a:lnRef idx="0">
            <a:schemeClr val="dk1">
              <a:alpha val="0"/>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marR="0" lvl="0" indent="0" algn="l" defTabSz="16002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6" name="Text Placeholder 2">
            <a:extLst>
              <a:ext uri="{FF2B5EF4-FFF2-40B4-BE49-F238E27FC236}">
                <a16:creationId xmlns:a16="http://schemas.microsoft.com/office/drawing/2014/main" id="{14EA9B20-05BD-4790-9C4E-DD76847C9375}"/>
              </a:ext>
            </a:extLst>
          </p:cNvPr>
          <p:cNvSpPr txBox="1">
            <a:spLocks/>
          </p:cNvSpPr>
          <p:nvPr/>
        </p:nvSpPr>
        <p:spPr>
          <a:xfrm>
            <a:off x="679871" y="1463586"/>
            <a:ext cx="4872943" cy="1367070"/>
          </a:xfrm>
          <a:prstGeom prst="rect">
            <a:avLst/>
          </a:prstGeom>
        </p:spPr>
        <p:txBody>
          <a:bodyPr>
            <a:normAutofit/>
          </a:bodyPr>
          <a:lstStyle>
            <a:lvl1pPr marL="228600" indent="-228600" algn="l" defTabSz="914400" rtl="0" eaLnBrk="1" latinLnBrk="0" hangingPunct="1">
              <a:lnSpc>
                <a:spcPct val="100000"/>
              </a:lnSpc>
              <a:spcBef>
                <a:spcPts val="0"/>
              </a:spcBef>
              <a:spcAft>
                <a:spcPts val="600"/>
              </a:spcAft>
              <a:buClr>
                <a:schemeClr val="accent1"/>
              </a:buClr>
              <a:buSzPct val="100000"/>
              <a:buFont typeface="LucidaGrande" charset="0"/>
              <a:buChar char="‣"/>
              <a:tabLst/>
              <a:defRPr sz="2400" b="1" kern="1200" spc="0" baseline="0">
                <a:solidFill>
                  <a:schemeClr val="tx1">
                    <a:lumMod val="75000"/>
                    <a:lumOff val="25000"/>
                  </a:schemeClr>
                </a:solidFill>
                <a:latin typeface="+mn-lt"/>
                <a:ea typeface="+mn-ea"/>
                <a:cs typeface="+mn-cs"/>
              </a:defRPr>
            </a:lvl1pPr>
            <a:lvl2pPr marL="365760" indent="-228600" algn="l" defTabSz="914400" rtl="0" eaLnBrk="1" latinLnBrk="0" hangingPunct="1">
              <a:lnSpc>
                <a:spcPct val="100000"/>
              </a:lnSpc>
              <a:spcBef>
                <a:spcPts val="0"/>
              </a:spcBef>
              <a:spcAft>
                <a:spcPts val="600"/>
              </a:spcAft>
              <a:buClr>
                <a:schemeClr val="accent1"/>
              </a:buClr>
              <a:buFont typeface="LucidaGrande" charset="0"/>
              <a:buChar char="•"/>
              <a:defRPr sz="2400" kern="1200" spc="0" baseline="0">
                <a:solidFill>
                  <a:schemeClr val="tx1">
                    <a:lumMod val="75000"/>
                    <a:lumOff val="25000"/>
                  </a:schemeClr>
                </a:solidFill>
                <a:latin typeface="+mn-lt"/>
                <a:ea typeface="+mn-ea"/>
                <a:cs typeface="+mn-cs"/>
              </a:defRPr>
            </a:lvl2pPr>
            <a:lvl3pPr marL="548640" indent="-228600" algn="l" defTabSz="914400" rtl="0" eaLnBrk="1" latinLnBrk="0" hangingPunct="1">
              <a:lnSpc>
                <a:spcPct val="100000"/>
              </a:lnSpc>
              <a:spcBef>
                <a:spcPts val="0"/>
              </a:spcBef>
              <a:spcAft>
                <a:spcPts val="600"/>
              </a:spcAft>
              <a:buClr>
                <a:schemeClr val="accent1"/>
              </a:buClr>
              <a:buFont typeface="LucidaGrande" charset="0"/>
              <a:buChar char="◦"/>
              <a:defRPr sz="1600" kern="1200" spc="0" baseline="0">
                <a:solidFill>
                  <a:schemeClr val="tx1">
                    <a:lumMod val="75000"/>
                    <a:lumOff val="25000"/>
                  </a:schemeClr>
                </a:solidFill>
                <a:latin typeface="+mn-lt"/>
                <a:ea typeface="+mn-ea"/>
                <a:cs typeface="+mn-cs"/>
              </a:defRPr>
            </a:lvl3pPr>
            <a:lvl4pPr marL="731520" indent="-228600" algn="l" defTabSz="914400" rtl="0" eaLnBrk="1" latinLnBrk="0" hangingPunct="1">
              <a:lnSpc>
                <a:spcPct val="100000"/>
              </a:lnSpc>
              <a:spcBef>
                <a:spcPts val="0"/>
              </a:spcBef>
              <a:spcAft>
                <a:spcPts val="600"/>
              </a:spcAft>
              <a:buClr>
                <a:schemeClr val="accent1"/>
              </a:buClr>
              <a:buFont typeface="LucidaGrande" charset="0"/>
              <a:buChar char="✓"/>
              <a:defRPr sz="1600" kern="1200" spc="0" baseline="0">
                <a:solidFill>
                  <a:schemeClr val="tx1">
                    <a:lumMod val="75000"/>
                    <a:lumOff val="25000"/>
                  </a:schemeClr>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accent1"/>
              </a:buClr>
              <a:buFont typeface="ZapfDingbatsITC" charset="0"/>
              <a:buChar char="✚"/>
              <a:defRPr sz="1600" kern="1200" spc="0" baseline="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 indent="0">
              <a:buNone/>
            </a:pPr>
            <a:r>
              <a:rPr lang="en-US" dirty="0">
                <a:solidFill>
                  <a:schemeClr val="tx1"/>
                </a:solidFill>
                <a:latin typeface="Century Gothic" panose="020B0502020202020204" pitchFamily="34" charset="0"/>
                <a:cs typeface="Calibri" panose="020F0502020204030204" pitchFamily="34" charset="0"/>
              </a:rPr>
              <a:t>There is growing evidence that self-reported discrimination is associated with…</a:t>
            </a:r>
          </a:p>
          <a:p>
            <a:pPr marL="0" marR="0" lvl="0" indent="0" algn="l" defTabSz="914400" rtl="0" eaLnBrk="1" fontAlgn="auto" latinLnBrk="0" hangingPunct="1">
              <a:lnSpc>
                <a:spcPct val="100000"/>
              </a:lnSpc>
              <a:spcBef>
                <a:spcPts val="0"/>
              </a:spcBef>
              <a:spcAft>
                <a:spcPts val="600"/>
              </a:spcAft>
              <a:buClr>
                <a:srgbClr val="E54427"/>
              </a:buClr>
              <a:buSzPct val="100000"/>
              <a:buFont typeface="LucidaGrande" charset="0"/>
              <a:buNone/>
              <a:tabLst/>
              <a:defRPr/>
            </a:pPr>
            <a:endParaRPr kumimoji="0" lang="en-US" sz="2400" b="1" i="0" u="none" strike="noStrike" kern="1200" cap="none" spc="0" normalizeH="0" baseline="0" noProof="0" dirty="0">
              <a:ln>
                <a:noFill/>
              </a:ln>
              <a:solidFill>
                <a:srgbClr val="D3D4DC">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600"/>
              </a:spcAft>
              <a:buClr>
                <a:srgbClr val="E54427"/>
              </a:buClr>
              <a:buSzPct val="100000"/>
              <a:buFont typeface="Wingdings" panose="05000000000000000000" pitchFamily="2" charset="2"/>
              <a:buChar char="q"/>
              <a:tabLst/>
              <a:defRPr/>
            </a:pPr>
            <a:endParaRPr kumimoji="0" lang="en-US" sz="2400" b="1" i="0" u="none" strike="noStrike" kern="1200" cap="none" spc="0" normalizeH="0" baseline="0" noProof="0" dirty="0">
              <a:ln>
                <a:noFill/>
              </a:ln>
              <a:solidFill>
                <a:srgbClr val="3C3D44">
                  <a:lumMod val="75000"/>
                  <a:lumOff val="25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
                <a:srgbClr val="E54427"/>
              </a:buClr>
              <a:buSzPct val="100000"/>
              <a:buFont typeface="Wingdings" panose="05000000000000000000" pitchFamily="2" charset="2"/>
              <a:buChar char="q"/>
              <a:tabLst/>
              <a:defRPr/>
            </a:pPr>
            <a:endParaRPr kumimoji="0" lang="en-US" sz="2400" b="1" i="0" u="none" strike="noStrike" kern="1200" cap="none" spc="0" normalizeH="0" baseline="0" noProof="0" dirty="0">
              <a:ln>
                <a:noFill/>
              </a:ln>
              <a:solidFill>
                <a:srgbClr val="3C3D44">
                  <a:lumMod val="75000"/>
                  <a:lumOff val="25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
                <a:srgbClr val="E54427"/>
              </a:buClr>
              <a:buSzPct val="100000"/>
              <a:buFont typeface="Wingdings" panose="05000000000000000000" pitchFamily="2" charset="2"/>
              <a:buChar char="q"/>
              <a:tabLst/>
              <a:defRPr/>
            </a:pPr>
            <a:endParaRPr kumimoji="0" lang="en-US" sz="2400" b="1" i="0" u="none" strike="noStrike" kern="1200" cap="none" spc="0" normalizeH="0" baseline="0" noProof="0" dirty="0">
              <a:ln>
                <a:noFill/>
              </a:ln>
              <a:solidFill>
                <a:srgbClr val="3C3D44">
                  <a:lumMod val="75000"/>
                  <a:lumOff val="25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
                <a:srgbClr val="E54427"/>
              </a:buClr>
              <a:buSzPct val="100000"/>
              <a:buFont typeface="Wingdings" panose="05000000000000000000" pitchFamily="2" charset="2"/>
              <a:buChar char="q"/>
              <a:tabLst/>
              <a:defRPr/>
            </a:pPr>
            <a:endParaRPr kumimoji="0" lang="en-US" sz="2400" b="1" i="0" u="none" strike="noStrike" kern="1200" cap="none" spc="0" normalizeH="0" baseline="0" noProof="0" dirty="0">
              <a:ln>
                <a:noFill/>
              </a:ln>
              <a:solidFill>
                <a:srgbClr val="3C3D44">
                  <a:lumMod val="75000"/>
                  <a:lumOff val="2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
                <a:srgbClr val="E54427"/>
              </a:buClr>
              <a:buSzPct val="100000"/>
              <a:buFont typeface="LucidaGrande" charset="0"/>
              <a:buNone/>
              <a:tabLst/>
              <a:defRPr/>
            </a:pPr>
            <a:endParaRPr kumimoji="0" lang="en-US" sz="2400" b="1" i="0" u="none" strike="noStrike" kern="1200" cap="none" spc="0" normalizeH="0" baseline="0" noProof="0" dirty="0">
              <a:ln>
                <a:noFill/>
              </a:ln>
              <a:solidFill>
                <a:srgbClr val="3C3D44">
                  <a:lumMod val="75000"/>
                  <a:lumOff val="25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600"/>
              </a:spcAft>
              <a:buClr>
                <a:srgbClr val="E54427"/>
              </a:buClr>
              <a:buSzPct val="100000"/>
              <a:buFont typeface="LucidaGrande" charset="0"/>
              <a:buChar char="‣"/>
              <a:tabLst/>
              <a:defRPr/>
            </a:pPr>
            <a:endParaRPr kumimoji="0" lang="en-US" sz="2400" b="1" i="0" u="none" strike="noStrike" kern="1200" cap="none" spc="0" normalizeH="0" baseline="0" noProof="0" dirty="0">
              <a:ln>
                <a:noFill/>
              </a:ln>
              <a:solidFill>
                <a:srgbClr val="3C3D44">
                  <a:lumMod val="75000"/>
                  <a:lumOff val="25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53B83A6E-AC6E-42EC-89AF-FAB35FE53BFC}"/>
              </a:ext>
            </a:extLst>
          </p:cNvPr>
          <p:cNvSpPr/>
          <p:nvPr/>
        </p:nvSpPr>
        <p:spPr>
          <a:xfrm>
            <a:off x="627785" y="3096725"/>
            <a:ext cx="2651758" cy="26259"/>
          </a:xfrm>
          <a:prstGeom prst="rect">
            <a:avLst/>
          </a:prstGeom>
          <a:solidFill>
            <a:schemeClr val="bg2">
              <a:lumMod val="50000"/>
            </a:schemeClr>
          </a:solidFill>
          <a:ln>
            <a:solidFill>
              <a:srgbClr val="5F62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2CBABF0A-8E87-4E75-92D1-1FD7883BE48B}"/>
              </a:ext>
            </a:extLst>
          </p:cNvPr>
          <p:cNvSpPr txBox="1"/>
          <p:nvPr/>
        </p:nvSpPr>
        <p:spPr>
          <a:xfrm>
            <a:off x="1015536" y="5148983"/>
            <a:ext cx="4305785" cy="369332"/>
          </a:xfrm>
          <a:prstGeom prst="rect">
            <a:avLst/>
          </a:prstGeom>
          <a:noFill/>
        </p:spPr>
        <p:txBody>
          <a:bodyPr wrap="square">
            <a:spAutoFit/>
          </a:bodyPr>
          <a:lstStyle/>
          <a:p>
            <a:r>
              <a:rPr lang="en-US" sz="1800" dirty="0">
                <a:latin typeface="Century Gothic" panose="020B0502020202020204" pitchFamily="34" charset="0"/>
                <a:cs typeface="Calibri" panose="020F0502020204030204" pitchFamily="34" charset="0"/>
              </a:rPr>
              <a:t>(Lewis, Cogburn, and Williams, 2015) </a:t>
            </a:r>
            <a:endParaRPr lang="en-US" dirty="0"/>
          </a:p>
        </p:txBody>
      </p:sp>
      <p:grpSp>
        <p:nvGrpSpPr>
          <p:cNvPr id="38" name="Group 37">
            <a:extLst>
              <a:ext uri="{FF2B5EF4-FFF2-40B4-BE49-F238E27FC236}">
                <a16:creationId xmlns:a16="http://schemas.microsoft.com/office/drawing/2014/main" id="{0F233554-3812-43F9-9E0C-8F2A6D5FDC96}"/>
              </a:ext>
            </a:extLst>
          </p:cNvPr>
          <p:cNvGrpSpPr/>
          <p:nvPr/>
        </p:nvGrpSpPr>
        <p:grpSpPr>
          <a:xfrm>
            <a:off x="2740290" y="2976610"/>
            <a:ext cx="1642478" cy="219735"/>
            <a:chOff x="7057282" y="2099387"/>
            <a:chExt cx="1642478" cy="219735"/>
          </a:xfrm>
          <a:effectLst>
            <a:outerShdw blurRad="50800" dist="38100" dir="5400000" algn="t" rotWithShape="0">
              <a:prstClr val="black">
                <a:alpha val="40000"/>
              </a:prstClr>
            </a:outerShdw>
          </a:effectLst>
        </p:grpSpPr>
        <p:sp>
          <p:nvSpPr>
            <p:cNvPr id="39" name="Flowchart: Connector 38">
              <a:extLst>
                <a:ext uri="{FF2B5EF4-FFF2-40B4-BE49-F238E27FC236}">
                  <a16:creationId xmlns:a16="http://schemas.microsoft.com/office/drawing/2014/main" id="{74E32AFD-10F8-4A95-97B3-A39C0D7CCFC8}"/>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lowchart: Connector 39">
              <a:extLst>
                <a:ext uri="{FF2B5EF4-FFF2-40B4-BE49-F238E27FC236}">
                  <a16:creationId xmlns:a16="http://schemas.microsoft.com/office/drawing/2014/main" id="{536C5F2F-AA71-4B6A-92E9-3F8C1754DE74}"/>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Connector 40">
              <a:extLst>
                <a:ext uri="{FF2B5EF4-FFF2-40B4-BE49-F238E27FC236}">
                  <a16:creationId xmlns:a16="http://schemas.microsoft.com/office/drawing/2014/main" id="{A0AFC4F3-F2BA-4C25-96F8-37515A57E6A8}"/>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lowchart: Connector 41">
              <a:extLst>
                <a:ext uri="{FF2B5EF4-FFF2-40B4-BE49-F238E27FC236}">
                  <a16:creationId xmlns:a16="http://schemas.microsoft.com/office/drawing/2014/main" id="{F11E879A-5B55-4DED-B565-01397F4D1436}"/>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lowchart: Connector 12">
              <a:extLst>
                <a:ext uri="{FF2B5EF4-FFF2-40B4-BE49-F238E27FC236}">
                  <a16:creationId xmlns:a16="http://schemas.microsoft.com/office/drawing/2014/main" id="{9E89A684-4B3D-46C7-9B9A-421C2B4AD242}"/>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41100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images of beyond the DNA">
            <a:extLst>
              <a:ext uri="{FF2B5EF4-FFF2-40B4-BE49-F238E27FC236}">
                <a16:creationId xmlns:a16="http://schemas.microsoft.com/office/drawing/2014/main" id="{B02AB6CD-3884-48F1-BCDF-C7DAA4FA20E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56067" y="117418"/>
            <a:ext cx="6242381" cy="5808944"/>
          </a:xfrm>
          <a:prstGeom prst="rect">
            <a:avLst/>
          </a:prstGeom>
          <a:ln>
            <a:noFill/>
          </a:ln>
          <a:effectLst>
            <a:innerShdw blurRad="63500" dist="50800" dir="16200000">
              <a:prstClr val="black">
                <a:alpha val="50000"/>
              </a:prstClr>
            </a:innerShdw>
          </a:effectLst>
        </p:spPr>
      </p:pic>
      <p:sp>
        <p:nvSpPr>
          <p:cNvPr id="13" name="TextBox 12">
            <a:extLst>
              <a:ext uri="{FF2B5EF4-FFF2-40B4-BE49-F238E27FC236}">
                <a16:creationId xmlns:a16="http://schemas.microsoft.com/office/drawing/2014/main" id="{2B75ECCF-5E89-488E-95A7-4E8AA5DB31D2}"/>
              </a:ext>
            </a:extLst>
          </p:cNvPr>
          <p:cNvSpPr txBox="1"/>
          <p:nvPr/>
        </p:nvSpPr>
        <p:spPr>
          <a:xfrm>
            <a:off x="7913796" y="6214536"/>
            <a:ext cx="2428986" cy="346249"/>
          </a:xfrm>
          <a:prstGeom prst="rect">
            <a:avLst/>
          </a:prstGeom>
          <a:noFill/>
        </p:spPr>
        <p:txBody>
          <a:bodyPr wrap="square" rtlCol="0">
            <a:spAutoFit/>
          </a:bodyPr>
          <a:lstStyle/>
          <a:p>
            <a:r>
              <a:rPr lang="en-US" sz="825" b="1">
                <a:solidFill>
                  <a:schemeClr val="bg1"/>
                </a:solidFill>
              </a:rPr>
              <a:t>© Genetic Alliance 2015 | Infographic by Colin Wiles</a:t>
            </a:r>
          </a:p>
        </p:txBody>
      </p:sp>
      <p:sp>
        <p:nvSpPr>
          <p:cNvPr id="8" name="Flowchart: Alternate Process 7">
            <a:extLst>
              <a:ext uri="{FF2B5EF4-FFF2-40B4-BE49-F238E27FC236}">
                <a16:creationId xmlns:a16="http://schemas.microsoft.com/office/drawing/2014/main" id="{8C4E081D-6173-452E-99A1-48C0E7471017}"/>
              </a:ext>
            </a:extLst>
          </p:cNvPr>
          <p:cNvSpPr/>
          <p:nvPr/>
        </p:nvSpPr>
        <p:spPr>
          <a:xfrm>
            <a:off x="8445490" y="4876799"/>
            <a:ext cx="1897292" cy="711201"/>
          </a:xfrm>
          <a:prstGeom prst="flowChartAlternateProcess">
            <a:avLst/>
          </a:prstGeom>
          <a:solidFill>
            <a:srgbClr val="86A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Watch Video</a:t>
            </a:r>
            <a:endParaRPr lang="en-US" sz="1600" b="1">
              <a:solidFill>
                <a:schemeClr val="bg1"/>
              </a:solidFill>
              <a:latin typeface="Century Gothic" panose="020B0502020202020204" pitchFamily="34" charset="0"/>
            </a:endParaRPr>
          </a:p>
        </p:txBody>
      </p:sp>
      <p:sp>
        <p:nvSpPr>
          <p:cNvPr id="16" name="Rectangle: Diagonal Corners Snipped 15">
            <a:extLst>
              <a:ext uri="{FF2B5EF4-FFF2-40B4-BE49-F238E27FC236}">
                <a16:creationId xmlns:a16="http://schemas.microsoft.com/office/drawing/2014/main" id="{6E49C453-A515-440F-BAC4-8650FD82C00E}"/>
              </a:ext>
            </a:extLst>
          </p:cNvPr>
          <p:cNvSpPr/>
          <p:nvPr/>
        </p:nvSpPr>
        <p:spPr>
          <a:xfrm>
            <a:off x="6598448" y="1368523"/>
            <a:ext cx="5385857" cy="3021830"/>
          </a:xfrm>
          <a:prstGeom prst="snip2DiagRect">
            <a:avLst/>
          </a:prstGeom>
          <a:solidFill>
            <a:srgbClr val="EB903D">
              <a:alpha val="6000"/>
            </a:srgb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chemeClr val="bg1"/>
              </a:solidFill>
              <a:latin typeface="Segoe UI" panose="020B0502040204020203" pitchFamily="34" charset="0"/>
              <a:cs typeface="Segoe UI" panose="020B0502040204020203" pitchFamily="34" charset="0"/>
            </a:endParaRPr>
          </a:p>
          <a:p>
            <a:pPr algn="ctr">
              <a:lnSpc>
                <a:spcPct val="112000"/>
              </a:lnSpc>
            </a:pPr>
            <a:r>
              <a:rPr lang="en-US" sz="2400" dirty="0">
                <a:solidFill>
                  <a:schemeClr val="tx1"/>
                </a:solidFill>
                <a:latin typeface="Century Gothic" panose="020B0502020202020204" pitchFamily="34" charset="0"/>
                <a:cs typeface="Calibri" panose="020F0502020204030204" pitchFamily="34" charset="0"/>
              </a:rPr>
              <a:t>We are learning that changes may be passed down from parent to child, directly affecting genes that control risk for conditions such as obesity, depression and anxiety.</a:t>
            </a:r>
          </a:p>
          <a:p>
            <a:pPr algn="ctr"/>
            <a:endParaRPr lang="en-US" sz="1050" dirty="0">
              <a:solidFill>
                <a:schemeClr val="bg1"/>
              </a:solidFill>
            </a:endParaRPr>
          </a:p>
        </p:txBody>
      </p:sp>
      <p:grpSp>
        <p:nvGrpSpPr>
          <p:cNvPr id="2" name="Group 1">
            <a:extLst>
              <a:ext uri="{FF2B5EF4-FFF2-40B4-BE49-F238E27FC236}">
                <a16:creationId xmlns:a16="http://schemas.microsoft.com/office/drawing/2014/main" id="{428C588E-5319-45DA-8DA1-9BBA8844B682}"/>
              </a:ext>
            </a:extLst>
          </p:cNvPr>
          <p:cNvGrpSpPr/>
          <p:nvPr/>
        </p:nvGrpSpPr>
        <p:grpSpPr>
          <a:xfrm>
            <a:off x="8431084" y="1258655"/>
            <a:ext cx="1642478" cy="219735"/>
            <a:chOff x="2740290" y="2976610"/>
            <a:chExt cx="1642478" cy="219735"/>
          </a:xfrm>
        </p:grpSpPr>
        <p:sp>
          <p:nvSpPr>
            <p:cNvPr id="9" name="Flowchart: Connector 8">
              <a:extLst>
                <a:ext uri="{FF2B5EF4-FFF2-40B4-BE49-F238E27FC236}">
                  <a16:creationId xmlns:a16="http://schemas.microsoft.com/office/drawing/2014/main" id="{357ECFFD-30E9-4DCA-A255-90C180CE8F70}"/>
                </a:ext>
              </a:extLst>
            </p:cNvPr>
            <p:cNvSpPr/>
            <p:nvPr/>
          </p:nvSpPr>
          <p:spPr>
            <a:xfrm>
              <a:off x="3099333" y="2976610"/>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27F12DBB-0C43-478E-8DAF-F371A66ECA72}"/>
                </a:ext>
              </a:extLst>
            </p:cNvPr>
            <p:cNvSpPr/>
            <p:nvPr/>
          </p:nvSpPr>
          <p:spPr>
            <a:xfrm>
              <a:off x="3458377" y="2976610"/>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F9BE6309-8E26-4152-8020-AFA709598C56}"/>
                </a:ext>
              </a:extLst>
            </p:cNvPr>
            <p:cNvSpPr/>
            <p:nvPr/>
          </p:nvSpPr>
          <p:spPr>
            <a:xfrm>
              <a:off x="3817420" y="2976610"/>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Connector 13">
              <a:extLst>
                <a:ext uri="{FF2B5EF4-FFF2-40B4-BE49-F238E27FC236}">
                  <a16:creationId xmlns:a16="http://schemas.microsoft.com/office/drawing/2014/main" id="{C0B4B35B-EDFC-4C54-A421-18B9007A7026}"/>
                </a:ext>
              </a:extLst>
            </p:cNvPr>
            <p:cNvSpPr/>
            <p:nvPr/>
          </p:nvSpPr>
          <p:spPr>
            <a:xfrm>
              <a:off x="2740290" y="2976610"/>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Connector 12">
              <a:extLst>
                <a:ext uri="{FF2B5EF4-FFF2-40B4-BE49-F238E27FC236}">
                  <a16:creationId xmlns:a16="http://schemas.microsoft.com/office/drawing/2014/main" id="{9F30E076-791E-4417-9FB7-4FB4748562A5}"/>
                </a:ext>
              </a:extLst>
            </p:cNvPr>
            <p:cNvSpPr/>
            <p:nvPr/>
          </p:nvSpPr>
          <p:spPr>
            <a:xfrm>
              <a:off x="4141208" y="2976610"/>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3359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058496-D670-4155-91E4-0DFB909F3CE9}"/>
              </a:ext>
            </a:extLst>
          </p:cNvPr>
          <p:cNvSpPr>
            <a:spLocks noGrp="1"/>
          </p:cNvSpPr>
          <p:nvPr>
            <p:ph type="body" idx="1"/>
          </p:nvPr>
        </p:nvSpPr>
        <p:spPr>
          <a:xfrm>
            <a:off x="507607" y="1087120"/>
            <a:ext cx="5100319" cy="4749800"/>
          </a:xfrm>
          <a:custGeom>
            <a:avLst/>
            <a:gdLst>
              <a:gd name="connsiteX0" fmla="*/ 0 w 5100319"/>
              <a:gd name="connsiteY0" fmla="*/ 0 h 4749800"/>
              <a:gd name="connsiteX1" fmla="*/ 4415160 w 5100319"/>
              <a:gd name="connsiteY1" fmla="*/ 0 h 4749800"/>
              <a:gd name="connsiteX2" fmla="*/ 5100319 w 5100319"/>
              <a:gd name="connsiteY2" fmla="*/ 685159 h 4749800"/>
              <a:gd name="connsiteX3" fmla="*/ 5100319 w 5100319"/>
              <a:gd name="connsiteY3" fmla="*/ 4749800 h 4749800"/>
              <a:gd name="connsiteX4" fmla="*/ 5100319 w 5100319"/>
              <a:gd name="connsiteY4" fmla="*/ 4749800 h 4749800"/>
              <a:gd name="connsiteX5" fmla="*/ 685159 w 5100319"/>
              <a:gd name="connsiteY5" fmla="*/ 4749800 h 4749800"/>
              <a:gd name="connsiteX6" fmla="*/ 0 w 5100319"/>
              <a:gd name="connsiteY6" fmla="*/ 4064641 h 4749800"/>
              <a:gd name="connsiteX7" fmla="*/ 0 w 5100319"/>
              <a:gd name="connsiteY7" fmla="*/ 0 h 474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0319" h="4749800" fill="none" extrusionOk="0">
                <a:moveTo>
                  <a:pt x="0" y="0"/>
                </a:moveTo>
                <a:cubicBezTo>
                  <a:pt x="1365178" y="51669"/>
                  <a:pt x="2720128" y="-27952"/>
                  <a:pt x="4415160" y="0"/>
                </a:cubicBezTo>
                <a:cubicBezTo>
                  <a:pt x="4631994" y="127284"/>
                  <a:pt x="4992631" y="575492"/>
                  <a:pt x="5100319" y="685159"/>
                </a:cubicBezTo>
                <a:cubicBezTo>
                  <a:pt x="5095863" y="2629883"/>
                  <a:pt x="5075681" y="3208067"/>
                  <a:pt x="5100319" y="4749800"/>
                </a:cubicBezTo>
                <a:lnTo>
                  <a:pt x="5100319" y="4749800"/>
                </a:lnTo>
                <a:cubicBezTo>
                  <a:pt x="3408159" y="4736570"/>
                  <a:pt x="1316761" y="4887384"/>
                  <a:pt x="685159" y="4749800"/>
                </a:cubicBezTo>
                <a:cubicBezTo>
                  <a:pt x="599434" y="4621484"/>
                  <a:pt x="126871" y="4079212"/>
                  <a:pt x="0" y="4064641"/>
                </a:cubicBezTo>
                <a:cubicBezTo>
                  <a:pt x="-70236" y="2032328"/>
                  <a:pt x="-80751" y="1508111"/>
                  <a:pt x="0" y="0"/>
                </a:cubicBezTo>
                <a:close/>
              </a:path>
              <a:path w="5100319" h="4749800" stroke="0" extrusionOk="0">
                <a:moveTo>
                  <a:pt x="0" y="0"/>
                </a:moveTo>
                <a:cubicBezTo>
                  <a:pt x="1970083" y="-39804"/>
                  <a:pt x="2597365" y="94215"/>
                  <a:pt x="4415160" y="0"/>
                </a:cubicBezTo>
                <a:cubicBezTo>
                  <a:pt x="4556551" y="251988"/>
                  <a:pt x="4901979" y="521686"/>
                  <a:pt x="5100319" y="685159"/>
                </a:cubicBezTo>
                <a:cubicBezTo>
                  <a:pt x="5067246" y="1300507"/>
                  <a:pt x="5037103" y="3978224"/>
                  <a:pt x="5100319" y="4749800"/>
                </a:cubicBezTo>
                <a:lnTo>
                  <a:pt x="5100319" y="4749800"/>
                </a:lnTo>
                <a:cubicBezTo>
                  <a:pt x="3145569" y="4707754"/>
                  <a:pt x="2269545" y="4631794"/>
                  <a:pt x="685159" y="4749800"/>
                </a:cubicBezTo>
                <a:cubicBezTo>
                  <a:pt x="585969" y="4697754"/>
                  <a:pt x="187418" y="4232194"/>
                  <a:pt x="0" y="4064641"/>
                </a:cubicBezTo>
                <a:cubicBezTo>
                  <a:pt x="101731" y="3566064"/>
                  <a:pt x="-23877" y="2006043"/>
                  <a:pt x="0" y="0"/>
                </a:cubicBezTo>
                <a:close/>
              </a:path>
            </a:pathLst>
          </a:custGeom>
          <a:ln w="38100">
            <a:solidFill>
              <a:srgbClr val="86A4BA"/>
            </a:solidFill>
            <a:extLst>
              <a:ext uri="{C807C97D-BFC1-408E-A445-0C87EB9F89A2}">
                <ask:lineSketchStyleProps xmlns:ask="http://schemas.microsoft.com/office/drawing/2018/sketchyshapes" sd="466365715">
                  <a:prstGeom prst="snip2DiagRect">
                    <a:avLst>
                      <a:gd name="adj1" fmla="val 0"/>
                      <a:gd name="adj2" fmla="val 14425"/>
                    </a:avLst>
                  </a:prstGeom>
                  <ask:type>
                    <ask:lineSketchCurved/>
                  </ask:type>
                </ask:lineSketchStyleProps>
              </a:ext>
            </a:extLst>
          </a:ln>
        </p:spPr>
        <p:txBody>
          <a:bodyPr anchor="ctr">
            <a:normAutofit fontScale="92500" lnSpcReduction="10000"/>
          </a:bodyPr>
          <a:lstStyle/>
          <a:p>
            <a:pPr>
              <a:spcBef>
                <a:spcPts val="1200"/>
              </a:spcBef>
              <a:buClr>
                <a:schemeClr val="tx1"/>
              </a:buClr>
              <a:buFont typeface="Arial" panose="020B0604020202020204" pitchFamily="34" charset="0"/>
              <a:buChar char="•"/>
            </a:pPr>
            <a:r>
              <a:rPr lang="en-US" b="0">
                <a:solidFill>
                  <a:schemeClr val="tx1"/>
                </a:solidFill>
                <a:latin typeface="Calibri" panose="020F0502020204030204" pitchFamily="34" charset="0"/>
                <a:cs typeface="Calibri" panose="020F0502020204030204" pitchFamily="34" charset="0"/>
              </a:rPr>
              <a:t>Biological mechanisms that can switch genes "on" and "off"</a:t>
            </a:r>
            <a:endParaRPr lang="en-US">
              <a:solidFill>
                <a:schemeClr val="tx1"/>
              </a:solidFill>
              <a:latin typeface="Calibri" panose="020F0502020204030204" pitchFamily="34" charset="0"/>
              <a:cs typeface="Calibri" panose="020F0502020204030204" pitchFamily="34" charset="0"/>
            </a:endParaRPr>
          </a:p>
          <a:p>
            <a:pPr>
              <a:spcBef>
                <a:spcPts val="1200"/>
              </a:spcBef>
              <a:buClr>
                <a:schemeClr val="tx1"/>
              </a:buClr>
              <a:buFont typeface="Arial" panose="020B0604020202020204" pitchFamily="34" charset="0"/>
              <a:buChar char="•"/>
            </a:pPr>
            <a:r>
              <a:rPr lang="en-US" b="0">
                <a:solidFill>
                  <a:schemeClr val="tx1"/>
                </a:solidFill>
                <a:latin typeface="Calibri" panose="020F0502020204030204" pitchFamily="34" charset="0"/>
                <a:cs typeface="Calibri" panose="020F0502020204030204" pitchFamily="34" charset="0"/>
              </a:rPr>
              <a:t>Environmental factors that can impact genes</a:t>
            </a:r>
            <a:endParaRPr lang="en-US">
              <a:solidFill>
                <a:schemeClr val="tx1"/>
              </a:solidFill>
              <a:latin typeface="Calibri" panose="020F0502020204030204" pitchFamily="34" charset="0"/>
              <a:cs typeface="Calibri" panose="020F0502020204030204" pitchFamily="34" charset="0"/>
            </a:endParaRPr>
          </a:p>
          <a:p>
            <a:pPr>
              <a:spcBef>
                <a:spcPts val="1200"/>
              </a:spcBef>
              <a:buClr>
                <a:schemeClr val="tx1"/>
              </a:buClr>
              <a:buFont typeface="Arial" panose="020B0604020202020204" pitchFamily="34" charset="0"/>
              <a:buChar char="•"/>
            </a:pPr>
            <a:r>
              <a:rPr lang="en-US" b="0">
                <a:solidFill>
                  <a:schemeClr val="tx1"/>
                </a:solidFill>
                <a:latin typeface="Calibri" panose="020F0502020204030204" pitchFamily="34" charset="0"/>
                <a:cs typeface="Calibri" panose="020F0502020204030204" pitchFamily="34" charset="0"/>
              </a:rPr>
              <a:t>Epigenetic factors are everywhere</a:t>
            </a:r>
          </a:p>
          <a:p>
            <a:pPr>
              <a:spcBef>
                <a:spcPts val="1200"/>
              </a:spcBef>
              <a:buClr>
                <a:schemeClr val="tx1"/>
              </a:buClr>
              <a:buFont typeface="Arial" panose="020B0604020202020204" pitchFamily="34" charset="0"/>
              <a:buChar char="•"/>
            </a:pPr>
            <a:r>
              <a:rPr lang="en-US" b="0">
                <a:solidFill>
                  <a:schemeClr val="tx1"/>
                </a:solidFill>
                <a:latin typeface="Calibri" panose="020F0502020204030204" pitchFamily="34" charset="0"/>
                <a:cs typeface="Calibri" panose="020F0502020204030204" pitchFamily="34" charset="0"/>
              </a:rPr>
              <a:t>Nature AND Nurture are what make us unique</a:t>
            </a:r>
          </a:p>
          <a:p>
            <a:pPr>
              <a:spcBef>
                <a:spcPts val="1200"/>
              </a:spcBef>
              <a:buClr>
                <a:schemeClr val="tx1"/>
              </a:buClr>
              <a:buFont typeface="Arial" panose="020B0604020202020204" pitchFamily="34" charset="0"/>
              <a:buChar char="•"/>
            </a:pPr>
            <a:r>
              <a:rPr lang="en-US" b="0">
                <a:solidFill>
                  <a:schemeClr val="tx1"/>
                </a:solidFill>
                <a:latin typeface="Calibri" panose="020F0502020204030204" pitchFamily="34" charset="0"/>
                <a:cs typeface="Calibri" panose="020F0502020204030204" pitchFamily="34" charset="0"/>
              </a:rPr>
              <a:t>Epigenetic factors are reversible or plastic</a:t>
            </a:r>
            <a:endParaRPr lang="en-US">
              <a:solidFill>
                <a:schemeClr val="tx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3F668464-79E4-439F-8709-FB3D04B38B8A}"/>
              </a:ext>
            </a:extLst>
          </p:cNvPr>
          <p:cNvSpPr>
            <a:spLocks noGrp="1"/>
          </p:cNvSpPr>
          <p:nvPr>
            <p:ph type="body" idx="2"/>
          </p:nvPr>
        </p:nvSpPr>
        <p:spPr>
          <a:xfrm>
            <a:off x="6482082" y="1021080"/>
            <a:ext cx="5202311" cy="4815840"/>
          </a:xfrm>
          <a:custGeom>
            <a:avLst/>
            <a:gdLst>
              <a:gd name="connsiteX0" fmla="*/ 0 w 5202311"/>
              <a:gd name="connsiteY0" fmla="*/ 0 h 4815840"/>
              <a:gd name="connsiteX1" fmla="*/ 4694288 w 5202311"/>
              <a:gd name="connsiteY1" fmla="*/ 0 h 4815840"/>
              <a:gd name="connsiteX2" fmla="*/ 5202311 w 5202311"/>
              <a:gd name="connsiteY2" fmla="*/ 508023 h 4815840"/>
              <a:gd name="connsiteX3" fmla="*/ 5202311 w 5202311"/>
              <a:gd name="connsiteY3" fmla="*/ 4815840 h 4815840"/>
              <a:gd name="connsiteX4" fmla="*/ 5202311 w 5202311"/>
              <a:gd name="connsiteY4" fmla="*/ 4815840 h 4815840"/>
              <a:gd name="connsiteX5" fmla="*/ 508023 w 5202311"/>
              <a:gd name="connsiteY5" fmla="*/ 4815840 h 4815840"/>
              <a:gd name="connsiteX6" fmla="*/ 0 w 5202311"/>
              <a:gd name="connsiteY6" fmla="*/ 4307817 h 4815840"/>
              <a:gd name="connsiteX7" fmla="*/ 0 w 5202311"/>
              <a:gd name="connsiteY7" fmla="*/ 0 h 481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2311" h="4815840" fill="none" extrusionOk="0">
                <a:moveTo>
                  <a:pt x="0" y="0"/>
                </a:moveTo>
                <a:cubicBezTo>
                  <a:pt x="564165" y="-2958"/>
                  <a:pt x="3305649" y="48440"/>
                  <a:pt x="4694288" y="0"/>
                </a:cubicBezTo>
                <a:cubicBezTo>
                  <a:pt x="4801963" y="68278"/>
                  <a:pt x="4946120" y="324366"/>
                  <a:pt x="5202311" y="508023"/>
                </a:cubicBezTo>
                <a:cubicBezTo>
                  <a:pt x="5151411" y="1521930"/>
                  <a:pt x="5338647" y="3939407"/>
                  <a:pt x="5202311" y="4815840"/>
                </a:cubicBezTo>
                <a:lnTo>
                  <a:pt x="5202311" y="4815840"/>
                </a:lnTo>
                <a:cubicBezTo>
                  <a:pt x="3843966" y="4851213"/>
                  <a:pt x="2023957" y="4894831"/>
                  <a:pt x="508023" y="4815840"/>
                </a:cubicBezTo>
                <a:cubicBezTo>
                  <a:pt x="426550" y="4658794"/>
                  <a:pt x="103629" y="4434653"/>
                  <a:pt x="0" y="4307817"/>
                </a:cubicBezTo>
                <a:cubicBezTo>
                  <a:pt x="148547" y="3026132"/>
                  <a:pt x="43961" y="696125"/>
                  <a:pt x="0" y="0"/>
                </a:cubicBezTo>
                <a:close/>
              </a:path>
              <a:path w="5202311" h="4815840" stroke="0" extrusionOk="0">
                <a:moveTo>
                  <a:pt x="0" y="0"/>
                </a:moveTo>
                <a:cubicBezTo>
                  <a:pt x="1450857" y="-61050"/>
                  <a:pt x="2703887" y="-92891"/>
                  <a:pt x="4694288" y="0"/>
                </a:cubicBezTo>
                <a:cubicBezTo>
                  <a:pt x="4944882" y="223481"/>
                  <a:pt x="5100606" y="426973"/>
                  <a:pt x="5202311" y="508023"/>
                </a:cubicBezTo>
                <a:cubicBezTo>
                  <a:pt x="5131952" y="2577129"/>
                  <a:pt x="5149263" y="3682255"/>
                  <a:pt x="5202311" y="4815840"/>
                </a:cubicBezTo>
                <a:lnTo>
                  <a:pt x="5202311" y="4815840"/>
                </a:lnTo>
                <a:cubicBezTo>
                  <a:pt x="3894654" y="4779886"/>
                  <a:pt x="2215340" y="4954491"/>
                  <a:pt x="508023" y="4815840"/>
                </a:cubicBezTo>
                <a:cubicBezTo>
                  <a:pt x="261567" y="4563081"/>
                  <a:pt x="115329" y="4478057"/>
                  <a:pt x="0" y="4307817"/>
                </a:cubicBezTo>
                <a:cubicBezTo>
                  <a:pt x="-1084" y="3017671"/>
                  <a:pt x="67606" y="1482841"/>
                  <a:pt x="0" y="0"/>
                </a:cubicBezTo>
                <a:close/>
              </a:path>
            </a:pathLst>
          </a:custGeom>
          <a:ln w="28575">
            <a:solidFill>
              <a:srgbClr val="ADB37D"/>
            </a:solidFill>
            <a:extLst>
              <a:ext uri="{C807C97D-BFC1-408E-A445-0C87EB9F89A2}">
                <ask:lineSketchStyleProps xmlns:ask="http://schemas.microsoft.com/office/drawing/2018/sketchyshapes" sd="1282500139">
                  <a:prstGeom prst="snip2DiagRect">
                    <a:avLst>
                      <a:gd name="adj1" fmla="val 0"/>
                      <a:gd name="adj2" fmla="val 10549"/>
                    </a:avLst>
                  </a:prstGeom>
                  <ask:type>
                    <ask:lineSketchCurved/>
                  </ask:type>
                </ask:lineSketchStyleProps>
              </a:ext>
            </a:extLst>
          </a:ln>
        </p:spPr>
        <p:txBody>
          <a:bodyPr anchor="ctr">
            <a:normAutofit fontScale="47500" lnSpcReduction="20000"/>
          </a:bodyPr>
          <a:lstStyle/>
          <a:p>
            <a:pPr marL="76200" indent="0">
              <a:buNone/>
            </a:pPr>
            <a:r>
              <a:rPr lang="en-US" sz="5100" dirty="0">
                <a:solidFill>
                  <a:schemeClr val="tx1"/>
                </a:solidFill>
                <a:latin typeface="Century Gothic" panose="020B0502020202020204" pitchFamily="34" charset="0"/>
                <a:cs typeface="Calibri" panose="020F0502020204030204" pitchFamily="34" charset="0"/>
              </a:rPr>
              <a:t>Epigenetic Factors:</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Exposure to stress</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Environmental toxins</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Prenatal environment</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Diet </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Exercise</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Developmental (critical) periods</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Aging</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Virus/infection</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Shorter telomere length</a:t>
            </a:r>
          </a:p>
          <a:p>
            <a:pPr marL="548640" indent="-274320">
              <a:spcBef>
                <a:spcPts val="600"/>
              </a:spcBef>
              <a:buClrTx/>
              <a:buFont typeface="Arial" panose="020B0604020202020204" pitchFamily="34" charset="0"/>
              <a:buChar char="•"/>
            </a:pPr>
            <a:r>
              <a:rPr lang="en-US" sz="5100" b="0" dirty="0">
                <a:solidFill>
                  <a:schemeClr val="tx1"/>
                </a:solidFill>
                <a:latin typeface="Calibri" panose="020F0502020204030204" pitchFamily="34" charset="0"/>
                <a:cs typeface="Calibri" panose="020F0502020204030204" pitchFamily="34" charset="0"/>
              </a:rPr>
              <a:t>Greater oxidative stress</a:t>
            </a:r>
            <a:endParaRPr lang="en-US" sz="5100" dirty="0">
              <a:solidFill>
                <a:schemeClr val="tx1"/>
              </a:solidFill>
            </a:endParaRPr>
          </a:p>
        </p:txBody>
      </p:sp>
      <p:sp>
        <p:nvSpPr>
          <p:cNvPr id="6" name="Title 1">
            <a:extLst>
              <a:ext uri="{FF2B5EF4-FFF2-40B4-BE49-F238E27FC236}">
                <a16:creationId xmlns:a16="http://schemas.microsoft.com/office/drawing/2014/main" id="{7CC29BA0-3C19-48CA-A0B2-74E51D60D867}"/>
              </a:ext>
            </a:extLst>
          </p:cNvPr>
          <p:cNvSpPr txBox="1">
            <a:spLocks/>
          </p:cNvSpPr>
          <p:nvPr/>
        </p:nvSpPr>
        <p:spPr>
          <a:xfrm flipV="1">
            <a:off x="0" y="0"/>
            <a:ext cx="6342927" cy="907604"/>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22C560D9-A52C-4CA2-B5FD-8E0607888147}"/>
              </a:ext>
            </a:extLst>
          </p:cNvPr>
          <p:cNvSpPr txBox="1"/>
          <p:nvPr/>
        </p:nvSpPr>
        <p:spPr>
          <a:xfrm>
            <a:off x="0" y="114288"/>
            <a:ext cx="6585995"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effectLst/>
                <a:uLnTx/>
                <a:uFillTx/>
                <a:latin typeface="Century Gothic" panose="020B0502020202020204" pitchFamily="34" charset="0"/>
                <a:ea typeface="+mn-ea"/>
                <a:cs typeface="+mn-cs"/>
              </a:rPr>
              <a:t>EPIGENETICS SUMMARY</a:t>
            </a:r>
            <a:endParaRPr kumimoji="0" lang="en-US" sz="1600" b="1" i="0" u="none" strike="noStrike" kern="1200" cap="all" spc="0" normalizeH="0" baseline="0" noProof="0" dirty="0">
              <a:ln>
                <a:noFill/>
              </a:ln>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0D8DFD0B-7849-46C4-88A4-4CA693861CCE}"/>
              </a:ext>
            </a:extLst>
          </p:cNvPr>
          <p:cNvGrpSpPr/>
          <p:nvPr/>
        </p:nvGrpSpPr>
        <p:grpSpPr>
          <a:xfrm>
            <a:off x="4243812" y="736569"/>
            <a:ext cx="1642478" cy="219735"/>
            <a:chOff x="2740290" y="2976610"/>
            <a:chExt cx="1642478" cy="219735"/>
          </a:xfrm>
        </p:grpSpPr>
        <p:sp>
          <p:nvSpPr>
            <p:cNvPr id="9" name="Flowchart: Connector 8">
              <a:extLst>
                <a:ext uri="{FF2B5EF4-FFF2-40B4-BE49-F238E27FC236}">
                  <a16:creationId xmlns:a16="http://schemas.microsoft.com/office/drawing/2014/main" id="{60EC7533-B7BB-43D3-8219-75DC6EBB5141}"/>
                </a:ext>
              </a:extLst>
            </p:cNvPr>
            <p:cNvSpPr/>
            <p:nvPr/>
          </p:nvSpPr>
          <p:spPr>
            <a:xfrm>
              <a:off x="3099333" y="2976610"/>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Connector 9">
              <a:extLst>
                <a:ext uri="{FF2B5EF4-FFF2-40B4-BE49-F238E27FC236}">
                  <a16:creationId xmlns:a16="http://schemas.microsoft.com/office/drawing/2014/main" id="{8D1D16DD-5D95-4768-8227-C84D533D491B}"/>
                </a:ext>
              </a:extLst>
            </p:cNvPr>
            <p:cNvSpPr/>
            <p:nvPr/>
          </p:nvSpPr>
          <p:spPr>
            <a:xfrm>
              <a:off x="3458377" y="2976610"/>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5766B31C-F2F9-4BF9-B9F4-C3F43EC76678}"/>
                </a:ext>
              </a:extLst>
            </p:cNvPr>
            <p:cNvSpPr/>
            <p:nvPr/>
          </p:nvSpPr>
          <p:spPr>
            <a:xfrm>
              <a:off x="3817420" y="2976610"/>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13ECF539-BB9C-4B14-A3B3-02C0C365CFBF}"/>
                </a:ext>
              </a:extLst>
            </p:cNvPr>
            <p:cNvSpPr/>
            <p:nvPr/>
          </p:nvSpPr>
          <p:spPr>
            <a:xfrm>
              <a:off x="2740290" y="2976610"/>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283B1902-749A-46BD-B0BE-0C1953E68281}"/>
                </a:ext>
              </a:extLst>
            </p:cNvPr>
            <p:cNvSpPr/>
            <p:nvPr/>
          </p:nvSpPr>
          <p:spPr>
            <a:xfrm>
              <a:off x="4141208" y="2976610"/>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72153905"/>
      </p:ext>
    </p:extLst>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3A2738B-BEED-44B5-8B6C-B9098F7EBD91}"/>
              </a:ext>
            </a:extLst>
          </p:cNvPr>
          <p:cNvSpPr txBox="1">
            <a:spLocks/>
          </p:cNvSpPr>
          <p:nvPr/>
        </p:nvSpPr>
        <p:spPr>
          <a:xfrm flipH="1" flipV="1">
            <a:off x="354953" y="1163883"/>
            <a:ext cx="6566705" cy="4796326"/>
          </a:xfrm>
          <a:prstGeom prst="snip1Rect">
            <a:avLst/>
          </a:prstGeom>
          <a:solidFill>
            <a:schemeClr val="bg1">
              <a:lumMod val="85000"/>
            </a:schemeClr>
          </a:solidFill>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9" name="Title 1">
            <a:extLst>
              <a:ext uri="{FF2B5EF4-FFF2-40B4-BE49-F238E27FC236}">
                <a16:creationId xmlns:a16="http://schemas.microsoft.com/office/drawing/2014/main" id="{EB70AEE9-312D-4C56-B912-7E3F9B7CE062}"/>
              </a:ext>
            </a:extLst>
          </p:cNvPr>
          <p:cNvSpPr txBox="1">
            <a:spLocks/>
          </p:cNvSpPr>
          <p:nvPr/>
        </p:nvSpPr>
        <p:spPr>
          <a:xfrm>
            <a:off x="5995686" y="520861"/>
            <a:ext cx="5793040" cy="5173255"/>
          </a:xfrm>
          <a:prstGeom prst="snip2DiagRect">
            <a:avLst>
              <a:gd name="adj1" fmla="val 0"/>
              <a:gd name="adj2" fmla="val 13698"/>
            </a:avLst>
          </a:prstGeom>
          <a:solidFill>
            <a:srgbClr val="EFD290"/>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10" name="Title 1">
            <a:extLst>
              <a:ext uri="{FF2B5EF4-FFF2-40B4-BE49-F238E27FC236}">
                <a16:creationId xmlns:a16="http://schemas.microsoft.com/office/drawing/2014/main" id="{C35B5358-452B-4A19-9CEC-925373448B00}"/>
              </a:ext>
            </a:extLst>
          </p:cNvPr>
          <p:cNvSpPr txBox="1">
            <a:spLocks/>
          </p:cNvSpPr>
          <p:nvPr/>
        </p:nvSpPr>
        <p:spPr>
          <a:xfrm flipH="1" flipV="1">
            <a:off x="-4" y="428262"/>
            <a:ext cx="11483929" cy="1481559"/>
          </a:xfrm>
          <a:prstGeom prst="snip2DiagRect">
            <a:avLst>
              <a:gd name="adj1" fmla="val 0"/>
              <a:gd name="adj2" fmla="val 24189"/>
            </a:avLst>
          </a:prstGeom>
          <a:solidFill>
            <a:srgbClr val="5F6278"/>
          </a:solidFill>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C8A06603-792E-2142-90BE-FF34926372B9}"/>
              </a:ext>
            </a:extLst>
          </p:cNvPr>
          <p:cNvSpPr txBox="1"/>
          <p:nvPr/>
        </p:nvSpPr>
        <p:spPr>
          <a:xfrm>
            <a:off x="403274" y="1009183"/>
            <a:ext cx="11080652"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Definition:  The active pursuit of activities, choices and lifestyles that lead to a state of holistic health.</a:t>
            </a:r>
          </a:p>
        </p:txBody>
      </p:sp>
      <p:sp>
        <p:nvSpPr>
          <p:cNvPr id="5" name="Title 1">
            <a:extLst>
              <a:ext uri="{FF2B5EF4-FFF2-40B4-BE49-F238E27FC236}">
                <a16:creationId xmlns:a16="http://schemas.microsoft.com/office/drawing/2014/main" id="{ADE5AB3D-266D-47DD-8D53-98E89E1C2BA0}"/>
              </a:ext>
            </a:extLst>
          </p:cNvPr>
          <p:cNvSpPr txBox="1">
            <a:spLocks/>
          </p:cNvSpPr>
          <p:nvPr/>
        </p:nvSpPr>
        <p:spPr>
          <a:xfrm flipV="1">
            <a:off x="0" y="0"/>
            <a:ext cx="3553427" cy="907604"/>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0A4E7CDA-40D0-466A-815F-75805F71F6D7}"/>
              </a:ext>
            </a:extLst>
          </p:cNvPr>
          <p:cNvSpPr txBox="1"/>
          <p:nvPr/>
        </p:nvSpPr>
        <p:spPr>
          <a:xfrm>
            <a:off x="0" y="114288"/>
            <a:ext cx="3310359"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effectLst/>
                <a:uLnTx/>
                <a:uFillTx/>
                <a:latin typeface="Century Gothic" panose="020B0502020202020204" pitchFamily="34" charset="0"/>
                <a:ea typeface="+mn-ea"/>
                <a:cs typeface="+mn-cs"/>
              </a:rPr>
              <a:t>wellness…</a:t>
            </a:r>
            <a:endParaRPr kumimoji="0" lang="en-US" sz="1600" b="1" i="0" u="none" strike="noStrike" kern="1200" cap="all" spc="0" normalizeH="0" baseline="0" noProof="0" dirty="0">
              <a:ln>
                <a:noFill/>
              </a:ln>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C1427A8E-23EF-4B0A-BDE3-0D536DA98F93}"/>
              </a:ext>
            </a:extLst>
          </p:cNvPr>
          <p:cNvGraphicFramePr>
            <a:graphicFrameLocks noGrp="1"/>
          </p:cNvGraphicFramePr>
          <p:nvPr/>
        </p:nvGraphicFramePr>
        <p:xfrm>
          <a:off x="598024" y="2175915"/>
          <a:ext cx="5131444" cy="3654326"/>
        </p:xfrm>
        <a:graphic>
          <a:graphicData uri="http://schemas.openxmlformats.org/drawingml/2006/table">
            <a:tbl>
              <a:tblPr firstRow="1" bandRow="1">
                <a:tableStyleId>{2D5ABB26-0587-4C30-8999-92F81FD0307C}</a:tableStyleId>
              </a:tblPr>
              <a:tblGrid>
                <a:gridCol w="5131444">
                  <a:extLst>
                    <a:ext uri="{9D8B030D-6E8A-4147-A177-3AD203B41FA5}">
                      <a16:colId xmlns:a16="http://schemas.microsoft.com/office/drawing/2014/main" val="399505089"/>
                    </a:ext>
                  </a:extLst>
                </a:gridCol>
              </a:tblGrid>
              <a:tr h="572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all" baseline="0" dirty="0">
                          <a:solidFill>
                            <a:schemeClr val="tx1"/>
                          </a:solidFill>
                          <a:latin typeface="Century Gothic" panose="020B0502020202020204" pitchFamily="34" charset="0"/>
                        </a:rPr>
                        <a:t>Wellness is: </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81953404"/>
                  </a:ext>
                </a:extLst>
              </a:tr>
              <a:tr h="464758">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pitchFamily="34" charset="0"/>
                          <a:cs typeface="Calibri" panose="020F0502020204030204" pitchFamily="34" charset="0"/>
                        </a:rPr>
                        <a:t>An active and ongoing process</a:t>
                      </a:r>
                      <a:endParaRPr lang="en-US" sz="2000" b="1" dirty="0">
                        <a:solidFill>
                          <a:schemeClr val="tx1"/>
                        </a:solidFill>
                        <a:latin typeface="Century Gothic" panose="020B0502020202020204" pitchFamily="34" charset="0"/>
                        <a:cs typeface="Calibri" panose="020F0502020204030204" pitchFamily="34" charset="0"/>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82453407"/>
                  </a:ext>
                </a:extLst>
              </a:tr>
              <a:tr h="464758">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pitchFamily="34" charset="0"/>
                          <a:cs typeface="Calibri" panose="020F0502020204030204" pitchFamily="34" charset="0"/>
                        </a:rPr>
                        <a:t>Holistic and multi-dimensional</a:t>
                      </a:r>
                      <a:endParaRPr lang="en-US" sz="2000" b="1" dirty="0">
                        <a:solidFill>
                          <a:schemeClr val="tx1"/>
                        </a:solidFill>
                        <a:latin typeface="Century Gothic" panose="020B0502020202020204" pitchFamily="34" charset="0"/>
                        <a:cs typeface="Calibri" panose="020F0502020204030204" pitchFamily="34" charset="0"/>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89178604"/>
                  </a:ext>
                </a:extLst>
              </a:tr>
              <a:tr h="802187">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pitchFamily="34" charset="0"/>
                          <a:cs typeface="Calibri" panose="020F0502020204030204" pitchFamily="34" charset="0"/>
                        </a:rPr>
                        <a:t>An interplay between individual factors and the social determinants of health</a:t>
                      </a:r>
                      <a:endParaRPr lang="en-US" sz="2000" b="1" dirty="0">
                        <a:solidFill>
                          <a:schemeClr val="tx1"/>
                        </a:solidFill>
                        <a:latin typeface="Century Gothic" panose="020B0502020202020204" pitchFamily="34" charset="0"/>
                        <a:cs typeface="Calibri" panose="020F0502020204030204" pitchFamily="34" charset="0"/>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54679869"/>
                  </a:ext>
                </a:extLst>
              </a:tr>
              <a:tr h="114598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pitchFamily="34" charset="0"/>
                          <a:cs typeface="Calibri" panose="020F0502020204030204" pitchFamily="34" charset="0"/>
                        </a:rPr>
                        <a:t>The same components that are part of  wellness are also part of resilience and healing</a:t>
                      </a:r>
                      <a:endParaRPr lang="en-US" sz="2000" b="1" dirty="0">
                        <a:solidFill>
                          <a:schemeClr val="tx1"/>
                        </a:solidFill>
                        <a:latin typeface="Century Gothic" panose="020B0502020202020204" pitchFamily="34" charset="0"/>
                        <a:cs typeface="Calibri" panose="020F0502020204030204" pitchFamily="34" charset="0"/>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02954307"/>
                  </a:ext>
                </a:extLst>
              </a:tr>
            </a:tbl>
          </a:graphicData>
        </a:graphic>
      </p:graphicFrame>
      <p:graphicFrame>
        <p:nvGraphicFramePr>
          <p:cNvPr id="3" name="Table 2">
            <a:extLst>
              <a:ext uri="{FF2B5EF4-FFF2-40B4-BE49-F238E27FC236}">
                <a16:creationId xmlns:a16="http://schemas.microsoft.com/office/drawing/2014/main" id="{09E4B91E-6EA7-42B8-9579-5417A66FBFD9}"/>
              </a:ext>
            </a:extLst>
          </p:cNvPr>
          <p:cNvGraphicFramePr>
            <a:graphicFrameLocks noGrp="1"/>
          </p:cNvGraphicFramePr>
          <p:nvPr/>
        </p:nvGraphicFramePr>
        <p:xfrm>
          <a:off x="6467398" y="2266166"/>
          <a:ext cx="5252889" cy="2591760"/>
        </p:xfrm>
        <a:graphic>
          <a:graphicData uri="http://schemas.openxmlformats.org/drawingml/2006/table">
            <a:tbl>
              <a:tblPr firstRow="1" bandRow="1">
                <a:tableStyleId>{2D5ABB26-0587-4C30-8999-92F81FD0307C}</a:tableStyleId>
              </a:tblPr>
              <a:tblGrid>
                <a:gridCol w="5252889">
                  <a:extLst>
                    <a:ext uri="{9D8B030D-6E8A-4147-A177-3AD203B41FA5}">
                      <a16:colId xmlns:a16="http://schemas.microsoft.com/office/drawing/2014/main" val="1671606580"/>
                    </a:ext>
                  </a:extLst>
                </a:gridCol>
              </a:tblGrid>
              <a:tr h="5560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cap="all" baseline="0" dirty="0">
                          <a:solidFill>
                            <a:schemeClr val="tx1"/>
                          </a:solidFill>
                          <a:latin typeface="Century Gothic" panose="020B0502020202020204" pitchFamily="34" charset="0"/>
                        </a:rPr>
                        <a:t>Wellness is not:</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31891676"/>
                  </a:ext>
                </a:extLst>
              </a:tr>
              <a:tr h="481948">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pitchFamily="34" charset="0"/>
                          <a:cs typeface="Calibri" panose="020F0502020204030204" pitchFamily="34" charset="0"/>
                        </a:rPr>
                        <a:t>Just surviving but thriving</a:t>
                      </a:r>
                      <a:endParaRPr lang="en-US" sz="2000" b="1" dirty="0">
                        <a:solidFill>
                          <a:schemeClr val="tx1"/>
                        </a:solidFill>
                        <a:latin typeface="Century Gothic" panose="020B0502020202020204" pitchFamily="34" charset="0"/>
                        <a:cs typeface="Calibri" panose="020F05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27884074"/>
                  </a:ext>
                </a:extLst>
              </a:tr>
              <a:tr h="481948">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pitchFamily="34" charset="0"/>
                          <a:cs typeface="Calibri" panose="020F0502020204030204" pitchFamily="34" charset="0"/>
                        </a:rPr>
                        <a:t>Addressing illness but promoting health</a:t>
                      </a:r>
                      <a:endParaRPr lang="en-US" sz="2000" b="1" dirty="0">
                        <a:solidFill>
                          <a:schemeClr val="tx1"/>
                        </a:solidFill>
                        <a:latin typeface="Century Gothic" panose="020B0502020202020204" pitchFamily="34" charset="0"/>
                        <a:cs typeface="Calibri" panose="020F05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86782381"/>
                  </a:ext>
                </a:extLst>
              </a:tr>
              <a:tr h="852678">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pitchFamily="34" charset="0"/>
                          <a:cs typeface="Calibri" panose="020F0502020204030204" pitchFamily="34" charset="0"/>
                        </a:rPr>
                        <a:t>Corrective but Preventive</a:t>
                      </a:r>
                    </a:p>
                    <a:p>
                      <a:pPr marL="342900" indent="-342900">
                        <a:buFont typeface="Arial" panose="020B0604020202020204" pitchFamily="34" charset="0"/>
                        <a:buChar char="•"/>
                      </a:pPr>
                      <a:endParaRPr lang="en-US" sz="2000" b="1" dirty="0">
                        <a:solidFill>
                          <a:schemeClr val="tx1"/>
                        </a:solidFill>
                        <a:latin typeface="Century Gothic" panose="020B0502020202020204" pitchFamily="34" charset="0"/>
                        <a:cs typeface="Calibri" panose="020F05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18628329"/>
                  </a:ext>
                </a:extLst>
              </a:tr>
            </a:tbl>
          </a:graphicData>
        </a:graphic>
      </p:graphicFrame>
      <p:grpSp>
        <p:nvGrpSpPr>
          <p:cNvPr id="16" name="Group 15">
            <a:extLst>
              <a:ext uri="{FF2B5EF4-FFF2-40B4-BE49-F238E27FC236}">
                <a16:creationId xmlns:a16="http://schemas.microsoft.com/office/drawing/2014/main" id="{AB3A0BC0-CCCE-462A-92EE-EFB71A88542B}"/>
              </a:ext>
            </a:extLst>
          </p:cNvPr>
          <p:cNvGrpSpPr/>
          <p:nvPr/>
        </p:nvGrpSpPr>
        <p:grpSpPr>
          <a:xfrm>
            <a:off x="1521268" y="769347"/>
            <a:ext cx="1642478" cy="219735"/>
            <a:chOff x="7057282" y="2099387"/>
            <a:chExt cx="1642478" cy="219735"/>
          </a:xfrm>
          <a:effectLst>
            <a:outerShdw blurRad="50800" dist="38100" dir="5400000" algn="t" rotWithShape="0">
              <a:prstClr val="black">
                <a:alpha val="40000"/>
              </a:prstClr>
            </a:outerShdw>
          </a:effectLst>
        </p:grpSpPr>
        <p:sp>
          <p:nvSpPr>
            <p:cNvPr id="17" name="Flowchart: Connector 16">
              <a:extLst>
                <a:ext uri="{FF2B5EF4-FFF2-40B4-BE49-F238E27FC236}">
                  <a16:creationId xmlns:a16="http://schemas.microsoft.com/office/drawing/2014/main" id="{43AD5F77-B59D-4E56-BCFC-4E2C14C2FB27}"/>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0C83A21F-3640-400E-9E27-77E5E8A7C13E}"/>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68D38218-AB69-4C8E-9DE9-8A0E32FA07FD}"/>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A15F6C4F-1CB8-4D77-B341-C022CBDB025A}"/>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lowchart: Connector 12">
              <a:extLst>
                <a:ext uri="{FF2B5EF4-FFF2-40B4-BE49-F238E27FC236}">
                  <a16:creationId xmlns:a16="http://schemas.microsoft.com/office/drawing/2014/main" id="{F171FB1D-B80D-4AEC-A0F5-719E5D0BCB59}"/>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25160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6520277-C1B1-4D9A-A829-DA1F63B71F1E}"/>
              </a:ext>
            </a:extLst>
          </p:cNvPr>
          <p:cNvSpPr txBox="1">
            <a:spLocks/>
          </p:cNvSpPr>
          <p:nvPr/>
        </p:nvSpPr>
        <p:spPr>
          <a:xfrm flipH="1" flipV="1">
            <a:off x="-6856" y="124147"/>
            <a:ext cx="7437799" cy="5906263"/>
          </a:xfrm>
          <a:prstGeom prst="snip1Rect">
            <a:avLst/>
          </a:prstGeom>
          <a:solidFill>
            <a:schemeClr val="bg1">
              <a:lumMod val="85000"/>
            </a:schemeClr>
          </a:solidFill>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3" name="Content Placeholder 2">
            <a:extLst>
              <a:ext uri="{FF2B5EF4-FFF2-40B4-BE49-F238E27FC236}">
                <a16:creationId xmlns:a16="http://schemas.microsoft.com/office/drawing/2014/main" id="{BBA872D7-63C4-DC41-B31D-CA3428FA9412}"/>
              </a:ext>
            </a:extLst>
          </p:cNvPr>
          <p:cNvSpPr>
            <a:spLocks noGrp="1"/>
          </p:cNvSpPr>
          <p:nvPr>
            <p:ph idx="4294967295"/>
          </p:nvPr>
        </p:nvSpPr>
        <p:spPr>
          <a:xfrm>
            <a:off x="796521" y="978978"/>
            <a:ext cx="6054725" cy="4438650"/>
          </a:xfrm>
        </p:spPr>
        <p:txBody>
          <a:bodyPr>
            <a:noAutofit/>
          </a:bodyPr>
          <a:lstStyle/>
          <a:p>
            <a:pPr fontAlgn="base">
              <a:spcAft>
                <a:spcPts val="0"/>
              </a:spcAft>
              <a:buFont typeface="Arial" panose="020B0604020202020204" pitchFamily="34" charset="0"/>
              <a:buChar char="•"/>
            </a:pPr>
            <a:r>
              <a:rPr lang="en-US" sz="2000" dirty="0">
                <a:solidFill>
                  <a:schemeClr val="tx1"/>
                </a:solidFill>
              </a:rPr>
              <a:t>Physical: </a:t>
            </a:r>
            <a:r>
              <a:rPr lang="en-US" sz="2000" b="0" dirty="0">
                <a:solidFill>
                  <a:schemeClr val="tx1"/>
                </a:solidFill>
                <a:latin typeface="Calibri" panose="020F0502020204030204" pitchFamily="34" charset="0"/>
              </a:rPr>
              <a:t>A healthy body through exercise, nutrition, sleep, etc.</a:t>
            </a:r>
          </a:p>
          <a:p>
            <a:pPr fontAlgn="base">
              <a:spcAft>
                <a:spcPts val="0"/>
              </a:spcAft>
              <a:buFont typeface="Arial" panose="020B0604020202020204" pitchFamily="34" charset="0"/>
              <a:buChar char="•"/>
            </a:pPr>
            <a:r>
              <a:rPr lang="en-US" sz="2000" dirty="0">
                <a:solidFill>
                  <a:schemeClr val="tx1"/>
                </a:solidFill>
              </a:rPr>
              <a:t>Mental: </a:t>
            </a:r>
            <a:r>
              <a:rPr lang="en-US" sz="2000" b="0" dirty="0">
                <a:solidFill>
                  <a:schemeClr val="tx1"/>
                </a:solidFill>
                <a:latin typeface="Calibri" panose="020F0502020204030204" pitchFamily="34" charset="0"/>
              </a:rPr>
              <a:t>Engagement with the world through learning, problem-solving, creativity, etc.</a:t>
            </a:r>
          </a:p>
          <a:p>
            <a:pPr fontAlgn="base">
              <a:spcAft>
                <a:spcPts val="0"/>
              </a:spcAft>
              <a:buFont typeface="Arial" panose="020B0604020202020204" pitchFamily="34" charset="0"/>
              <a:buChar char="•"/>
            </a:pPr>
            <a:r>
              <a:rPr lang="en-US" sz="2000" dirty="0">
                <a:solidFill>
                  <a:schemeClr val="tx1"/>
                </a:solidFill>
              </a:rPr>
              <a:t>Emotional: </a:t>
            </a:r>
            <a:r>
              <a:rPr lang="en-US" sz="2000" b="0" dirty="0">
                <a:solidFill>
                  <a:schemeClr val="tx1"/>
                </a:solidFill>
                <a:latin typeface="Calibri" panose="020F0502020204030204" pitchFamily="34" charset="0"/>
              </a:rPr>
              <a:t>Being in touch with, aware of, accepting of, and able to express one’s feelings (and those of others).</a:t>
            </a:r>
          </a:p>
          <a:p>
            <a:pPr fontAlgn="base">
              <a:spcAft>
                <a:spcPts val="0"/>
              </a:spcAft>
              <a:buFont typeface="Arial" panose="020B0604020202020204" pitchFamily="34" charset="0"/>
              <a:buChar char="•"/>
            </a:pPr>
            <a:r>
              <a:rPr lang="en-US" sz="2000" dirty="0">
                <a:solidFill>
                  <a:schemeClr val="tx1"/>
                </a:solidFill>
              </a:rPr>
              <a:t>Spiritual: </a:t>
            </a:r>
            <a:r>
              <a:rPr lang="en-US" sz="2000" b="0" dirty="0">
                <a:solidFill>
                  <a:schemeClr val="tx1"/>
                </a:solidFill>
                <a:latin typeface="Calibri" panose="020F0502020204030204" pitchFamily="34" charset="0"/>
              </a:rPr>
              <a:t>Our search for meaning and purpose in human existence.</a:t>
            </a:r>
          </a:p>
          <a:p>
            <a:pPr fontAlgn="base">
              <a:spcAft>
                <a:spcPts val="0"/>
              </a:spcAft>
              <a:buFont typeface="Arial" panose="020B0604020202020204" pitchFamily="34" charset="0"/>
              <a:buChar char="•"/>
            </a:pPr>
            <a:r>
              <a:rPr lang="en-US" sz="2000" dirty="0">
                <a:solidFill>
                  <a:schemeClr val="tx1"/>
                </a:solidFill>
              </a:rPr>
              <a:t>Social: </a:t>
            </a:r>
            <a:r>
              <a:rPr lang="en-US" sz="2000" b="0" dirty="0">
                <a:solidFill>
                  <a:schemeClr val="tx1"/>
                </a:solidFill>
                <a:latin typeface="Calibri" panose="020F0502020204030204" pitchFamily="34" charset="0"/>
              </a:rPr>
              <a:t>Connecting with, interacting with, and contributing to other people and our communities.</a:t>
            </a:r>
          </a:p>
          <a:p>
            <a:pPr fontAlgn="base">
              <a:spcAft>
                <a:spcPts val="0"/>
              </a:spcAft>
              <a:buFont typeface="Arial" panose="020B0604020202020204" pitchFamily="34" charset="0"/>
              <a:buChar char="•"/>
            </a:pPr>
            <a:r>
              <a:rPr lang="en-US" sz="2000" dirty="0">
                <a:solidFill>
                  <a:schemeClr val="tx1"/>
                </a:solidFill>
              </a:rPr>
              <a:t>Environmental: </a:t>
            </a:r>
            <a:r>
              <a:rPr lang="en-US" sz="2000" b="0" dirty="0">
                <a:solidFill>
                  <a:schemeClr val="tx1"/>
                </a:solidFill>
                <a:latin typeface="Calibri" panose="020F0502020204030204" pitchFamily="34" charset="0"/>
              </a:rPr>
              <a:t>A healthy physical environment free of hazards; awareness of the role we play in bettering rather than denigrating the natural environment.</a:t>
            </a:r>
          </a:p>
        </p:txBody>
      </p:sp>
      <p:sp>
        <p:nvSpPr>
          <p:cNvPr id="12" name="Title 1">
            <a:extLst>
              <a:ext uri="{FF2B5EF4-FFF2-40B4-BE49-F238E27FC236}">
                <a16:creationId xmlns:a16="http://schemas.microsoft.com/office/drawing/2014/main" id="{89D3A2EB-D9B7-455E-B517-A420F2D824D4}"/>
              </a:ext>
            </a:extLst>
          </p:cNvPr>
          <p:cNvSpPr txBox="1">
            <a:spLocks/>
          </p:cNvSpPr>
          <p:nvPr/>
        </p:nvSpPr>
        <p:spPr>
          <a:xfrm flipV="1">
            <a:off x="0" y="-6488"/>
            <a:ext cx="6966659" cy="907604"/>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3" name="TextBox 12">
            <a:extLst>
              <a:ext uri="{FF2B5EF4-FFF2-40B4-BE49-F238E27FC236}">
                <a16:creationId xmlns:a16="http://schemas.microsoft.com/office/drawing/2014/main" id="{D56F653F-2D2C-466F-B059-FA5C5DB65468}"/>
              </a:ext>
            </a:extLst>
          </p:cNvPr>
          <p:cNvSpPr txBox="1"/>
          <p:nvPr/>
        </p:nvSpPr>
        <p:spPr>
          <a:xfrm>
            <a:off x="93885" y="124148"/>
            <a:ext cx="6778887"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a:ln>
                  <a:noFill/>
                </a:ln>
                <a:effectLst/>
                <a:uLnTx/>
                <a:uFillTx/>
                <a:latin typeface="Century Gothic" panose="020B0502020202020204" pitchFamily="34" charset="0"/>
                <a:ea typeface="+mn-ea"/>
                <a:cs typeface="+mn-cs"/>
              </a:rPr>
              <a:t>Dimensions of wellness…</a:t>
            </a:r>
            <a:endParaRPr kumimoji="0" lang="en-US" sz="1600" b="1" i="0" u="none" strike="noStrike" kern="1200" cap="all" spc="0" normalizeH="0" baseline="0" noProof="0" dirty="0">
              <a:ln>
                <a:noFill/>
              </a:ln>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BCA745EA-7332-4C11-9D03-2B8E9BD6E3A9}"/>
              </a:ext>
            </a:extLst>
          </p:cNvPr>
          <p:cNvGrpSpPr/>
          <p:nvPr/>
        </p:nvGrpSpPr>
        <p:grpSpPr>
          <a:xfrm>
            <a:off x="7142480" y="978978"/>
            <a:ext cx="4930382" cy="4899127"/>
            <a:chOff x="7142480" y="978978"/>
            <a:chExt cx="4930382" cy="4899127"/>
          </a:xfrm>
        </p:grpSpPr>
        <p:sp>
          <p:nvSpPr>
            <p:cNvPr id="5" name="Oval 4">
              <a:extLst>
                <a:ext uri="{FF2B5EF4-FFF2-40B4-BE49-F238E27FC236}">
                  <a16:creationId xmlns:a16="http://schemas.microsoft.com/office/drawing/2014/main" id="{A038AEAC-36AA-C545-AE23-BDD8CA1EA841}"/>
                </a:ext>
              </a:extLst>
            </p:cNvPr>
            <p:cNvSpPr>
              <a:spLocks noChangeAspect="1"/>
            </p:cNvSpPr>
            <p:nvPr/>
          </p:nvSpPr>
          <p:spPr>
            <a:xfrm>
              <a:off x="7142480" y="1771964"/>
              <a:ext cx="2071857" cy="2011680"/>
            </a:xfrm>
            <a:prstGeom prst="ellipse">
              <a:avLst/>
            </a:prstGeom>
            <a:solidFill>
              <a:srgbClr val="F7BD6F">
                <a:alpha val="89804"/>
              </a:srgb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endParaRPr lang="en-US" sz="1500" b="1">
                <a:solidFill>
                  <a:schemeClr val="tx1"/>
                </a:solidFill>
                <a:latin typeface="Century Gothic" panose="020B0502020202020204" pitchFamily="34" charset="0"/>
                <a:ea typeface="Tahoma" panose="020B0604030504040204" pitchFamily="34" charset="0"/>
                <a:cs typeface="Tahoma" panose="020B0604030504040204" pitchFamily="34" charset="0"/>
              </a:endParaRPr>
            </a:p>
          </p:txBody>
        </p:sp>
        <p:sp>
          <p:nvSpPr>
            <p:cNvPr id="7" name="Oval 6">
              <a:extLst>
                <a:ext uri="{FF2B5EF4-FFF2-40B4-BE49-F238E27FC236}">
                  <a16:creationId xmlns:a16="http://schemas.microsoft.com/office/drawing/2014/main" id="{9A5430E8-B093-5E43-A850-4D4BEC238DB1}"/>
                </a:ext>
              </a:extLst>
            </p:cNvPr>
            <p:cNvSpPr>
              <a:spLocks noChangeAspect="1"/>
            </p:cNvSpPr>
            <p:nvPr/>
          </p:nvSpPr>
          <p:spPr>
            <a:xfrm>
              <a:off x="8647551" y="978978"/>
              <a:ext cx="1920240" cy="1920240"/>
            </a:xfrm>
            <a:prstGeom prst="ellipse">
              <a:avLst/>
            </a:prstGeom>
            <a:solidFill>
              <a:srgbClr val="E3E246"/>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600" b="1" dirty="0">
                  <a:latin typeface="Century Gothic" panose="020B0502020202020204" pitchFamily="34" charset="0"/>
                  <a:cs typeface="Arial"/>
                </a:rPr>
                <a:t>Physical</a:t>
              </a:r>
              <a:endParaRPr lang="en-US" sz="1600" b="1" dirty="0">
                <a:latin typeface="Century Gothic" panose="020B0502020202020204" pitchFamily="34" charset="0"/>
                <a:cs typeface="Aldhabi"/>
              </a:endParaRPr>
            </a:p>
          </p:txBody>
        </p:sp>
        <p:sp>
          <p:nvSpPr>
            <p:cNvPr id="9" name="Oval 8">
              <a:extLst>
                <a:ext uri="{FF2B5EF4-FFF2-40B4-BE49-F238E27FC236}">
                  <a16:creationId xmlns:a16="http://schemas.microsoft.com/office/drawing/2014/main" id="{D0E7F51A-0315-B048-8A2C-27439A0F31E0}"/>
                </a:ext>
              </a:extLst>
            </p:cNvPr>
            <p:cNvSpPr>
              <a:spLocks noChangeAspect="1"/>
            </p:cNvSpPr>
            <p:nvPr/>
          </p:nvSpPr>
          <p:spPr>
            <a:xfrm>
              <a:off x="10051887" y="1835892"/>
              <a:ext cx="1920240" cy="1920240"/>
            </a:xfrm>
            <a:prstGeom prst="ellipse">
              <a:avLst/>
            </a:prstGeom>
            <a:solidFill>
              <a:srgbClr val="8AA764">
                <a:alpha val="89804"/>
              </a:srgbClr>
            </a:solidFill>
            <a:ln>
              <a:no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1600" b="1">
                  <a:latin typeface="Century Gothic" panose="020B0502020202020204" pitchFamily="34" charset="0"/>
                  <a:cs typeface="Arial"/>
                </a:rPr>
                <a:t>Mental</a:t>
              </a:r>
              <a:endParaRPr lang="en-US" sz="1600" b="1">
                <a:latin typeface="Century Gothic" panose="020B0502020202020204" pitchFamily="34" charset="0"/>
              </a:endParaRPr>
            </a:p>
          </p:txBody>
        </p:sp>
        <p:sp>
          <p:nvSpPr>
            <p:cNvPr id="10" name="Oval 9">
              <a:extLst>
                <a:ext uri="{FF2B5EF4-FFF2-40B4-BE49-F238E27FC236}">
                  <a16:creationId xmlns:a16="http://schemas.microsoft.com/office/drawing/2014/main" id="{5B22CDAE-985A-E448-820B-5AA5D1D1F9F4}"/>
                </a:ext>
              </a:extLst>
            </p:cNvPr>
            <p:cNvSpPr>
              <a:spLocks noChangeAspect="1"/>
            </p:cNvSpPr>
            <p:nvPr/>
          </p:nvSpPr>
          <p:spPr>
            <a:xfrm>
              <a:off x="10152622" y="3436644"/>
              <a:ext cx="1920240" cy="1920240"/>
            </a:xfrm>
            <a:prstGeom prst="ellipse">
              <a:avLst/>
            </a:prstGeom>
            <a:solidFill>
              <a:srgbClr val="D78079">
                <a:alpha val="89804"/>
              </a:srgbClr>
            </a:solidFill>
            <a:ln>
              <a:noFill/>
            </a:ln>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sz="1600" b="1">
                  <a:latin typeface="Century Gothic" panose="020B0502020202020204" pitchFamily="34" charset="0"/>
                  <a:cs typeface="Arial"/>
                </a:rPr>
                <a:t>Emotional</a:t>
              </a:r>
              <a:endParaRPr lang="en-US" sz="1600" b="1">
                <a:latin typeface="Century Gothic" panose="020B0502020202020204" pitchFamily="34" charset="0"/>
              </a:endParaRPr>
            </a:p>
          </p:txBody>
        </p:sp>
        <p:sp>
          <p:nvSpPr>
            <p:cNvPr id="11" name="Oval 10">
              <a:extLst>
                <a:ext uri="{FF2B5EF4-FFF2-40B4-BE49-F238E27FC236}">
                  <a16:creationId xmlns:a16="http://schemas.microsoft.com/office/drawing/2014/main" id="{5A00F72A-B817-944C-88D9-7A41C7E40666}"/>
                </a:ext>
              </a:extLst>
            </p:cNvPr>
            <p:cNvSpPr>
              <a:spLocks noChangeAspect="1"/>
            </p:cNvSpPr>
            <p:nvPr/>
          </p:nvSpPr>
          <p:spPr>
            <a:xfrm>
              <a:off x="8647551" y="3957865"/>
              <a:ext cx="1920240" cy="1920240"/>
            </a:xfrm>
            <a:prstGeom prst="ellipse">
              <a:avLst/>
            </a:prstGeom>
            <a:solidFill>
              <a:srgbClr val="5889B3">
                <a:alpha val="89804"/>
              </a:srgb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600" b="1">
                  <a:latin typeface="Century Gothic" panose="020B0502020202020204" pitchFamily="34" charset="0"/>
                  <a:cs typeface="Arial"/>
                </a:rPr>
                <a:t>Spiritual</a:t>
              </a:r>
              <a:endParaRPr lang="en-US" sz="1600" b="1">
                <a:latin typeface="Century Gothic" panose="020B0502020202020204" pitchFamily="34" charset="0"/>
                <a:cs typeface="Aldhabi"/>
              </a:endParaRPr>
            </a:p>
          </p:txBody>
        </p:sp>
        <p:sp>
          <p:nvSpPr>
            <p:cNvPr id="17" name="Oval 16">
              <a:extLst>
                <a:ext uri="{FF2B5EF4-FFF2-40B4-BE49-F238E27FC236}">
                  <a16:creationId xmlns:a16="http://schemas.microsoft.com/office/drawing/2014/main" id="{728848A6-6096-A448-9A7D-A42A985D84BE}"/>
                </a:ext>
              </a:extLst>
            </p:cNvPr>
            <p:cNvSpPr>
              <a:spLocks noChangeAspect="1"/>
            </p:cNvSpPr>
            <p:nvPr/>
          </p:nvSpPr>
          <p:spPr>
            <a:xfrm>
              <a:off x="7142480" y="3353306"/>
              <a:ext cx="1920240" cy="1920240"/>
            </a:xfrm>
            <a:prstGeom prst="ellipse">
              <a:avLst/>
            </a:prstGeom>
            <a:solidFill>
              <a:srgbClr val="DB96CB">
                <a:alpha val="89804"/>
              </a:srgbClr>
            </a:solidFill>
            <a:ln>
              <a:noFill/>
            </a:ln>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1600" b="1" dirty="0">
                  <a:latin typeface="Century Gothic" panose="020B0502020202020204" pitchFamily="34" charset="0"/>
                  <a:cs typeface="Arial"/>
                </a:rPr>
                <a:t>Social</a:t>
              </a:r>
              <a:endParaRPr lang="en-US" sz="1600" b="1" dirty="0">
                <a:latin typeface="Century Gothic" panose="020B0502020202020204" pitchFamily="34" charset="0"/>
              </a:endParaRPr>
            </a:p>
          </p:txBody>
        </p:sp>
        <p:sp>
          <p:nvSpPr>
            <p:cNvPr id="2" name="Rectangle 1">
              <a:extLst>
                <a:ext uri="{FF2B5EF4-FFF2-40B4-BE49-F238E27FC236}">
                  <a16:creationId xmlns:a16="http://schemas.microsoft.com/office/drawing/2014/main" id="{C1A738DF-792C-49D6-9ABB-883836ED20C4}"/>
                </a:ext>
              </a:extLst>
            </p:cNvPr>
            <p:cNvSpPr/>
            <p:nvPr/>
          </p:nvSpPr>
          <p:spPr>
            <a:xfrm>
              <a:off x="7330253" y="2634902"/>
              <a:ext cx="1595309" cy="338554"/>
            </a:xfrm>
            <a:prstGeom prst="rect">
              <a:avLst/>
            </a:prstGeom>
          </p:spPr>
          <p:txBody>
            <a:bodyPr wrap="none">
              <a:spAutoFit/>
            </a:bodyPr>
            <a:lstStyle/>
            <a:p>
              <a:pPr algn="ctr"/>
              <a:r>
                <a:rPr lang="en-US" sz="1600" b="1" dirty="0">
                  <a:latin typeface="Century Gothic" panose="020B0502020202020204" pitchFamily="34" charset="0"/>
                  <a:ea typeface="Tahoma" panose="020B0604030504040204" pitchFamily="34" charset="0"/>
                  <a:cs typeface="Tahoma" panose="020B0604030504040204" pitchFamily="34" charset="0"/>
                </a:rPr>
                <a:t>Environmental</a:t>
              </a:r>
            </a:p>
          </p:txBody>
        </p:sp>
      </p:grpSp>
      <p:grpSp>
        <p:nvGrpSpPr>
          <p:cNvPr id="15" name="Group 14">
            <a:extLst>
              <a:ext uri="{FF2B5EF4-FFF2-40B4-BE49-F238E27FC236}">
                <a16:creationId xmlns:a16="http://schemas.microsoft.com/office/drawing/2014/main" id="{09480041-D0C2-45A1-8A7F-4AF9E95FEA07}"/>
              </a:ext>
            </a:extLst>
          </p:cNvPr>
          <p:cNvGrpSpPr/>
          <p:nvPr/>
        </p:nvGrpSpPr>
        <p:grpSpPr>
          <a:xfrm>
            <a:off x="4834858" y="732453"/>
            <a:ext cx="1642478" cy="219735"/>
            <a:chOff x="7057282" y="2099387"/>
            <a:chExt cx="1642478" cy="219735"/>
          </a:xfrm>
          <a:effectLst>
            <a:outerShdw blurRad="50800" dist="38100" dir="5400000" algn="t" rotWithShape="0">
              <a:prstClr val="black">
                <a:alpha val="40000"/>
              </a:prstClr>
            </a:outerShdw>
          </a:effectLst>
        </p:grpSpPr>
        <p:sp>
          <p:nvSpPr>
            <p:cNvPr id="16" name="Flowchart: Connector 15">
              <a:extLst>
                <a:ext uri="{FF2B5EF4-FFF2-40B4-BE49-F238E27FC236}">
                  <a16:creationId xmlns:a16="http://schemas.microsoft.com/office/drawing/2014/main" id="{514D5007-6AC4-4351-BA18-D8CFD4EF7EE2}"/>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96E2AD5A-840B-4FB7-A420-5A783A8A45C2}"/>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C96DA9F4-9217-4F50-8E4F-8A8E2052C68E}"/>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F9A04A84-00BB-428B-BA04-F16A5C6620CC}"/>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lowchart: Connector 12">
              <a:extLst>
                <a:ext uri="{FF2B5EF4-FFF2-40B4-BE49-F238E27FC236}">
                  <a16:creationId xmlns:a16="http://schemas.microsoft.com/office/drawing/2014/main" id="{E38D9F7C-14D0-4C2B-80C6-9059F1A3C87B}"/>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91599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177B-CCE8-C4D6-4967-A4BD7E2868F6}"/>
              </a:ext>
            </a:extLst>
          </p:cNvPr>
          <p:cNvSpPr>
            <a:spLocks noGrp="1"/>
          </p:cNvSpPr>
          <p:nvPr>
            <p:ph type="title"/>
          </p:nvPr>
        </p:nvSpPr>
        <p:spPr/>
        <p:txBody>
          <a:bodyPr/>
          <a:lstStyle/>
          <a:p>
            <a:r>
              <a:rPr lang="en-US" dirty="0"/>
              <a:t>Reflect</a:t>
            </a:r>
          </a:p>
        </p:txBody>
      </p:sp>
      <p:sp>
        <p:nvSpPr>
          <p:cNvPr id="3" name="Content Placeholder 2">
            <a:extLst>
              <a:ext uri="{FF2B5EF4-FFF2-40B4-BE49-F238E27FC236}">
                <a16:creationId xmlns:a16="http://schemas.microsoft.com/office/drawing/2014/main" id="{87BB939D-32EE-1D1B-2066-88F2D083B17E}"/>
              </a:ext>
            </a:extLst>
          </p:cNvPr>
          <p:cNvSpPr>
            <a:spLocks noGrp="1"/>
          </p:cNvSpPr>
          <p:nvPr>
            <p:ph idx="1"/>
          </p:nvPr>
        </p:nvSpPr>
        <p:spPr>
          <a:xfrm>
            <a:off x="1020724" y="1972340"/>
            <a:ext cx="10333074" cy="3827722"/>
          </a:xfrm>
        </p:spPr>
        <p:txBody>
          <a:bodyPr>
            <a:normAutofit/>
          </a:bodyPr>
          <a:lstStyle/>
          <a:p>
            <a:pPr marL="457200" marR="0" lvl="1" indent="0">
              <a:lnSpc>
                <a:spcPct val="107000"/>
              </a:lnSpc>
              <a:spcBef>
                <a:spcPts val="0"/>
              </a:spcBef>
              <a:spcAft>
                <a:spcPts val="0"/>
              </a:spcAft>
              <a:buNone/>
            </a:pPr>
            <a:r>
              <a:rPr lang="en-US" dirty="0">
                <a:effectLst/>
                <a:ea typeface="Calibri" panose="020F0502020204030204" pitchFamily="34" charset="0"/>
                <a:cs typeface="Times New Roman" panose="02020603050405020304" pitchFamily="18" charset="0"/>
              </a:rPr>
              <a:t>What experience challenged you in a way that forced you to be resilient? </a:t>
            </a:r>
          </a:p>
          <a:p>
            <a:pPr marL="457200" marR="0" lvl="1" indent="0">
              <a:lnSpc>
                <a:spcPct val="107000"/>
              </a:lnSpc>
              <a:spcBef>
                <a:spcPts val="0"/>
              </a:spcBef>
              <a:spcAft>
                <a:spcPts val="0"/>
              </a:spcAft>
              <a:buNone/>
            </a:pPr>
            <a:r>
              <a:rPr lang="en-US" dirty="0">
                <a:effectLst/>
                <a:ea typeface="Calibri" panose="020F0502020204030204" pitchFamily="34" charset="0"/>
                <a:cs typeface="Times New Roman" panose="02020603050405020304" pitchFamily="18" charset="0"/>
              </a:rPr>
              <a:t>What challenged a person you know in a way that they had to be resilient?</a:t>
            </a:r>
          </a:p>
          <a:p>
            <a:pPr marL="457200" marR="0" lvl="1" indent="0">
              <a:lnSpc>
                <a:spcPct val="107000"/>
              </a:lnSpc>
              <a:spcBef>
                <a:spcPts val="0"/>
              </a:spcBef>
              <a:spcAft>
                <a:spcPts val="0"/>
              </a:spcAft>
              <a:buNone/>
            </a:pPr>
            <a:r>
              <a:rPr lang="en-US" dirty="0">
                <a:effectLst/>
                <a:ea typeface="Calibri" panose="020F0502020204030204" pitchFamily="34" charset="0"/>
                <a:cs typeface="Times New Roman" panose="02020603050405020304" pitchFamily="18" charset="0"/>
              </a:rPr>
              <a:t>What factors supported your resilience? </a:t>
            </a:r>
          </a:p>
          <a:p>
            <a:pPr marL="457200" marR="0" lvl="1" indent="0">
              <a:lnSpc>
                <a:spcPct val="107000"/>
              </a:lnSpc>
              <a:spcBef>
                <a:spcPts val="0"/>
              </a:spcBef>
              <a:spcAft>
                <a:spcPts val="0"/>
              </a:spcAft>
              <a:buNone/>
            </a:pPr>
            <a:r>
              <a:rPr lang="en-US" dirty="0">
                <a:effectLst/>
                <a:ea typeface="Calibri" panose="020F0502020204030204" pitchFamily="34" charset="0"/>
                <a:cs typeface="Times New Roman" panose="02020603050405020304" pitchFamily="18" charset="0"/>
              </a:rPr>
              <a:t>What belief did you have that helped you be resilient? </a:t>
            </a:r>
          </a:p>
          <a:p>
            <a:pPr marL="457200" marR="0" lvl="1" indent="0">
              <a:lnSpc>
                <a:spcPct val="107000"/>
              </a:lnSpc>
              <a:spcBef>
                <a:spcPts val="0"/>
              </a:spcBef>
              <a:spcAft>
                <a:spcPts val="0"/>
              </a:spcAft>
              <a:buNone/>
            </a:pPr>
            <a:r>
              <a:rPr lang="en-US" dirty="0">
                <a:effectLst/>
                <a:ea typeface="Calibri" panose="020F0502020204030204" pitchFamily="34" charset="0"/>
                <a:cs typeface="Times New Roman" panose="02020603050405020304" pitchFamily="18" charset="0"/>
              </a:rPr>
              <a:t>What would it have made hard to be resilient?</a:t>
            </a:r>
          </a:p>
          <a:p>
            <a:pPr marL="457200" marR="0" lvl="1" indent="0">
              <a:lnSpc>
                <a:spcPct val="107000"/>
              </a:lnSpc>
              <a:spcBef>
                <a:spcPts val="0"/>
              </a:spcBef>
              <a:spcAft>
                <a:spcPts val="0"/>
              </a:spcAft>
              <a:buNone/>
            </a:pPr>
            <a:r>
              <a:rPr lang="en-US" dirty="0">
                <a:effectLst/>
                <a:ea typeface="Calibri" panose="020F0502020204030204" pitchFamily="34" charset="0"/>
                <a:cs typeface="Times New Roman" panose="02020603050405020304" pitchFamily="18" charset="0"/>
              </a:rPr>
              <a:t>What factors do you see in your community that impact the well-being of people around you? </a:t>
            </a:r>
          </a:p>
          <a:p>
            <a:pPr marL="457200" marR="0" lvl="1" indent="0">
              <a:lnSpc>
                <a:spcPct val="107000"/>
              </a:lnSpc>
              <a:spcBef>
                <a:spcPts val="0"/>
              </a:spcBef>
              <a:spcAft>
                <a:spcPts val="0"/>
              </a:spcAft>
              <a:buNone/>
            </a:pPr>
            <a:r>
              <a:rPr lang="en-US" dirty="0">
                <a:effectLst/>
                <a:ea typeface="Calibri" panose="020F0502020204030204" pitchFamily="34" charset="0"/>
                <a:cs typeface="Times New Roman" panose="02020603050405020304" pitchFamily="18" charset="0"/>
              </a:rPr>
              <a:t>What factors contribute to their resilience/well-being?</a:t>
            </a:r>
          </a:p>
        </p:txBody>
      </p:sp>
    </p:spTree>
    <p:extLst>
      <p:ext uri="{BB962C8B-B14F-4D97-AF65-F5344CB8AC3E}">
        <p14:creationId xmlns:p14="http://schemas.microsoft.com/office/powerpoint/2010/main" val="4088828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a:extLst>
              <a:ext uri="{FF2B5EF4-FFF2-40B4-BE49-F238E27FC236}">
                <a16:creationId xmlns:a16="http://schemas.microsoft.com/office/drawing/2014/main" id="{6D282E85-E13E-4A49-8215-ED47F2334A5F}"/>
              </a:ext>
            </a:extLst>
          </p:cNvPr>
          <p:cNvGraphicFramePr>
            <a:graphicFrameLocks noGrp="1"/>
          </p:cNvGraphicFramePr>
          <p:nvPr>
            <p:ph idx="4294967295"/>
            <p:extLst>
              <p:ext uri="{D42A27DB-BD31-4B8C-83A1-F6EECF244321}">
                <p14:modId xmlns:p14="http://schemas.microsoft.com/office/powerpoint/2010/main" val="2313985957"/>
              </p:ext>
            </p:extLst>
          </p:nvPr>
        </p:nvGraphicFramePr>
        <p:xfrm>
          <a:off x="0" y="0"/>
          <a:ext cx="1175067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6F28B10C-7485-4C19-B270-EB48C6AED071}"/>
              </a:ext>
            </a:extLst>
          </p:cNvPr>
          <p:cNvSpPr txBox="1">
            <a:spLocks/>
          </p:cNvSpPr>
          <p:nvPr/>
        </p:nvSpPr>
        <p:spPr>
          <a:xfrm flipV="1">
            <a:off x="0" y="0"/>
            <a:ext cx="9699585" cy="965962"/>
          </a:xfrm>
          <a:prstGeom prst="snip2SameRect">
            <a:avLst>
              <a:gd name="adj1" fmla="val 50000"/>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A517E03-4D91-4C8E-9925-7F79159DEC1E}"/>
              </a:ext>
            </a:extLst>
          </p:cNvPr>
          <p:cNvSpPr txBox="1"/>
          <p:nvPr/>
        </p:nvSpPr>
        <p:spPr>
          <a:xfrm>
            <a:off x="320515" y="152241"/>
            <a:ext cx="9193875" cy="646331"/>
          </a:xfrm>
          <a:prstGeom prst="rect">
            <a:avLst/>
          </a:prstGeom>
          <a:noFill/>
        </p:spPr>
        <p:txBody>
          <a:bodyPr wrap="square">
            <a:spAutoFit/>
          </a:bodyPr>
          <a:lstStyle/>
          <a:p>
            <a:pPr marL="182880" marR="0" lvl="0" indent="0" defTabSz="914400" rtl="0" eaLnBrk="1" fontAlgn="auto" latinLnBrk="0" hangingPunct="1">
              <a:lnSpc>
                <a:spcPct val="100000"/>
              </a:lnSpc>
              <a:spcBef>
                <a:spcPct val="0"/>
              </a:spcBef>
              <a:spcAft>
                <a:spcPts val="0"/>
              </a:spcAft>
              <a:buClrTx/>
              <a:buSzTx/>
              <a:buFontTx/>
              <a:buNone/>
              <a:tabLst/>
              <a:defRPr/>
            </a:pPr>
            <a:r>
              <a:rPr lang="en-US" sz="3600" b="1" cap="small" spc="-8" dirty="0">
                <a:latin typeface="Century Gothic" panose="020B0502020202020204" pitchFamily="34" charset="0"/>
              </a:rPr>
              <a:t>t</a:t>
            </a:r>
            <a:r>
              <a:rPr kumimoji="0" lang="en-US" sz="3600" b="1" i="0" u="none" strike="noStrike" kern="1200" cap="small" spc="-8" normalizeH="0" noProof="0" dirty="0">
                <a:ln>
                  <a:noFill/>
                </a:ln>
                <a:effectLst/>
                <a:uLnTx/>
                <a:uFillTx/>
                <a:latin typeface="Century Gothic" panose="020B0502020202020204" pitchFamily="34" charset="0"/>
              </a:rPr>
              <a:t>he</a:t>
            </a:r>
            <a:r>
              <a:rPr kumimoji="0" lang="en-US" sz="3600" b="1" i="0" u="none" strike="noStrike" kern="1200" cap="all" spc="-8" normalizeH="0" baseline="0" noProof="0" dirty="0">
                <a:ln>
                  <a:noFill/>
                </a:ln>
                <a:effectLst/>
                <a:uLnTx/>
                <a:uFillTx/>
                <a:latin typeface="Century Gothic" panose="020B0502020202020204" pitchFamily="34" charset="0"/>
              </a:rPr>
              <a:t> 4 r’</a:t>
            </a:r>
            <a:r>
              <a:rPr kumimoji="0" lang="en-US" sz="3600" b="1" i="0" u="none" strike="noStrike" kern="1200" cap="small" spc="-8" normalizeH="0" noProof="0" dirty="0">
                <a:ln>
                  <a:noFill/>
                </a:ln>
                <a:effectLst/>
                <a:uLnTx/>
                <a:uFillTx/>
                <a:latin typeface="Century Gothic" panose="020B0502020202020204" pitchFamily="34" charset="0"/>
              </a:rPr>
              <a:t>s</a:t>
            </a:r>
            <a:r>
              <a:rPr kumimoji="0" lang="en-US" sz="3600" b="1" i="0" u="none" strike="noStrike" kern="1200" cap="all" spc="-8" normalizeH="0" baseline="0" noProof="0" dirty="0">
                <a:ln>
                  <a:noFill/>
                </a:ln>
                <a:effectLst/>
                <a:uLnTx/>
                <a:uFillTx/>
                <a:latin typeface="Century Gothic" panose="020B0502020202020204" pitchFamily="34" charset="0"/>
              </a:rPr>
              <a:t> of Trauma-informed care…</a:t>
            </a:r>
            <a:endParaRPr kumimoji="0" lang="en-US" sz="800" b="1" i="0" u="none" strike="noStrike" kern="1200" cap="all" spc="0" normalizeH="0" baseline="0" noProof="0" dirty="0">
              <a:ln>
                <a:noFill/>
              </a:ln>
              <a:effectLst/>
              <a:uLnTx/>
              <a:uFillTx/>
              <a:latin typeface="Century Gothic" panose="020B0502020202020204" pitchFamily="34" charset="0"/>
            </a:endParaRPr>
          </a:p>
        </p:txBody>
      </p:sp>
      <p:grpSp>
        <p:nvGrpSpPr>
          <p:cNvPr id="8" name="Group 7">
            <a:extLst>
              <a:ext uri="{FF2B5EF4-FFF2-40B4-BE49-F238E27FC236}">
                <a16:creationId xmlns:a16="http://schemas.microsoft.com/office/drawing/2014/main" id="{51A8A0C2-F6B2-4FC1-945D-2E23FD977986}"/>
              </a:ext>
            </a:extLst>
          </p:cNvPr>
          <p:cNvGrpSpPr/>
          <p:nvPr/>
        </p:nvGrpSpPr>
        <p:grpSpPr>
          <a:xfrm>
            <a:off x="7462310" y="772400"/>
            <a:ext cx="1642478" cy="219735"/>
            <a:chOff x="7057282" y="2099387"/>
            <a:chExt cx="1642478" cy="219735"/>
          </a:xfrm>
          <a:effectLst>
            <a:outerShdw blurRad="50800" dist="38100" dir="5400000" algn="t" rotWithShape="0">
              <a:prstClr val="black">
                <a:alpha val="40000"/>
              </a:prstClr>
            </a:outerShdw>
          </a:effectLst>
        </p:grpSpPr>
        <p:sp>
          <p:nvSpPr>
            <p:cNvPr id="9" name="Flowchart: Connector 8">
              <a:extLst>
                <a:ext uri="{FF2B5EF4-FFF2-40B4-BE49-F238E27FC236}">
                  <a16:creationId xmlns:a16="http://schemas.microsoft.com/office/drawing/2014/main" id="{46189C44-9C3A-49AD-A583-26B694B11683}"/>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Connector 9">
              <a:extLst>
                <a:ext uri="{FF2B5EF4-FFF2-40B4-BE49-F238E27FC236}">
                  <a16:creationId xmlns:a16="http://schemas.microsoft.com/office/drawing/2014/main" id="{C8ACD5D0-C44E-4721-A487-6BA43E5CE285}"/>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B62D0C0A-FFB0-4FB3-9D9A-51D06EA193D5}"/>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1F528A41-F111-4B6A-B31C-F42FEBBA0839}"/>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1BBC6DB4-BF94-4B2B-BE9F-15FB649705BC}"/>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0121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CB8F0D6-925A-0648-98AD-808B152C0BA6}"/>
              </a:ext>
            </a:extLst>
          </p:cNvPr>
          <p:cNvGraphicFramePr>
            <a:graphicFrameLocks noGrp="1"/>
          </p:cNvGraphicFramePr>
          <p:nvPr/>
        </p:nvGraphicFramePr>
        <p:xfrm>
          <a:off x="945832" y="3572524"/>
          <a:ext cx="10300336" cy="2177796"/>
        </p:xfrm>
        <a:graphic>
          <a:graphicData uri="http://schemas.openxmlformats.org/drawingml/2006/table">
            <a:tbl>
              <a:tblPr firstRow="1" bandRow="1">
                <a:tableStyleId>{2D5ABB26-0587-4C30-8999-92F81FD0307C}</a:tableStyleId>
              </a:tblPr>
              <a:tblGrid>
                <a:gridCol w="3012759">
                  <a:extLst>
                    <a:ext uri="{9D8B030D-6E8A-4147-A177-3AD203B41FA5}">
                      <a16:colId xmlns:a16="http://schemas.microsoft.com/office/drawing/2014/main" val="1290737503"/>
                    </a:ext>
                  </a:extLst>
                </a:gridCol>
                <a:gridCol w="4251960">
                  <a:extLst>
                    <a:ext uri="{9D8B030D-6E8A-4147-A177-3AD203B41FA5}">
                      <a16:colId xmlns:a16="http://schemas.microsoft.com/office/drawing/2014/main" val="1065053832"/>
                    </a:ext>
                  </a:extLst>
                </a:gridCol>
                <a:gridCol w="3035617">
                  <a:extLst>
                    <a:ext uri="{9D8B030D-6E8A-4147-A177-3AD203B41FA5}">
                      <a16:colId xmlns:a16="http://schemas.microsoft.com/office/drawing/2014/main" val="245467929"/>
                    </a:ext>
                  </a:extLst>
                </a:gridCol>
              </a:tblGrid>
              <a:tr h="370840">
                <a:tc gridSpan="3">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a:solidFill>
                            <a:schemeClr val="bg2">
                              <a:lumMod val="25000"/>
                            </a:schemeClr>
                          </a:solidFill>
                          <a:latin typeface="Century Gothic" panose="020B0502020202020204" pitchFamily="34" charset="0"/>
                        </a:rPr>
                        <a:t>Strategies</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atin typeface="Century Gothic" panose="020B05020202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1">
                        <a:solidFill>
                          <a:schemeClr val="bg2">
                            <a:lumMod val="50000"/>
                          </a:schemeClr>
                        </a:solidFill>
                        <a:latin typeface="Century Gothic" panose="020B050202020202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lnB w="285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814994775"/>
                  </a:ext>
                </a:extLst>
              </a:tr>
              <a:tr h="380606">
                <a:tc>
                  <a:txBody>
                    <a:bodyPr/>
                    <a:lstStyle/>
                    <a:p>
                      <a:pPr marL="0" indent="0">
                        <a:buFont typeface="Arial" panose="020B0604020202020204" pitchFamily="34" charset="0"/>
                        <a:buNone/>
                      </a:pPr>
                      <a:r>
                        <a:rPr lang="en-US" sz="2000">
                          <a:solidFill>
                            <a:schemeClr val="bg2">
                              <a:lumMod val="25000"/>
                            </a:schemeClr>
                          </a:solidFill>
                          <a:latin typeface="Calibri" panose="020F0502020204030204" pitchFamily="34" charset="0"/>
                          <a:cs typeface="Calibri" panose="020F0502020204030204" pitchFamily="34" charset="0"/>
                        </a:rPr>
                        <a:t>Actively move past cultural stereotypes and biases</a:t>
                      </a:r>
                    </a:p>
                  </a:txBody>
                  <a:tcPr>
                    <a:lnL w="28575" cap="flat" cmpd="sng" algn="ctr">
                      <a:noFill/>
                      <a:prstDash val="solid"/>
                      <a:round/>
                      <a:headEnd type="none" w="med" len="med"/>
                      <a:tailEnd type="none" w="med" len="med"/>
                    </a:lnL>
                    <a:lnT w="28575" cap="flat" cmpd="sng" algn="ctr">
                      <a:solidFill>
                        <a:schemeClr val="bg2">
                          <a:lumMod val="50000"/>
                        </a:schemeClr>
                      </a:solidFill>
                      <a:prstDash val="solid"/>
                      <a:round/>
                      <a:headEnd type="none" w="med" len="med"/>
                      <a:tailEnd type="none" w="med" len="med"/>
                    </a:lnT>
                    <a:solidFill>
                      <a:schemeClr val="tx2">
                        <a:lumMod val="10000"/>
                        <a:lumOff val="90000"/>
                      </a:schemeClr>
                    </a:solidFill>
                  </a:tcPr>
                </a:tc>
                <a:tc>
                  <a:txBody>
                    <a:bodyPr/>
                    <a:lstStyle/>
                    <a:p>
                      <a:r>
                        <a:rPr lang="en-US" sz="2000">
                          <a:solidFill>
                            <a:schemeClr val="bg2">
                              <a:lumMod val="25000"/>
                            </a:schemeClr>
                          </a:solidFill>
                          <a:latin typeface="Calibri" panose="020F0502020204030204" pitchFamily="34" charset="0"/>
                          <a:cs typeface="Calibri" panose="020F0502020204030204" pitchFamily="34" charset="0"/>
                        </a:rPr>
                        <a:t>Incorporate policies, protocols, and processes that are responsive to the racial, ethnic and cultural needs of both individuals served and staff</a:t>
                      </a:r>
                    </a:p>
                  </a:txBody>
                  <a:tcPr>
                    <a:lnT w="28575" cap="flat" cmpd="sng" algn="ctr">
                      <a:solidFill>
                        <a:schemeClr val="bg2">
                          <a:lumMod val="50000"/>
                        </a:schemeClr>
                      </a:solidFill>
                      <a:prstDash val="solid"/>
                      <a:round/>
                      <a:headEnd type="none" w="med" len="med"/>
                      <a:tailEnd type="none" w="med" len="med"/>
                    </a:lnT>
                  </a:tcPr>
                </a:tc>
                <a:tc>
                  <a:txBody>
                    <a:bodyPr/>
                    <a:lstStyle/>
                    <a:p>
                      <a:r>
                        <a:rPr lang="en-US" sz="2000" dirty="0">
                          <a:solidFill>
                            <a:schemeClr val="bg2">
                              <a:lumMod val="25000"/>
                            </a:schemeClr>
                          </a:solidFill>
                          <a:latin typeface="Calibri" panose="020F0502020204030204" pitchFamily="34" charset="0"/>
                          <a:cs typeface="Calibri" panose="020F0502020204030204" pitchFamily="34" charset="0"/>
                        </a:rPr>
                        <a:t>Recognize and address historical trauma</a:t>
                      </a:r>
                    </a:p>
                    <a:p>
                      <a:pPr marL="285750" lvl="0" indent="-285750">
                        <a:buFont typeface="Arial" panose="020B0604020202020204" pitchFamily="34" charset="0"/>
                        <a:buChar char="•"/>
                      </a:pPr>
                      <a:r>
                        <a:rPr lang="en-US" sz="2000" dirty="0">
                          <a:solidFill>
                            <a:schemeClr val="bg2">
                              <a:lumMod val="25000"/>
                            </a:schemeClr>
                          </a:solidFill>
                          <a:latin typeface="Calibri" panose="020F0502020204030204" pitchFamily="34" charset="0"/>
                          <a:cs typeface="Calibri" panose="020F0502020204030204" pitchFamily="34" charset="0"/>
                        </a:rPr>
                        <a:t>Educate</a:t>
                      </a:r>
                    </a:p>
                    <a:p>
                      <a:pPr marL="285750" lvl="0" indent="-285750">
                        <a:buFont typeface="Arial" panose="020B0604020202020204" pitchFamily="34" charset="0"/>
                        <a:buChar char="•"/>
                      </a:pPr>
                      <a:r>
                        <a:rPr lang="en-US" sz="2000" dirty="0">
                          <a:solidFill>
                            <a:schemeClr val="bg2">
                              <a:lumMod val="25000"/>
                            </a:schemeClr>
                          </a:solidFill>
                          <a:latin typeface="Calibri" panose="020F0502020204030204" pitchFamily="34" charset="0"/>
                          <a:cs typeface="Calibri" panose="020F0502020204030204" pitchFamily="34" charset="0"/>
                        </a:rPr>
                        <a:t>Advocate</a:t>
                      </a:r>
                    </a:p>
                    <a:p>
                      <a:pPr marL="342900" indent="-342900">
                        <a:lnSpc>
                          <a:spcPct val="150000"/>
                        </a:lnSpc>
                        <a:buClr>
                          <a:schemeClr val="tx1">
                            <a:lumMod val="75000"/>
                            <a:lumOff val="25000"/>
                          </a:schemeClr>
                        </a:buClr>
                        <a:buFont typeface="Arial" panose="020B0604020202020204" pitchFamily="34" charset="0"/>
                        <a:buChar char="•"/>
                      </a:pPr>
                      <a:endParaRPr lang="en-US" sz="2000" dirty="0">
                        <a:solidFill>
                          <a:schemeClr val="bg2">
                            <a:lumMod val="25000"/>
                          </a:schemeClr>
                        </a:solidFill>
                        <a:latin typeface="Calibri" panose="020F0502020204030204" pitchFamily="34" charset="0"/>
                        <a:cs typeface="Calibri" panose="020F0502020204030204" pitchFamily="34" charset="0"/>
                      </a:endParaRPr>
                    </a:p>
                  </a:txBody>
                  <a:tcPr>
                    <a:lnR w="28575" cap="flat" cmpd="sng" algn="ctr">
                      <a:noFill/>
                      <a:prstDash val="solid"/>
                      <a:round/>
                      <a:headEnd type="none" w="med" len="med"/>
                      <a:tailEnd type="none" w="med" len="med"/>
                    </a:lnR>
                    <a:lnT w="28575" cap="flat" cmpd="sng" algn="ctr">
                      <a:solidFill>
                        <a:schemeClr val="bg2">
                          <a:lumMod val="50000"/>
                        </a:schemeClr>
                      </a:solidFill>
                      <a:prstDash val="solid"/>
                      <a:round/>
                      <a:headEnd type="none" w="med" len="med"/>
                      <a:tailEnd type="none" w="med" len="med"/>
                    </a:lnT>
                    <a:solidFill>
                      <a:schemeClr val="tx2">
                        <a:lumMod val="10000"/>
                        <a:lumOff val="90000"/>
                      </a:schemeClr>
                    </a:solidFill>
                  </a:tcPr>
                </a:tc>
                <a:extLst>
                  <a:ext uri="{0D108BD9-81ED-4DB2-BD59-A6C34878D82A}">
                    <a16:rowId xmlns:a16="http://schemas.microsoft.com/office/drawing/2014/main" val="2645935568"/>
                  </a:ext>
                </a:extLst>
              </a:tr>
            </a:tbl>
          </a:graphicData>
        </a:graphic>
      </p:graphicFrame>
      <p:grpSp>
        <p:nvGrpSpPr>
          <p:cNvPr id="7" name="Group 6">
            <a:extLst>
              <a:ext uri="{FF2B5EF4-FFF2-40B4-BE49-F238E27FC236}">
                <a16:creationId xmlns:a16="http://schemas.microsoft.com/office/drawing/2014/main" id="{C155992C-E856-40D4-A037-22466EC22D7B}"/>
              </a:ext>
            </a:extLst>
          </p:cNvPr>
          <p:cNvGrpSpPr/>
          <p:nvPr/>
        </p:nvGrpSpPr>
        <p:grpSpPr>
          <a:xfrm>
            <a:off x="501650" y="1013504"/>
            <a:ext cx="2001522" cy="219735"/>
            <a:chOff x="1594060" y="2308858"/>
            <a:chExt cx="2001522" cy="219735"/>
          </a:xfrm>
        </p:grpSpPr>
        <p:grpSp>
          <p:nvGrpSpPr>
            <p:cNvPr id="8" name="Group 7">
              <a:extLst>
                <a:ext uri="{FF2B5EF4-FFF2-40B4-BE49-F238E27FC236}">
                  <a16:creationId xmlns:a16="http://schemas.microsoft.com/office/drawing/2014/main" id="{41373135-38D5-4FCA-B6E1-15ADBD49AA59}"/>
                </a:ext>
              </a:extLst>
            </p:cNvPr>
            <p:cNvGrpSpPr/>
            <p:nvPr/>
          </p:nvGrpSpPr>
          <p:grpSpPr>
            <a:xfrm>
              <a:off x="1594060" y="2308858"/>
              <a:ext cx="1318691" cy="219735"/>
              <a:chOff x="969694" y="325435"/>
              <a:chExt cx="1871912" cy="368300"/>
            </a:xfrm>
          </p:grpSpPr>
          <p:sp>
            <p:nvSpPr>
              <p:cNvPr id="11" name="Flowchart: Connector 11">
                <a:extLst>
                  <a:ext uri="{FF2B5EF4-FFF2-40B4-BE49-F238E27FC236}">
                    <a16:creationId xmlns:a16="http://schemas.microsoft.com/office/drawing/2014/main" id="{91D85970-EFBD-4C83-9630-E75A7703A1E7}"/>
                  </a:ext>
                </a:extLst>
              </p:cNvPr>
              <p:cNvSpPr/>
              <p:nvPr/>
            </p:nvSpPr>
            <p:spPr>
              <a:xfrm>
                <a:off x="1479365" y="325435"/>
                <a:ext cx="342900" cy="368300"/>
              </a:xfrm>
              <a:prstGeom prst="flowChartConnector">
                <a:avLst/>
              </a:prstGeom>
              <a:solidFill>
                <a:srgbClr val="ADB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2" name="Flowchart: Connector 12">
                <a:extLst>
                  <a:ext uri="{FF2B5EF4-FFF2-40B4-BE49-F238E27FC236}">
                    <a16:creationId xmlns:a16="http://schemas.microsoft.com/office/drawing/2014/main" id="{70780F77-B31A-4236-B189-C2E0654C19C3}"/>
                  </a:ext>
                </a:extLst>
              </p:cNvPr>
              <p:cNvSpPr/>
              <p:nvPr/>
            </p:nvSpPr>
            <p:spPr>
              <a:xfrm>
                <a:off x="1989036" y="325435"/>
                <a:ext cx="342900" cy="368300"/>
              </a:xfrm>
              <a:prstGeom prst="flowChartConnector">
                <a:avLst/>
              </a:prstGeom>
              <a:solidFill>
                <a:srgbClr val="D78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3" name="Flowchart: Connector 13">
                <a:extLst>
                  <a:ext uri="{FF2B5EF4-FFF2-40B4-BE49-F238E27FC236}">
                    <a16:creationId xmlns:a16="http://schemas.microsoft.com/office/drawing/2014/main" id="{5D63DF13-8E3D-4097-8B08-190F0C54E825}"/>
                  </a:ext>
                </a:extLst>
              </p:cNvPr>
              <p:cNvSpPr/>
              <p:nvPr/>
            </p:nvSpPr>
            <p:spPr>
              <a:xfrm>
                <a:off x="2498706" y="325435"/>
                <a:ext cx="342900" cy="368300"/>
              </a:xfrm>
              <a:prstGeom prst="flowChartConnector">
                <a:avLst/>
              </a:prstGeom>
              <a:solidFill>
                <a:srgbClr val="89A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4" name="Flowchart: Connector 14">
                <a:extLst>
                  <a:ext uri="{FF2B5EF4-FFF2-40B4-BE49-F238E27FC236}">
                    <a16:creationId xmlns:a16="http://schemas.microsoft.com/office/drawing/2014/main" id="{2998C402-45CE-4746-A320-32205816D616}"/>
                  </a:ext>
                </a:extLst>
              </p:cNvPr>
              <p:cNvSpPr/>
              <p:nvPr/>
            </p:nvSpPr>
            <p:spPr>
              <a:xfrm>
                <a:off x="969694" y="325435"/>
                <a:ext cx="342900" cy="368300"/>
              </a:xfrm>
              <a:prstGeom prst="flowChartConnector">
                <a:avLst/>
              </a:prstGeom>
              <a:solidFill>
                <a:srgbClr val="E4B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grpSp>
        <p:sp>
          <p:nvSpPr>
            <p:cNvPr id="9" name="Flowchart: Connector 12">
              <a:extLst>
                <a:ext uri="{FF2B5EF4-FFF2-40B4-BE49-F238E27FC236}">
                  <a16:creationId xmlns:a16="http://schemas.microsoft.com/office/drawing/2014/main" id="{D3306547-B802-4566-BF37-D1DB311A5BEE}"/>
                </a:ext>
              </a:extLst>
            </p:cNvPr>
            <p:cNvSpPr/>
            <p:nvPr/>
          </p:nvSpPr>
          <p:spPr>
            <a:xfrm>
              <a:off x="2994979" y="2308858"/>
              <a:ext cx="241560" cy="219735"/>
            </a:xfrm>
            <a:prstGeom prst="flowChartConnector">
              <a:avLst/>
            </a:prstGeom>
            <a:solidFill>
              <a:srgbClr val="DB9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0" name="Flowchart: Connector 13">
              <a:extLst>
                <a:ext uri="{FF2B5EF4-FFF2-40B4-BE49-F238E27FC236}">
                  <a16:creationId xmlns:a16="http://schemas.microsoft.com/office/drawing/2014/main" id="{13B61BF2-4219-499E-A603-A09A9169D91E}"/>
                </a:ext>
              </a:extLst>
            </p:cNvPr>
            <p:cNvSpPr/>
            <p:nvPr/>
          </p:nvSpPr>
          <p:spPr>
            <a:xfrm>
              <a:off x="3354022" y="2308858"/>
              <a:ext cx="241560" cy="219735"/>
            </a:xfrm>
            <a:prstGeom prst="flowChartConnector">
              <a:avLst/>
            </a:prstGeom>
            <a:solidFill>
              <a:srgbClr val="EE9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grpSp>
      <p:sp>
        <p:nvSpPr>
          <p:cNvPr id="15" name="Title 1">
            <a:extLst>
              <a:ext uri="{FF2B5EF4-FFF2-40B4-BE49-F238E27FC236}">
                <a16:creationId xmlns:a16="http://schemas.microsoft.com/office/drawing/2014/main" id="{2AF2F800-9707-468C-A552-FAC395A05884}"/>
              </a:ext>
            </a:extLst>
          </p:cNvPr>
          <p:cNvSpPr txBox="1">
            <a:spLocks/>
          </p:cNvSpPr>
          <p:nvPr/>
        </p:nvSpPr>
        <p:spPr>
          <a:xfrm flipH="1" flipV="1">
            <a:off x="-2" y="440130"/>
            <a:ext cx="11670030" cy="2845345"/>
          </a:xfrm>
          <a:prstGeom prst="snip2DiagRect">
            <a:avLst>
              <a:gd name="adj1" fmla="val 0"/>
              <a:gd name="adj2" fmla="val 26534"/>
            </a:avLst>
          </a:prstGeom>
          <a:solidFill>
            <a:srgbClr val="5F6278"/>
          </a:solidFill>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17" name="Title 1">
            <a:extLst>
              <a:ext uri="{FF2B5EF4-FFF2-40B4-BE49-F238E27FC236}">
                <a16:creationId xmlns:a16="http://schemas.microsoft.com/office/drawing/2014/main" id="{65560263-31AB-4B82-9D00-74C973656E41}"/>
              </a:ext>
            </a:extLst>
          </p:cNvPr>
          <p:cNvSpPr txBox="1">
            <a:spLocks/>
          </p:cNvSpPr>
          <p:nvPr/>
        </p:nvSpPr>
        <p:spPr>
          <a:xfrm flipV="1">
            <a:off x="0" y="0"/>
            <a:ext cx="9005104" cy="1053300"/>
          </a:xfrm>
          <a:prstGeom prst="snip2SameRect">
            <a:avLst>
              <a:gd name="adj1" fmla="val 4014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4" name="Title 1">
            <a:extLst>
              <a:ext uri="{FF2B5EF4-FFF2-40B4-BE49-F238E27FC236}">
                <a16:creationId xmlns:a16="http://schemas.microsoft.com/office/drawing/2014/main" id="{223D4E08-9522-B147-9040-419F619E5319}"/>
              </a:ext>
            </a:extLst>
          </p:cNvPr>
          <p:cNvSpPr txBox="1">
            <a:spLocks/>
          </p:cNvSpPr>
          <p:nvPr/>
        </p:nvSpPr>
        <p:spPr>
          <a:xfrm>
            <a:off x="-2" y="258729"/>
            <a:ext cx="8801100" cy="664651"/>
          </a:xfrm>
          <a:prstGeom prst="rect">
            <a:avLst/>
          </a:prstGeom>
          <a:noFill/>
          <a:effectLst>
            <a:innerShdw blurRad="63500" dist="50800" dir="16200000">
              <a:prstClr val="black">
                <a:alpha val="50000"/>
              </a:prstClr>
            </a:innerShdw>
          </a:effectLst>
        </p:spPr>
        <p:txBody>
          <a:bodyPr vert="horz" lIns="0" tIns="0" rIns="0" bIns="0" rtlCol="0" anchor="ctr">
            <a:normAutofit fontScale="92500"/>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457200" lvl="0">
              <a:defRPr/>
            </a:pPr>
            <a:r>
              <a:rPr lang="en-US" sz="3600" cap="all" dirty="0">
                <a:solidFill>
                  <a:schemeClr val="tx1"/>
                </a:solidFill>
                <a:latin typeface="Century Gothic" panose="020B0502020202020204" pitchFamily="34" charset="0"/>
              </a:rPr>
              <a:t>Cultural, Historical &amp; Gender Issues </a:t>
            </a:r>
            <a:endParaRPr lang="en-US" sz="3600" cap="all" dirty="0">
              <a:solidFill>
                <a:schemeClr val="tx1"/>
              </a:solidFill>
              <a:latin typeface="Century Gothic" panose="020B050202020202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545B85DC-17C7-554D-9D2E-F548FD88DB1D}"/>
              </a:ext>
            </a:extLst>
          </p:cNvPr>
          <p:cNvSpPr>
            <a:spLocks noGrp="1"/>
          </p:cNvSpPr>
          <p:nvPr>
            <p:ph idx="4294967295"/>
          </p:nvPr>
        </p:nvSpPr>
        <p:spPr>
          <a:xfrm>
            <a:off x="0" y="1233488"/>
            <a:ext cx="10609263" cy="2060575"/>
          </a:xfrm>
        </p:spPr>
        <p:txBody>
          <a:bodyPr>
            <a:normAutofit lnSpcReduction="10000"/>
          </a:bodyPr>
          <a:lstStyle/>
          <a:p>
            <a:pPr marL="0" indent="0">
              <a:spcAft>
                <a:spcPts val="400"/>
              </a:spcAft>
              <a:buNone/>
            </a:pPr>
            <a:r>
              <a:rPr lang="en-US" dirty="0">
                <a:solidFill>
                  <a:schemeClr val="bg1"/>
                </a:solidFill>
                <a:latin typeface="Century Gothic" panose="020B0502020202020204" pitchFamily="34" charset="0"/>
              </a:rPr>
              <a:t>Trauma Informed Rationale:  </a:t>
            </a:r>
          </a:p>
          <a:p>
            <a:pPr marL="365760"/>
            <a:r>
              <a:rPr lang="en-US" sz="2200" dirty="0">
                <a:solidFill>
                  <a:schemeClr val="bg1"/>
                </a:solidFill>
                <a:latin typeface="Century Gothic" panose="020B0502020202020204" pitchFamily="34" charset="0"/>
              </a:rPr>
              <a:t>People from marginalized groups (e.g., BIPOC, Women, LGBTQ, Disabilities, Immigrants, etc.) can be exposed to racism and discrimination that are direct forms of trauma and adversity and and/or make them more vulnerable to its effects.</a:t>
            </a:r>
          </a:p>
        </p:txBody>
      </p:sp>
      <p:grpSp>
        <p:nvGrpSpPr>
          <p:cNvPr id="27" name="Group 26">
            <a:extLst>
              <a:ext uri="{FF2B5EF4-FFF2-40B4-BE49-F238E27FC236}">
                <a16:creationId xmlns:a16="http://schemas.microsoft.com/office/drawing/2014/main" id="{E3D34618-973B-4591-B312-BBEE6BCC5C5C}"/>
              </a:ext>
            </a:extLst>
          </p:cNvPr>
          <p:cNvGrpSpPr/>
          <p:nvPr/>
        </p:nvGrpSpPr>
        <p:grpSpPr>
          <a:xfrm>
            <a:off x="6523268" y="943432"/>
            <a:ext cx="2001522" cy="219735"/>
            <a:chOff x="6927990" y="1130798"/>
            <a:chExt cx="2001522" cy="219735"/>
          </a:xfrm>
        </p:grpSpPr>
        <p:sp>
          <p:nvSpPr>
            <p:cNvPr id="28" name="Flowchart: Connector 27">
              <a:extLst>
                <a:ext uri="{FF2B5EF4-FFF2-40B4-BE49-F238E27FC236}">
                  <a16:creationId xmlns:a16="http://schemas.microsoft.com/office/drawing/2014/main" id="{4FE6F97B-1E42-459F-8BB0-2F7E627A782C}"/>
                </a:ext>
              </a:extLst>
            </p:cNvPr>
            <p:cNvSpPr/>
            <p:nvPr/>
          </p:nvSpPr>
          <p:spPr>
            <a:xfrm>
              <a:off x="7287034" y="1130798"/>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9" name="Flowchart: Connector 28">
              <a:extLst>
                <a:ext uri="{FF2B5EF4-FFF2-40B4-BE49-F238E27FC236}">
                  <a16:creationId xmlns:a16="http://schemas.microsoft.com/office/drawing/2014/main" id="{C564E444-86A4-4DC9-ACA5-0A0F5CB4E56F}"/>
                </a:ext>
              </a:extLst>
            </p:cNvPr>
            <p:cNvSpPr/>
            <p:nvPr/>
          </p:nvSpPr>
          <p:spPr>
            <a:xfrm>
              <a:off x="7646078" y="1130798"/>
              <a:ext cx="241560" cy="219735"/>
            </a:xfrm>
            <a:prstGeom prst="flowChartConnector">
              <a:avLst/>
            </a:prstGeom>
            <a:solidFill>
              <a:srgbClr val="D7807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30" name="Flowchart: Connector 29">
              <a:extLst>
                <a:ext uri="{FF2B5EF4-FFF2-40B4-BE49-F238E27FC236}">
                  <a16:creationId xmlns:a16="http://schemas.microsoft.com/office/drawing/2014/main" id="{0A28330E-88C2-4598-9086-9E1B780F4E57}"/>
                </a:ext>
              </a:extLst>
            </p:cNvPr>
            <p:cNvSpPr/>
            <p:nvPr/>
          </p:nvSpPr>
          <p:spPr>
            <a:xfrm>
              <a:off x="8005121" y="1130798"/>
              <a:ext cx="241560" cy="219735"/>
            </a:xfrm>
            <a:prstGeom prst="flowChartConnector">
              <a:avLst/>
            </a:prstGeom>
            <a:solidFill>
              <a:srgbClr val="89A3C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31" name="Flowchart: Connector 30">
              <a:extLst>
                <a:ext uri="{FF2B5EF4-FFF2-40B4-BE49-F238E27FC236}">
                  <a16:creationId xmlns:a16="http://schemas.microsoft.com/office/drawing/2014/main" id="{4D64DD1E-BD12-4403-A7A8-5BFEC158CAB8}"/>
                </a:ext>
              </a:extLst>
            </p:cNvPr>
            <p:cNvSpPr/>
            <p:nvPr/>
          </p:nvSpPr>
          <p:spPr>
            <a:xfrm>
              <a:off x="6927990" y="1130798"/>
              <a:ext cx="241560" cy="219735"/>
            </a:xfrm>
            <a:prstGeom prst="flowChartConnector">
              <a:avLst/>
            </a:prstGeom>
            <a:solidFill>
              <a:srgbClr val="E4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32" name="Flowchart: Connector 12">
              <a:extLst>
                <a:ext uri="{FF2B5EF4-FFF2-40B4-BE49-F238E27FC236}">
                  <a16:creationId xmlns:a16="http://schemas.microsoft.com/office/drawing/2014/main" id="{28E772FA-8E2E-40B8-8020-82009D7CA3B9}"/>
                </a:ext>
              </a:extLst>
            </p:cNvPr>
            <p:cNvSpPr/>
            <p:nvPr/>
          </p:nvSpPr>
          <p:spPr>
            <a:xfrm>
              <a:off x="8328909" y="1130798"/>
              <a:ext cx="241560" cy="219735"/>
            </a:xfrm>
            <a:prstGeom prst="flowChartConnector">
              <a:avLst/>
            </a:prstGeom>
            <a:solidFill>
              <a:srgbClr val="DB96C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33" name="Flowchart: Connector 13">
              <a:extLst>
                <a:ext uri="{FF2B5EF4-FFF2-40B4-BE49-F238E27FC236}">
                  <a16:creationId xmlns:a16="http://schemas.microsoft.com/office/drawing/2014/main" id="{0F99079D-306E-43CE-A5EF-0FE0812306C4}"/>
                </a:ext>
              </a:extLst>
            </p:cNvPr>
            <p:cNvSpPr/>
            <p:nvPr/>
          </p:nvSpPr>
          <p:spPr>
            <a:xfrm>
              <a:off x="8687952" y="1130798"/>
              <a:ext cx="241560" cy="219735"/>
            </a:xfrm>
            <a:prstGeom prst="flowChartConnector">
              <a:avLst/>
            </a:prstGeom>
            <a:solidFill>
              <a:srgbClr val="EE984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grpSp>
    </p:spTree>
    <p:extLst>
      <p:ext uri="{BB962C8B-B14F-4D97-AF65-F5344CB8AC3E}">
        <p14:creationId xmlns:p14="http://schemas.microsoft.com/office/powerpoint/2010/main" val="2844322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traight Connector 12">
            <a:extLst>
              <a:ext uri="{FF2B5EF4-FFF2-40B4-BE49-F238E27FC236}">
                <a16:creationId xmlns:a16="http://schemas.microsoft.com/office/drawing/2014/main" id="{3B839944-C614-428F-B152-2C956A39E614}"/>
              </a:ext>
            </a:extLst>
          </p:cNvPr>
          <p:cNvSpPr/>
          <p:nvPr/>
        </p:nvSpPr>
        <p:spPr>
          <a:xfrm>
            <a:off x="3184770" y="179060"/>
            <a:ext cx="8686800" cy="0"/>
          </a:xfrm>
          <a:prstGeom prst="line">
            <a:avLst/>
          </a:prstGeom>
        </p:spPr>
        <p:style>
          <a:lnRef idx="1">
            <a:schemeClr val="dk1"/>
          </a:lnRef>
          <a:fillRef idx="0">
            <a:schemeClr val="dk1"/>
          </a:fillRef>
          <a:effectRef idx="0">
            <a:schemeClr val="dk1"/>
          </a:effectRef>
          <a:fontRef idx="minor">
            <a:schemeClr val="tx1"/>
          </a:fontRef>
        </p:style>
        <p:txBody>
          <a:bodyPr/>
          <a:lstStyle/>
          <a:p>
            <a:endParaRPr lang="en-US"/>
          </a:p>
        </p:txBody>
      </p:sp>
      <p:sp>
        <p:nvSpPr>
          <p:cNvPr id="16" name="Straight Connector 15">
            <a:extLst>
              <a:ext uri="{FF2B5EF4-FFF2-40B4-BE49-F238E27FC236}">
                <a16:creationId xmlns:a16="http://schemas.microsoft.com/office/drawing/2014/main" id="{84C9B463-70D2-4121-9B6F-745F18EF5102}"/>
              </a:ext>
            </a:extLst>
          </p:cNvPr>
          <p:cNvSpPr/>
          <p:nvPr/>
        </p:nvSpPr>
        <p:spPr>
          <a:xfrm flipV="1">
            <a:off x="3212011" y="2050608"/>
            <a:ext cx="8686800" cy="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7" name="Freeform: Shape 16">
            <a:extLst>
              <a:ext uri="{FF2B5EF4-FFF2-40B4-BE49-F238E27FC236}">
                <a16:creationId xmlns:a16="http://schemas.microsoft.com/office/drawing/2014/main" id="{9BE16507-C481-4728-821A-73097C9BC23E}"/>
              </a:ext>
            </a:extLst>
          </p:cNvPr>
          <p:cNvSpPr/>
          <p:nvPr/>
        </p:nvSpPr>
        <p:spPr>
          <a:xfrm>
            <a:off x="4668057" y="2171052"/>
            <a:ext cx="7203323" cy="1392990"/>
          </a:xfrm>
          <a:custGeom>
            <a:avLst/>
            <a:gdLst>
              <a:gd name="connsiteX0" fmla="*/ 0 w 9462249"/>
              <a:gd name="connsiteY0" fmla="*/ 0 h 1143071"/>
              <a:gd name="connsiteX1" fmla="*/ 9462249 w 9462249"/>
              <a:gd name="connsiteY1" fmla="*/ 0 h 1143071"/>
              <a:gd name="connsiteX2" fmla="*/ 9462249 w 9462249"/>
              <a:gd name="connsiteY2" fmla="*/ 1143071 h 1143071"/>
              <a:gd name="connsiteX3" fmla="*/ 0 w 9462249"/>
              <a:gd name="connsiteY3" fmla="*/ 1143071 h 1143071"/>
              <a:gd name="connsiteX4" fmla="*/ 0 w 9462249"/>
              <a:gd name="connsiteY4" fmla="*/ 0 h 114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2249" h="1143071">
                <a:moveTo>
                  <a:pt x="0" y="0"/>
                </a:moveTo>
                <a:lnTo>
                  <a:pt x="9462249" y="0"/>
                </a:lnTo>
                <a:lnTo>
                  <a:pt x="9462249" y="1143071"/>
                </a:lnTo>
                <a:lnTo>
                  <a:pt x="0" y="11430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a:spcBef>
                <a:spcPts val="600"/>
              </a:spcBef>
            </a:pPr>
            <a:r>
              <a:rPr lang="en-US" sz="2400" dirty="0">
                <a:solidFill>
                  <a:schemeClr val="bg2">
                    <a:lumMod val="25000"/>
                  </a:schemeClr>
                </a:solidFill>
                <a:latin typeface="Century Gothic" panose="020B0502020202020204" pitchFamily="34" charset="0"/>
              </a:rPr>
              <a:t>Creating and sustaining an organizational culture where policies and procedures are not just on paper</a:t>
            </a:r>
          </a:p>
        </p:txBody>
      </p:sp>
      <p:sp>
        <p:nvSpPr>
          <p:cNvPr id="20" name="Straight Connector 19">
            <a:extLst>
              <a:ext uri="{FF2B5EF4-FFF2-40B4-BE49-F238E27FC236}">
                <a16:creationId xmlns:a16="http://schemas.microsoft.com/office/drawing/2014/main" id="{CFB576D1-8AC9-483C-9156-F4BB6AA6BC65}"/>
              </a:ext>
            </a:extLst>
          </p:cNvPr>
          <p:cNvSpPr/>
          <p:nvPr/>
        </p:nvSpPr>
        <p:spPr>
          <a:xfrm>
            <a:off x="3212011" y="5941009"/>
            <a:ext cx="8686800" cy="0"/>
          </a:xfrm>
          <a:prstGeom prst="line">
            <a:avLst/>
          </a:prstGeo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189F60B-C93D-4D01-B546-F1CB8084593A}"/>
              </a:ext>
            </a:extLst>
          </p:cNvPr>
          <p:cNvSpPr/>
          <p:nvPr/>
        </p:nvSpPr>
        <p:spPr>
          <a:xfrm flipH="1">
            <a:off x="293186" y="150476"/>
            <a:ext cx="4244089" cy="5798911"/>
          </a:xfrm>
          <a:custGeom>
            <a:avLst/>
            <a:gdLst>
              <a:gd name="connsiteX0" fmla="*/ 0 w 174234"/>
              <a:gd name="connsiteY0" fmla="*/ 0 h 5094127"/>
              <a:gd name="connsiteX1" fmla="*/ 174234 w 174234"/>
              <a:gd name="connsiteY1" fmla="*/ 0 h 5094127"/>
              <a:gd name="connsiteX2" fmla="*/ 174234 w 174234"/>
              <a:gd name="connsiteY2" fmla="*/ 5094127 h 5094127"/>
              <a:gd name="connsiteX3" fmla="*/ 0 w 174234"/>
              <a:gd name="connsiteY3" fmla="*/ 5094127 h 5094127"/>
              <a:gd name="connsiteX4" fmla="*/ 0 w 174234"/>
              <a:gd name="connsiteY4" fmla="*/ 0 h 5094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234" h="5094127">
                <a:moveTo>
                  <a:pt x="0" y="0"/>
                </a:moveTo>
                <a:lnTo>
                  <a:pt x="174234" y="0"/>
                </a:lnTo>
                <a:lnTo>
                  <a:pt x="174234" y="5094127"/>
                </a:lnTo>
                <a:lnTo>
                  <a:pt x="0" y="5094127"/>
                </a:lnTo>
                <a:lnTo>
                  <a:pt x="0" y="0"/>
                </a:lnTo>
                <a:close/>
              </a:path>
            </a:pathLst>
          </a:custGeom>
          <a:solidFill>
            <a:schemeClr val="bg1">
              <a:lumMod val="85000"/>
            </a:schemeClr>
          </a:solidFill>
          <a:effectLst>
            <a:innerShdw blurRad="63500" dist="50800" dir="16200000">
              <a:prstClr val="black">
                <a:alpha val="50000"/>
              </a:prstClr>
            </a:innerShdw>
          </a:effectLst>
        </p:spPr>
        <p:style>
          <a:lnRef idx="0">
            <a:schemeClr val="dk1">
              <a:alpha val="0"/>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marR="0" lvl="0" indent="0" algn="l" defTabSz="16002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9F64C87-A75B-45E1-AA89-9349DEC1B2BF}"/>
              </a:ext>
            </a:extLst>
          </p:cNvPr>
          <p:cNvSpPr txBox="1"/>
          <p:nvPr/>
        </p:nvSpPr>
        <p:spPr>
          <a:xfrm>
            <a:off x="445844" y="455243"/>
            <a:ext cx="3998834" cy="2062103"/>
          </a:xfrm>
          <a:prstGeom prst="rect">
            <a:avLst/>
          </a:prstGeom>
          <a:noFill/>
        </p:spPr>
        <p:txBody>
          <a:bodyPr wrap="square">
            <a:spAutoFit/>
          </a:bodyPr>
          <a:lstStyle/>
          <a:p>
            <a:pPr marL="91440" lvl="0">
              <a:defRPr/>
            </a:pPr>
            <a:r>
              <a:rPr lang="en-US" sz="3200" b="1" dirty="0">
                <a:latin typeface="Century Gothic" panose="020B0502020202020204" pitchFamily="34" charset="0"/>
              </a:rPr>
              <a:t>Strategies for Building Culturally Responsive Organizations</a:t>
            </a:r>
            <a:endParaRPr kumimoji="0" lang="en-US" sz="3200" b="1" i="0" u="none" strike="noStrike" kern="1200" cap="none" spc="-50" normalizeH="0" baseline="0" noProof="0" dirty="0">
              <a:ln>
                <a:noFill/>
              </a:ln>
              <a:effectLst/>
              <a:uLnTx/>
              <a:uFillTx/>
              <a:latin typeface="Century Gothic" panose="020B050202020202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932AA6C9-1426-49A8-900E-7B496DEAA30C}"/>
              </a:ext>
            </a:extLst>
          </p:cNvPr>
          <p:cNvSpPr txBox="1"/>
          <p:nvPr/>
        </p:nvSpPr>
        <p:spPr>
          <a:xfrm>
            <a:off x="4815318" y="3564042"/>
            <a:ext cx="7083492" cy="2246769"/>
          </a:xfrm>
          <a:prstGeom prst="rect">
            <a:avLst/>
          </a:prstGeom>
          <a:noFill/>
        </p:spPr>
        <p:txBody>
          <a:bodyPr wrap="square">
            <a:spAutoFit/>
          </a:bodyPr>
          <a:lstStyle/>
          <a:p>
            <a:pPr marL="274320" lvl="2" indent="-274320">
              <a:buFont typeface="Arial" panose="020B0604020202020204" pitchFamily="34" charset="0"/>
              <a:buChar char="•"/>
            </a:pPr>
            <a:r>
              <a:rPr lang="en-US" sz="2400" dirty="0">
                <a:solidFill>
                  <a:schemeClr val="bg2">
                    <a:lumMod val="25000"/>
                  </a:schemeClr>
                </a:solidFill>
                <a:latin typeface="Calibri" panose="020F0502020204030204" pitchFamily="34" charset="0"/>
                <a:cs typeface="Calibri" panose="020F0502020204030204" pitchFamily="34" charset="0"/>
              </a:rPr>
              <a:t>Purposeful implementation and progress monitoring</a:t>
            </a:r>
          </a:p>
          <a:p>
            <a:pPr marL="0" lvl="2"/>
            <a:endParaRPr lang="en-US" sz="1000" dirty="0">
              <a:solidFill>
                <a:schemeClr val="bg2">
                  <a:lumMod val="25000"/>
                </a:schemeClr>
              </a:solidFill>
              <a:latin typeface="Calibri" panose="020F0502020204030204" pitchFamily="34" charset="0"/>
              <a:cs typeface="Calibri" panose="020F0502020204030204" pitchFamily="34" charset="0"/>
            </a:endParaRPr>
          </a:p>
          <a:p>
            <a:pPr marL="274320" lvl="2" indent="-274320">
              <a:buFont typeface="Arial" panose="020B0604020202020204" pitchFamily="34" charset="0"/>
              <a:buChar char="•"/>
            </a:pPr>
            <a:r>
              <a:rPr lang="en-US" sz="2400" dirty="0">
                <a:solidFill>
                  <a:schemeClr val="bg2">
                    <a:lumMod val="25000"/>
                  </a:schemeClr>
                </a:solidFill>
                <a:latin typeface="Calibri" panose="020F0502020204030204" pitchFamily="34" charset="0"/>
                <a:cs typeface="Calibri" panose="020F0502020204030204" pitchFamily="34" charset="0"/>
              </a:rPr>
              <a:t>Purposeful reflection of diversity of staff &amp; clients in all organization materials</a:t>
            </a:r>
          </a:p>
          <a:p>
            <a:pPr marL="274320" lvl="2" indent="-274320">
              <a:buFont typeface="Arial" panose="020B0604020202020204" pitchFamily="34" charset="0"/>
              <a:buChar char="•"/>
            </a:pPr>
            <a:endParaRPr lang="en-US" sz="1000" dirty="0">
              <a:solidFill>
                <a:schemeClr val="bg2">
                  <a:lumMod val="25000"/>
                </a:schemeClr>
              </a:solidFill>
              <a:latin typeface="Calibri" panose="020F0502020204030204" pitchFamily="34" charset="0"/>
              <a:cs typeface="Calibri" panose="020F0502020204030204" pitchFamily="34" charset="0"/>
            </a:endParaRPr>
          </a:p>
          <a:p>
            <a:pPr marL="274320" lvl="2" indent="-274320">
              <a:buFont typeface="Arial" panose="020B0604020202020204" pitchFamily="34" charset="0"/>
              <a:buChar char="•"/>
            </a:pPr>
            <a:r>
              <a:rPr lang="en-US" sz="2400" dirty="0">
                <a:solidFill>
                  <a:schemeClr val="bg2">
                    <a:lumMod val="25000"/>
                  </a:schemeClr>
                </a:solidFill>
                <a:latin typeface="Calibri" panose="020F0502020204030204" pitchFamily="34" charset="0"/>
                <a:cs typeface="Calibri" panose="020F0502020204030204" pitchFamily="34" charset="0"/>
              </a:rPr>
              <a:t>On-going professional development as a part of staff workdays</a:t>
            </a:r>
          </a:p>
        </p:txBody>
      </p:sp>
      <p:sp>
        <p:nvSpPr>
          <p:cNvPr id="37" name="Freeform: Shape 36">
            <a:extLst>
              <a:ext uri="{FF2B5EF4-FFF2-40B4-BE49-F238E27FC236}">
                <a16:creationId xmlns:a16="http://schemas.microsoft.com/office/drawing/2014/main" id="{A7F2C495-E83F-4FA3-AE5B-394BBECFFB66}"/>
              </a:ext>
            </a:extLst>
          </p:cNvPr>
          <p:cNvSpPr/>
          <p:nvPr/>
        </p:nvSpPr>
        <p:spPr>
          <a:xfrm>
            <a:off x="4640629" y="309259"/>
            <a:ext cx="7258181" cy="1499342"/>
          </a:xfrm>
          <a:custGeom>
            <a:avLst/>
            <a:gdLst>
              <a:gd name="connsiteX0" fmla="*/ 0 w 10403282"/>
              <a:gd name="connsiteY0" fmla="*/ 0 h 1143071"/>
              <a:gd name="connsiteX1" fmla="*/ 10403282 w 10403282"/>
              <a:gd name="connsiteY1" fmla="*/ 0 h 1143071"/>
              <a:gd name="connsiteX2" fmla="*/ 10403282 w 10403282"/>
              <a:gd name="connsiteY2" fmla="*/ 1143071 h 1143071"/>
              <a:gd name="connsiteX3" fmla="*/ 0 w 10403282"/>
              <a:gd name="connsiteY3" fmla="*/ 1143071 h 1143071"/>
              <a:gd name="connsiteX4" fmla="*/ 0 w 10403282"/>
              <a:gd name="connsiteY4" fmla="*/ 0 h 114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82" h="1143071">
                <a:moveTo>
                  <a:pt x="0" y="0"/>
                </a:moveTo>
                <a:lnTo>
                  <a:pt x="10403282" y="0"/>
                </a:lnTo>
                <a:lnTo>
                  <a:pt x="10403282" y="1143071"/>
                </a:lnTo>
                <a:lnTo>
                  <a:pt x="0" y="11430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a:spcBef>
                <a:spcPts val="600"/>
              </a:spcBef>
              <a:spcAft>
                <a:spcPts val="1200"/>
              </a:spcAft>
            </a:pPr>
            <a:r>
              <a:rPr lang="en-US" sz="2400" dirty="0">
                <a:solidFill>
                  <a:schemeClr val="bg2">
                    <a:lumMod val="25000"/>
                  </a:schemeClr>
                </a:solidFill>
                <a:latin typeface="Century Gothic" panose="020B0502020202020204" pitchFamily="34" charset="0"/>
              </a:rPr>
              <a:t>Embedding National Standards for Culturally and Linguistically Appropriate Services (CLAS) in Health and Health Care into organization policies and procedures</a:t>
            </a:r>
          </a:p>
        </p:txBody>
      </p:sp>
      <p:sp>
        <p:nvSpPr>
          <p:cNvPr id="31" name="Rectangle 30">
            <a:extLst>
              <a:ext uri="{FF2B5EF4-FFF2-40B4-BE49-F238E27FC236}">
                <a16:creationId xmlns:a16="http://schemas.microsoft.com/office/drawing/2014/main" id="{FCC0AC01-E525-44F6-BC85-F92F06EF6F94}"/>
              </a:ext>
            </a:extLst>
          </p:cNvPr>
          <p:cNvSpPr/>
          <p:nvPr/>
        </p:nvSpPr>
        <p:spPr>
          <a:xfrm>
            <a:off x="288906" y="2775752"/>
            <a:ext cx="1828800" cy="26259"/>
          </a:xfrm>
          <a:prstGeom prst="rect">
            <a:avLst/>
          </a:prstGeom>
          <a:solidFill>
            <a:schemeClr val="bg2">
              <a:lumMod val="50000"/>
            </a:schemeClr>
          </a:solidFill>
          <a:ln>
            <a:solidFill>
              <a:srgbClr val="5F62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6942D4E3-CA1E-4DDA-9C18-CD4021CEDEEF}"/>
              </a:ext>
            </a:extLst>
          </p:cNvPr>
          <p:cNvGrpSpPr/>
          <p:nvPr/>
        </p:nvGrpSpPr>
        <p:grpSpPr>
          <a:xfrm>
            <a:off x="1210489" y="2665884"/>
            <a:ext cx="2001522" cy="219735"/>
            <a:chOff x="6927990" y="1130798"/>
            <a:chExt cx="2001522" cy="219735"/>
          </a:xfrm>
        </p:grpSpPr>
        <p:sp>
          <p:nvSpPr>
            <p:cNvPr id="42" name="Flowchart: Connector 41">
              <a:extLst>
                <a:ext uri="{FF2B5EF4-FFF2-40B4-BE49-F238E27FC236}">
                  <a16:creationId xmlns:a16="http://schemas.microsoft.com/office/drawing/2014/main" id="{70175061-2B44-4FDF-86E1-A80F786B7F0A}"/>
                </a:ext>
              </a:extLst>
            </p:cNvPr>
            <p:cNvSpPr/>
            <p:nvPr/>
          </p:nvSpPr>
          <p:spPr>
            <a:xfrm>
              <a:off x="7287034" y="1130798"/>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43" name="Flowchart: Connector 42">
              <a:extLst>
                <a:ext uri="{FF2B5EF4-FFF2-40B4-BE49-F238E27FC236}">
                  <a16:creationId xmlns:a16="http://schemas.microsoft.com/office/drawing/2014/main" id="{805741CB-CA73-41BC-BC5F-09780F700E2F}"/>
                </a:ext>
              </a:extLst>
            </p:cNvPr>
            <p:cNvSpPr/>
            <p:nvPr/>
          </p:nvSpPr>
          <p:spPr>
            <a:xfrm>
              <a:off x="7646078" y="1130798"/>
              <a:ext cx="241560" cy="219735"/>
            </a:xfrm>
            <a:prstGeom prst="flowChartConnector">
              <a:avLst/>
            </a:prstGeom>
            <a:solidFill>
              <a:srgbClr val="D7807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44" name="Flowchart: Connector 43">
              <a:extLst>
                <a:ext uri="{FF2B5EF4-FFF2-40B4-BE49-F238E27FC236}">
                  <a16:creationId xmlns:a16="http://schemas.microsoft.com/office/drawing/2014/main" id="{B6CC9F7E-3309-428F-8575-45593A954D5A}"/>
                </a:ext>
              </a:extLst>
            </p:cNvPr>
            <p:cNvSpPr/>
            <p:nvPr/>
          </p:nvSpPr>
          <p:spPr>
            <a:xfrm>
              <a:off x="8005121" y="1130798"/>
              <a:ext cx="241560" cy="219735"/>
            </a:xfrm>
            <a:prstGeom prst="flowChartConnector">
              <a:avLst/>
            </a:prstGeom>
            <a:solidFill>
              <a:srgbClr val="89A3C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45" name="Flowchart: Connector 44">
              <a:extLst>
                <a:ext uri="{FF2B5EF4-FFF2-40B4-BE49-F238E27FC236}">
                  <a16:creationId xmlns:a16="http://schemas.microsoft.com/office/drawing/2014/main" id="{178BE379-5B20-4F6F-8229-88D54D5BEB0D}"/>
                </a:ext>
              </a:extLst>
            </p:cNvPr>
            <p:cNvSpPr/>
            <p:nvPr/>
          </p:nvSpPr>
          <p:spPr>
            <a:xfrm>
              <a:off x="6927990" y="1130798"/>
              <a:ext cx="241560" cy="219735"/>
            </a:xfrm>
            <a:prstGeom prst="flowChartConnector">
              <a:avLst/>
            </a:prstGeom>
            <a:solidFill>
              <a:srgbClr val="E4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46" name="Flowchart: Connector 12">
              <a:extLst>
                <a:ext uri="{FF2B5EF4-FFF2-40B4-BE49-F238E27FC236}">
                  <a16:creationId xmlns:a16="http://schemas.microsoft.com/office/drawing/2014/main" id="{3C65A5CF-7251-48EB-9BC7-7F3725DCCA4E}"/>
                </a:ext>
              </a:extLst>
            </p:cNvPr>
            <p:cNvSpPr/>
            <p:nvPr/>
          </p:nvSpPr>
          <p:spPr>
            <a:xfrm>
              <a:off x="8328909" y="1130798"/>
              <a:ext cx="241560" cy="219735"/>
            </a:xfrm>
            <a:prstGeom prst="flowChartConnector">
              <a:avLst/>
            </a:prstGeom>
            <a:solidFill>
              <a:srgbClr val="DB96C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47" name="Flowchart: Connector 13">
              <a:extLst>
                <a:ext uri="{FF2B5EF4-FFF2-40B4-BE49-F238E27FC236}">
                  <a16:creationId xmlns:a16="http://schemas.microsoft.com/office/drawing/2014/main" id="{036D352F-5B1E-4A6F-AEB5-49F8BBF68CF1}"/>
                </a:ext>
              </a:extLst>
            </p:cNvPr>
            <p:cNvSpPr/>
            <p:nvPr/>
          </p:nvSpPr>
          <p:spPr>
            <a:xfrm>
              <a:off x="8687952" y="1130798"/>
              <a:ext cx="241560" cy="219735"/>
            </a:xfrm>
            <a:prstGeom prst="flowChartConnector">
              <a:avLst/>
            </a:prstGeom>
            <a:solidFill>
              <a:srgbClr val="EE984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grpSp>
    </p:spTree>
    <p:extLst>
      <p:ext uri="{BB962C8B-B14F-4D97-AF65-F5344CB8AC3E}">
        <p14:creationId xmlns:p14="http://schemas.microsoft.com/office/powerpoint/2010/main" val="2934803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5DA61B07-FF91-1B4C-BD59-C3D06AA1F947}"/>
              </a:ext>
            </a:extLst>
          </p:cNvPr>
          <p:cNvGraphicFramePr>
            <a:graphicFrameLocks noGrp="1"/>
          </p:cNvGraphicFramePr>
          <p:nvPr>
            <p:ph idx="4294967295"/>
            <p:extLst>
              <p:ext uri="{D42A27DB-BD31-4B8C-83A1-F6EECF244321}">
                <p14:modId xmlns:p14="http://schemas.microsoft.com/office/powerpoint/2010/main" val="2175705597"/>
              </p:ext>
            </p:extLst>
          </p:nvPr>
        </p:nvGraphicFramePr>
        <p:xfrm>
          <a:off x="0" y="1425575"/>
          <a:ext cx="11041063" cy="3673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9A85439A-9F79-B54C-8496-23123FC2A7B9}"/>
              </a:ext>
            </a:extLst>
          </p:cNvPr>
          <p:cNvSpPr/>
          <p:nvPr/>
        </p:nvSpPr>
        <p:spPr>
          <a:xfrm>
            <a:off x="5579431" y="5113523"/>
            <a:ext cx="5000087" cy="307777"/>
          </a:xfrm>
          <a:prstGeom prst="rect">
            <a:avLst/>
          </a:prstGeom>
        </p:spPr>
        <p:txBody>
          <a:bodyPr wrap="none">
            <a:spAutoFit/>
          </a:bodyPr>
          <a:lstStyle/>
          <a:p>
            <a:pPr marL="76200" indent="0" algn="r">
              <a:buNone/>
            </a:pPr>
            <a:r>
              <a:rPr lang="en-US" sz="1400" dirty="0">
                <a:latin typeface="Century Gothic" panose="020B0502020202020204" pitchFamily="34" charset="0"/>
              </a:rPr>
              <a:t>From TheLinkBetweenWorlds.com from Google Images</a:t>
            </a:r>
          </a:p>
        </p:txBody>
      </p:sp>
      <p:sp>
        <p:nvSpPr>
          <p:cNvPr id="6" name="TextBox 5">
            <a:extLst>
              <a:ext uri="{FF2B5EF4-FFF2-40B4-BE49-F238E27FC236}">
                <a16:creationId xmlns:a16="http://schemas.microsoft.com/office/drawing/2014/main" id="{9D75370B-7959-0042-A54C-AF1A9570EF4E}"/>
              </a:ext>
            </a:extLst>
          </p:cNvPr>
          <p:cNvSpPr txBox="1"/>
          <p:nvPr/>
        </p:nvSpPr>
        <p:spPr>
          <a:xfrm>
            <a:off x="2530338" y="5495913"/>
            <a:ext cx="7131323" cy="492443"/>
          </a:xfrm>
          <a:prstGeom prst="rect">
            <a:avLst/>
          </a:prstGeom>
          <a:noFill/>
        </p:spPr>
        <p:txBody>
          <a:bodyPr wrap="square" rtlCol="0">
            <a:spAutoFit/>
          </a:bodyPr>
          <a:lstStyle/>
          <a:p>
            <a:pPr algn="ctr" defTabSz="457200">
              <a:defRPr/>
            </a:pPr>
            <a:r>
              <a:rPr lang="en-US" sz="2600" b="1" i="1">
                <a:ln w="0"/>
                <a:solidFill>
                  <a:schemeClr val="bg2">
                    <a:lumMod val="50000"/>
                  </a:schemeClr>
                </a:solidFill>
                <a:effectLst>
                  <a:outerShdw blurRad="38100" dist="19050" dir="2700000" algn="tl" rotWithShape="0">
                    <a:schemeClr val="dk1">
                      <a:alpha val="40000"/>
                    </a:schemeClr>
                  </a:outerShdw>
                </a:effectLst>
                <a:latin typeface="Century Gothic" panose="020B0502020202020204" pitchFamily="34" charset="0"/>
              </a:rPr>
              <a:t>Know yourself.  Be curious about others.</a:t>
            </a:r>
          </a:p>
        </p:txBody>
      </p:sp>
      <p:sp>
        <p:nvSpPr>
          <p:cNvPr id="7" name="Title 1">
            <a:extLst>
              <a:ext uri="{FF2B5EF4-FFF2-40B4-BE49-F238E27FC236}">
                <a16:creationId xmlns:a16="http://schemas.microsoft.com/office/drawing/2014/main" id="{9896912D-FE80-4B00-A609-3451175F6D61}"/>
              </a:ext>
            </a:extLst>
          </p:cNvPr>
          <p:cNvSpPr txBox="1">
            <a:spLocks/>
          </p:cNvSpPr>
          <p:nvPr/>
        </p:nvSpPr>
        <p:spPr>
          <a:xfrm flipV="1">
            <a:off x="0" y="-2"/>
            <a:ext cx="9537539" cy="1268483"/>
          </a:xfrm>
          <a:prstGeom prst="snip2SameRect">
            <a:avLst>
              <a:gd name="adj1" fmla="val 4014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8" name="Title 1">
            <a:extLst>
              <a:ext uri="{FF2B5EF4-FFF2-40B4-BE49-F238E27FC236}">
                <a16:creationId xmlns:a16="http://schemas.microsoft.com/office/drawing/2014/main" id="{A3A1646F-8C99-4B76-AECC-64D666D466E5}"/>
              </a:ext>
            </a:extLst>
          </p:cNvPr>
          <p:cNvSpPr txBox="1">
            <a:spLocks/>
          </p:cNvSpPr>
          <p:nvPr/>
        </p:nvSpPr>
        <p:spPr>
          <a:xfrm>
            <a:off x="383540" y="234677"/>
            <a:ext cx="8910932" cy="1009755"/>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457200" lvl="0">
              <a:defRPr/>
            </a:pPr>
            <a:r>
              <a:rPr lang="en-US" sz="3600" cap="all" dirty="0">
                <a:solidFill>
                  <a:schemeClr val="tx1"/>
                </a:solidFill>
                <a:latin typeface="Century Gothic" panose="020B0502020202020204" pitchFamily="34" charset="0"/>
              </a:rPr>
              <a:t>Building Cultural responsiveness: </a:t>
            </a:r>
          </a:p>
          <a:p>
            <a:pPr marL="457200" lvl="0">
              <a:defRPr/>
            </a:pPr>
            <a:r>
              <a:rPr lang="en-US" sz="3600" cap="all" dirty="0">
                <a:solidFill>
                  <a:schemeClr val="tx1"/>
                </a:solidFill>
                <a:latin typeface="Century Gothic" panose="020B0502020202020204" pitchFamily="34" charset="0"/>
              </a:rPr>
              <a:t>Cultural Humility</a:t>
            </a:r>
            <a:endParaRPr lang="en-US" sz="3600" cap="all" dirty="0">
              <a:solidFill>
                <a:schemeClr val="tx1"/>
              </a:solidFill>
              <a:latin typeface="Century Gothic" panose="020B050202020202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FA7876E-7CB9-4D6A-8959-4C4C5E0A03E5}"/>
              </a:ext>
            </a:extLst>
          </p:cNvPr>
          <p:cNvGrpSpPr/>
          <p:nvPr/>
        </p:nvGrpSpPr>
        <p:grpSpPr>
          <a:xfrm>
            <a:off x="6927990" y="1130798"/>
            <a:ext cx="2001522" cy="219735"/>
            <a:chOff x="1594060" y="2308858"/>
            <a:chExt cx="2001522" cy="219735"/>
          </a:xfrm>
          <a:effectLst>
            <a:outerShdw blurRad="50800" dist="38100" dir="5400000" algn="t" rotWithShape="0">
              <a:prstClr val="black">
                <a:alpha val="40000"/>
              </a:prstClr>
            </a:outerShdw>
          </a:effectLst>
        </p:grpSpPr>
        <p:grpSp>
          <p:nvGrpSpPr>
            <p:cNvPr id="10" name="Group 9">
              <a:extLst>
                <a:ext uri="{FF2B5EF4-FFF2-40B4-BE49-F238E27FC236}">
                  <a16:creationId xmlns:a16="http://schemas.microsoft.com/office/drawing/2014/main" id="{F9CE9C7A-2D7F-45F4-8001-5117CCE1AF9A}"/>
                </a:ext>
              </a:extLst>
            </p:cNvPr>
            <p:cNvGrpSpPr/>
            <p:nvPr/>
          </p:nvGrpSpPr>
          <p:grpSpPr>
            <a:xfrm>
              <a:off x="1594060" y="2308858"/>
              <a:ext cx="1318691" cy="219735"/>
              <a:chOff x="969694" y="325435"/>
              <a:chExt cx="1871912" cy="368300"/>
            </a:xfrm>
          </p:grpSpPr>
          <p:sp>
            <p:nvSpPr>
              <p:cNvPr id="13" name="Flowchart: Connector 12">
                <a:extLst>
                  <a:ext uri="{FF2B5EF4-FFF2-40B4-BE49-F238E27FC236}">
                    <a16:creationId xmlns:a16="http://schemas.microsoft.com/office/drawing/2014/main" id="{F3FED745-24F0-4359-8C07-D41FC300D170}"/>
                  </a:ext>
                </a:extLst>
              </p:cNvPr>
              <p:cNvSpPr/>
              <p:nvPr/>
            </p:nvSpPr>
            <p:spPr>
              <a:xfrm>
                <a:off x="1479365" y="325435"/>
                <a:ext cx="342900" cy="368300"/>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4" name="Flowchart: Connector 13">
                <a:extLst>
                  <a:ext uri="{FF2B5EF4-FFF2-40B4-BE49-F238E27FC236}">
                    <a16:creationId xmlns:a16="http://schemas.microsoft.com/office/drawing/2014/main" id="{660BF4D4-7C64-43F5-8605-57A8785A93A2}"/>
                  </a:ext>
                </a:extLst>
              </p:cNvPr>
              <p:cNvSpPr/>
              <p:nvPr/>
            </p:nvSpPr>
            <p:spPr>
              <a:xfrm>
                <a:off x="1989036" y="325435"/>
                <a:ext cx="342900" cy="368300"/>
              </a:xfrm>
              <a:prstGeom prst="flowChartConnector">
                <a:avLst/>
              </a:prstGeom>
              <a:solidFill>
                <a:srgbClr val="D7807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5" name="Flowchart: Connector 14">
                <a:extLst>
                  <a:ext uri="{FF2B5EF4-FFF2-40B4-BE49-F238E27FC236}">
                    <a16:creationId xmlns:a16="http://schemas.microsoft.com/office/drawing/2014/main" id="{20F08047-1A4A-428C-A5C2-AFC39700F9AF}"/>
                  </a:ext>
                </a:extLst>
              </p:cNvPr>
              <p:cNvSpPr/>
              <p:nvPr/>
            </p:nvSpPr>
            <p:spPr>
              <a:xfrm>
                <a:off x="2498706" y="325435"/>
                <a:ext cx="342900" cy="368300"/>
              </a:xfrm>
              <a:prstGeom prst="flowChartConnector">
                <a:avLst/>
              </a:prstGeom>
              <a:solidFill>
                <a:srgbClr val="89A3C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6" name="Flowchart: Connector 15">
                <a:extLst>
                  <a:ext uri="{FF2B5EF4-FFF2-40B4-BE49-F238E27FC236}">
                    <a16:creationId xmlns:a16="http://schemas.microsoft.com/office/drawing/2014/main" id="{AC1D1D1A-6303-4C3A-9D2C-FCBD1A31D564}"/>
                  </a:ext>
                </a:extLst>
              </p:cNvPr>
              <p:cNvSpPr/>
              <p:nvPr/>
            </p:nvSpPr>
            <p:spPr>
              <a:xfrm>
                <a:off x="969694" y="325435"/>
                <a:ext cx="342900" cy="368300"/>
              </a:xfrm>
              <a:prstGeom prst="flowChartConnector">
                <a:avLst/>
              </a:prstGeom>
              <a:solidFill>
                <a:srgbClr val="E4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grpSp>
        <p:sp>
          <p:nvSpPr>
            <p:cNvPr id="11" name="Flowchart: Connector 12">
              <a:extLst>
                <a:ext uri="{FF2B5EF4-FFF2-40B4-BE49-F238E27FC236}">
                  <a16:creationId xmlns:a16="http://schemas.microsoft.com/office/drawing/2014/main" id="{29C531FC-FB78-4121-AFB2-28EE97E6BE88}"/>
                </a:ext>
              </a:extLst>
            </p:cNvPr>
            <p:cNvSpPr/>
            <p:nvPr/>
          </p:nvSpPr>
          <p:spPr>
            <a:xfrm>
              <a:off x="2994979" y="2308858"/>
              <a:ext cx="241560" cy="219735"/>
            </a:xfrm>
            <a:prstGeom prst="flowChartConnector">
              <a:avLst/>
            </a:prstGeom>
            <a:solidFill>
              <a:srgbClr val="DB96C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2" name="Flowchart: Connector 13">
              <a:extLst>
                <a:ext uri="{FF2B5EF4-FFF2-40B4-BE49-F238E27FC236}">
                  <a16:creationId xmlns:a16="http://schemas.microsoft.com/office/drawing/2014/main" id="{F674DD97-5772-4E5D-9D43-FCE7A40D7CC3}"/>
                </a:ext>
              </a:extLst>
            </p:cNvPr>
            <p:cNvSpPr/>
            <p:nvPr/>
          </p:nvSpPr>
          <p:spPr>
            <a:xfrm>
              <a:off x="3354022" y="2308858"/>
              <a:ext cx="241560" cy="219735"/>
            </a:xfrm>
            <a:prstGeom prst="flowChartConnector">
              <a:avLst/>
            </a:prstGeom>
            <a:solidFill>
              <a:srgbClr val="EE984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grpSp>
    </p:spTree>
    <p:extLst>
      <p:ext uri="{BB962C8B-B14F-4D97-AF65-F5344CB8AC3E}">
        <p14:creationId xmlns:p14="http://schemas.microsoft.com/office/powerpoint/2010/main" val="3031092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889A432-D9CD-FA01-2EF4-9E70D3D3FEDC}"/>
            </a:ext>
          </a:extLst>
        </p:cNvPr>
        <p:cNvGrpSpPr/>
        <p:nvPr/>
      </p:nvGrpSpPr>
      <p:grpSpPr>
        <a:xfrm>
          <a:off x="0" y="0"/>
          <a:ext cx="0" cy="0"/>
          <a:chOff x="0" y="0"/>
          <a:chExt cx="0" cy="0"/>
        </a:xfrm>
      </p:grpSpPr>
      <p:sp>
        <p:nvSpPr>
          <p:cNvPr id="27" name="Freeform: Shape 26">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31" name="Rectangle 30">
            <a:extLst>
              <a:ext uri="{FF2B5EF4-FFF2-40B4-BE49-F238E27FC236}">
                <a16:creationId xmlns:a16="http://schemas.microsoft.com/office/drawing/2014/main" id="{F2B4CD28-604D-4D9D-89A8-12FAC7245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oup of people illustration">
            <a:extLst>
              <a:ext uri="{FF2B5EF4-FFF2-40B4-BE49-F238E27FC236}">
                <a16:creationId xmlns:a16="http://schemas.microsoft.com/office/drawing/2014/main" id="{083F33DD-329E-7C5E-0896-890C6FDFBD18}"/>
              </a:ext>
            </a:extLst>
          </p:cNvPr>
          <p:cNvPicPr>
            <a:picLocks noChangeAspect="1"/>
          </p:cNvPicPr>
          <p:nvPr/>
        </p:nvPicPr>
        <p:blipFill>
          <a:blip r:embed="rId3">
            <a:extLst>
              <a:ext uri="{28A0092B-C50C-407E-A947-70E740481C1C}">
                <a14:useLocalDpi xmlns:a14="http://schemas.microsoft.com/office/drawing/2010/main" val="0"/>
              </a:ext>
            </a:extLst>
          </a:blip>
          <a:srcRect t="9946" b="10549"/>
          <a:stretch/>
        </p:blipFill>
        <p:spPr>
          <a:xfrm>
            <a:off x="20" y="10"/>
            <a:ext cx="12191981" cy="6857990"/>
          </a:xfrm>
          <a:prstGeom prst="rect">
            <a:avLst/>
          </a:prstGeom>
        </p:spPr>
      </p:pic>
      <p:sp>
        <p:nvSpPr>
          <p:cNvPr id="33" name="Freeform: Shape 32">
            <a:extLst>
              <a:ext uri="{FF2B5EF4-FFF2-40B4-BE49-F238E27FC236}">
                <a16:creationId xmlns:a16="http://schemas.microsoft.com/office/drawing/2014/main" id="{C9AD5DBC-DEC2-48AB-A2B9-164512BE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7424">
            <a:off x="496546" y="475905"/>
            <a:ext cx="5522001" cy="2792916"/>
          </a:xfrm>
          <a:custGeom>
            <a:avLst/>
            <a:gdLst>
              <a:gd name="connsiteX0" fmla="*/ 891379 w 4662985"/>
              <a:gd name="connsiteY0" fmla="*/ 1591181 h 1931508"/>
              <a:gd name="connsiteX1" fmla="*/ 126235 w 4662985"/>
              <a:gd name="connsiteY1" fmla="*/ 1242280 h 1931508"/>
              <a:gd name="connsiteX2" fmla="*/ 8887 w 4662985"/>
              <a:gd name="connsiteY2" fmla="*/ 549241 h 1931508"/>
              <a:gd name="connsiteX3" fmla="*/ 481994 w 4662985"/>
              <a:gd name="connsiteY3" fmla="*/ 38891 h 1931508"/>
              <a:gd name="connsiteX4" fmla="*/ 4176837 w 4662985"/>
              <a:gd name="connsiteY4" fmla="*/ 108043 h 1931508"/>
              <a:gd name="connsiteX5" fmla="*/ 4661945 w 4662985"/>
              <a:gd name="connsiteY5" fmla="*/ 598104 h 1931508"/>
              <a:gd name="connsiteX6" fmla="*/ 4354479 w 4662985"/>
              <a:gd name="connsiteY6" fmla="*/ 1472118 h 1931508"/>
              <a:gd name="connsiteX7" fmla="*/ 1274188 w 4662985"/>
              <a:gd name="connsiteY7" fmla="*/ 1591276 h 1931508"/>
              <a:gd name="connsiteX8" fmla="*/ 896713 w 4662985"/>
              <a:gd name="connsiteY8" fmla="*/ 1931509 h 1931508"/>
              <a:gd name="connsiteX9" fmla="*/ 891379 w 4662985"/>
              <a:gd name="connsiteY9" fmla="*/ 1591181 h 1931508"/>
              <a:gd name="connsiteX0" fmla="*/ 891157 w 4662763"/>
              <a:gd name="connsiteY0" fmla="*/ 1591181 h 1931509"/>
              <a:gd name="connsiteX1" fmla="*/ 215888 w 4662763"/>
              <a:gd name="connsiteY1" fmla="*/ 1252973 h 1931509"/>
              <a:gd name="connsiteX2" fmla="*/ 8665 w 4662763"/>
              <a:gd name="connsiteY2" fmla="*/ 549241 h 1931509"/>
              <a:gd name="connsiteX3" fmla="*/ 481772 w 4662763"/>
              <a:gd name="connsiteY3" fmla="*/ 38891 h 1931509"/>
              <a:gd name="connsiteX4" fmla="*/ 4176615 w 4662763"/>
              <a:gd name="connsiteY4" fmla="*/ 108043 h 1931509"/>
              <a:gd name="connsiteX5" fmla="*/ 4661723 w 4662763"/>
              <a:gd name="connsiteY5" fmla="*/ 598104 h 1931509"/>
              <a:gd name="connsiteX6" fmla="*/ 4354257 w 4662763"/>
              <a:gd name="connsiteY6" fmla="*/ 1472118 h 1931509"/>
              <a:gd name="connsiteX7" fmla="*/ 1273966 w 4662763"/>
              <a:gd name="connsiteY7" fmla="*/ 1591276 h 1931509"/>
              <a:gd name="connsiteX8" fmla="*/ 896491 w 4662763"/>
              <a:gd name="connsiteY8" fmla="*/ 1931509 h 1931509"/>
              <a:gd name="connsiteX9" fmla="*/ 891157 w 4662763"/>
              <a:gd name="connsiteY9" fmla="*/ 1591181 h 1931509"/>
              <a:gd name="connsiteX0" fmla="*/ 893955 w 4665561"/>
              <a:gd name="connsiteY0" fmla="*/ 1591181 h 1931509"/>
              <a:gd name="connsiteX1" fmla="*/ 218686 w 4665561"/>
              <a:gd name="connsiteY1" fmla="*/ 1252973 h 1931509"/>
              <a:gd name="connsiteX2" fmla="*/ 11463 w 4665561"/>
              <a:gd name="connsiteY2" fmla="*/ 549241 h 1931509"/>
              <a:gd name="connsiteX3" fmla="*/ 484570 w 4665561"/>
              <a:gd name="connsiteY3" fmla="*/ 38891 h 1931509"/>
              <a:gd name="connsiteX4" fmla="*/ 4179413 w 4665561"/>
              <a:gd name="connsiteY4" fmla="*/ 108043 h 1931509"/>
              <a:gd name="connsiteX5" fmla="*/ 4664521 w 4665561"/>
              <a:gd name="connsiteY5" fmla="*/ 598104 h 1931509"/>
              <a:gd name="connsiteX6" fmla="*/ 4357055 w 4665561"/>
              <a:gd name="connsiteY6" fmla="*/ 1472118 h 1931509"/>
              <a:gd name="connsiteX7" fmla="*/ 1276764 w 4665561"/>
              <a:gd name="connsiteY7" fmla="*/ 1591276 h 1931509"/>
              <a:gd name="connsiteX8" fmla="*/ 899289 w 4665561"/>
              <a:gd name="connsiteY8" fmla="*/ 1931509 h 1931509"/>
              <a:gd name="connsiteX9" fmla="*/ 893955 w 4665561"/>
              <a:gd name="connsiteY9" fmla="*/ 1591181 h 1931509"/>
              <a:gd name="connsiteX0" fmla="*/ 882812 w 4654418"/>
              <a:gd name="connsiteY0" fmla="*/ 1591181 h 1931509"/>
              <a:gd name="connsiteX1" fmla="*/ 409762 w 4654418"/>
              <a:gd name="connsiteY1" fmla="*/ 1317128 h 1931509"/>
              <a:gd name="connsiteX2" fmla="*/ 320 w 4654418"/>
              <a:gd name="connsiteY2" fmla="*/ 549241 h 1931509"/>
              <a:gd name="connsiteX3" fmla="*/ 473427 w 4654418"/>
              <a:gd name="connsiteY3" fmla="*/ 38891 h 1931509"/>
              <a:gd name="connsiteX4" fmla="*/ 4168270 w 4654418"/>
              <a:gd name="connsiteY4" fmla="*/ 108043 h 1931509"/>
              <a:gd name="connsiteX5" fmla="*/ 4653378 w 4654418"/>
              <a:gd name="connsiteY5" fmla="*/ 598104 h 1931509"/>
              <a:gd name="connsiteX6" fmla="*/ 4345912 w 4654418"/>
              <a:gd name="connsiteY6" fmla="*/ 1472118 h 1931509"/>
              <a:gd name="connsiteX7" fmla="*/ 1265621 w 4654418"/>
              <a:gd name="connsiteY7" fmla="*/ 1591276 h 1931509"/>
              <a:gd name="connsiteX8" fmla="*/ 888146 w 4654418"/>
              <a:gd name="connsiteY8" fmla="*/ 1931509 h 1931509"/>
              <a:gd name="connsiteX9" fmla="*/ 882812 w 4654418"/>
              <a:gd name="connsiteY9" fmla="*/ 1591181 h 1931509"/>
              <a:gd name="connsiteX0" fmla="*/ 721472 w 4493078"/>
              <a:gd name="connsiteY0" fmla="*/ 1576074 h 1916402"/>
              <a:gd name="connsiteX1" fmla="*/ 248422 w 4493078"/>
              <a:gd name="connsiteY1" fmla="*/ 1302021 h 1916402"/>
              <a:gd name="connsiteX2" fmla="*/ 198481 w 4493078"/>
              <a:gd name="connsiteY2" fmla="*/ 544828 h 1916402"/>
              <a:gd name="connsiteX3" fmla="*/ 312087 w 4493078"/>
              <a:gd name="connsiteY3" fmla="*/ 23784 h 1916402"/>
              <a:gd name="connsiteX4" fmla="*/ 4006930 w 4493078"/>
              <a:gd name="connsiteY4" fmla="*/ 92936 h 1916402"/>
              <a:gd name="connsiteX5" fmla="*/ 4492038 w 4493078"/>
              <a:gd name="connsiteY5" fmla="*/ 582997 h 1916402"/>
              <a:gd name="connsiteX6" fmla="*/ 4184572 w 4493078"/>
              <a:gd name="connsiteY6" fmla="*/ 1457011 h 1916402"/>
              <a:gd name="connsiteX7" fmla="*/ 1104281 w 4493078"/>
              <a:gd name="connsiteY7" fmla="*/ 1576169 h 1916402"/>
              <a:gd name="connsiteX8" fmla="*/ 726806 w 4493078"/>
              <a:gd name="connsiteY8" fmla="*/ 1916402 h 1916402"/>
              <a:gd name="connsiteX9" fmla="*/ 721472 w 4493078"/>
              <a:gd name="connsiteY9" fmla="*/ 1576074 h 1916402"/>
              <a:gd name="connsiteX0" fmla="*/ 571898 w 4363378"/>
              <a:gd name="connsiteY0" fmla="*/ 1544826 h 1885154"/>
              <a:gd name="connsiteX1" fmla="*/ 98848 w 4363378"/>
              <a:gd name="connsiteY1" fmla="*/ 1270773 h 1885154"/>
              <a:gd name="connsiteX2" fmla="*/ 48907 w 4363378"/>
              <a:gd name="connsiteY2" fmla="*/ 513580 h 1885154"/>
              <a:gd name="connsiteX3" fmla="*/ 668060 w 4363378"/>
              <a:gd name="connsiteY3" fmla="*/ 56691 h 1885154"/>
              <a:gd name="connsiteX4" fmla="*/ 3857356 w 4363378"/>
              <a:gd name="connsiteY4" fmla="*/ 61688 h 1885154"/>
              <a:gd name="connsiteX5" fmla="*/ 4342464 w 4363378"/>
              <a:gd name="connsiteY5" fmla="*/ 551749 h 1885154"/>
              <a:gd name="connsiteX6" fmla="*/ 4034998 w 4363378"/>
              <a:gd name="connsiteY6" fmla="*/ 1425763 h 1885154"/>
              <a:gd name="connsiteX7" fmla="*/ 954707 w 4363378"/>
              <a:gd name="connsiteY7" fmla="*/ 1544921 h 1885154"/>
              <a:gd name="connsiteX8" fmla="*/ 577232 w 4363378"/>
              <a:gd name="connsiteY8" fmla="*/ 1885154 h 1885154"/>
              <a:gd name="connsiteX9" fmla="*/ 571898 w 4363378"/>
              <a:gd name="connsiteY9" fmla="*/ 1544826 h 1885154"/>
              <a:gd name="connsiteX0" fmla="*/ 571898 w 4363379"/>
              <a:gd name="connsiteY0" fmla="*/ 1544826 h 1885154"/>
              <a:gd name="connsiteX1" fmla="*/ 98848 w 4363379"/>
              <a:gd name="connsiteY1" fmla="*/ 1270773 h 1885154"/>
              <a:gd name="connsiteX2" fmla="*/ 48907 w 4363379"/>
              <a:gd name="connsiteY2" fmla="*/ 513580 h 1885154"/>
              <a:gd name="connsiteX3" fmla="*/ 668060 w 4363379"/>
              <a:gd name="connsiteY3" fmla="*/ 56691 h 1885154"/>
              <a:gd name="connsiteX4" fmla="*/ 3857356 w 4363379"/>
              <a:gd name="connsiteY4" fmla="*/ 61688 h 1885154"/>
              <a:gd name="connsiteX5" fmla="*/ 4342464 w 4363379"/>
              <a:gd name="connsiteY5" fmla="*/ 551749 h 1885154"/>
              <a:gd name="connsiteX6" fmla="*/ 4034998 w 4363379"/>
              <a:gd name="connsiteY6" fmla="*/ 1425763 h 1885154"/>
              <a:gd name="connsiteX7" fmla="*/ 954707 w 4363379"/>
              <a:gd name="connsiteY7" fmla="*/ 1544921 h 1885154"/>
              <a:gd name="connsiteX8" fmla="*/ 577232 w 4363379"/>
              <a:gd name="connsiteY8" fmla="*/ 1885154 h 1885154"/>
              <a:gd name="connsiteX9" fmla="*/ 571898 w 4363379"/>
              <a:gd name="connsiteY9" fmla="*/ 1544826 h 1885154"/>
              <a:gd name="connsiteX0" fmla="*/ 577456 w 4368937"/>
              <a:gd name="connsiteY0" fmla="*/ 1544826 h 1885154"/>
              <a:gd name="connsiteX1" fmla="*/ 104406 w 4368937"/>
              <a:gd name="connsiteY1" fmla="*/ 1270773 h 1885154"/>
              <a:gd name="connsiteX2" fmla="*/ 54465 w 4368937"/>
              <a:gd name="connsiteY2" fmla="*/ 513580 h 1885154"/>
              <a:gd name="connsiteX3" fmla="*/ 673618 w 4368937"/>
              <a:gd name="connsiteY3" fmla="*/ 56691 h 1885154"/>
              <a:gd name="connsiteX4" fmla="*/ 3862914 w 4368937"/>
              <a:gd name="connsiteY4" fmla="*/ 61688 h 1885154"/>
              <a:gd name="connsiteX5" fmla="*/ 4348022 w 4368937"/>
              <a:gd name="connsiteY5" fmla="*/ 551749 h 1885154"/>
              <a:gd name="connsiteX6" fmla="*/ 4040556 w 4368937"/>
              <a:gd name="connsiteY6" fmla="*/ 1425763 h 1885154"/>
              <a:gd name="connsiteX7" fmla="*/ 960265 w 4368937"/>
              <a:gd name="connsiteY7" fmla="*/ 1544921 h 1885154"/>
              <a:gd name="connsiteX8" fmla="*/ 582790 w 4368937"/>
              <a:gd name="connsiteY8" fmla="*/ 1885154 h 1885154"/>
              <a:gd name="connsiteX9" fmla="*/ 577456 w 4368937"/>
              <a:gd name="connsiteY9" fmla="*/ 1544826 h 1885154"/>
              <a:gd name="connsiteX0" fmla="*/ 558214 w 4349695"/>
              <a:gd name="connsiteY0" fmla="*/ 1544826 h 1885154"/>
              <a:gd name="connsiteX1" fmla="*/ 141335 w 4349695"/>
              <a:gd name="connsiteY1" fmla="*/ 1249388 h 1885154"/>
              <a:gd name="connsiteX2" fmla="*/ 35223 w 4349695"/>
              <a:gd name="connsiteY2" fmla="*/ 513580 h 1885154"/>
              <a:gd name="connsiteX3" fmla="*/ 654376 w 4349695"/>
              <a:gd name="connsiteY3" fmla="*/ 56691 h 1885154"/>
              <a:gd name="connsiteX4" fmla="*/ 3843672 w 4349695"/>
              <a:gd name="connsiteY4" fmla="*/ 61688 h 1885154"/>
              <a:gd name="connsiteX5" fmla="*/ 4328780 w 4349695"/>
              <a:gd name="connsiteY5" fmla="*/ 551749 h 1885154"/>
              <a:gd name="connsiteX6" fmla="*/ 4021314 w 4349695"/>
              <a:gd name="connsiteY6" fmla="*/ 1425763 h 1885154"/>
              <a:gd name="connsiteX7" fmla="*/ 941023 w 4349695"/>
              <a:gd name="connsiteY7" fmla="*/ 1544921 h 1885154"/>
              <a:gd name="connsiteX8" fmla="*/ 563548 w 4349695"/>
              <a:gd name="connsiteY8" fmla="*/ 1885154 h 1885154"/>
              <a:gd name="connsiteX9" fmla="*/ 558214 w 4349695"/>
              <a:gd name="connsiteY9" fmla="*/ 1544826 h 1885154"/>
              <a:gd name="connsiteX0" fmla="*/ 533956 w 4325437"/>
              <a:gd name="connsiteY0" fmla="*/ 1544826 h 1885154"/>
              <a:gd name="connsiteX1" fmla="*/ 117077 w 4325437"/>
              <a:gd name="connsiteY1" fmla="*/ 1249388 h 1885154"/>
              <a:gd name="connsiteX2" fmla="*/ 10965 w 4325437"/>
              <a:gd name="connsiteY2" fmla="*/ 513580 h 1885154"/>
              <a:gd name="connsiteX3" fmla="*/ 630118 w 4325437"/>
              <a:gd name="connsiteY3" fmla="*/ 56691 h 1885154"/>
              <a:gd name="connsiteX4" fmla="*/ 3819414 w 4325437"/>
              <a:gd name="connsiteY4" fmla="*/ 61688 h 1885154"/>
              <a:gd name="connsiteX5" fmla="*/ 4304522 w 4325437"/>
              <a:gd name="connsiteY5" fmla="*/ 551749 h 1885154"/>
              <a:gd name="connsiteX6" fmla="*/ 3997056 w 4325437"/>
              <a:gd name="connsiteY6" fmla="*/ 1425763 h 1885154"/>
              <a:gd name="connsiteX7" fmla="*/ 916765 w 4325437"/>
              <a:gd name="connsiteY7" fmla="*/ 1544921 h 1885154"/>
              <a:gd name="connsiteX8" fmla="*/ 539290 w 4325437"/>
              <a:gd name="connsiteY8" fmla="*/ 1885154 h 1885154"/>
              <a:gd name="connsiteX9" fmla="*/ 533956 w 4325437"/>
              <a:gd name="connsiteY9" fmla="*/ 1544826 h 1885154"/>
              <a:gd name="connsiteX0" fmla="*/ 541936 w 4333417"/>
              <a:gd name="connsiteY0" fmla="*/ 1542160 h 1882488"/>
              <a:gd name="connsiteX1" fmla="*/ 125057 w 4333417"/>
              <a:gd name="connsiteY1" fmla="*/ 1246722 h 1882488"/>
              <a:gd name="connsiteX2" fmla="*/ 7711 w 4333417"/>
              <a:gd name="connsiteY2" fmla="*/ 468144 h 1882488"/>
              <a:gd name="connsiteX3" fmla="*/ 638098 w 4333417"/>
              <a:gd name="connsiteY3" fmla="*/ 54025 h 1882488"/>
              <a:gd name="connsiteX4" fmla="*/ 3827394 w 4333417"/>
              <a:gd name="connsiteY4" fmla="*/ 59022 h 1882488"/>
              <a:gd name="connsiteX5" fmla="*/ 4312502 w 4333417"/>
              <a:gd name="connsiteY5" fmla="*/ 549083 h 1882488"/>
              <a:gd name="connsiteX6" fmla="*/ 4005036 w 4333417"/>
              <a:gd name="connsiteY6" fmla="*/ 1423097 h 1882488"/>
              <a:gd name="connsiteX7" fmla="*/ 924745 w 4333417"/>
              <a:gd name="connsiteY7" fmla="*/ 1542255 h 1882488"/>
              <a:gd name="connsiteX8" fmla="*/ 547270 w 4333417"/>
              <a:gd name="connsiteY8" fmla="*/ 1882488 h 1882488"/>
              <a:gd name="connsiteX9" fmla="*/ 541936 w 4333417"/>
              <a:gd name="connsiteY9" fmla="*/ 1542160 h 1882488"/>
              <a:gd name="connsiteX0" fmla="*/ 541936 w 4388134"/>
              <a:gd name="connsiteY0" fmla="*/ 1552672 h 1893000"/>
              <a:gd name="connsiteX1" fmla="*/ 125057 w 4388134"/>
              <a:gd name="connsiteY1" fmla="*/ 1257234 h 1893000"/>
              <a:gd name="connsiteX2" fmla="*/ 7711 w 4388134"/>
              <a:gd name="connsiteY2" fmla="*/ 478656 h 1893000"/>
              <a:gd name="connsiteX3" fmla="*/ 638098 w 4388134"/>
              <a:gd name="connsiteY3" fmla="*/ 64537 h 1893000"/>
              <a:gd name="connsiteX4" fmla="*/ 3827394 w 4388134"/>
              <a:gd name="connsiteY4" fmla="*/ 69534 h 1893000"/>
              <a:gd name="connsiteX5" fmla="*/ 4357440 w 4388134"/>
              <a:gd name="connsiteY5" fmla="*/ 719981 h 1893000"/>
              <a:gd name="connsiteX6" fmla="*/ 4005036 w 4388134"/>
              <a:gd name="connsiteY6" fmla="*/ 1433609 h 1893000"/>
              <a:gd name="connsiteX7" fmla="*/ 924745 w 4388134"/>
              <a:gd name="connsiteY7" fmla="*/ 1552767 h 1893000"/>
              <a:gd name="connsiteX8" fmla="*/ 547270 w 4388134"/>
              <a:gd name="connsiteY8" fmla="*/ 1893000 h 1893000"/>
              <a:gd name="connsiteX9" fmla="*/ 541936 w 4388134"/>
              <a:gd name="connsiteY9" fmla="*/ 1552672 h 1893000"/>
              <a:gd name="connsiteX0" fmla="*/ 541936 w 4371319"/>
              <a:gd name="connsiteY0" fmla="*/ 1552672 h 1893000"/>
              <a:gd name="connsiteX1" fmla="*/ 125057 w 4371319"/>
              <a:gd name="connsiteY1" fmla="*/ 1257234 h 1893000"/>
              <a:gd name="connsiteX2" fmla="*/ 7711 w 4371319"/>
              <a:gd name="connsiteY2" fmla="*/ 478656 h 1893000"/>
              <a:gd name="connsiteX3" fmla="*/ 638098 w 4371319"/>
              <a:gd name="connsiteY3" fmla="*/ 64537 h 1893000"/>
              <a:gd name="connsiteX4" fmla="*/ 3827394 w 4371319"/>
              <a:gd name="connsiteY4" fmla="*/ 69534 h 1893000"/>
              <a:gd name="connsiteX5" fmla="*/ 4357440 w 4371319"/>
              <a:gd name="connsiteY5" fmla="*/ 719981 h 1893000"/>
              <a:gd name="connsiteX6" fmla="*/ 4005036 w 4371319"/>
              <a:gd name="connsiteY6" fmla="*/ 1433609 h 1893000"/>
              <a:gd name="connsiteX7" fmla="*/ 924745 w 4371319"/>
              <a:gd name="connsiteY7" fmla="*/ 1552767 h 1893000"/>
              <a:gd name="connsiteX8" fmla="*/ 547270 w 4371319"/>
              <a:gd name="connsiteY8" fmla="*/ 1893000 h 1893000"/>
              <a:gd name="connsiteX9" fmla="*/ 541936 w 4371319"/>
              <a:gd name="connsiteY9" fmla="*/ 1552672 h 1893000"/>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5036 w 4371319"/>
              <a:gd name="connsiteY6" fmla="*/ 1433609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3373 w 4371319"/>
              <a:gd name="connsiteY6" fmla="*/ 1412283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2709"/>
              <a:gd name="connsiteY0" fmla="*/ 1574600 h 1882850"/>
              <a:gd name="connsiteX1" fmla="*/ 125057 w 4372709"/>
              <a:gd name="connsiteY1" fmla="*/ 1279162 h 1882850"/>
              <a:gd name="connsiteX2" fmla="*/ 7711 w 4372709"/>
              <a:gd name="connsiteY2" fmla="*/ 500584 h 1882850"/>
              <a:gd name="connsiteX3" fmla="*/ 638098 w 4372709"/>
              <a:gd name="connsiteY3" fmla="*/ 86465 h 1882850"/>
              <a:gd name="connsiteX4" fmla="*/ 3836101 w 4372709"/>
              <a:gd name="connsiteY4" fmla="*/ 58680 h 1882850"/>
              <a:gd name="connsiteX5" fmla="*/ 4357440 w 4372709"/>
              <a:gd name="connsiteY5" fmla="*/ 741909 h 1882850"/>
              <a:gd name="connsiteX6" fmla="*/ 4003373 w 4372709"/>
              <a:gd name="connsiteY6" fmla="*/ 1434211 h 1882850"/>
              <a:gd name="connsiteX7" fmla="*/ 924745 w 4372709"/>
              <a:gd name="connsiteY7" fmla="*/ 1574695 h 1882850"/>
              <a:gd name="connsiteX8" fmla="*/ 513567 w 4372709"/>
              <a:gd name="connsiteY8" fmla="*/ 1882850 h 1882850"/>
              <a:gd name="connsiteX9" fmla="*/ 541936 w 4372709"/>
              <a:gd name="connsiteY9" fmla="*/ 1574600 h 1882850"/>
              <a:gd name="connsiteX0" fmla="*/ 596079 w 4426852"/>
              <a:gd name="connsiteY0" fmla="*/ 1574294 h 1882544"/>
              <a:gd name="connsiteX1" fmla="*/ 179200 w 4426852"/>
              <a:gd name="connsiteY1" fmla="*/ 1278856 h 1882544"/>
              <a:gd name="connsiteX2" fmla="*/ 5005 w 4426852"/>
              <a:gd name="connsiteY2" fmla="*/ 493573 h 1882544"/>
              <a:gd name="connsiteX3" fmla="*/ 692241 w 4426852"/>
              <a:gd name="connsiteY3" fmla="*/ 86159 h 1882544"/>
              <a:gd name="connsiteX4" fmla="*/ 3890244 w 4426852"/>
              <a:gd name="connsiteY4" fmla="*/ 58374 h 1882544"/>
              <a:gd name="connsiteX5" fmla="*/ 4411583 w 4426852"/>
              <a:gd name="connsiteY5" fmla="*/ 741603 h 1882544"/>
              <a:gd name="connsiteX6" fmla="*/ 4057516 w 4426852"/>
              <a:gd name="connsiteY6" fmla="*/ 1433905 h 1882544"/>
              <a:gd name="connsiteX7" fmla="*/ 978888 w 4426852"/>
              <a:gd name="connsiteY7" fmla="*/ 1574389 h 1882544"/>
              <a:gd name="connsiteX8" fmla="*/ 567710 w 4426852"/>
              <a:gd name="connsiteY8" fmla="*/ 1882544 h 1882544"/>
              <a:gd name="connsiteX9" fmla="*/ 596079 w 4426852"/>
              <a:gd name="connsiteY9" fmla="*/ 1574294 h 1882544"/>
              <a:gd name="connsiteX0" fmla="*/ 614119 w 4445340"/>
              <a:gd name="connsiteY0" fmla="*/ 1619631 h 1927881"/>
              <a:gd name="connsiteX1" fmla="*/ 197240 w 4445340"/>
              <a:gd name="connsiteY1" fmla="*/ 1324193 h 1927881"/>
              <a:gd name="connsiteX2" fmla="*/ 23045 w 4445340"/>
              <a:gd name="connsiteY2" fmla="*/ 538910 h 1927881"/>
              <a:gd name="connsiteX3" fmla="*/ 692421 w 4445340"/>
              <a:gd name="connsiteY3" fmla="*/ 46983 h 1927881"/>
              <a:gd name="connsiteX4" fmla="*/ 3908284 w 4445340"/>
              <a:gd name="connsiteY4" fmla="*/ 103711 h 1927881"/>
              <a:gd name="connsiteX5" fmla="*/ 4429623 w 4445340"/>
              <a:gd name="connsiteY5" fmla="*/ 786940 h 1927881"/>
              <a:gd name="connsiteX6" fmla="*/ 4075556 w 4445340"/>
              <a:gd name="connsiteY6" fmla="*/ 1479242 h 1927881"/>
              <a:gd name="connsiteX7" fmla="*/ 996928 w 4445340"/>
              <a:gd name="connsiteY7" fmla="*/ 1619726 h 1927881"/>
              <a:gd name="connsiteX8" fmla="*/ 585750 w 4445340"/>
              <a:gd name="connsiteY8" fmla="*/ 1927881 h 1927881"/>
              <a:gd name="connsiteX9" fmla="*/ 614119 w 4445340"/>
              <a:gd name="connsiteY9" fmla="*/ 1619631 h 1927881"/>
              <a:gd name="connsiteX0" fmla="*/ 595113 w 4426334"/>
              <a:gd name="connsiteY0" fmla="*/ 1619631 h 1927881"/>
              <a:gd name="connsiteX1" fmla="*/ 178234 w 4426334"/>
              <a:gd name="connsiteY1" fmla="*/ 1324193 h 1927881"/>
              <a:gd name="connsiteX2" fmla="*/ 4039 w 4426334"/>
              <a:gd name="connsiteY2" fmla="*/ 538910 h 1927881"/>
              <a:gd name="connsiteX3" fmla="*/ 673415 w 4426334"/>
              <a:gd name="connsiteY3" fmla="*/ 46983 h 1927881"/>
              <a:gd name="connsiteX4" fmla="*/ 3889278 w 4426334"/>
              <a:gd name="connsiteY4" fmla="*/ 103711 h 1927881"/>
              <a:gd name="connsiteX5" fmla="*/ 4410617 w 4426334"/>
              <a:gd name="connsiteY5" fmla="*/ 786940 h 1927881"/>
              <a:gd name="connsiteX6" fmla="*/ 4056550 w 4426334"/>
              <a:gd name="connsiteY6" fmla="*/ 1479242 h 1927881"/>
              <a:gd name="connsiteX7" fmla="*/ 977922 w 4426334"/>
              <a:gd name="connsiteY7" fmla="*/ 1619726 h 1927881"/>
              <a:gd name="connsiteX8" fmla="*/ 566744 w 4426334"/>
              <a:gd name="connsiteY8" fmla="*/ 1927881 h 1927881"/>
              <a:gd name="connsiteX9" fmla="*/ 595113 w 4426334"/>
              <a:gd name="connsiteY9" fmla="*/ 1619631 h 1927881"/>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38498 h 1946748"/>
              <a:gd name="connsiteX1" fmla="*/ 162953 w 4410649"/>
              <a:gd name="connsiteY1" fmla="*/ 1343060 h 1946748"/>
              <a:gd name="connsiteX2" fmla="*/ 4508 w 4410649"/>
              <a:gd name="connsiteY2" fmla="*/ 470888 h 1946748"/>
              <a:gd name="connsiteX3" fmla="*/ 658134 w 4410649"/>
              <a:gd name="connsiteY3" fmla="*/ 65850 h 1946748"/>
              <a:gd name="connsiteX4" fmla="*/ 3871596 w 4410649"/>
              <a:gd name="connsiteY4" fmla="*/ 92219 h 1946748"/>
              <a:gd name="connsiteX5" fmla="*/ 4395336 w 4410649"/>
              <a:gd name="connsiteY5" fmla="*/ 805807 h 1946748"/>
              <a:gd name="connsiteX6" fmla="*/ 4041269 w 4410649"/>
              <a:gd name="connsiteY6" fmla="*/ 1498109 h 1946748"/>
              <a:gd name="connsiteX7" fmla="*/ 962641 w 4410649"/>
              <a:gd name="connsiteY7" fmla="*/ 1638593 h 1946748"/>
              <a:gd name="connsiteX8" fmla="*/ 551463 w 4410649"/>
              <a:gd name="connsiteY8" fmla="*/ 1946748 h 1946748"/>
              <a:gd name="connsiteX9" fmla="*/ 579832 w 4410649"/>
              <a:gd name="connsiteY9" fmla="*/ 1638498 h 194674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28152"/>
              <a:gd name="connsiteY0" fmla="*/ 1638498 h 1966993"/>
              <a:gd name="connsiteX1" fmla="*/ 162953 w 4428152"/>
              <a:gd name="connsiteY1" fmla="*/ 1343060 h 1966993"/>
              <a:gd name="connsiteX2" fmla="*/ 4508 w 4428152"/>
              <a:gd name="connsiteY2" fmla="*/ 470888 h 1966993"/>
              <a:gd name="connsiteX3" fmla="*/ 658134 w 4428152"/>
              <a:gd name="connsiteY3" fmla="*/ 65850 h 1966993"/>
              <a:gd name="connsiteX4" fmla="*/ 3871596 w 4428152"/>
              <a:gd name="connsiteY4" fmla="*/ 92219 h 1966993"/>
              <a:gd name="connsiteX5" fmla="*/ 4395336 w 4428152"/>
              <a:gd name="connsiteY5" fmla="*/ 805807 h 1966993"/>
              <a:gd name="connsiteX6" fmla="*/ 4041269 w 4428152"/>
              <a:gd name="connsiteY6" fmla="*/ 1498109 h 1966993"/>
              <a:gd name="connsiteX7" fmla="*/ 911570 w 4428152"/>
              <a:gd name="connsiteY7" fmla="*/ 1642154 h 1966993"/>
              <a:gd name="connsiteX8" fmla="*/ 853844 w 4428152"/>
              <a:gd name="connsiteY8" fmla="*/ 1966993 h 1966993"/>
              <a:gd name="connsiteX9" fmla="*/ 579832 w 4428152"/>
              <a:gd name="connsiteY9" fmla="*/ 1638498 h 1966993"/>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03897"/>
              <a:gd name="connsiteY0" fmla="*/ 1638498 h 1962415"/>
              <a:gd name="connsiteX1" fmla="*/ 162953 w 4403897"/>
              <a:gd name="connsiteY1" fmla="*/ 1343060 h 1962415"/>
              <a:gd name="connsiteX2" fmla="*/ 4508 w 4403897"/>
              <a:gd name="connsiteY2" fmla="*/ 470888 h 1962415"/>
              <a:gd name="connsiteX3" fmla="*/ 658134 w 4403897"/>
              <a:gd name="connsiteY3" fmla="*/ 65850 h 1962415"/>
              <a:gd name="connsiteX4" fmla="*/ 3871596 w 4403897"/>
              <a:gd name="connsiteY4" fmla="*/ 92219 h 1962415"/>
              <a:gd name="connsiteX5" fmla="*/ 4395336 w 4403897"/>
              <a:gd name="connsiteY5" fmla="*/ 805807 h 1962415"/>
              <a:gd name="connsiteX6" fmla="*/ 4041269 w 4403897"/>
              <a:gd name="connsiteY6" fmla="*/ 1498109 h 1962415"/>
              <a:gd name="connsiteX7" fmla="*/ 911570 w 4403897"/>
              <a:gd name="connsiteY7" fmla="*/ 1642154 h 1962415"/>
              <a:gd name="connsiteX8" fmla="*/ 919506 w 4403897"/>
              <a:gd name="connsiteY8" fmla="*/ 1962415 h 1962415"/>
              <a:gd name="connsiteX9" fmla="*/ 579832 w 4403897"/>
              <a:gd name="connsiteY9" fmla="*/ 1638498 h 1962415"/>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4041269 w 4403170"/>
              <a:gd name="connsiteY6" fmla="*/ 1529947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7252 w 4403170"/>
              <a:gd name="connsiteY6" fmla="*/ 1555855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4291 w 4403170"/>
              <a:gd name="connsiteY6" fmla="*/ 1611163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34162 w 4402901"/>
              <a:gd name="connsiteY0" fmla="*/ 1652839 h 1994253"/>
              <a:gd name="connsiteX1" fmla="*/ 162684 w 4402901"/>
              <a:gd name="connsiteY1" fmla="*/ 1374898 h 1994253"/>
              <a:gd name="connsiteX2" fmla="*/ 4239 w 4402901"/>
              <a:gd name="connsiteY2" fmla="*/ 502726 h 1994253"/>
              <a:gd name="connsiteX3" fmla="*/ 657865 w 4402901"/>
              <a:gd name="connsiteY3" fmla="*/ 97688 h 1994253"/>
              <a:gd name="connsiteX4" fmla="*/ 3866451 w 4402901"/>
              <a:gd name="connsiteY4" fmla="*/ 62409 h 1994253"/>
              <a:gd name="connsiteX5" fmla="*/ 4395067 w 4402901"/>
              <a:gd name="connsiteY5" fmla="*/ 837645 h 1994253"/>
              <a:gd name="connsiteX6" fmla="*/ 3860519 w 4402901"/>
              <a:gd name="connsiteY6" fmla="*/ 1659621 h 1994253"/>
              <a:gd name="connsiteX7" fmla="*/ 911301 w 4402901"/>
              <a:gd name="connsiteY7" fmla="*/ 1673992 h 1994253"/>
              <a:gd name="connsiteX8" fmla="*/ 919237 w 4402901"/>
              <a:gd name="connsiteY8" fmla="*/ 1994253 h 1994253"/>
              <a:gd name="connsiteX9" fmla="*/ 534162 w 4402901"/>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4095 h 1995509"/>
              <a:gd name="connsiteX1" fmla="*/ 167956 w 4425474"/>
              <a:gd name="connsiteY1" fmla="*/ 1342922 h 1995509"/>
              <a:gd name="connsiteX2" fmla="*/ 26812 w 4425474"/>
              <a:gd name="connsiteY2" fmla="*/ 503982 h 1995509"/>
              <a:gd name="connsiteX3" fmla="*/ 680438 w 4425474"/>
              <a:gd name="connsiteY3" fmla="*/ 98944 h 1995509"/>
              <a:gd name="connsiteX4" fmla="*/ 3889024 w 4425474"/>
              <a:gd name="connsiteY4" fmla="*/ 63665 h 1995509"/>
              <a:gd name="connsiteX5" fmla="*/ 4417640 w 4425474"/>
              <a:gd name="connsiteY5" fmla="*/ 838901 h 1995509"/>
              <a:gd name="connsiteX6" fmla="*/ 3883092 w 4425474"/>
              <a:gd name="connsiteY6" fmla="*/ 1660877 h 1995509"/>
              <a:gd name="connsiteX7" fmla="*/ 933874 w 4425474"/>
              <a:gd name="connsiteY7" fmla="*/ 1675248 h 1995509"/>
              <a:gd name="connsiteX8" fmla="*/ 941810 w 4425474"/>
              <a:gd name="connsiteY8" fmla="*/ 1995509 h 1995509"/>
              <a:gd name="connsiteX9" fmla="*/ 556735 w 4425474"/>
              <a:gd name="connsiteY9" fmla="*/ 1654095 h 1995509"/>
              <a:gd name="connsiteX0" fmla="*/ 556735 w 4425474"/>
              <a:gd name="connsiteY0" fmla="*/ 1655129 h 1996543"/>
              <a:gd name="connsiteX1" fmla="*/ 167956 w 4425474"/>
              <a:gd name="connsiteY1" fmla="*/ 1343956 h 1996543"/>
              <a:gd name="connsiteX2" fmla="*/ 26812 w 4425474"/>
              <a:gd name="connsiteY2" fmla="*/ 505016 h 1996543"/>
              <a:gd name="connsiteX3" fmla="*/ 680438 w 4425474"/>
              <a:gd name="connsiteY3" fmla="*/ 99978 h 1996543"/>
              <a:gd name="connsiteX4" fmla="*/ 3889024 w 4425474"/>
              <a:gd name="connsiteY4" fmla="*/ 64699 h 1996543"/>
              <a:gd name="connsiteX5" fmla="*/ 4417640 w 4425474"/>
              <a:gd name="connsiteY5" fmla="*/ 839935 h 1996543"/>
              <a:gd name="connsiteX6" fmla="*/ 3883092 w 4425474"/>
              <a:gd name="connsiteY6" fmla="*/ 1661911 h 1996543"/>
              <a:gd name="connsiteX7" fmla="*/ 933874 w 4425474"/>
              <a:gd name="connsiteY7" fmla="*/ 1676282 h 1996543"/>
              <a:gd name="connsiteX8" fmla="*/ 941810 w 4425474"/>
              <a:gd name="connsiteY8" fmla="*/ 1996543 h 1996543"/>
              <a:gd name="connsiteX9" fmla="*/ 556735 w 4425474"/>
              <a:gd name="connsiteY9" fmla="*/ 1655129 h 1996543"/>
              <a:gd name="connsiteX0" fmla="*/ 550979 w 4421752"/>
              <a:gd name="connsiteY0" fmla="*/ 1650230 h 1991644"/>
              <a:gd name="connsiteX1" fmla="*/ 162200 w 4421752"/>
              <a:gd name="connsiteY1" fmla="*/ 1339057 h 1991644"/>
              <a:gd name="connsiteX2" fmla="*/ 21056 w 4421752"/>
              <a:gd name="connsiteY2" fmla="*/ 500117 h 1991644"/>
              <a:gd name="connsiteX3" fmla="*/ 587675 w 4421752"/>
              <a:gd name="connsiteY3" fmla="*/ 108032 h 1991644"/>
              <a:gd name="connsiteX4" fmla="*/ 3883268 w 4421752"/>
              <a:gd name="connsiteY4" fmla="*/ 59800 h 1991644"/>
              <a:gd name="connsiteX5" fmla="*/ 4411884 w 4421752"/>
              <a:gd name="connsiteY5" fmla="*/ 835036 h 1991644"/>
              <a:gd name="connsiteX6" fmla="*/ 3877336 w 4421752"/>
              <a:gd name="connsiteY6" fmla="*/ 1657012 h 1991644"/>
              <a:gd name="connsiteX7" fmla="*/ 928118 w 4421752"/>
              <a:gd name="connsiteY7" fmla="*/ 1671383 h 1991644"/>
              <a:gd name="connsiteX8" fmla="*/ 936054 w 4421752"/>
              <a:gd name="connsiteY8" fmla="*/ 1991644 h 1991644"/>
              <a:gd name="connsiteX9" fmla="*/ 550979 w 4421752"/>
              <a:gd name="connsiteY9" fmla="*/ 1650230 h 1991644"/>
              <a:gd name="connsiteX0" fmla="*/ 550979 w 4423181"/>
              <a:gd name="connsiteY0" fmla="*/ 1701894 h 2043308"/>
              <a:gd name="connsiteX1" fmla="*/ 162200 w 4423181"/>
              <a:gd name="connsiteY1" fmla="*/ 1390721 h 2043308"/>
              <a:gd name="connsiteX2" fmla="*/ 21056 w 4423181"/>
              <a:gd name="connsiteY2" fmla="*/ 551781 h 2043308"/>
              <a:gd name="connsiteX3" fmla="*/ 587675 w 4423181"/>
              <a:gd name="connsiteY3" fmla="*/ 159696 h 2043308"/>
              <a:gd name="connsiteX4" fmla="*/ 3883268 w 4423181"/>
              <a:gd name="connsiteY4" fmla="*/ 111464 h 2043308"/>
              <a:gd name="connsiteX5" fmla="*/ 4411884 w 4423181"/>
              <a:gd name="connsiteY5" fmla="*/ 886700 h 2043308"/>
              <a:gd name="connsiteX6" fmla="*/ 3877336 w 4423181"/>
              <a:gd name="connsiteY6" fmla="*/ 1708676 h 2043308"/>
              <a:gd name="connsiteX7" fmla="*/ 928118 w 4423181"/>
              <a:gd name="connsiteY7" fmla="*/ 1723047 h 2043308"/>
              <a:gd name="connsiteX8" fmla="*/ 936054 w 4423181"/>
              <a:gd name="connsiteY8" fmla="*/ 2043308 h 2043308"/>
              <a:gd name="connsiteX9" fmla="*/ 550979 w 4423181"/>
              <a:gd name="connsiteY9" fmla="*/ 1701894 h 2043308"/>
              <a:gd name="connsiteX0" fmla="*/ 550979 w 4416703"/>
              <a:gd name="connsiteY0" fmla="*/ 1724338 h 2065752"/>
              <a:gd name="connsiteX1" fmla="*/ 162200 w 4416703"/>
              <a:gd name="connsiteY1" fmla="*/ 1413165 h 2065752"/>
              <a:gd name="connsiteX2" fmla="*/ 21056 w 4416703"/>
              <a:gd name="connsiteY2" fmla="*/ 574225 h 2065752"/>
              <a:gd name="connsiteX3" fmla="*/ 587675 w 4416703"/>
              <a:gd name="connsiteY3" fmla="*/ 182140 h 2065752"/>
              <a:gd name="connsiteX4" fmla="*/ 3836784 w 4416703"/>
              <a:gd name="connsiteY4" fmla="*/ 102710 h 2065752"/>
              <a:gd name="connsiteX5" fmla="*/ 4411884 w 4416703"/>
              <a:gd name="connsiteY5" fmla="*/ 909144 h 2065752"/>
              <a:gd name="connsiteX6" fmla="*/ 3877336 w 4416703"/>
              <a:gd name="connsiteY6" fmla="*/ 1731120 h 2065752"/>
              <a:gd name="connsiteX7" fmla="*/ 928118 w 4416703"/>
              <a:gd name="connsiteY7" fmla="*/ 1745491 h 2065752"/>
              <a:gd name="connsiteX8" fmla="*/ 936054 w 4416703"/>
              <a:gd name="connsiteY8" fmla="*/ 2065752 h 2065752"/>
              <a:gd name="connsiteX9" fmla="*/ 550979 w 4416703"/>
              <a:gd name="connsiteY9" fmla="*/ 1724338 h 2065752"/>
              <a:gd name="connsiteX0" fmla="*/ 560106 w 4423497"/>
              <a:gd name="connsiteY0" fmla="*/ 1682522 h 2023936"/>
              <a:gd name="connsiteX1" fmla="*/ 171327 w 4423497"/>
              <a:gd name="connsiteY1" fmla="*/ 1371349 h 2023936"/>
              <a:gd name="connsiteX2" fmla="*/ 30183 w 4423497"/>
              <a:gd name="connsiteY2" fmla="*/ 532409 h 2023936"/>
              <a:gd name="connsiteX3" fmla="*/ 733796 w 4423497"/>
              <a:gd name="connsiteY3" fmla="*/ 110109 h 2023936"/>
              <a:gd name="connsiteX4" fmla="*/ 3845911 w 4423497"/>
              <a:gd name="connsiteY4" fmla="*/ 60894 h 2023936"/>
              <a:gd name="connsiteX5" fmla="*/ 4421011 w 4423497"/>
              <a:gd name="connsiteY5" fmla="*/ 867328 h 2023936"/>
              <a:gd name="connsiteX6" fmla="*/ 3886463 w 4423497"/>
              <a:gd name="connsiteY6" fmla="*/ 1689304 h 2023936"/>
              <a:gd name="connsiteX7" fmla="*/ 937245 w 4423497"/>
              <a:gd name="connsiteY7" fmla="*/ 1703675 h 2023936"/>
              <a:gd name="connsiteX8" fmla="*/ 945181 w 4423497"/>
              <a:gd name="connsiteY8" fmla="*/ 2023936 h 2023936"/>
              <a:gd name="connsiteX9" fmla="*/ 560106 w 4423497"/>
              <a:gd name="connsiteY9" fmla="*/ 1682522 h 2023936"/>
              <a:gd name="connsiteX0" fmla="*/ 563605 w 4426572"/>
              <a:gd name="connsiteY0" fmla="*/ 1726456 h 2067870"/>
              <a:gd name="connsiteX1" fmla="*/ 174826 w 4426572"/>
              <a:gd name="connsiteY1" fmla="*/ 1415283 h 2067870"/>
              <a:gd name="connsiteX2" fmla="*/ 33682 w 4426572"/>
              <a:gd name="connsiteY2" fmla="*/ 576343 h 2067870"/>
              <a:gd name="connsiteX3" fmla="*/ 788618 w 4426572"/>
              <a:gd name="connsiteY3" fmla="*/ 60926 h 2067870"/>
              <a:gd name="connsiteX4" fmla="*/ 3849410 w 4426572"/>
              <a:gd name="connsiteY4" fmla="*/ 104828 h 2067870"/>
              <a:gd name="connsiteX5" fmla="*/ 4424510 w 4426572"/>
              <a:gd name="connsiteY5" fmla="*/ 911262 h 2067870"/>
              <a:gd name="connsiteX6" fmla="*/ 3889962 w 4426572"/>
              <a:gd name="connsiteY6" fmla="*/ 1733238 h 2067870"/>
              <a:gd name="connsiteX7" fmla="*/ 940744 w 4426572"/>
              <a:gd name="connsiteY7" fmla="*/ 1747609 h 2067870"/>
              <a:gd name="connsiteX8" fmla="*/ 948680 w 4426572"/>
              <a:gd name="connsiteY8" fmla="*/ 2067870 h 2067870"/>
              <a:gd name="connsiteX9" fmla="*/ 563605 w 4426572"/>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4281 w 4427247"/>
              <a:gd name="connsiteY0" fmla="*/ 1726456 h 2067870"/>
              <a:gd name="connsiteX1" fmla="*/ 172251 w 4427247"/>
              <a:gd name="connsiteY1" fmla="*/ 1374183 h 2067870"/>
              <a:gd name="connsiteX2" fmla="*/ 34358 w 4427247"/>
              <a:gd name="connsiteY2" fmla="*/ 576343 h 2067870"/>
              <a:gd name="connsiteX3" fmla="*/ 789294 w 4427247"/>
              <a:gd name="connsiteY3" fmla="*/ 60926 h 2067870"/>
              <a:gd name="connsiteX4" fmla="*/ 3850086 w 4427247"/>
              <a:gd name="connsiteY4" fmla="*/ 104828 h 2067870"/>
              <a:gd name="connsiteX5" fmla="*/ 4425186 w 4427247"/>
              <a:gd name="connsiteY5" fmla="*/ 911262 h 2067870"/>
              <a:gd name="connsiteX6" fmla="*/ 3570165 w 4427247"/>
              <a:gd name="connsiteY6" fmla="*/ 1762468 h 2067870"/>
              <a:gd name="connsiteX7" fmla="*/ 941420 w 4427247"/>
              <a:gd name="connsiteY7" fmla="*/ 1747609 h 2067870"/>
              <a:gd name="connsiteX8" fmla="*/ 949356 w 4427247"/>
              <a:gd name="connsiteY8" fmla="*/ 2067870 h 2067870"/>
              <a:gd name="connsiteX9" fmla="*/ 564281 w 4427247"/>
              <a:gd name="connsiteY9" fmla="*/ 1726456 h 2067870"/>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941420 w 4427247"/>
              <a:gd name="connsiteY7" fmla="*/ 1762471 h 2082732"/>
              <a:gd name="connsiteX8" fmla="*/ 949356 w 4427247"/>
              <a:gd name="connsiteY8" fmla="*/ 2082732 h 2082732"/>
              <a:gd name="connsiteX9" fmla="*/ 564281 w 4427247"/>
              <a:gd name="connsiteY9" fmla="*/ 1741318 h 2082732"/>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1156249 w 4427247"/>
              <a:gd name="connsiteY7" fmla="*/ 1788819 h 2082732"/>
              <a:gd name="connsiteX8" fmla="*/ 949356 w 4427247"/>
              <a:gd name="connsiteY8" fmla="*/ 2082732 h 2082732"/>
              <a:gd name="connsiteX9" fmla="*/ 564281 w 4427247"/>
              <a:gd name="connsiteY9" fmla="*/ 1741318 h 2082732"/>
              <a:gd name="connsiteX0" fmla="*/ 564281 w 4427247"/>
              <a:gd name="connsiteY0" fmla="*/ 1741318 h 2116439"/>
              <a:gd name="connsiteX1" fmla="*/ 172251 w 4427247"/>
              <a:gd name="connsiteY1" fmla="*/ 1389045 h 2116439"/>
              <a:gd name="connsiteX2" fmla="*/ 34358 w 4427247"/>
              <a:gd name="connsiteY2" fmla="*/ 591205 h 2116439"/>
              <a:gd name="connsiteX3" fmla="*/ 789294 w 4427247"/>
              <a:gd name="connsiteY3" fmla="*/ 75788 h 2116439"/>
              <a:gd name="connsiteX4" fmla="*/ 3850086 w 4427247"/>
              <a:gd name="connsiteY4" fmla="*/ 119690 h 2116439"/>
              <a:gd name="connsiteX5" fmla="*/ 4425186 w 4427247"/>
              <a:gd name="connsiteY5" fmla="*/ 926124 h 2116439"/>
              <a:gd name="connsiteX6" fmla="*/ 3570165 w 4427247"/>
              <a:gd name="connsiteY6" fmla="*/ 1777330 h 2116439"/>
              <a:gd name="connsiteX7" fmla="*/ 1156249 w 4427247"/>
              <a:gd name="connsiteY7" fmla="*/ 1788819 h 2116439"/>
              <a:gd name="connsiteX8" fmla="*/ 1157432 w 4427247"/>
              <a:gd name="connsiteY8" fmla="*/ 2116439 h 2116439"/>
              <a:gd name="connsiteX9" fmla="*/ 564281 w 4427247"/>
              <a:gd name="connsiteY9" fmla="*/ 1741318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28763"/>
              <a:gd name="connsiteY0" fmla="*/ 1751186 h 2116439"/>
              <a:gd name="connsiteX1" fmla="*/ 175828 w 4428763"/>
              <a:gd name="connsiteY1" fmla="*/ 1389045 h 2116439"/>
              <a:gd name="connsiteX2" fmla="*/ 37935 w 4428763"/>
              <a:gd name="connsiteY2" fmla="*/ 591205 h 2116439"/>
              <a:gd name="connsiteX3" fmla="*/ 792871 w 4428763"/>
              <a:gd name="connsiteY3" fmla="*/ 75788 h 2116439"/>
              <a:gd name="connsiteX4" fmla="*/ 3853663 w 4428763"/>
              <a:gd name="connsiteY4" fmla="*/ 119690 h 2116439"/>
              <a:gd name="connsiteX5" fmla="*/ 4428763 w 4428763"/>
              <a:gd name="connsiteY5" fmla="*/ 926124 h 2116439"/>
              <a:gd name="connsiteX6" fmla="*/ 3573742 w 4428763"/>
              <a:gd name="connsiteY6" fmla="*/ 1777330 h 2116439"/>
              <a:gd name="connsiteX7" fmla="*/ 1159826 w 4428763"/>
              <a:gd name="connsiteY7" fmla="*/ 1788819 h 2116439"/>
              <a:gd name="connsiteX8" fmla="*/ 1161009 w 4428763"/>
              <a:gd name="connsiteY8" fmla="*/ 2116439 h 2116439"/>
              <a:gd name="connsiteX9" fmla="*/ 722695 w 4428763"/>
              <a:gd name="connsiteY9" fmla="*/ 1751186 h 2116439"/>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8763" h="2102473">
                <a:moveTo>
                  <a:pt x="722695" y="1737220"/>
                </a:moveTo>
                <a:cubicBezTo>
                  <a:pt x="541817" y="1663774"/>
                  <a:pt x="289955" y="1568409"/>
                  <a:pt x="175828" y="1375079"/>
                </a:cubicBezTo>
                <a:cubicBezTo>
                  <a:pt x="61701" y="1181749"/>
                  <a:pt x="-64905" y="796115"/>
                  <a:pt x="37935" y="577239"/>
                </a:cubicBezTo>
                <a:cubicBezTo>
                  <a:pt x="140775" y="358363"/>
                  <a:pt x="162043" y="140692"/>
                  <a:pt x="792871" y="61822"/>
                </a:cubicBezTo>
                <a:cubicBezTo>
                  <a:pt x="1423699" y="-17048"/>
                  <a:pt x="3216921" y="-37702"/>
                  <a:pt x="3822903" y="104021"/>
                </a:cubicBezTo>
                <a:cubicBezTo>
                  <a:pt x="4428885" y="245744"/>
                  <a:pt x="4416953" y="658639"/>
                  <a:pt x="4428763" y="912158"/>
                </a:cubicBezTo>
                <a:cubicBezTo>
                  <a:pt x="4404194" y="1365424"/>
                  <a:pt x="4118565" y="1619581"/>
                  <a:pt x="3573742" y="1763364"/>
                </a:cubicBezTo>
                <a:cubicBezTo>
                  <a:pt x="3028919" y="1907147"/>
                  <a:pt x="1313245" y="1816204"/>
                  <a:pt x="1159826" y="1774853"/>
                </a:cubicBezTo>
                <a:cubicBezTo>
                  <a:pt x="1098295" y="1880771"/>
                  <a:pt x="1112279" y="1894673"/>
                  <a:pt x="1161009" y="2102473"/>
                </a:cubicBezTo>
                <a:cubicBezTo>
                  <a:pt x="929550" y="1950845"/>
                  <a:pt x="722695" y="1737220"/>
                  <a:pt x="722695" y="1737220"/>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27E3186-D56A-050B-46FA-2F4685A70F24}"/>
              </a:ext>
            </a:extLst>
          </p:cNvPr>
          <p:cNvSpPr>
            <a:spLocks noGrp="1"/>
          </p:cNvSpPr>
          <p:nvPr>
            <p:ph type="title"/>
          </p:nvPr>
        </p:nvSpPr>
        <p:spPr>
          <a:xfrm>
            <a:off x="769256" y="623429"/>
            <a:ext cx="5036457" cy="1282926"/>
          </a:xfrm>
        </p:spPr>
        <p:txBody>
          <a:bodyPr vert="horz" lIns="91440" tIns="45720" rIns="91440" bIns="45720" rtlCol="0" anchor="b">
            <a:normAutofit/>
          </a:bodyPr>
          <a:lstStyle/>
          <a:p>
            <a:pPr algn="ctr"/>
            <a:r>
              <a:rPr lang="en-US"/>
              <a:t>Community Guideline</a:t>
            </a:r>
          </a:p>
        </p:txBody>
      </p:sp>
      <p:sp>
        <p:nvSpPr>
          <p:cNvPr id="35" name="Freeform: Shape 34">
            <a:extLst>
              <a:ext uri="{FF2B5EF4-FFF2-40B4-BE49-F238E27FC236}">
                <a16:creationId xmlns:a16="http://schemas.microsoft.com/office/drawing/2014/main" id="{9FBE8679-CB21-4876-82EA-4D4D5D4BC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7424">
            <a:off x="496549" y="410803"/>
            <a:ext cx="5522001" cy="2792916"/>
          </a:xfrm>
          <a:custGeom>
            <a:avLst/>
            <a:gdLst>
              <a:gd name="connsiteX0" fmla="*/ 891379 w 4662985"/>
              <a:gd name="connsiteY0" fmla="*/ 1591181 h 1931508"/>
              <a:gd name="connsiteX1" fmla="*/ 126235 w 4662985"/>
              <a:gd name="connsiteY1" fmla="*/ 1242280 h 1931508"/>
              <a:gd name="connsiteX2" fmla="*/ 8887 w 4662985"/>
              <a:gd name="connsiteY2" fmla="*/ 549241 h 1931508"/>
              <a:gd name="connsiteX3" fmla="*/ 481994 w 4662985"/>
              <a:gd name="connsiteY3" fmla="*/ 38891 h 1931508"/>
              <a:gd name="connsiteX4" fmla="*/ 4176837 w 4662985"/>
              <a:gd name="connsiteY4" fmla="*/ 108043 h 1931508"/>
              <a:gd name="connsiteX5" fmla="*/ 4661945 w 4662985"/>
              <a:gd name="connsiteY5" fmla="*/ 598104 h 1931508"/>
              <a:gd name="connsiteX6" fmla="*/ 4354479 w 4662985"/>
              <a:gd name="connsiteY6" fmla="*/ 1472118 h 1931508"/>
              <a:gd name="connsiteX7" fmla="*/ 1274188 w 4662985"/>
              <a:gd name="connsiteY7" fmla="*/ 1591276 h 1931508"/>
              <a:gd name="connsiteX8" fmla="*/ 896713 w 4662985"/>
              <a:gd name="connsiteY8" fmla="*/ 1931509 h 1931508"/>
              <a:gd name="connsiteX9" fmla="*/ 891379 w 4662985"/>
              <a:gd name="connsiteY9" fmla="*/ 1591181 h 1931508"/>
              <a:gd name="connsiteX0" fmla="*/ 891157 w 4662763"/>
              <a:gd name="connsiteY0" fmla="*/ 1591181 h 1931509"/>
              <a:gd name="connsiteX1" fmla="*/ 215888 w 4662763"/>
              <a:gd name="connsiteY1" fmla="*/ 1252973 h 1931509"/>
              <a:gd name="connsiteX2" fmla="*/ 8665 w 4662763"/>
              <a:gd name="connsiteY2" fmla="*/ 549241 h 1931509"/>
              <a:gd name="connsiteX3" fmla="*/ 481772 w 4662763"/>
              <a:gd name="connsiteY3" fmla="*/ 38891 h 1931509"/>
              <a:gd name="connsiteX4" fmla="*/ 4176615 w 4662763"/>
              <a:gd name="connsiteY4" fmla="*/ 108043 h 1931509"/>
              <a:gd name="connsiteX5" fmla="*/ 4661723 w 4662763"/>
              <a:gd name="connsiteY5" fmla="*/ 598104 h 1931509"/>
              <a:gd name="connsiteX6" fmla="*/ 4354257 w 4662763"/>
              <a:gd name="connsiteY6" fmla="*/ 1472118 h 1931509"/>
              <a:gd name="connsiteX7" fmla="*/ 1273966 w 4662763"/>
              <a:gd name="connsiteY7" fmla="*/ 1591276 h 1931509"/>
              <a:gd name="connsiteX8" fmla="*/ 896491 w 4662763"/>
              <a:gd name="connsiteY8" fmla="*/ 1931509 h 1931509"/>
              <a:gd name="connsiteX9" fmla="*/ 891157 w 4662763"/>
              <a:gd name="connsiteY9" fmla="*/ 1591181 h 1931509"/>
              <a:gd name="connsiteX0" fmla="*/ 893955 w 4665561"/>
              <a:gd name="connsiteY0" fmla="*/ 1591181 h 1931509"/>
              <a:gd name="connsiteX1" fmla="*/ 218686 w 4665561"/>
              <a:gd name="connsiteY1" fmla="*/ 1252973 h 1931509"/>
              <a:gd name="connsiteX2" fmla="*/ 11463 w 4665561"/>
              <a:gd name="connsiteY2" fmla="*/ 549241 h 1931509"/>
              <a:gd name="connsiteX3" fmla="*/ 484570 w 4665561"/>
              <a:gd name="connsiteY3" fmla="*/ 38891 h 1931509"/>
              <a:gd name="connsiteX4" fmla="*/ 4179413 w 4665561"/>
              <a:gd name="connsiteY4" fmla="*/ 108043 h 1931509"/>
              <a:gd name="connsiteX5" fmla="*/ 4664521 w 4665561"/>
              <a:gd name="connsiteY5" fmla="*/ 598104 h 1931509"/>
              <a:gd name="connsiteX6" fmla="*/ 4357055 w 4665561"/>
              <a:gd name="connsiteY6" fmla="*/ 1472118 h 1931509"/>
              <a:gd name="connsiteX7" fmla="*/ 1276764 w 4665561"/>
              <a:gd name="connsiteY7" fmla="*/ 1591276 h 1931509"/>
              <a:gd name="connsiteX8" fmla="*/ 899289 w 4665561"/>
              <a:gd name="connsiteY8" fmla="*/ 1931509 h 1931509"/>
              <a:gd name="connsiteX9" fmla="*/ 893955 w 4665561"/>
              <a:gd name="connsiteY9" fmla="*/ 1591181 h 1931509"/>
              <a:gd name="connsiteX0" fmla="*/ 882812 w 4654418"/>
              <a:gd name="connsiteY0" fmla="*/ 1591181 h 1931509"/>
              <a:gd name="connsiteX1" fmla="*/ 409762 w 4654418"/>
              <a:gd name="connsiteY1" fmla="*/ 1317128 h 1931509"/>
              <a:gd name="connsiteX2" fmla="*/ 320 w 4654418"/>
              <a:gd name="connsiteY2" fmla="*/ 549241 h 1931509"/>
              <a:gd name="connsiteX3" fmla="*/ 473427 w 4654418"/>
              <a:gd name="connsiteY3" fmla="*/ 38891 h 1931509"/>
              <a:gd name="connsiteX4" fmla="*/ 4168270 w 4654418"/>
              <a:gd name="connsiteY4" fmla="*/ 108043 h 1931509"/>
              <a:gd name="connsiteX5" fmla="*/ 4653378 w 4654418"/>
              <a:gd name="connsiteY5" fmla="*/ 598104 h 1931509"/>
              <a:gd name="connsiteX6" fmla="*/ 4345912 w 4654418"/>
              <a:gd name="connsiteY6" fmla="*/ 1472118 h 1931509"/>
              <a:gd name="connsiteX7" fmla="*/ 1265621 w 4654418"/>
              <a:gd name="connsiteY7" fmla="*/ 1591276 h 1931509"/>
              <a:gd name="connsiteX8" fmla="*/ 888146 w 4654418"/>
              <a:gd name="connsiteY8" fmla="*/ 1931509 h 1931509"/>
              <a:gd name="connsiteX9" fmla="*/ 882812 w 4654418"/>
              <a:gd name="connsiteY9" fmla="*/ 1591181 h 1931509"/>
              <a:gd name="connsiteX0" fmla="*/ 721472 w 4493078"/>
              <a:gd name="connsiteY0" fmla="*/ 1576074 h 1916402"/>
              <a:gd name="connsiteX1" fmla="*/ 248422 w 4493078"/>
              <a:gd name="connsiteY1" fmla="*/ 1302021 h 1916402"/>
              <a:gd name="connsiteX2" fmla="*/ 198481 w 4493078"/>
              <a:gd name="connsiteY2" fmla="*/ 544828 h 1916402"/>
              <a:gd name="connsiteX3" fmla="*/ 312087 w 4493078"/>
              <a:gd name="connsiteY3" fmla="*/ 23784 h 1916402"/>
              <a:gd name="connsiteX4" fmla="*/ 4006930 w 4493078"/>
              <a:gd name="connsiteY4" fmla="*/ 92936 h 1916402"/>
              <a:gd name="connsiteX5" fmla="*/ 4492038 w 4493078"/>
              <a:gd name="connsiteY5" fmla="*/ 582997 h 1916402"/>
              <a:gd name="connsiteX6" fmla="*/ 4184572 w 4493078"/>
              <a:gd name="connsiteY6" fmla="*/ 1457011 h 1916402"/>
              <a:gd name="connsiteX7" fmla="*/ 1104281 w 4493078"/>
              <a:gd name="connsiteY7" fmla="*/ 1576169 h 1916402"/>
              <a:gd name="connsiteX8" fmla="*/ 726806 w 4493078"/>
              <a:gd name="connsiteY8" fmla="*/ 1916402 h 1916402"/>
              <a:gd name="connsiteX9" fmla="*/ 721472 w 4493078"/>
              <a:gd name="connsiteY9" fmla="*/ 1576074 h 1916402"/>
              <a:gd name="connsiteX0" fmla="*/ 571898 w 4363378"/>
              <a:gd name="connsiteY0" fmla="*/ 1544826 h 1885154"/>
              <a:gd name="connsiteX1" fmla="*/ 98848 w 4363378"/>
              <a:gd name="connsiteY1" fmla="*/ 1270773 h 1885154"/>
              <a:gd name="connsiteX2" fmla="*/ 48907 w 4363378"/>
              <a:gd name="connsiteY2" fmla="*/ 513580 h 1885154"/>
              <a:gd name="connsiteX3" fmla="*/ 668060 w 4363378"/>
              <a:gd name="connsiteY3" fmla="*/ 56691 h 1885154"/>
              <a:gd name="connsiteX4" fmla="*/ 3857356 w 4363378"/>
              <a:gd name="connsiteY4" fmla="*/ 61688 h 1885154"/>
              <a:gd name="connsiteX5" fmla="*/ 4342464 w 4363378"/>
              <a:gd name="connsiteY5" fmla="*/ 551749 h 1885154"/>
              <a:gd name="connsiteX6" fmla="*/ 4034998 w 4363378"/>
              <a:gd name="connsiteY6" fmla="*/ 1425763 h 1885154"/>
              <a:gd name="connsiteX7" fmla="*/ 954707 w 4363378"/>
              <a:gd name="connsiteY7" fmla="*/ 1544921 h 1885154"/>
              <a:gd name="connsiteX8" fmla="*/ 577232 w 4363378"/>
              <a:gd name="connsiteY8" fmla="*/ 1885154 h 1885154"/>
              <a:gd name="connsiteX9" fmla="*/ 571898 w 4363378"/>
              <a:gd name="connsiteY9" fmla="*/ 1544826 h 1885154"/>
              <a:gd name="connsiteX0" fmla="*/ 571898 w 4363379"/>
              <a:gd name="connsiteY0" fmla="*/ 1544826 h 1885154"/>
              <a:gd name="connsiteX1" fmla="*/ 98848 w 4363379"/>
              <a:gd name="connsiteY1" fmla="*/ 1270773 h 1885154"/>
              <a:gd name="connsiteX2" fmla="*/ 48907 w 4363379"/>
              <a:gd name="connsiteY2" fmla="*/ 513580 h 1885154"/>
              <a:gd name="connsiteX3" fmla="*/ 668060 w 4363379"/>
              <a:gd name="connsiteY3" fmla="*/ 56691 h 1885154"/>
              <a:gd name="connsiteX4" fmla="*/ 3857356 w 4363379"/>
              <a:gd name="connsiteY4" fmla="*/ 61688 h 1885154"/>
              <a:gd name="connsiteX5" fmla="*/ 4342464 w 4363379"/>
              <a:gd name="connsiteY5" fmla="*/ 551749 h 1885154"/>
              <a:gd name="connsiteX6" fmla="*/ 4034998 w 4363379"/>
              <a:gd name="connsiteY6" fmla="*/ 1425763 h 1885154"/>
              <a:gd name="connsiteX7" fmla="*/ 954707 w 4363379"/>
              <a:gd name="connsiteY7" fmla="*/ 1544921 h 1885154"/>
              <a:gd name="connsiteX8" fmla="*/ 577232 w 4363379"/>
              <a:gd name="connsiteY8" fmla="*/ 1885154 h 1885154"/>
              <a:gd name="connsiteX9" fmla="*/ 571898 w 4363379"/>
              <a:gd name="connsiteY9" fmla="*/ 1544826 h 1885154"/>
              <a:gd name="connsiteX0" fmla="*/ 577456 w 4368937"/>
              <a:gd name="connsiteY0" fmla="*/ 1544826 h 1885154"/>
              <a:gd name="connsiteX1" fmla="*/ 104406 w 4368937"/>
              <a:gd name="connsiteY1" fmla="*/ 1270773 h 1885154"/>
              <a:gd name="connsiteX2" fmla="*/ 54465 w 4368937"/>
              <a:gd name="connsiteY2" fmla="*/ 513580 h 1885154"/>
              <a:gd name="connsiteX3" fmla="*/ 673618 w 4368937"/>
              <a:gd name="connsiteY3" fmla="*/ 56691 h 1885154"/>
              <a:gd name="connsiteX4" fmla="*/ 3862914 w 4368937"/>
              <a:gd name="connsiteY4" fmla="*/ 61688 h 1885154"/>
              <a:gd name="connsiteX5" fmla="*/ 4348022 w 4368937"/>
              <a:gd name="connsiteY5" fmla="*/ 551749 h 1885154"/>
              <a:gd name="connsiteX6" fmla="*/ 4040556 w 4368937"/>
              <a:gd name="connsiteY6" fmla="*/ 1425763 h 1885154"/>
              <a:gd name="connsiteX7" fmla="*/ 960265 w 4368937"/>
              <a:gd name="connsiteY7" fmla="*/ 1544921 h 1885154"/>
              <a:gd name="connsiteX8" fmla="*/ 582790 w 4368937"/>
              <a:gd name="connsiteY8" fmla="*/ 1885154 h 1885154"/>
              <a:gd name="connsiteX9" fmla="*/ 577456 w 4368937"/>
              <a:gd name="connsiteY9" fmla="*/ 1544826 h 1885154"/>
              <a:gd name="connsiteX0" fmla="*/ 558214 w 4349695"/>
              <a:gd name="connsiteY0" fmla="*/ 1544826 h 1885154"/>
              <a:gd name="connsiteX1" fmla="*/ 141335 w 4349695"/>
              <a:gd name="connsiteY1" fmla="*/ 1249388 h 1885154"/>
              <a:gd name="connsiteX2" fmla="*/ 35223 w 4349695"/>
              <a:gd name="connsiteY2" fmla="*/ 513580 h 1885154"/>
              <a:gd name="connsiteX3" fmla="*/ 654376 w 4349695"/>
              <a:gd name="connsiteY3" fmla="*/ 56691 h 1885154"/>
              <a:gd name="connsiteX4" fmla="*/ 3843672 w 4349695"/>
              <a:gd name="connsiteY4" fmla="*/ 61688 h 1885154"/>
              <a:gd name="connsiteX5" fmla="*/ 4328780 w 4349695"/>
              <a:gd name="connsiteY5" fmla="*/ 551749 h 1885154"/>
              <a:gd name="connsiteX6" fmla="*/ 4021314 w 4349695"/>
              <a:gd name="connsiteY6" fmla="*/ 1425763 h 1885154"/>
              <a:gd name="connsiteX7" fmla="*/ 941023 w 4349695"/>
              <a:gd name="connsiteY7" fmla="*/ 1544921 h 1885154"/>
              <a:gd name="connsiteX8" fmla="*/ 563548 w 4349695"/>
              <a:gd name="connsiteY8" fmla="*/ 1885154 h 1885154"/>
              <a:gd name="connsiteX9" fmla="*/ 558214 w 4349695"/>
              <a:gd name="connsiteY9" fmla="*/ 1544826 h 1885154"/>
              <a:gd name="connsiteX0" fmla="*/ 533956 w 4325437"/>
              <a:gd name="connsiteY0" fmla="*/ 1544826 h 1885154"/>
              <a:gd name="connsiteX1" fmla="*/ 117077 w 4325437"/>
              <a:gd name="connsiteY1" fmla="*/ 1249388 h 1885154"/>
              <a:gd name="connsiteX2" fmla="*/ 10965 w 4325437"/>
              <a:gd name="connsiteY2" fmla="*/ 513580 h 1885154"/>
              <a:gd name="connsiteX3" fmla="*/ 630118 w 4325437"/>
              <a:gd name="connsiteY3" fmla="*/ 56691 h 1885154"/>
              <a:gd name="connsiteX4" fmla="*/ 3819414 w 4325437"/>
              <a:gd name="connsiteY4" fmla="*/ 61688 h 1885154"/>
              <a:gd name="connsiteX5" fmla="*/ 4304522 w 4325437"/>
              <a:gd name="connsiteY5" fmla="*/ 551749 h 1885154"/>
              <a:gd name="connsiteX6" fmla="*/ 3997056 w 4325437"/>
              <a:gd name="connsiteY6" fmla="*/ 1425763 h 1885154"/>
              <a:gd name="connsiteX7" fmla="*/ 916765 w 4325437"/>
              <a:gd name="connsiteY7" fmla="*/ 1544921 h 1885154"/>
              <a:gd name="connsiteX8" fmla="*/ 539290 w 4325437"/>
              <a:gd name="connsiteY8" fmla="*/ 1885154 h 1885154"/>
              <a:gd name="connsiteX9" fmla="*/ 533956 w 4325437"/>
              <a:gd name="connsiteY9" fmla="*/ 1544826 h 1885154"/>
              <a:gd name="connsiteX0" fmla="*/ 541936 w 4333417"/>
              <a:gd name="connsiteY0" fmla="*/ 1542160 h 1882488"/>
              <a:gd name="connsiteX1" fmla="*/ 125057 w 4333417"/>
              <a:gd name="connsiteY1" fmla="*/ 1246722 h 1882488"/>
              <a:gd name="connsiteX2" fmla="*/ 7711 w 4333417"/>
              <a:gd name="connsiteY2" fmla="*/ 468144 h 1882488"/>
              <a:gd name="connsiteX3" fmla="*/ 638098 w 4333417"/>
              <a:gd name="connsiteY3" fmla="*/ 54025 h 1882488"/>
              <a:gd name="connsiteX4" fmla="*/ 3827394 w 4333417"/>
              <a:gd name="connsiteY4" fmla="*/ 59022 h 1882488"/>
              <a:gd name="connsiteX5" fmla="*/ 4312502 w 4333417"/>
              <a:gd name="connsiteY5" fmla="*/ 549083 h 1882488"/>
              <a:gd name="connsiteX6" fmla="*/ 4005036 w 4333417"/>
              <a:gd name="connsiteY6" fmla="*/ 1423097 h 1882488"/>
              <a:gd name="connsiteX7" fmla="*/ 924745 w 4333417"/>
              <a:gd name="connsiteY7" fmla="*/ 1542255 h 1882488"/>
              <a:gd name="connsiteX8" fmla="*/ 547270 w 4333417"/>
              <a:gd name="connsiteY8" fmla="*/ 1882488 h 1882488"/>
              <a:gd name="connsiteX9" fmla="*/ 541936 w 4333417"/>
              <a:gd name="connsiteY9" fmla="*/ 1542160 h 1882488"/>
              <a:gd name="connsiteX0" fmla="*/ 541936 w 4388134"/>
              <a:gd name="connsiteY0" fmla="*/ 1552672 h 1893000"/>
              <a:gd name="connsiteX1" fmla="*/ 125057 w 4388134"/>
              <a:gd name="connsiteY1" fmla="*/ 1257234 h 1893000"/>
              <a:gd name="connsiteX2" fmla="*/ 7711 w 4388134"/>
              <a:gd name="connsiteY2" fmla="*/ 478656 h 1893000"/>
              <a:gd name="connsiteX3" fmla="*/ 638098 w 4388134"/>
              <a:gd name="connsiteY3" fmla="*/ 64537 h 1893000"/>
              <a:gd name="connsiteX4" fmla="*/ 3827394 w 4388134"/>
              <a:gd name="connsiteY4" fmla="*/ 69534 h 1893000"/>
              <a:gd name="connsiteX5" fmla="*/ 4357440 w 4388134"/>
              <a:gd name="connsiteY5" fmla="*/ 719981 h 1893000"/>
              <a:gd name="connsiteX6" fmla="*/ 4005036 w 4388134"/>
              <a:gd name="connsiteY6" fmla="*/ 1433609 h 1893000"/>
              <a:gd name="connsiteX7" fmla="*/ 924745 w 4388134"/>
              <a:gd name="connsiteY7" fmla="*/ 1552767 h 1893000"/>
              <a:gd name="connsiteX8" fmla="*/ 547270 w 4388134"/>
              <a:gd name="connsiteY8" fmla="*/ 1893000 h 1893000"/>
              <a:gd name="connsiteX9" fmla="*/ 541936 w 4388134"/>
              <a:gd name="connsiteY9" fmla="*/ 1552672 h 1893000"/>
              <a:gd name="connsiteX0" fmla="*/ 541936 w 4371319"/>
              <a:gd name="connsiteY0" fmla="*/ 1552672 h 1893000"/>
              <a:gd name="connsiteX1" fmla="*/ 125057 w 4371319"/>
              <a:gd name="connsiteY1" fmla="*/ 1257234 h 1893000"/>
              <a:gd name="connsiteX2" fmla="*/ 7711 w 4371319"/>
              <a:gd name="connsiteY2" fmla="*/ 478656 h 1893000"/>
              <a:gd name="connsiteX3" fmla="*/ 638098 w 4371319"/>
              <a:gd name="connsiteY3" fmla="*/ 64537 h 1893000"/>
              <a:gd name="connsiteX4" fmla="*/ 3827394 w 4371319"/>
              <a:gd name="connsiteY4" fmla="*/ 69534 h 1893000"/>
              <a:gd name="connsiteX5" fmla="*/ 4357440 w 4371319"/>
              <a:gd name="connsiteY5" fmla="*/ 719981 h 1893000"/>
              <a:gd name="connsiteX6" fmla="*/ 4005036 w 4371319"/>
              <a:gd name="connsiteY6" fmla="*/ 1433609 h 1893000"/>
              <a:gd name="connsiteX7" fmla="*/ 924745 w 4371319"/>
              <a:gd name="connsiteY7" fmla="*/ 1552767 h 1893000"/>
              <a:gd name="connsiteX8" fmla="*/ 547270 w 4371319"/>
              <a:gd name="connsiteY8" fmla="*/ 1893000 h 1893000"/>
              <a:gd name="connsiteX9" fmla="*/ 541936 w 4371319"/>
              <a:gd name="connsiteY9" fmla="*/ 1552672 h 1893000"/>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5036 w 4371319"/>
              <a:gd name="connsiteY6" fmla="*/ 1433609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3373 w 4371319"/>
              <a:gd name="connsiteY6" fmla="*/ 1412283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2709"/>
              <a:gd name="connsiteY0" fmla="*/ 1574600 h 1882850"/>
              <a:gd name="connsiteX1" fmla="*/ 125057 w 4372709"/>
              <a:gd name="connsiteY1" fmla="*/ 1279162 h 1882850"/>
              <a:gd name="connsiteX2" fmla="*/ 7711 w 4372709"/>
              <a:gd name="connsiteY2" fmla="*/ 500584 h 1882850"/>
              <a:gd name="connsiteX3" fmla="*/ 638098 w 4372709"/>
              <a:gd name="connsiteY3" fmla="*/ 86465 h 1882850"/>
              <a:gd name="connsiteX4" fmla="*/ 3836101 w 4372709"/>
              <a:gd name="connsiteY4" fmla="*/ 58680 h 1882850"/>
              <a:gd name="connsiteX5" fmla="*/ 4357440 w 4372709"/>
              <a:gd name="connsiteY5" fmla="*/ 741909 h 1882850"/>
              <a:gd name="connsiteX6" fmla="*/ 4003373 w 4372709"/>
              <a:gd name="connsiteY6" fmla="*/ 1434211 h 1882850"/>
              <a:gd name="connsiteX7" fmla="*/ 924745 w 4372709"/>
              <a:gd name="connsiteY7" fmla="*/ 1574695 h 1882850"/>
              <a:gd name="connsiteX8" fmla="*/ 513567 w 4372709"/>
              <a:gd name="connsiteY8" fmla="*/ 1882850 h 1882850"/>
              <a:gd name="connsiteX9" fmla="*/ 541936 w 4372709"/>
              <a:gd name="connsiteY9" fmla="*/ 1574600 h 1882850"/>
              <a:gd name="connsiteX0" fmla="*/ 596079 w 4426852"/>
              <a:gd name="connsiteY0" fmla="*/ 1574294 h 1882544"/>
              <a:gd name="connsiteX1" fmla="*/ 179200 w 4426852"/>
              <a:gd name="connsiteY1" fmla="*/ 1278856 h 1882544"/>
              <a:gd name="connsiteX2" fmla="*/ 5005 w 4426852"/>
              <a:gd name="connsiteY2" fmla="*/ 493573 h 1882544"/>
              <a:gd name="connsiteX3" fmla="*/ 692241 w 4426852"/>
              <a:gd name="connsiteY3" fmla="*/ 86159 h 1882544"/>
              <a:gd name="connsiteX4" fmla="*/ 3890244 w 4426852"/>
              <a:gd name="connsiteY4" fmla="*/ 58374 h 1882544"/>
              <a:gd name="connsiteX5" fmla="*/ 4411583 w 4426852"/>
              <a:gd name="connsiteY5" fmla="*/ 741603 h 1882544"/>
              <a:gd name="connsiteX6" fmla="*/ 4057516 w 4426852"/>
              <a:gd name="connsiteY6" fmla="*/ 1433905 h 1882544"/>
              <a:gd name="connsiteX7" fmla="*/ 978888 w 4426852"/>
              <a:gd name="connsiteY7" fmla="*/ 1574389 h 1882544"/>
              <a:gd name="connsiteX8" fmla="*/ 567710 w 4426852"/>
              <a:gd name="connsiteY8" fmla="*/ 1882544 h 1882544"/>
              <a:gd name="connsiteX9" fmla="*/ 596079 w 4426852"/>
              <a:gd name="connsiteY9" fmla="*/ 1574294 h 1882544"/>
              <a:gd name="connsiteX0" fmla="*/ 614119 w 4445340"/>
              <a:gd name="connsiteY0" fmla="*/ 1619631 h 1927881"/>
              <a:gd name="connsiteX1" fmla="*/ 197240 w 4445340"/>
              <a:gd name="connsiteY1" fmla="*/ 1324193 h 1927881"/>
              <a:gd name="connsiteX2" fmla="*/ 23045 w 4445340"/>
              <a:gd name="connsiteY2" fmla="*/ 538910 h 1927881"/>
              <a:gd name="connsiteX3" fmla="*/ 692421 w 4445340"/>
              <a:gd name="connsiteY3" fmla="*/ 46983 h 1927881"/>
              <a:gd name="connsiteX4" fmla="*/ 3908284 w 4445340"/>
              <a:gd name="connsiteY4" fmla="*/ 103711 h 1927881"/>
              <a:gd name="connsiteX5" fmla="*/ 4429623 w 4445340"/>
              <a:gd name="connsiteY5" fmla="*/ 786940 h 1927881"/>
              <a:gd name="connsiteX6" fmla="*/ 4075556 w 4445340"/>
              <a:gd name="connsiteY6" fmla="*/ 1479242 h 1927881"/>
              <a:gd name="connsiteX7" fmla="*/ 996928 w 4445340"/>
              <a:gd name="connsiteY7" fmla="*/ 1619726 h 1927881"/>
              <a:gd name="connsiteX8" fmla="*/ 585750 w 4445340"/>
              <a:gd name="connsiteY8" fmla="*/ 1927881 h 1927881"/>
              <a:gd name="connsiteX9" fmla="*/ 614119 w 4445340"/>
              <a:gd name="connsiteY9" fmla="*/ 1619631 h 1927881"/>
              <a:gd name="connsiteX0" fmla="*/ 595113 w 4426334"/>
              <a:gd name="connsiteY0" fmla="*/ 1619631 h 1927881"/>
              <a:gd name="connsiteX1" fmla="*/ 178234 w 4426334"/>
              <a:gd name="connsiteY1" fmla="*/ 1324193 h 1927881"/>
              <a:gd name="connsiteX2" fmla="*/ 4039 w 4426334"/>
              <a:gd name="connsiteY2" fmla="*/ 538910 h 1927881"/>
              <a:gd name="connsiteX3" fmla="*/ 673415 w 4426334"/>
              <a:gd name="connsiteY3" fmla="*/ 46983 h 1927881"/>
              <a:gd name="connsiteX4" fmla="*/ 3889278 w 4426334"/>
              <a:gd name="connsiteY4" fmla="*/ 103711 h 1927881"/>
              <a:gd name="connsiteX5" fmla="*/ 4410617 w 4426334"/>
              <a:gd name="connsiteY5" fmla="*/ 786940 h 1927881"/>
              <a:gd name="connsiteX6" fmla="*/ 4056550 w 4426334"/>
              <a:gd name="connsiteY6" fmla="*/ 1479242 h 1927881"/>
              <a:gd name="connsiteX7" fmla="*/ 977922 w 4426334"/>
              <a:gd name="connsiteY7" fmla="*/ 1619726 h 1927881"/>
              <a:gd name="connsiteX8" fmla="*/ 566744 w 4426334"/>
              <a:gd name="connsiteY8" fmla="*/ 1927881 h 1927881"/>
              <a:gd name="connsiteX9" fmla="*/ 595113 w 4426334"/>
              <a:gd name="connsiteY9" fmla="*/ 1619631 h 1927881"/>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38498 h 1946748"/>
              <a:gd name="connsiteX1" fmla="*/ 162953 w 4410649"/>
              <a:gd name="connsiteY1" fmla="*/ 1343060 h 1946748"/>
              <a:gd name="connsiteX2" fmla="*/ 4508 w 4410649"/>
              <a:gd name="connsiteY2" fmla="*/ 470888 h 1946748"/>
              <a:gd name="connsiteX3" fmla="*/ 658134 w 4410649"/>
              <a:gd name="connsiteY3" fmla="*/ 65850 h 1946748"/>
              <a:gd name="connsiteX4" fmla="*/ 3871596 w 4410649"/>
              <a:gd name="connsiteY4" fmla="*/ 92219 h 1946748"/>
              <a:gd name="connsiteX5" fmla="*/ 4395336 w 4410649"/>
              <a:gd name="connsiteY5" fmla="*/ 805807 h 1946748"/>
              <a:gd name="connsiteX6" fmla="*/ 4041269 w 4410649"/>
              <a:gd name="connsiteY6" fmla="*/ 1498109 h 1946748"/>
              <a:gd name="connsiteX7" fmla="*/ 962641 w 4410649"/>
              <a:gd name="connsiteY7" fmla="*/ 1638593 h 1946748"/>
              <a:gd name="connsiteX8" fmla="*/ 551463 w 4410649"/>
              <a:gd name="connsiteY8" fmla="*/ 1946748 h 1946748"/>
              <a:gd name="connsiteX9" fmla="*/ 579832 w 4410649"/>
              <a:gd name="connsiteY9" fmla="*/ 1638498 h 194674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28152"/>
              <a:gd name="connsiteY0" fmla="*/ 1638498 h 1966993"/>
              <a:gd name="connsiteX1" fmla="*/ 162953 w 4428152"/>
              <a:gd name="connsiteY1" fmla="*/ 1343060 h 1966993"/>
              <a:gd name="connsiteX2" fmla="*/ 4508 w 4428152"/>
              <a:gd name="connsiteY2" fmla="*/ 470888 h 1966993"/>
              <a:gd name="connsiteX3" fmla="*/ 658134 w 4428152"/>
              <a:gd name="connsiteY3" fmla="*/ 65850 h 1966993"/>
              <a:gd name="connsiteX4" fmla="*/ 3871596 w 4428152"/>
              <a:gd name="connsiteY4" fmla="*/ 92219 h 1966993"/>
              <a:gd name="connsiteX5" fmla="*/ 4395336 w 4428152"/>
              <a:gd name="connsiteY5" fmla="*/ 805807 h 1966993"/>
              <a:gd name="connsiteX6" fmla="*/ 4041269 w 4428152"/>
              <a:gd name="connsiteY6" fmla="*/ 1498109 h 1966993"/>
              <a:gd name="connsiteX7" fmla="*/ 911570 w 4428152"/>
              <a:gd name="connsiteY7" fmla="*/ 1642154 h 1966993"/>
              <a:gd name="connsiteX8" fmla="*/ 853844 w 4428152"/>
              <a:gd name="connsiteY8" fmla="*/ 1966993 h 1966993"/>
              <a:gd name="connsiteX9" fmla="*/ 579832 w 4428152"/>
              <a:gd name="connsiteY9" fmla="*/ 1638498 h 1966993"/>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03897"/>
              <a:gd name="connsiteY0" fmla="*/ 1638498 h 1962415"/>
              <a:gd name="connsiteX1" fmla="*/ 162953 w 4403897"/>
              <a:gd name="connsiteY1" fmla="*/ 1343060 h 1962415"/>
              <a:gd name="connsiteX2" fmla="*/ 4508 w 4403897"/>
              <a:gd name="connsiteY2" fmla="*/ 470888 h 1962415"/>
              <a:gd name="connsiteX3" fmla="*/ 658134 w 4403897"/>
              <a:gd name="connsiteY3" fmla="*/ 65850 h 1962415"/>
              <a:gd name="connsiteX4" fmla="*/ 3871596 w 4403897"/>
              <a:gd name="connsiteY4" fmla="*/ 92219 h 1962415"/>
              <a:gd name="connsiteX5" fmla="*/ 4395336 w 4403897"/>
              <a:gd name="connsiteY5" fmla="*/ 805807 h 1962415"/>
              <a:gd name="connsiteX6" fmla="*/ 4041269 w 4403897"/>
              <a:gd name="connsiteY6" fmla="*/ 1498109 h 1962415"/>
              <a:gd name="connsiteX7" fmla="*/ 911570 w 4403897"/>
              <a:gd name="connsiteY7" fmla="*/ 1642154 h 1962415"/>
              <a:gd name="connsiteX8" fmla="*/ 919506 w 4403897"/>
              <a:gd name="connsiteY8" fmla="*/ 1962415 h 1962415"/>
              <a:gd name="connsiteX9" fmla="*/ 579832 w 4403897"/>
              <a:gd name="connsiteY9" fmla="*/ 1638498 h 1962415"/>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4041269 w 4403170"/>
              <a:gd name="connsiteY6" fmla="*/ 1529947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7252 w 4403170"/>
              <a:gd name="connsiteY6" fmla="*/ 1555855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4291 w 4403170"/>
              <a:gd name="connsiteY6" fmla="*/ 1611163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34162 w 4402901"/>
              <a:gd name="connsiteY0" fmla="*/ 1652839 h 1994253"/>
              <a:gd name="connsiteX1" fmla="*/ 162684 w 4402901"/>
              <a:gd name="connsiteY1" fmla="*/ 1374898 h 1994253"/>
              <a:gd name="connsiteX2" fmla="*/ 4239 w 4402901"/>
              <a:gd name="connsiteY2" fmla="*/ 502726 h 1994253"/>
              <a:gd name="connsiteX3" fmla="*/ 657865 w 4402901"/>
              <a:gd name="connsiteY3" fmla="*/ 97688 h 1994253"/>
              <a:gd name="connsiteX4" fmla="*/ 3866451 w 4402901"/>
              <a:gd name="connsiteY4" fmla="*/ 62409 h 1994253"/>
              <a:gd name="connsiteX5" fmla="*/ 4395067 w 4402901"/>
              <a:gd name="connsiteY5" fmla="*/ 837645 h 1994253"/>
              <a:gd name="connsiteX6" fmla="*/ 3860519 w 4402901"/>
              <a:gd name="connsiteY6" fmla="*/ 1659621 h 1994253"/>
              <a:gd name="connsiteX7" fmla="*/ 911301 w 4402901"/>
              <a:gd name="connsiteY7" fmla="*/ 1673992 h 1994253"/>
              <a:gd name="connsiteX8" fmla="*/ 919237 w 4402901"/>
              <a:gd name="connsiteY8" fmla="*/ 1994253 h 1994253"/>
              <a:gd name="connsiteX9" fmla="*/ 534162 w 4402901"/>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4095 h 1995509"/>
              <a:gd name="connsiteX1" fmla="*/ 167956 w 4425474"/>
              <a:gd name="connsiteY1" fmla="*/ 1342922 h 1995509"/>
              <a:gd name="connsiteX2" fmla="*/ 26812 w 4425474"/>
              <a:gd name="connsiteY2" fmla="*/ 503982 h 1995509"/>
              <a:gd name="connsiteX3" fmla="*/ 680438 w 4425474"/>
              <a:gd name="connsiteY3" fmla="*/ 98944 h 1995509"/>
              <a:gd name="connsiteX4" fmla="*/ 3889024 w 4425474"/>
              <a:gd name="connsiteY4" fmla="*/ 63665 h 1995509"/>
              <a:gd name="connsiteX5" fmla="*/ 4417640 w 4425474"/>
              <a:gd name="connsiteY5" fmla="*/ 838901 h 1995509"/>
              <a:gd name="connsiteX6" fmla="*/ 3883092 w 4425474"/>
              <a:gd name="connsiteY6" fmla="*/ 1660877 h 1995509"/>
              <a:gd name="connsiteX7" fmla="*/ 933874 w 4425474"/>
              <a:gd name="connsiteY7" fmla="*/ 1675248 h 1995509"/>
              <a:gd name="connsiteX8" fmla="*/ 941810 w 4425474"/>
              <a:gd name="connsiteY8" fmla="*/ 1995509 h 1995509"/>
              <a:gd name="connsiteX9" fmla="*/ 556735 w 4425474"/>
              <a:gd name="connsiteY9" fmla="*/ 1654095 h 1995509"/>
              <a:gd name="connsiteX0" fmla="*/ 556735 w 4425474"/>
              <a:gd name="connsiteY0" fmla="*/ 1655129 h 1996543"/>
              <a:gd name="connsiteX1" fmla="*/ 167956 w 4425474"/>
              <a:gd name="connsiteY1" fmla="*/ 1343956 h 1996543"/>
              <a:gd name="connsiteX2" fmla="*/ 26812 w 4425474"/>
              <a:gd name="connsiteY2" fmla="*/ 505016 h 1996543"/>
              <a:gd name="connsiteX3" fmla="*/ 680438 w 4425474"/>
              <a:gd name="connsiteY3" fmla="*/ 99978 h 1996543"/>
              <a:gd name="connsiteX4" fmla="*/ 3889024 w 4425474"/>
              <a:gd name="connsiteY4" fmla="*/ 64699 h 1996543"/>
              <a:gd name="connsiteX5" fmla="*/ 4417640 w 4425474"/>
              <a:gd name="connsiteY5" fmla="*/ 839935 h 1996543"/>
              <a:gd name="connsiteX6" fmla="*/ 3883092 w 4425474"/>
              <a:gd name="connsiteY6" fmla="*/ 1661911 h 1996543"/>
              <a:gd name="connsiteX7" fmla="*/ 933874 w 4425474"/>
              <a:gd name="connsiteY7" fmla="*/ 1676282 h 1996543"/>
              <a:gd name="connsiteX8" fmla="*/ 941810 w 4425474"/>
              <a:gd name="connsiteY8" fmla="*/ 1996543 h 1996543"/>
              <a:gd name="connsiteX9" fmla="*/ 556735 w 4425474"/>
              <a:gd name="connsiteY9" fmla="*/ 1655129 h 1996543"/>
              <a:gd name="connsiteX0" fmla="*/ 550979 w 4421752"/>
              <a:gd name="connsiteY0" fmla="*/ 1650230 h 1991644"/>
              <a:gd name="connsiteX1" fmla="*/ 162200 w 4421752"/>
              <a:gd name="connsiteY1" fmla="*/ 1339057 h 1991644"/>
              <a:gd name="connsiteX2" fmla="*/ 21056 w 4421752"/>
              <a:gd name="connsiteY2" fmla="*/ 500117 h 1991644"/>
              <a:gd name="connsiteX3" fmla="*/ 587675 w 4421752"/>
              <a:gd name="connsiteY3" fmla="*/ 108032 h 1991644"/>
              <a:gd name="connsiteX4" fmla="*/ 3883268 w 4421752"/>
              <a:gd name="connsiteY4" fmla="*/ 59800 h 1991644"/>
              <a:gd name="connsiteX5" fmla="*/ 4411884 w 4421752"/>
              <a:gd name="connsiteY5" fmla="*/ 835036 h 1991644"/>
              <a:gd name="connsiteX6" fmla="*/ 3877336 w 4421752"/>
              <a:gd name="connsiteY6" fmla="*/ 1657012 h 1991644"/>
              <a:gd name="connsiteX7" fmla="*/ 928118 w 4421752"/>
              <a:gd name="connsiteY7" fmla="*/ 1671383 h 1991644"/>
              <a:gd name="connsiteX8" fmla="*/ 936054 w 4421752"/>
              <a:gd name="connsiteY8" fmla="*/ 1991644 h 1991644"/>
              <a:gd name="connsiteX9" fmla="*/ 550979 w 4421752"/>
              <a:gd name="connsiteY9" fmla="*/ 1650230 h 1991644"/>
              <a:gd name="connsiteX0" fmla="*/ 550979 w 4423181"/>
              <a:gd name="connsiteY0" fmla="*/ 1701894 h 2043308"/>
              <a:gd name="connsiteX1" fmla="*/ 162200 w 4423181"/>
              <a:gd name="connsiteY1" fmla="*/ 1390721 h 2043308"/>
              <a:gd name="connsiteX2" fmla="*/ 21056 w 4423181"/>
              <a:gd name="connsiteY2" fmla="*/ 551781 h 2043308"/>
              <a:gd name="connsiteX3" fmla="*/ 587675 w 4423181"/>
              <a:gd name="connsiteY3" fmla="*/ 159696 h 2043308"/>
              <a:gd name="connsiteX4" fmla="*/ 3883268 w 4423181"/>
              <a:gd name="connsiteY4" fmla="*/ 111464 h 2043308"/>
              <a:gd name="connsiteX5" fmla="*/ 4411884 w 4423181"/>
              <a:gd name="connsiteY5" fmla="*/ 886700 h 2043308"/>
              <a:gd name="connsiteX6" fmla="*/ 3877336 w 4423181"/>
              <a:gd name="connsiteY6" fmla="*/ 1708676 h 2043308"/>
              <a:gd name="connsiteX7" fmla="*/ 928118 w 4423181"/>
              <a:gd name="connsiteY7" fmla="*/ 1723047 h 2043308"/>
              <a:gd name="connsiteX8" fmla="*/ 936054 w 4423181"/>
              <a:gd name="connsiteY8" fmla="*/ 2043308 h 2043308"/>
              <a:gd name="connsiteX9" fmla="*/ 550979 w 4423181"/>
              <a:gd name="connsiteY9" fmla="*/ 1701894 h 2043308"/>
              <a:gd name="connsiteX0" fmla="*/ 550979 w 4416703"/>
              <a:gd name="connsiteY0" fmla="*/ 1724338 h 2065752"/>
              <a:gd name="connsiteX1" fmla="*/ 162200 w 4416703"/>
              <a:gd name="connsiteY1" fmla="*/ 1413165 h 2065752"/>
              <a:gd name="connsiteX2" fmla="*/ 21056 w 4416703"/>
              <a:gd name="connsiteY2" fmla="*/ 574225 h 2065752"/>
              <a:gd name="connsiteX3" fmla="*/ 587675 w 4416703"/>
              <a:gd name="connsiteY3" fmla="*/ 182140 h 2065752"/>
              <a:gd name="connsiteX4" fmla="*/ 3836784 w 4416703"/>
              <a:gd name="connsiteY4" fmla="*/ 102710 h 2065752"/>
              <a:gd name="connsiteX5" fmla="*/ 4411884 w 4416703"/>
              <a:gd name="connsiteY5" fmla="*/ 909144 h 2065752"/>
              <a:gd name="connsiteX6" fmla="*/ 3877336 w 4416703"/>
              <a:gd name="connsiteY6" fmla="*/ 1731120 h 2065752"/>
              <a:gd name="connsiteX7" fmla="*/ 928118 w 4416703"/>
              <a:gd name="connsiteY7" fmla="*/ 1745491 h 2065752"/>
              <a:gd name="connsiteX8" fmla="*/ 936054 w 4416703"/>
              <a:gd name="connsiteY8" fmla="*/ 2065752 h 2065752"/>
              <a:gd name="connsiteX9" fmla="*/ 550979 w 4416703"/>
              <a:gd name="connsiteY9" fmla="*/ 1724338 h 2065752"/>
              <a:gd name="connsiteX0" fmla="*/ 560106 w 4423497"/>
              <a:gd name="connsiteY0" fmla="*/ 1682522 h 2023936"/>
              <a:gd name="connsiteX1" fmla="*/ 171327 w 4423497"/>
              <a:gd name="connsiteY1" fmla="*/ 1371349 h 2023936"/>
              <a:gd name="connsiteX2" fmla="*/ 30183 w 4423497"/>
              <a:gd name="connsiteY2" fmla="*/ 532409 h 2023936"/>
              <a:gd name="connsiteX3" fmla="*/ 733796 w 4423497"/>
              <a:gd name="connsiteY3" fmla="*/ 110109 h 2023936"/>
              <a:gd name="connsiteX4" fmla="*/ 3845911 w 4423497"/>
              <a:gd name="connsiteY4" fmla="*/ 60894 h 2023936"/>
              <a:gd name="connsiteX5" fmla="*/ 4421011 w 4423497"/>
              <a:gd name="connsiteY5" fmla="*/ 867328 h 2023936"/>
              <a:gd name="connsiteX6" fmla="*/ 3886463 w 4423497"/>
              <a:gd name="connsiteY6" fmla="*/ 1689304 h 2023936"/>
              <a:gd name="connsiteX7" fmla="*/ 937245 w 4423497"/>
              <a:gd name="connsiteY7" fmla="*/ 1703675 h 2023936"/>
              <a:gd name="connsiteX8" fmla="*/ 945181 w 4423497"/>
              <a:gd name="connsiteY8" fmla="*/ 2023936 h 2023936"/>
              <a:gd name="connsiteX9" fmla="*/ 560106 w 4423497"/>
              <a:gd name="connsiteY9" fmla="*/ 1682522 h 2023936"/>
              <a:gd name="connsiteX0" fmla="*/ 563605 w 4426572"/>
              <a:gd name="connsiteY0" fmla="*/ 1726456 h 2067870"/>
              <a:gd name="connsiteX1" fmla="*/ 174826 w 4426572"/>
              <a:gd name="connsiteY1" fmla="*/ 1415283 h 2067870"/>
              <a:gd name="connsiteX2" fmla="*/ 33682 w 4426572"/>
              <a:gd name="connsiteY2" fmla="*/ 576343 h 2067870"/>
              <a:gd name="connsiteX3" fmla="*/ 788618 w 4426572"/>
              <a:gd name="connsiteY3" fmla="*/ 60926 h 2067870"/>
              <a:gd name="connsiteX4" fmla="*/ 3849410 w 4426572"/>
              <a:gd name="connsiteY4" fmla="*/ 104828 h 2067870"/>
              <a:gd name="connsiteX5" fmla="*/ 4424510 w 4426572"/>
              <a:gd name="connsiteY5" fmla="*/ 911262 h 2067870"/>
              <a:gd name="connsiteX6" fmla="*/ 3889962 w 4426572"/>
              <a:gd name="connsiteY6" fmla="*/ 1733238 h 2067870"/>
              <a:gd name="connsiteX7" fmla="*/ 940744 w 4426572"/>
              <a:gd name="connsiteY7" fmla="*/ 1747609 h 2067870"/>
              <a:gd name="connsiteX8" fmla="*/ 948680 w 4426572"/>
              <a:gd name="connsiteY8" fmla="*/ 2067870 h 2067870"/>
              <a:gd name="connsiteX9" fmla="*/ 563605 w 4426572"/>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4281 w 4427247"/>
              <a:gd name="connsiteY0" fmla="*/ 1726456 h 2067870"/>
              <a:gd name="connsiteX1" fmla="*/ 172251 w 4427247"/>
              <a:gd name="connsiteY1" fmla="*/ 1374183 h 2067870"/>
              <a:gd name="connsiteX2" fmla="*/ 34358 w 4427247"/>
              <a:gd name="connsiteY2" fmla="*/ 576343 h 2067870"/>
              <a:gd name="connsiteX3" fmla="*/ 789294 w 4427247"/>
              <a:gd name="connsiteY3" fmla="*/ 60926 h 2067870"/>
              <a:gd name="connsiteX4" fmla="*/ 3850086 w 4427247"/>
              <a:gd name="connsiteY4" fmla="*/ 104828 h 2067870"/>
              <a:gd name="connsiteX5" fmla="*/ 4425186 w 4427247"/>
              <a:gd name="connsiteY5" fmla="*/ 911262 h 2067870"/>
              <a:gd name="connsiteX6" fmla="*/ 3570165 w 4427247"/>
              <a:gd name="connsiteY6" fmla="*/ 1762468 h 2067870"/>
              <a:gd name="connsiteX7" fmla="*/ 941420 w 4427247"/>
              <a:gd name="connsiteY7" fmla="*/ 1747609 h 2067870"/>
              <a:gd name="connsiteX8" fmla="*/ 949356 w 4427247"/>
              <a:gd name="connsiteY8" fmla="*/ 2067870 h 2067870"/>
              <a:gd name="connsiteX9" fmla="*/ 564281 w 4427247"/>
              <a:gd name="connsiteY9" fmla="*/ 1726456 h 2067870"/>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941420 w 4427247"/>
              <a:gd name="connsiteY7" fmla="*/ 1762471 h 2082732"/>
              <a:gd name="connsiteX8" fmla="*/ 949356 w 4427247"/>
              <a:gd name="connsiteY8" fmla="*/ 2082732 h 2082732"/>
              <a:gd name="connsiteX9" fmla="*/ 564281 w 4427247"/>
              <a:gd name="connsiteY9" fmla="*/ 1741318 h 2082732"/>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1156249 w 4427247"/>
              <a:gd name="connsiteY7" fmla="*/ 1788819 h 2082732"/>
              <a:gd name="connsiteX8" fmla="*/ 949356 w 4427247"/>
              <a:gd name="connsiteY8" fmla="*/ 2082732 h 2082732"/>
              <a:gd name="connsiteX9" fmla="*/ 564281 w 4427247"/>
              <a:gd name="connsiteY9" fmla="*/ 1741318 h 2082732"/>
              <a:gd name="connsiteX0" fmla="*/ 564281 w 4427247"/>
              <a:gd name="connsiteY0" fmla="*/ 1741318 h 2116439"/>
              <a:gd name="connsiteX1" fmla="*/ 172251 w 4427247"/>
              <a:gd name="connsiteY1" fmla="*/ 1389045 h 2116439"/>
              <a:gd name="connsiteX2" fmla="*/ 34358 w 4427247"/>
              <a:gd name="connsiteY2" fmla="*/ 591205 h 2116439"/>
              <a:gd name="connsiteX3" fmla="*/ 789294 w 4427247"/>
              <a:gd name="connsiteY3" fmla="*/ 75788 h 2116439"/>
              <a:gd name="connsiteX4" fmla="*/ 3850086 w 4427247"/>
              <a:gd name="connsiteY4" fmla="*/ 119690 h 2116439"/>
              <a:gd name="connsiteX5" fmla="*/ 4425186 w 4427247"/>
              <a:gd name="connsiteY5" fmla="*/ 926124 h 2116439"/>
              <a:gd name="connsiteX6" fmla="*/ 3570165 w 4427247"/>
              <a:gd name="connsiteY6" fmla="*/ 1777330 h 2116439"/>
              <a:gd name="connsiteX7" fmla="*/ 1156249 w 4427247"/>
              <a:gd name="connsiteY7" fmla="*/ 1788819 h 2116439"/>
              <a:gd name="connsiteX8" fmla="*/ 1157432 w 4427247"/>
              <a:gd name="connsiteY8" fmla="*/ 2116439 h 2116439"/>
              <a:gd name="connsiteX9" fmla="*/ 564281 w 4427247"/>
              <a:gd name="connsiteY9" fmla="*/ 1741318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28763"/>
              <a:gd name="connsiteY0" fmla="*/ 1751186 h 2116439"/>
              <a:gd name="connsiteX1" fmla="*/ 175828 w 4428763"/>
              <a:gd name="connsiteY1" fmla="*/ 1389045 h 2116439"/>
              <a:gd name="connsiteX2" fmla="*/ 37935 w 4428763"/>
              <a:gd name="connsiteY2" fmla="*/ 591205 h 2116439"/>
              <a:gd name="connsiteX3" fmla="*/ 792871 w 4428763"/>
              <a:gd name="connsiteY3" fmla="*/ 75788 h 2116439"/>
              <a:gd name="connsiteX4" fmla="*/ 3853663 w 4428763"/>
              <a:gd name="connsiteY4" fmla="*/ 119690 h 2116439"/>
              <a:gd name="connsiteX5" fmla="*/ 4428763 w 4428763"/>
              <a:gd name="connsiteY5" fmla="*/ 926124 h 2116439"/>
              <a:gd name="connsiteX6" fmla="*/ 3573742 w 4428763"/>
              <a:gd name="connsiteY6" fmla="*/ 1777330 h 2116439"/>
              <a:gd name="connsiteX7" fmla="*/ 1159826 w 4428763"/>
              <a:gd name="connsiteY7" fmla="*/ 1788819 h 2116439"/>
              <a:gd name="connsiteX8" fmla="*/ 1161009 w 4428763"/>
              <a:gd name="connsiteY8" fmla="*/ 2116439 h 2116439"/>
              <a:gd name="connsiteX9" fmla="*/ 722695 w 4428763"/>
              <a:gd name="connsiteY9" fmla="*/ 1751186 h 2116439"/>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8763" h="2102473">
                <a:moveTo>
                  <a:pt x="722695" y="1737220"/>
                </a:moveTo>
                <a:cubicBezTo>
                  <a:pt x="541817" y="1663774"/>
                  <a:pt x="289955" y="1568409"/>
                  <a:pt x="175828" y="1375079"/>
                </a:cubicBezTo>
                <a:cubicBezTo>
                  <a:pt x="61701" y="1181749"/>
                  <a:pt x="-64905" y="796115"/>
                  <a:pt x="37935" y="577239"/>
                </a:cubicBezTo>
                <a:cubicBezTo>
                  <a:pt x="140775" y="358363"/>
                  <a:pt x="162043" y="140692"/>
                  <a:pt x="792871" y="61822"/>
                </a:cubicBezTo>
                <a:cubicBezTo>
                  <a:pt x="1423699" y="-17048"/>
                  <a:pt x="3216921" y="-37702"/>
                  <a:pt x="3822903" y="104021"/>
                </a:cubicBezTo>
                <a:cubicBezTo>
                  <a:pt x="4428885" y="245744"/>
                  <a:pt x="4416953" y="658639"/>
                  <a:pt x="4428763" y="912158"/>
                </a:cubicBezTo>
                <a:cubicBezTo>
                  <a:pt x="4404194" y="1365424"/>
                  <a:pt x="4118565" y="1619581"/>
                  <a:pt x="3573742" y="1763364"/>
                </a:cubicBezTo>
                <a:cubicBezTo>
                  <a:pt x="3028919" y="1907147"/>
                  <a:pt x="1313245" y="1816204"/>
                  <a:pt x="1159826" y="1774853"/>
                </a:cubicBezTo>
                <a:cubicBezTo>
                  <a:pt x="1098295" y="1880771"/>
                  <a:pt x="1112279" y="1894673"/>
                  <a:pt x="1161009" y="2102473"/>
                </a:cubicBezTo>
                <a:cubicBezTo>
                  <a:pt x="929550" y="1950845"/>
                  <a:pt x="722695" y="1737220"/>
                  <a:pt x="722695" y="1737220"/>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158547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D8DBF6D-A774-C946-A2FE-F807A3596CD4}"/>
              </a:ext>
            </a:extLst>
          </p:cNvPr>
          <p:cNvGraphicFramePr>
            <a:graphicFrameLocks noGrp="1"/>
          </p:cNvGraphicFramePr>
          <p:nvPr>
            <p:ph idx="4294967295"/>
            <p:extLst>
              <p:ext uri="{D42A27DB-BD31-4B8C-83A1-F6EECF244321}">
                <p14:modId xmlns:p14="http://schemas.microsoft.com/office/powerpoint/2010/main" val="177007813"/>
              </p:ext>
            </p:extLst>
          </p:nvPr>
        </p:nvGraphicFramePr>
        <p:xfrm>
          <a:off x="530225" y="1004888"/>
          <a:ext cx="11661775" cy="574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2CACA42A-FAA2-4360-8EAA-D88DCFD00B61}"/>
              </a:ext>
            </a:extLst>
          </p:cNvPr>
          <p:cNvSpPr txBox="1">
            <a:spLocks/>
          </p:cNvSpPr>
          <p:nvPr/>
        </p:nvSpPr>
        <p:spPr>
          <a:xfrm flipV="1">
            <a:off x="0" y="22313"/>
            <a:ext cx="12192000" cy="936715"/>
          </a:xfrm>
          <a:prstGeom prst="snip2SameRect">
            <a:avLst>
              <a:gd name="adj1" fmla="val 50000"/>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28E34FCF-51F5-4755-A1D8-255A0ED8BF94}"/>
              </a:ext>
            </a:extLst>
          </p:cNvPr>
          <p:cNvSpPr txBox="1"/>
          <p:nvPr/>
        </p:nvSpPr>
        <p:spPr>
          <a:xfrm>
            <a:off x="236425" y="154929"/>
            <a:ext cx="11719151"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lang="en-US" sz="3600" b="1" cap="all" spc="-8" dirty="0">
                <a:latin typeface="Century Gothic" panose="020B0502020202020204" pitchFamily="34" charset="0"/>
              </a:rPr>
              <a:t>Building cultural responsiveness</a:t>
            </a:r>
            <a:r>
              <a:rPr kumimoji="0" lang="en-US" sz="3600" b="1" i="0" u="none" strike="noStrike" kern="1200" cap="all" spc="-8" normalizeH="0" baseline="0" noProof="0" dirty="0">
                <a:ln>
                  <a:noFill/>
                </a:ln>
                <a:effectLst/>
                <a:uLnTx/>
                <a:uFillTx/>
                <a:latin typeface="Century Gothic" panose="020B0502020202020204" pitchFamily="34" charset="0"/>
              </a:rPr>
              <a:t>…</a:t>
            </a:r>
            <a:endParaRPr kumimoji="0" lang="en-US" sz="800" b="1" i="0" u="none" strike="noStrike" kern="1200" cap="all" spc="0" normalizeH="0" baseline="0" noProof="0" dirty="0">
              <a:ln>
                <a:noFill/>
              </a:ln>
              <a:effectLst/>
              <a:uLnTx/>
              <a:uFillTx/>
              <a:latin typeface="Century Gothic" panose="020B0502020202020204" pitchFamily="34" charset="0"/>
            </a:endParaRPr>
          </a:p>
        </p:txBody>
      </p:sp>
      <p:grpSp>
        <p:nvGrpSpPr>
          <p:cNvPr id="16" name="Group 15">
            <a:extLst>
              <a:ext uri="{FF2B5EF4-FFF2-40B4-BE49-F238E27FC236}">
                <a16:creationId xmlns:a16="http://schemas.microsoft.com/office/drawing/2014/main" id="{BBF21932-773D-4806-AF11-E8A438DD03C7}"/>
              </a:ext>
            </a:extLst>
          </p:cNvPr>
          <p:cNvGrpSpPr/>
          <p:nvPr/>
        </p:nvGrpSpPr>
        <p:grpSpPr>
          <a:xfrm>
            <a:off x="9660008" y="818177"/>
            <a:ext cx="2001522" cy="219735"/>
            <a:chOff x="6927990" y="1130798"/>
            <a:chExt cx="2001522" cy="219735"/>
          </a:xfrm>
        </p:grpSpPr>
        <p:sp>
          <p:nvSpPr>
            <p:cNvPr id="17" name="Flowchart: Connector 16">
              <a:extLst>
                <a:ext uri="{FF2B5EF4-FFF2-40B4-BE49-F238E27FC236}">
                  <a16:creationId xmlns:a16="http://schemas.microsoft.com/office/drawing/2014/main" id="{CB723F08-B5A6-4EBA-87F2-BDE17DD99BB2}"/>
                </a:ext>
              </a:extLst>
            </p:cNvPr>
            <p:cNvSpPr/>
            <p:nvPr/>
          </p:nvSpPr>
          <p:spPr>
            <a:xfrm>
              <a:off x="7287034" y="1130798"/>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8" name="Flowchart: Connector 17">
              <a:extLst>
                <a:ext uri="{FF2B5EF4-FFF2-40B4-BE49-F238E27FC236}">
                  <a16:creationId xmlns:a16="http://schemas.microsoft.com/office/drawing/2014/main" id="{CA0487AA-E808-4B82-A462-36C55F462446}"/>
                </a:ext>
              </a:extLst>
            </p:cNvPr>
            <p:cNvSpPr/>
            <p:nvPr/>
          </p:nvSpPr>
          <p:spPr>
            <a:xfrm>
              <a:off x="7646078" y="1130798"/>
              <a:ext cx="241560" cy="219735"/>
            </a:xfrm>
            <a:prstGeom prst="flowChartConnector">
              <a:avLst/>
            </a:prstGeom>
            <a:solidFill>
              <a:srgbClr val="D7807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19" name="Flowchart: Connector 18">
              <a:extLst>
                <a:ext uri="{FF2B5EF4-FFF2-40B4-BE49-F238E27FC236}">
                  <a16:creationId xmlns:a16="http://schemas.microsoft.com/office/drawing/2014/main" id="{B43C3409-9F51-4198-B084-0003B13F9B8C}"/>
                </a:ext>
              </a:extLst>
            </p:cNvPr>
            <p:cNvSpPr/>
            <p:nvPr/>
          </p:nvSpPr>
          <p:spPr>
            <a:xfrm>
              <a:off x="8005121" y="1130798"/>
              <a:ext cx="241560" cy="219735"/>
            </a:xfrm>
            <a:prstGeom prst="flowChartConnector">
              <a:avLst/>
            </a:prstGeom>
            <a:solidFill>
              <a:srgbClr val="89A3C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0" name="Flowchart: Connector 19">
              <a:extLst>
                <a:ext uri="{FF2B5EF4-FFF2-40B4-BE49-F238E27FC236}">
                  <a16:creationId xmlns:a16="http://schemas.microsoft.com/office/drawing/2014/main" id="{EFB0C120-897B-4F41-A034-CEA3664BE91F}"/>
                </a:ext>
              </a:extLst>
            </p:cNvPr>
            <p:cNvSpPr/>
            <p:nvPr/>
          </p:nvSpPr>
          <p:spPr>
            <a:xfrm>
              <a:off x="6927990" y="1130798"/>
              <a:ext cx="241560" cy="219735"/>
            </a:xfrm>
            <a:prstGeom prst="flowChartConnector">
              <a:avLst/>
            </a:prstGeom>
            <a:solidFill>
              <a:srgbClr val="E4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1" name="Flowchart: Connector 12">
              <a:extLst>
                <a:ext uri="{FF2B5EF4-FFF2-40B4-BE49-F238E27FC236}">
                  <a16:creationId xmlns:a16="http://schemas.microsoft.com/office/drawing/2014/main" id="{4AAD77E1-7B76-4F5B-8042-32ED2539CC15}"/>
                </a:ext>
              </a:extLst>
            </p:cNvPr>
            <p:cNvSpPr/>
            <p:nvPr/>
          </p:nvSpPr>
          <p:spPr>
            <a:xfrm>
              <a:off x="8328909" y="1130798"/>
              <a:ext cx="241560" cy="219735"/>
            </a:xfrm>
            <a:prstGeom prst="flowChartConnector">
              <a:avLst/>
            </a:prstGeom>
            <a:solidFill>
              <a:srgbClr val="DB96C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2" name="Flowchart: Connector 13">
              <a:extLst>
                <a:ext uri="{FF2B5EF4-FFF2-40B4-BE49-F238E27FC236}">
                  <a16:creationId xmlns:a16="http://schemas.microsoft.com/office/drawing/2014/main" id="{95D724AA-2EDE-4459-B3BD-C338E0C5FB9C}"/>
                </a:ext>
              </a:extLst>
            </p:cNvPr>
            <p:cNvSpPr/>
            <p:nvPr/>
          </p:nvSpPr>
          <p:spPr>
            <a:xfrm>
              <a:off x="8687952" y="1130798"/>
              <a:ext cx="241560" cy="219735"/>
            </a:xfrm>
            <a:prstGeom prst="flowChartConnector">
              <a:avLst/>
            </a:prstGeom>
            <a:solidFill>
              <a:srgbClr val="EE984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grpSp>
    </p:spTree>
    <p:extLst>
      <p:ext uri="{BB962C8B-B14F-4D97-AF65-F5344CB8AC3E}">
        <p14:creationId xmlns:p14="http://schemas.microsoft.com/office/powerpoint/2010/main" val="1151388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Right 18">
            <a:extLst>
              <a:ext uri="{FF2B5EF4-FFF2-40B4-BE49-F238E27FC236}">
                <a16:creationId xmlns:a16="http://schemas.microsoft.com/office/drawing/2014/main" id="{E13071C3-AC15-4F94-BAC7-5D87815C8115}"/>
              </a:ext>
            </a:extLst>
          </p:cNvPr>
          <p:cNvSpPr/>
          <p:nvPr/>
        </p:nvSpPr>
        <p:spPr>
          <a:xfrm>
            <a:off x="259055" y="282386"/>
            <a:ext cx="11673889" cy="6035040"/>
          </a:xfrm>
          <a:prstGeom prst="rightArrow">
            <a:avLst>
              <a:gd name="adj1" fmla="val 50000"/>
              <a:gd name="adj2" fmla="val 63333"/>
            </a:avLst>
          </a:prstGeom>
          <a:solidFill>
            <a:schemeClr val="bg2">
              <a:lumMod val="90000"/>
            </a:schemeClr>
          </a:solidFill>
          <a:effectLst>
            <a:innerShdw blurRad="114300">
              <a:prstClr val="black"/>
            </a:innerShdw>
          </a:effectLst>
        </p:spPr>
        <p:style>
          <a:lnRef idx="0">
            <a:schemeClr val="dk1">
              <a:hueOff val="0"/>
              <a:satOff val="0"/>
              <a:lumOff val="0"/>
              <a:alphaOff val="0"/>
            </a:schemeClr>
          </a:lnRef>
          <a:fillRef idx="1">
            <a:schemeClr val="accent6">
              <a:tint val="55000"/>
              <a:hueOff val="0"/>
              <a:satOff val="0"/>
              <a:lumOff val="0"/>
              <a:alphaOff val="0"/>
            </a:schemeClr>
          </a:fillRef>
          <a:effectRef idx="0">
            <a:schemeClr val="accent6">
              <a:tint val="5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08F4B60A-91D4-4718-A377-F4FA544426FD}"/>
              </a:ext>
            </a:extLst>
          </p:cNvPr>
          <p:cNvSpPr/>
          <p:nvPr/>
        </p:nvSpPr>
        <p:spPr>
          <a:xfrm>
            <a:off x="432508" y="1928306"/>
            <a:ext cx="3550840" cy="2743200"/>
          </a:xfrm>
          <a:custGeom>
            <a:avLst/>
            <a:gdLst>
              <a:gd name="connsiteX0" fmla="*/ 0 w 3550840"/>
              <a:gd name="connsiteY0" fmla="*/ 381985 h 2291863"/>
              <a:gd name="connsiteX1" fmla="*/ 381985 w 3550840"/>
              <a:gd name="connsiteY1" fmla="*/ 0 h 2291863"/>
              <a:gd name="connsiteX2" fmla="*/ 3168855 w 3550840"/>
              <a:gd name="connsiteY2" fmla="*/ 0 h 2291863"/>
              <a:gd name="connsiteX3" fmla="*/ 3550840 w 3550840"/>
              <a:gd name="connsiteY3" fmla="*/ 381985 h 2291863"/>
              <a:gd name="connsiteX4" fmla="*/ 3550840 w 3550840"/>
              <a:gd name="connsiteY4" fmla="*/ 1909878 h 2291863"/>
              <a:gd name="connsiteX5" fmla="*/ 3168855 w 3550840"/>
              <a:gd name="connsiteY5" fmla="*/ 2291863 h 2291863"/>
              <a:gd name="connsiteX6" fmla="*/ 381985 w 3550840"/>
              <a:gd name="connsiteY6" fmla="*/ 2291863 h 2291863"/>
              <a:gd name="connsiteX7" fmla="*/ 0 w 3550840"/>
              <a:gd name="connsiteY7" fmla="*/ 1909878 h 2291863"/>
              <a:gd name="connsiteX8" fmla="*/ 0 w 3550840"/>
              <a:gd name="connsiteY8" fmla="*/ 381985 h 22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0840" h="2291863">
                <a:moveTo>
                  <a:pt x="0" y="381985"/>
                </a:moveTo>
                <a:cubicBezTo>
                  <a:pt x="0" y="171021"/>
                  <a:pt x="171021" y="0"/>
                  <a:pt x="381985" y="0"/>
                </a:cubicBezTo>
                <a:lnTo>
                  <a:pt x="3168855" y="0"/>
                </a:lnTo>
                <a:cubicBezTo>
                  <a:pt x="3379819" y="0"/>
                  <a:pt x="3550840" y="171021"/>
                  <a:pt x="3550840" y="381985"/>
                </a:cubicBezTo>
                <a:lnTo>
                  <a:pt x="3550840" y="1909878"/>
                </a:lnTo>
                <a:cubicBezTo>
                  <a:pt x="3550840" y="2120842"/>
                  <a:pt x="3379819" y="2291863"/>
                  <a:pt x="3168855" y="2291863"/>
                </a:cubicBezTo>
                <a:lnTo>
                  <a:pt x="381985" y="2291863"/>
                </a:lnTo>
                <a:cubicBezTo>
                  <a:pt x="171021" y="2291863"/>
                  <a:pt x="0" y="2120842"/>
                  <a:pt x="0" y="1909878"/>
                </a:cubicBezTo>
                <a:lnTo>
                  <a:pt x="0" y="381985"/>
                </a:lnTo>
                <a:close/>
              </a:path>
            </a:pathLst>
          </a:custGeom>
          <a:solidFill>
            <a:srgbClr val="5F88A1"/>
          </a:solidFill>
          <a:ln w="57150">
            <a:solidFill>
              <a:schemeClr val="bg1"/>
            </a:solidFill>
          </a:ln>
          <a:effectLst>
            <a:innerShdw blurRad="114300">
              <a:prstClr val="black"/>
            </a:innerShdw>
          </a:effectLst>
        </p:spPr>
        <p:style>
          <a:lnRef idx="2">
            <a:schemeClr val="lt1">
              <a:hueOff val="0"/>
              <a:satOff val="0"/>
              <a:lumOff val="0"/>
              <a:alphaOff val="0"/>
            </a:schemeClr>
          </a:lnRef>
          <a:fillRef idx="1">
            <a:schemeClr val="accent6">
              <a:shade val="50000"/>
              <a:hueOff val="0"/>
              <a:satOff val="0"/>
              <a:lumOff val="0"/>
              <a:alphaOff val="0"/>
            </a:schemeClr>
          </a:fillRef>
          <a:effectRef idx="0">
            <a:schemeClr val="accent6">
              <a:shade val="50000"/>
              <a:hueOff val="0"/>
              <a:satOff val="0"/>
              <a:lumOff val="0"/>
              <a:alphaOff val="0"/>
            </a:schemeClr>
          </a:effectRef>
          <a:fontRef idx="minor">
            <a:schemeClr val="lt1"/>
          </a:fontRef>
        </p:style>
        <p:txBody>
          <a:bodyPr spcFirstLastPara="0" vert="horz" wrap="square" lIns="176650" tIns="176650" rIns="176650" bIns="176650" numCol="1" spcCol="1270" anchor="ctr" anchorCtr="0">
            <a:noAutofit/>
          </a:bodyPr>
          <a:lstStyle/>
          <a:p>
            <a:pPr marL="0" lvl="0" indent="0" algn="ctr" defTabSz="755650">
              <a:lnSpc>
                <a:spcPct val="90000"/>
              </a:lnSpc>
              <a:spcBef>
                <a:spcPct val="0"/>
              </a:spcBef>
              <a:spcAft>
                <a:spcPct val="35000"/>
              </a:spcAft>
              <a:buNone/>
            </a:pPr>
            <a:r>
              <a:rPr lang="en-US" sz="2400" b="1" kern="1200" dirty="0">
                <a:latin typeface="Century Gothic" panose="020B0502020202020204" pitchFamily="34" charset="0"/>
              </a:rPr>
              <a:t>REFLECT </a:t>
            </a:r>
          </a:p>
          <a:p>
            <a:pPr marL="0" lvl="0" indent="0" algn="ctr" defTabSz="755650">
              <a:lnSpc>
                <a:spcPct val="90000"/>
              </a:lnSpc>
              <a:spcBef>
                <a:spcPct val="0"/>
              </a:spcBef>
              <a:spcAft>
                <a:spcPct val="35000"/>
              </a:spcAft>
              <a:buNone/>
            </a:pPr>
            <a:r>
              <a:rPr lang="en-US" sz="2000" kern="1200" dirty="0">
                <a:latin typeface="Century Gothic" panose="020B0502020202020204" pitchFamily="34" charset="0"/>
              </a:rPr>
              <a:t>Bring to mind the diversity of those you interact with in your role.</a:t>
            </a:r>
          </a:p>
        </p:txBody>
      </p:sp>
      <p:sp>
        <p:nvSpPr>
          <p:cNvPr id="21" name="Freeform: Shape 20">
            <a:extLst>
              <a:ext uri="{FF2B5EF4-FFF2-40B4-BE49-F238E27FC236}">
                <a16:creationId xmlns:a16="http://schemas.microsoft.com/office/drawing/2014/main" id="{2CD0C54D-372D-4745-B306-43537C6954C7}"/>
              </a:ext>
            </a:extLst>
          </p:cNvPr>
          <p:cNvSpPr/>
          <p:nvPr/>
        </p:nvSpPr>
        <p:spPr>
          <a:xfrm>
            <a:off x="4251006" y="1928306"/>
            <a:ext cx="3550840" cy="2743200"/>
          </a:xfrm>
          <a:custGeom>
            <a:avLst/>
            <a:gdLst>
              <a:gd name="connsiteX0" fmla="*/ 0 w 3550840"/>
              <a:gd name="connsiteY0" fmla="*/ 381985 h 2291863"/>
              <a:gd name="connsiteX1" fmla="*/ 381985 w 3550840"/>
              <a:gd name="connsiteY1" fmla="*/ 0 h 2291863"/>
              <a:gd name="connsiteX2" fmla="*/ 3168855 w 3550840"/>
              <a:gd name="connsiteY2" fmla="*/ 0 h 2291863"/>
              <a:gd name="connsiteX3" fmla="*/ 3550840 w 3550840"/>
              <a:gd name="connsiteY3" fmla="*/ 381985 h 2291863"/>
              <a:gd name="connsiteX4" fmla="*/ 3550840 w 3550840"/>
              <a:gd name="connsiteY4" fmla="*/ 1909878 h 2291863"/>
              <a:gd name="connsiteX5" fmla="*/ 3168855 w 3550840"/>
              <a:gd name="connsiteY5" fmla="*/ 2291863 h 2291863"/>
              <a:gd name="connsiteX6" fmla="*/ 381985 w 3550840"/>
              <a:gd name="connsiteY6" fmla="*/ 2291863 h 2291863"/>
              <a:gd name="connsiteX7" fmla="*/ 0 w 3550840"/>
              <a:gd name="connsiteY7" fmla="*/ 1909878 h 2291863"/>
              <a:gd name="connsiteX8" fmla="*/ 0 w 3550840"/>
              <a:gd name="connsiteY8" fmla="*/ 381985 h 22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0840" h="2291863">
                <a:moveTo>
                  <a:pt x="0" y="381985"/>
                </a:moveTo>
                <a:cubicBezTo>
                  <a:pt x="0" y="171021"/>
                  <a:pt x="171021" y="0"/>
                  <a:pt x="381985" y="0"/>
                </a:cubicBezTo>
                <a:lnTo>
                  <a:pt x="3168855" y="0"/>
                </a:lnTo>
                <a:cubicBezTo>
                  <a:pt x="3379819" y="0"/>
                  <a:pt x="3550840" y="171021"/>
                  <a:pt x="3550840" y="381985"/>
                </a:cubicBezTo>
                <a:lnTo>
                  <a:pt x="3550840" y="1909878"/>
                </a:lnTo>
                <a:cubicBezTo>
                  <a:pt x="3550840" y="2120842"/>
                  <a:pt x="3379819" y="2291863"/>
                  <a:pt x="3168855" y="2291863"/>
                </a:cubicBezTo>
                <a:lnTo>
                  <a:pt x="381985" y="2291863"/>
                </a:lnTo>
                <a:cubicBezTo>
                  <a:pt x="171021" y="2291863"/>
                  <a:pt x="0" y="2120842"/>
                  <a:pt x="0" y="1909878"/>
                </a:cubicBezTo>
                <a:lnTo>
                  <a:pt x="0" y="381985"/>
                </a:lnTo>
                <a:close/>
              </a:path>
            </a:pathLst>
          </a:custGeom>
          <a:solidFill>
            <a:srgbClr val="949C54"/>
          </a:solidFill>
          <a:ln w="57150">
            <a:solidFill>
              <a:schemeClr val="bg1"/>
            </a:solidFill>
          </a:ln>
          <a:effectLst>
            <a:innerShdw blurRad="114300">
              <a:prstClr val="black"/>
            </a:innerShdw>
          </a:effectLst>
        </p:spPr>
        <p:style>
          <a:lnRef idx="2">
            <a:schemeClr val="lt1">
              <a:hueOff val="0"/>
              <a:satOff val="0"/>
              <a:lumOff val="0"/>
              <a:alphaOff val="0"/>
            </a:schemeClr>
          </a:lnRef>
          <a:fillRef idx="1">
            <a:schemeClr val="accent6">
              <a:shade val="50000"/>
              <a:hueOff val="562158"/>
              <a:satOff val="-53080"/>
              <a:lumOff val="36293"/>
              <a:alphaOff val="0"/>
            </a:schemeClr>
          </a:fillRef>
          <a:effectRef idx="0">
            <a:schemeClr val="accent6">
              <a:shade val="50000"/>
              <a:hueOff val="562158"/>
              <a:satOff val="-53080"/>
              <a:lumOff val="36293"/>
              <a:alphaOff val="0"/>
            </a:schemeClr>
          </a:effectRef>
          <a:fontRef idx="minor">
            <a:schemeClr val="lt1"/>
          </a:fontRef>
        </p:style>
        <p:txBody>
          <a:bodyPr spcFirstLastPara="0" vert="horz" wrap="square" lIns="176650" tIns="176650" rIns="176650" bIns="176650" numCol="1" spcCol="1270" anchor="ctr" anchorCtr="0">
            <a:noAutofit/>
          </a:bodyPr>
          <a:lstStyle/>
          <a:p>
            <a:pPr marL="0" lvl="0" indent="0" algn="ctr" defTabSz="755650">
              <a:lnSpc>
                <a:spcPct val="90000"/>
              </a:lnSpc>
              <a:spcBef>
                <a:spcPct val="0"/>
              </a:spcBef>
              <a:spcAft>
                <a:spcPct val="35000"/>
              </a:spcAft>
              <a:buNone/>
            </a:pPr>
            <a:r>
              <a:rPr lang="en-US" sz="2400" b="1" kern="1200" cap="all" baseline="0" dirty="0">
                <a:latin typeface="Century Gothic" panose="020B0502020202020204" pitchFamily="34" charset="0"/>
              </a:rPr>
              <a:t>Recognize </a:t>
            </a:r>
          </a:p>
          <a:p>
            <a:pPr marL="0" lvl="0" indent="0" algn="ctr" defTabSz="755650">
              <a:lnSpc>
                <a:spcPct val="90000"/>
              </a:lnSpc>
              <a:spcBef>
                <a:spcPct val="0"/>
              </a:spcBef>
              <a:spcAft>
                <a:spcPct val="35000"/>
              </a:spcAft>
              <a:buNone/>
            </a:pPr>
            <a:r>
              <a:rPr lang="en-US" sz="2000" kern="1200" dirty="0">
                <a:latin typeface="Century Gothic" panose="020B0502020202020204" pitchFamily="34" charset="0"/>
              </a:rPr>
              <a:t>How are unconscious or conscious power differentials present in these interactions?</a:t>
            </a:r>
            <a:endParaRPr lang="en-US" sz="2000" kern="1200" cap="all" baseline="0" dirty="0">
              <a:latin typeface="Century Gothic" panose="020B0502020202020204" pitchFamily="34" charset="0"/>
            </a:endParaRPr>
          </a:p>
        </p:txBody>
      </p:sp>
      <p:sp>
        <p:nvSpPr>
          <p:cNvPr id="22" name="Freeform: Shape 21">
            <a:extLst>
              <a:ext uri="{FF2B5EF4-FFF2-40B4-BE49-F238E27FC236}">
                <a16:creationId xmlns:a16="http://schemas.microsoft.com/office/drawing/2014/main" id="{73861102-DCCF-4733-AF57-D9913684A003}"/>
              </a:ext>
            </a:extLst>
          </p:cNvPr>
          <p:cNvSpPr/>
          <p:nvPr/>
        </p:nvSpPr>
        <p:spPr>
          <a:xfrm>
            <a:off x="8069504" y="1928306"/>
            <a:ext cx="3550840" cy="2743200"/>
          </a:xfrm>
          <a:custGeom>
            <a:avLst/>
            <a:gdLst>
              <a:gd name="connsiteX0" fmla="*/ 0 w 3550840"/>
              <a:gd name="connsiteY0" fmla="*/ 381985 h 2291863"/>
              <a:gd name="connsiteX1" fmla="*/ 381985 w 3550840"/>
              <a:gd name="connsiteY1" fmla="*/ 0 h 2291863"/>
              <a:gd name="connsiteX2" fmla="*/ 3168855 w 3550840"/>
              <a:gd name="connsiteY2" fmla="*/ 0 h 2291863"/>
              <a:gd name="connsiteX3" fmla="*/ 3550840 w 3550840"/>
              <a:gd name="connsiteY3" fmla="*/ 381985 h 2291863"/>
              <a:gd name="connsiteX4" fmla="*/ 3550840 w 3550840"/>
              <a:gd name="connsiteY4" fmla="*/ 1909878 h 2291863"/>
              <a:gd name="connsiteX5" fmla="*/ 3168855 w 3550840"/>
              <a:gd name="connsiteY5" fmla="*/ 2291863 h 2291863"/>
              <a:gd name="connsiteX6" fmla="*/ 381985 w 3550840"/>
              <a:gd name="connsiteY6" fmla="*/ 2291863 h 2291863"/>
              <a:gd name="connsiteX7" fmla="*/ 0 w 3550840"/>
              <a:gd name="connsiteY7" fmla="*/ 1909878 h 2291863"/>
              <a:gd name="connsiteX8" fmla="*/ 0 w 3550840"/>
              <a:gd name="connsiteY8" fmla="*/ 381985 h 22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0840" h="2291863">
                <a:moveTo>
                  <a:pt x="0" y="381985"/>
                </a:moveTo>
                <a:cubicBezTo>
                  <a:pt x="0" y="171021"/>
                  <a:pt x="171021" y="0"/>
                  <a:pt x="381985" y="0"/>
                </a:cubicBezTo>
                <a:lnTo>
                  <a:pt x="3168855" y="0"/>
                </a:lnTo>
                <a:cubicBezTo>
                  <a:pt x="3379819" y="0"/>
                  <a:pt x="3550840" y="171021"/>
                  <a:pt x="3550840" y="381985"/>
                </a:cubicBezTo>
                <a:lnTo>
                  <a:pt x="3550840" y="1909878"/>
                </a:lnTo>
                <a:cubicBezTo>
                  <a:pt x="3550840" y="2120842"/>
                  <a:pt x="3379819" y="2291863"/>
                  <a:pt x="3168855" y="2291863"/>
                </a:cubicBezTo>
                <a:lnTo>
                  <a:pt x="381985" y="2291863"/>
                </a:lnTo>
                <a:cubicBezTo>
                  <a:pt x="171021" y="2291863"/>
                  <a:pt x="0" y="2120842"/>
                  <a:pt x="0" y="1909878"/>
                </a:cubicBezTo>
                <a:lnTo>
                  <a:pt x="0" y="381985"/>
                </a:lnTo>
                <a:close/>
              </a:path>
            </a:pathLst>
          </a:custGeom>
          <a:solidFill>
            <a:srgbClr val="E98C35"/>
          </a:solidFill>
          <a:ln w="57150">
            <a:solidFill>
              <a:schemeClr val="bg1"/>
            </a:solidFill>
          </a:ln>
          <a:effectLst>
            <a:innerShdw blurRad="114300">
              <a:prstClr val="black"/>
            </a:innerShdw>
          </a:effectLst>
        </p:spPr>
        <p:style>
          <a:lnRef idx="2">
            <a:schemeClr val="lt1">
              <a:hueOff val="0"/>
              <a:satOff val="0"/>
              <a:lumOff val="0"/>
              <a:alphaOff val="0"/>
            </a:schemeClr>
          </a:lnRef>
          <a:fillRef idx="1">
            <a:schemeClr val="accent6">
              <a:shade val="50000"/>
              <a:hueOff val="562158"/>
              <a:satOff val="-53080"/>
              <a:lumOff val="36293"/>
              <a:alphaOff val="0"/>
            </a:schemeClr>
          </a:fillRef>
          <a:effectRef idx="0">
            <a:schemeClr val="accent6">
              <a:shade val="50000"/>
              <a:hueOff val="562158"/>
              <a:satOff val="-53080"/>
              <a:lumOff val="36293"/>
              <a:alphaOff val="0"/>
            </a:schemeClr>
          </a:effectRef>
          <a:fontRef idx="minor">
            <a:schemeClr val="lt1"/>
          </a:fontRef>
        </p:style>
        <p:txBody>
          <a:bodyPr spcFirstLastPara="0" vert="horz" wrap="square" lIns="176650" tIns="176650" rIns="176650" bIns="176650" numCol="1" spcCol="1270" anchor="ctr" anchorCtr="0">
            <a:noAutofit/>
          </a:bodyPr>
          <a:lstStyle/>
          <a:p>
            <a:pPr marL="0" lvl="0" indent="0" algn="ctr" defTabSz="755650">
              <a:lnSpc>
                <a:spcPct val="90000"/>
              </a:lnSpc>
              <a:spcBef>
                <a:spcPct val="0"/>
              </a:spcBef>
              <a:spcAft>
                <a:spcPct val="35000"/>
              </a:spcAft>
              <a:buNone/>
            </a:pPr>
            <a:r>
              <a:rPr lang="en-US" sz="2400" b="1" kern="1200" dirty="0">
                <a:latin typeface="Century Gothic" panose="020B0502020202020204" pitchFamily="34" charset="0"/>
              </a:rPr>
              <a:t>RESPOND </a:t>
            </a:r>
          </a:p>
          <a:p>
            <a:pPr marL="0" lvl="0" indent="0" algn="ctr" defTabSz="755650">
              <a:lnSpc>
                <a:spcPct val="90000"/>
              </a:lnSpc>
              <a:spcBef>
                <a:spcPct val="0"/>
              </a:spcBef>
              <a:spcAft>
                <a:spcPct val="35000"/>
              </a:spcAft>
              <a:buNone/>
            </a:pPr>
            <a:r>
              <a:rPr lang="en-US" sz="2000" kern="1200" dirty="0">
                <a:latin typeface="Century Gothic"/>
                <a:cs typeface="Calibri"/>
              </a:rPr>
              <a:t>Identify 1-3 actions you can take to more effectively share power (to better understand and be responsive to needs &amp; preferences) of those different from you.</a:t>
            </a:r>
            <a:endParaRPr lang="en-US" sz="2000" kern="1200" dirty="0"/>
          </a:p>
        </p:txBody>
      </p:sp>
      <p:sp>
        <p:nvSpPr>
          <p:cNvPr id="4" name="Title 1">
            <a:extLst>
              <a:ext uri="{FF2B5EF4-FFF2-40B4-BE49-F238E27FC236}">
                <a16:creationId xmlns:a16="http://schemas.microsoft.com/office/drawing/2014/main" id="{FE6E4163-F99F-4879-8511-9AC9FFA5515D}"/>
              </a:ext>
            </a:extLst>
          </p:cNvPr>
          <p:cNvSpPr txBox="1">
            <a:spLocks/>
          </p:cNvSpPr>
          <p:nvPr/>
        </p:nvSpPr>
        <p:spPr>
          <a:xfrm flipV="1">
            <a:off x="0" y="22311"/>
            <a:ext cx="7565420" cy="1332946"/>
          </a:xfrm>
          <a:prstGeom prst="snip2SameRect">
            <a:avLst>
              <a:gd name="adj1" fmla="val 50000"/>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5" name="TextBox 4">
            <a:extLst>
              <a:ext uri="{FF2B5EF4-FFF2-40B4-BE49-F238E27FC236}">
                <a16:creationId xmlns:a16="http://schemas.microsoft.com/office/drawing/2014/main" id="{200BD975-47D2-4376-AF60-55FD3946FEF9}"/>
              </a:ext>
            </a:extLst>
          </p:cNvPr>
          <p:cNvSpPr txBox="1"/>
          <p:nvPr/>
        </p:nvSpPr>
        <p:spPr>
          <a:xfrm>
            <a:off x="-35608" y="427181"/>
            <a:ext cx="7565421"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lang="en-US" sz="3600" b="1" cap="all" spc="-8" dirty="0">
                <a:latin typeface="Century Gothic" panose="020B0502020202020204" pitchFamily="34" charset="0"/>
              </a:rPr>
              <a:t>cultural HUMILITY ACTIVITY…</a:t>
            </a:r>
            <a:endParaRPr kumimoji="0" lang="en-US" sz="800" b="1" i="0" u="none" strike="noStrike" kern="1200" cap="all" spc="0" normalizeH="0" baseline="0" noProof="0" dirty="0">
              <a:ln>
                <a:noFill/>
              </a:ln>
              <a:effectLst/>
              <a:uLnTx/>
              <a:uFillTx/>
              <a:latin typeface="Century Gothic" panose="020B0502020202020204" pitchFamily="34" charset="0"/>
            </a:endParaRPr>
          </a:p>
        </p:txBody>
      </p:sp>
      <p:grpSp>
        <p:nvGrpSpPr>
          <p:cNvPr id="23" name="Group 22">
            <a:extLst>
              <a:ext uri="{FF2B5EF4-FFF2-40B4-BE49-F238E27FC236}">
                <a16:creationId xmlns:a16="http://schemas.microsoft.com/office/drawing/2014/main" id="{C8B56E43-CAC9-4690-A095-3D2251A19AAF}"/>
              </a:ext>
            </a:extLst>
          </p:cNvPr>
          <p:cNvGrpSpPr/>
          <p:nvPr/>
        </p:nvGrpSpPr>
        <p:grpSpPr>
          <a:xfrm>
            <a:off x="4790344" y="1188792"/>
            <a:ext cx="2001522" cy="219735"/>
            <a:chOff x="6927990" y="1130798"/>
            <a:chExt cx="2001522" cy="219735"/>
          </a:xfrm>
        </p:grpSpPr>
        <p:sp>
          <p:nvSpPr>
            <p:cNvPr id="24" name="Flowchart: Connector 23">
              <a:extLst>
                <a:ext uri="{FF2B5EF4-FFF2-40B4-BE49-F238E27FC236}">
                  <a16:creationId xmlns:a16="http://schemas.microsoft.com/office/drawing/2014/main" id="{F4C1DD5F-28FE-44A4-AE54-68883DB904E8}"/>
                </a:ext>
              </a:extLst>
            </p:cNvPr>
            <p:cNvSpPr/>
            <p:nvPr/>
          </p:nvSpPr>
          <p:spPr>
            <a:xfrm>
              <a:off x="7287034" y="1130798"/>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5" name="Flowchart: Connector 24">
              <a:extLst>
                <a:ext uri="{FF2B5EF4-FFF2-40B4-BE49-F238E27FC236}">
                  <a16:creationId xmlns:a16="http://schemas.microsoft.com/office/drawing/2014/main" id="{AA1CE74B-90C4-422C-8F9A-19D87AC77E10}"/>
                </a:ext>
              </a:extLst>
            </p:cNvPr>
            <p:cNvSpPr/>
            <p:nvPr/>
          </p:nvSpPr>
          <p:spPr>
            <a:xfrm>
              <a:off x="7646078" y="1130798"/>
              <a:ext cx="241560" cy="219735"/>
            </a:xfrm>
            <a:prstGeom prst="flowChartConnector">
              <a:avLst/>
            </a:prstGeom>
            <a:solidFill>
              <a:srgbClr val="D7807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6" name="Flowchart: Connector 25">
              <a:extLst>
                <a:ext uri="{FF2B5EF4-FFF2-40B4-BE49-F238E27FC236}">
                  <a16:creationId xmlns:a16="http://schemas.microsoft.com/office/drawing/2014/main" id="{3962A36F-0114-48E8-B408-0DFCF9D6F7AB}"/>
                </a:ext>
              </a:extLst>
            </p:cNvPr>
            <p:cNvSpPr/>
            <p:nvPr/>
          </p:nvSpPr>
          <p:spPr>
            <a:xfrm>
              <a:off x="8005121" y="1130798"/>
              <a:ext cx="241560" cy="219735"/>
            </a:xfrm>
            <a:prstGeom prst="flowChartConnector">
              <a:avLst/>
            </a:prstGeom>
            <a:solidFill>
              <a:srgbClr val="89A3C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7" name="Flowchart: Connector 26">
              <a:extLst>
                <a:ext uri="{FF2B5EF4-FFF2-40B4-BE49-F238E27FC236}">
                  <a16:creationId xmlns:a16="http://schemas.microsoft.com/office/drawing/2014/main" id="{3AA29AF5-21BE-4E4A-A197-30075E5E9353}"/>
                </a:ext>
              </a:extLst>
            </p:cNvPr>
            <p:cNvSpPr/>
            <p:nvPr/>
          </p:nvSpPr>
          <p:spPr>
            <a:xfrm>
              <a:off x="6927990" y="1130798"/>
              <a:ext cx="241560" cy="219735"/>
            </a:xfrm>
            <a:prstGeom prst="flowChartConnector">
              <a:avLst/>
            </a:prstGeom>
            <a:solidFill>
              <a:srgbClr val="E4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8" name="Flowchart: Connector 12">
              <a:extLst>
                <a:ext uri="{FF2B5EF4-FFF2-40B4-BE49-F238E27FC236}">
                  <a16:creationId xmlns:a16="http://schemas.microsoft.com/office/drawing/2014/main" id="{241DD991-29F4-4C50-ACB2-B24B7AF89111}"/>
                </a:ext>
              </a:extLst>
            </p:cNvPr>
            <p:cNvSpPr/>
            <p:nvPr/>
          </p:nvSpPr>
          <p:spPr>
            <a:xfrm>
              <a:off x="8328909" y="1130798"/>
              <a:ext cx="241560" cy="219735"/>
            </a:xfrm>
            <a:prstGeom prst="flowChartConnector">
              <a:avLst/>
            </a:prstGeom>
            <a:solidFill>
              <a:srgbClr val="DB96C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9" name="Flowchart: Connector 13">
              <a:extLst>
                <a:ext uri="{FF2B5EF4-FFF2-40B4-BE49-F238E27FC236}">
                  <a16:creationId xmlns:a16="http://schemas.microsoft.com/office/drawing/2014/main" id="{84123008-799C-436A-9105-CAA8A76D87F9}"/>
                </a:ext>
              </a:extLst>
            </p:cNvPr>
            <p:cNvSpPr/>
            <p:nvPr/>
          </p:nvSpPr>
          <p:spPr>
            <a:xfrm>
              <a:off x="8687952" y="1130798"/>
              <a:ext cx="241560" cy="219735"/>
            </a:xfrm>
            <a:prstGeom prst="flowChartConnector">
              <a:avLst/>
            </a:prstGeom>
            <a:solidFill>
              <a:srgbClr val="EE984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grpSp>
    </p:spTree>
    <p:extLst>
      <p:ext uri="{BB962C8B-B14F-4D97-AF65-F5344CB8AC3E}">
        <p14:creationId xmlns:p14="http://schemas.microsoft.com/office/powerpoint/2010/main" val="196854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BB22812D-2889-4983-8EB4-6D992D35EE50}"/>
              </a:ext>
            </a:extLst>
          </p:cNvPr>
          <p:cNvSpPr/>
          <p:nvPr/>
        </p:nvSpPr>
        <p:spPr>
          <a:xfrm>
            <a:off x="0" y="622461"/>
            <a:ext cx="4583575" cy="4722471"/>
          </a:xfrm>
          <a:prstGeom prst="homePlate">
            <a:avLst>
              <a:gd name="adj" fmla="val 17172"/>
            </a:avLst>
          </a:prstGeom>
          <a:solidFill>
            <a:schemeClr val="bg1">
              <a:lumMod val="8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4BF4F59E-EDF3-7B4F-AB69-C551AE060247}"/>
              </a:ext>
            </a:extLst>
          </p:cNvPr>
          <p:cNvGraphicFramePr>
            <a:graphicFrameLocks noGrp="1" noChangeAspect="1"/>
          </p:cNvGraphicFramePr>
          <p:nvPr>
            <p:ph idx="4294967295"/>
            <p:extLst>
              <p:ext uri="{D42A27DB-BD31-4B8C-83A1-F6EECF244321}">
                <p14:modId xmlns:p14="http://schemas.microsoft.com/office/powerpoint/2010/main" val="3830920564"/>
              </p:ext>
            </p:extLst>
          </p:nvPr>
        </p:nvGraphicFramePr>
        <p:xfrm>
          <a:off x="5308600" y="261938"/>
          <a:ext cx="6883400" cy="5443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BD169B2-D3D8-C642-9F7A-C622B1DCF761}"/>
              </a:ext>
            </a:extLst>
          </p:cNvPr>
          <p:cNvSpPr txBox="1"/>
          <p:nvPr/>
        </p:nvSpPr>
        <p:spPr>
          <a:xfrm flipH="1">
            <a:off x="302583" y="5498663"/>
            <a:ext cx="5907717" cy="307777"/>
          </a:xfrm>
          <a:prstGeom prst="rect">
            <a:avLst/>
          </a:prstGeom>
          <a:noFill/>
        </p:spPr>
        <p:txBody>
          <a:bodyPr wrap="square" rtlCol="0">
            <a:spAutoFit/>
          </a:bodyPr>
          <a:lstStyle/>
          <a:p>
            <a:pPr algn="ctr" defTabSz="457189"/>
            <a:r>
              <a:rPr lang="en-US" sz="1400">
                <a:solidFill>
                  <a:prstClr val="black"/>
                </a:solidFill>
                <a:latin typeface="Century Gothic" panose="020B0502020202020204" pitchFamily="34" charset="0"/>
              </a:rPr>
              <a:t>Source:  Substance Abuse Mental Health Services Administration</a:t>
            </a:r>
            <a:endParaRPr lang="en-US" sz="2400">
              <a:solidFill>
                <a:prstClr val="black"/>
              </a:solidFill>
              <a:latin typeface="Century Gothic" panose="020B0502020202020204" pitchFamily="34" charset="0"/>
            </a:endParaRPr>
          </a:p>
        </p:txBody>
      </p:sp>
      <p:sp>
        <p:nvSpPr>
          <p:cNvPr id="13" name="Rectangle 12">
            <a:extLst>
              <a:ext uri="{FF2B5EF4-FFF2-40B4-BE49-F238E27FC236}">
                <a16:creationId xmlns:a16="http://schemas.microsoft.com/office/drawing/2014/main" id="{E873C492-D990-4346-995F-3457D8885FF1}"/>
              </a:ext>
            </a:extLst>
          </p:cNvPr>
          <p:cNvSpPr/>
          <p:nvPr/>
        </p:nvSpPr>
        <p:spPr>
          <a:xfrm>
            <a:off x="7740235" y="4859244"/>
            <a:ext cx="2020128" cy="584775"/>
          </a:xfrm>
          <a:prstGeom prst="rect">
            <a:avLst/>
          </a:prstGeom>
        </p:spPr>
        <p:txBody>
          <a:bodyPr wrap="square">
            <a:spAutoFit/>
          </a:bodyPr>
          <a:lstStyle/>
          <a:p>
            <a:pPr lvl="0" algn="ctr">
              <a:buNone/>
            </a:pPr>
            <a:r>
              <a:rPr lang="en-US" sz="1600" b="1" cap="all" dirty="0">
                <a:solidFill>
                  <a:sysClr val="window" lastClr="FFFFFF"/>
                </a:solidFill>
                <a:latin typeface="Century Gothic" panose="020B0502020202020204" pitchFamily="34" charset="0"/>
              </a:rPr>
              <a:t>Collaboration &amp; Mutuality</a:t>
            </a:r>
            <a:endParaRPr lang="en-US" sz="1600" dirty="0">
              <a:latin typeface="Century Gothic" panose="020B0502020202020204" pitchFamily="34" charset="0"/>
            </a:endParaRPr>
          </a:p>
        </p:txBody>
      </p:sp>
      <p:sp>
        <p:nvSpPr>
          <p:cNvPr id="14" name="Rectangle 13">
            <a:extLst>
              <a:ext uri="{FF2B5EF4-FFF2-40B4-BE49-F238E27FC236}">
                <a16:creationId xmlns:a16="http://schemas.microsoft.com/office/drawing/2014/main" id="{86A0C11B-7B04-4C1F-ABF8-1F392EE6165F}"/>
              </a:ext>
            </a:extLst>
          </p:cNvPr>
          <p:cNvSpPr/>
          <p:nvPr/>
        </p:nvSpPr>
        <p:spPr>
          <a:xfrm>
            <a:off x="9589592" y="3582810"/>
            <a:ext cx="1853452" cy="830997"/>
          </a:xfrm>
          <a:prstGeom prst="rect">
            <a:avLst/>
          </a:prstGeom>
        </p:spPr>
        <p:txBody>
          <a:bodyPr wrap="square">
            <a:spAutoFit/>
          </a:bodyPr>
          <a:lstStyle/>
          <a:p>
            <a:pPr lvl="0" algn="ctr">
              <a:buNone/>
            </a:pPr>
            <a:r>
              <a:rPr lang="en-US" sz="1600" b="1" cap="all" dirty="0">
                <a:solidFill>
                  <a:sysClr val="window" lastClr="FFFFFF"/>
                </a:solidFill>
                <a:latin typeface="Century Gothic" panose="020B0502020202020204" pitchFamily="34" charset="0"/>
              </a:rPr>
              <a:t>Restoring Power, Voice </a:t>
            </a:r>
          </a:p>
          <a:p>
            <a:pPr lvl="0" algn="ctr">
              <a:buNone/>
            </a:pPr>
            <a:r>
              <a:rPr lang="en-US" sz="1600" b="1" cap="all" dirty="0">
                <a:solidFill>
                  <a:sysClr val="window" lastClr="FFFFFF"/>
                </a:solidFill>
                <a:latin typeface="Century Gothic" panose="020B0502020202020204" pitchFamily="34" charset="0"/>
              </a:rPr>
              <a:t>&amp; Choice</a:t>
            </a:r>
            <a:endParaRPr lang="en-US" sz="1600" dirty="0">
              <a:latin typeface="Century Gothic" panose="020B0502020202020204" pitchFamily="34" charset="0"/>
            </a:endParaRPr>
          </a:p>
        </p:txBody>
      </p:sp>
      <p:sp>
        <p:nvSpPr>
          <p:cNvPr id="15" name="Rectangle 14">
            <a:extLst>
              <a:ext uri="{FF2B5EF4-FFF2-40B4-BE49-F238E27FC236}">
                <a16:creationId xmlns:a16="http://schemas.microsoft.com/office/drawing/2014/main" id="{3176E77D-A607-4D88-AC78-1CB25018EB35}"/>
              </a:ext>
            </a:extLst>
          </p:cNvPr>
          <p:cNvSpPr/>
          <p:nvPr/>
        </p:nvSpPr>
        <p:spPr>
          <a:xfrm>
            <a:off x="9683936" y="1706368"/>
            <a:ext cx="1853452" cy="584775"/>
          </a:xfrm>
          <a:prstGeom prst="rect">
            <a:avLst/>
          </a:prstGeom>
        </p:spPr>
        <p:txBody>
          <a:bodyPr wrap="square">
            <a:spAutoFit/>
          </a:bodyPr>
          <a:lstStyle/>
          <a:p>
            <a:pPr lvl="0" algn="ctr">
              <a:buNone/>
            </a:pPr>
            <a:r>
              <a:rPr lang="en-US" sz="1600" b="1" dirty="0">
                <a:solidFill>
                  <a:sysClr val="window" lastClr="FFFFFF"/>
                </a:solidFill>
                <a:latin typeface="Century Gothic" panose="020B0502020202020204" pitchFamily="34" charset="0"/>
              </a:rPr>
              <a:t>TRUST &amp; TRANSPARENCY</a:t>
            </a:r>
            <a:endParaRPr lang="en-US" sz="1600" dirty="0">
              <a:latin typeface="Century Gothic" panose="020B0502020202020204" pitchFamily="34" charset="0"/>
            </a:endParaRPr>
          </a:p>
        </p:txBody>
      </p:sp>
      <p:sp>
        <p:nvSpPr>
          <p:cNvPr id="16" name="Rectangle 15">
            <a:extLst>
              <a:ext uri="{FF2B5EF4-FFF2-40B4-BE49-F238E27FC236}">
                <a16:creationId xmlns:a16="http://schemas.microsoft.com/office/drawing/2014/main" id="{91D71515-D3AB-4EDE-AB14-12182C53EE5A}"/>
              </a:ext>
            </a:extLst>
          </p:cNvPr>
          <p:cNvSpPr/>
          <p:nvPr/>
        </p:nvSpPr>
        <p:spPr>
          <a:xfrm>
            <a:off x="7720248" y="2499021"/>
            <a:ext cx="2060103" cy="1015663"/>
          </a:xfrm>
          <a:prstGeom prst="rect">
            <a:avLst/>
          </a:prstGeom>
        </p:spPr>
        <p:txBody>
          <a:bodyPr wrap="square">
            <a:spAutoFit/>
          </a:bodyPr>
          <a:lstStyle/>
          <a:p>
            <a:pPr lvl="0" algn="ctr">
              <a:buNone/>
            </a:pPr>
            <a:r>
              <a:rPr lang="en-US" sz="2000" b="1" cap="all" dirty="0">
                <a:solidFill>
                  <a:sysClr val="window" lastClr="FFFFFF"/>
                </a:solidFill>
                <a:latin typeface="Century Gothic" panose="020B0502020202020204" pitchFamily="34" charset="0"/>
              </a:rPr>
              <a:t>Trauma Responsive Care</a:t>
            </a:r>
            <a:endParaRPr lang="en-US" sz="2000" cap="all" dirty="0">
              <a:latin typeface="Century Gothic" panose="020B0502020202020204" pitchFamily="34" charset="0"/>
            </a:endParaRPr>
          </a:p>
        </p:txBody>
      </p:sp>
      <p:sp>
        <p:nvSpPr>
          <p:cNvPr id="45" name="TextBox 44">
            <a:extLst>
              <a:ext uri="{FF2B5EF4-FFF2-40B4-BE49-F238E27FC236}">
                <a16:creationId xmlns:a16="http://schemas.microsoft.com/office/drawing/2014/main" id="{3C64E435-2A95-48CE-9048-B8DA1C66AC8F}"/>
              </a:ext>
            </a:extLst>
          </p:cNvPr>
          <p:cNvSpPr txBox="1"/>
          <p:nvPr/>
        </p:nvSpPr>
        <p:spPr>
          <a:xfrm>
            <a:off x="430924" y="1479586"/>
            <a:ext cx="3597065"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cap="all" dirty="0">
                <a:latin typeface="Century Gothic"/>
                <a:cs typeface="Arial"/>
              </a:rPr>
              <a:t>Reflection...</a:t>
            </a:r>
          </a:p>
          <a:p>
            <a:r>
              <a:rPr lang="en-US" sz="2400" dirty="0">
                <a:latin typeface="Century Gothic"/>
                <a:cs typeface="Arial"/>
              </a:rPr>
              <a:t>Select a core value and identify how you can grow this in your place of work</a:t>
            </a:r>
          </a:p>
          <a:p>
            <a:endParaRPr lang="en-US" sz="2400" dirty="0">
              <a:latin typeface="Century Gothic"/>
              <a:cs typeface="Arial"/>
            </a:endParaRPr>
          </a:p>
        </p:txBody>
      </p:sp>
      <p:grpSp>
        <p:nvGrpSpPr>
          <p:cNvPr id="26" name="Group 25">
            <a:extLst>
              <a:ext uri="{FF2B5EF4-FFF2-40B4-BE49-F238E27FC236}">
                <a16:creationId xmlns:a16="http://schemas.microsoft.com/office/drawing/2014/main" id="{6E6A605B-ED42-49D8-B65F-D21FDCC178EE}"/>
              </a:ext>
            </a:extLst>
          </p:cNvPr>
          <p:cNvGrpSpPr/>
          <p:nvPr/>
        </p:nvGrpSpPr>
        <p:grpSpPr>
          <a:xfrm>
            <a:off x="533850" y="3596729"/>
            <a:ext cx="2001522" cy="219735"/>
            <a:chOff x="6927990" y="1130798"/>
            <a:chExt cx="2001522" cy="219735"/>
          </a:xfrm>
        </p:grpSpPr>
        <p:sp>
          <p:nvSpPr>
            <p:cNvPr id="27" name="Flowchart: Connector 26">
              <a:extLst>
                <a:ext uri="{FF2B5EF4-FFF2-40B4-BE49-F238E27FC236}">
                  <a16:creationId xmlns:a16="http://schemas.microsoft.com/office/drawing/2014/main" id="{B6532B8A-DCBB-4D08-9C7A-3119B6B35904}"/>
                </a:ext>
              </a:extLst>
            </p:cNvPr>
            <p:cNvSpPr/>
            <p:nvPr/>
          </p:nvSpPr>
          <p:spPr>
            <a:xfrm>
              <a:off x="7287034" y="1130798"/>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8" name="Flowchart: Connector 27">
              <a:extLst>
                <a:ext uri="{FF2B5EF4-FFF2-40B4-BE49-F238E27FC236}">
                  <a16:creationId xmlns:a16="http://schemas.microsoft.com/office/drawing/2014/main" id="{16599ED0-1EBE-4C0F-9D3B-BFAB42B0406C}"/>
                </a:ext>
              </a:extLst>
            </p:cNvPr>
            <p:cNvSpPr/>
            <p:nvPr/>
          </p:nvSpPr>
          <p:spPr>
            <a:xfrm>
              <a:off x="7646078" y="1130798"/>
              <a:ext cx="241560" cy="219735"/>
            </a:xfrm>
            <a:prstGeom prst="flowChartConnector">
              <a:avLst/>
            </a:prstGeom>
            <a:solidFill>
              <a:srgbClr val="D7807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29" name="Flowchart: Connector 28">
              <a:extLst>
                <a:ext uri="{FF2B5EF4-FFF2-40B4-BE49-F238E27FC236}">
                  <a16:creationId xmlns:a16="http://schemas.microsoft.com/office/drawing/2014/main" id="{51E3D691-35B0-4AC0-82A7-54F57430F6C2}"/>
                </a:ext>
              </a:extLst>
            </p:cNvPr>
            <p:cNvSpPr/>
            <p:nvPr/>
          </p:nvSpPr>
          <p:spPr>
            <a:xfrm>
              <a:off x="8005121" y="1130798"/>
              <a:ext cx="241560" cy="219735"/>
            </a:xfrm>
            <a:prstGeom prst="flowChartConnector">
              <a:avLst/>
            </a:prstGeom>
            <a:solidFill>
              <a:srgbClr val="89A3C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30" name="Flowchart: Connector 29">
              <a:extLst>
                <a:ext uri="{FF2B5EF4-FFF2-40B4-BE49-F238E27FC236}">
                  <a16:creationId xmlns:a16="http://schemas.microsoft.com/office/drawing/2014/main" id="{9252CC11-0246-4C5D-BAC1-E2D16B5FD358}"/>
                </a:ext>
              </a:extLst>
            </p:cNvPr>
            <p:cNvSpPr/>
            <p:nvPr/>
          </p:nvSpPr>
          <p:spPr>
            <a:xfrm>
              <a:off x="6927990" y="1130798"/>
              <a:ext cx="241560" cy="219735"/>
            </a:xfrm>
            <a:prstGeom prst="flowChartConnector">
              <a:avLst/>
            </a:prstGeom>
            <a:solidFill>
              <a:srgbClr val="E4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31" name="Flowchart: Connector 12">
              <a:extLst>
                <a:ext uri="{FF2B5EF4-FFF2-40B4-BE49-F238E27FC236}">
                  <a16:creationId xmlns:a16="http://schemas.microsoft.com/office/drawing/2014/main" id="{1EB53279-E912-4AB0-863F-A2486C4E22E2}"/>
                </a:ext>
              </a:extLst>
            </p:cNvPr>
            <p:cNvSpPr/>
            <p:nvPr/>
          </p:nvSpPr>
          <p:spPr>
            <a:xfrm>
              <a:off x="8328909" y="1130798"/>
              <a:ext cx="241560" cy="219735"/>
            </a:xfrm>
            <a:prstGeom prst="flowChartConnector">
              <a:avLst/>
            </a:prstGeom>
            <a:solidFill>
              <a:srgbClr val="DB96C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sp>
          <p:nvSpPr>
            <p:cNvPr id="32" name="Flowchart: Connector 13">
              <a:extLst>
                <a:ext uri="{FF2B5EF4-FFF2-40B4-BE49-F238E27FC236}">
                  <a16:creationId xmlns:a16="http://schemas.microsoft.com/office/drawing/2014/main" id="{DFC846D7-B897-4677-8FC5-E96474DB168C}"/>
                </a:ext>
              </a:extLst>
            </p:cNvPr>
            <p:cNvSpPr/>
            <p:nvPr/>
          </p:nvSpPr>
          <p:spPr>
            <a:xfrm>
              <a:off x="8687952" y="1130798"/>
              <a:ext cx="241560" cy="219735"/>
            </a:xfrm>
            <a:prstGeom prst="flowChartConnector">
              <a:avLst/>
            </a:prstGeom>
            <a:solidFill>
              <a:srgbClr val="EE984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a:solidFill>
                  <a:prstClr val="white"/>
                </a:solidFill>
                <a:latin typeface="Calibri" panose="020F0502020204030204"/>
              </a:endParaRPr>
            </a:p>
          </p:txBody>
        </p:sp>
      </p:grpSp>
    </p:spTree>
    <p:extLst>
      <p:ext uri="{BB962C8B-B14F-4D97-AF65-F5344CB8AC3E}">
        <p14:creationId xmlns:p14="http://schemas.microsoft.com/office/powerpoint/2010/main" val="753087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0A90FAB-B2C8-4A8E-A16A-090D654954F1}"/>
              </a:ext>
            </a:extLst>
          </p:cNvPr>
          <p:cNvSpPr txBox="1">
            <a:spLocks/>
          </p:cNvSpPr>
          <p:nvPr/>
        </p:nvSpPr>
        <p:spPr>
          <a:xfrm flipH="1" flipV="1">
            <a:off x="565484" y="335666"/>
            <a:ext cx="11626515" cy="5220508"/>
          </a:xfrm>
          <a:prstGeom prst="snip1Rect">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6" name="Title 1">
            <a:extLst>
              <a:ext uri="{FF2B5EF4-FFF2-40B4-BE49-F238E27FC236}">
                <a16:creationId xmlns:a16="http://schemas.microsoft.com/office/drawing/2014/main" id="{BCC85FEB-3669-41AA-B1D3-3B8AD1409D1E}"/>
              </a:ext>
            </a:extLst>
          </p:cNvPr>
          <p:cNvSpPr txBox="1">
            <a:spLocks/>
          </p:cNvSpPr>
          <p:nvPr/>
        </p:nvSpPr>
        <p:spPr>
          <a:xfrm flipV="1">
            <a:off x="-40512" y="0"/>
            <a:ext cx="5249120"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AF01744A-4B40-4508-AA36-9B733AC7F802}"/>
              </a:ext>
            </a:extLst>
          </p:cNvPr>
          <p:cNvSpPr txBox="1"/>
          <p:nvPr/>
        </p:nvSpPr>
        <p:spPr>
          <a:xfrm>
            <a:off x="119608" y="141067"/>
            <a:ext cx="4180038"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noProof="0" dirty="0">
                <a:ln>
                  <a:noFill/>
                </a:ln>
                <a:effectLst/>
                <a:uLnTx/>
                <a:uFillTx/>
                <a:latin typeface="Century Gothic" panose="020B0502020202020204" pitchFamily="34" charset="0"/>
                <a:ea typeface="+mn-ea"/>
                <a:cs typeface="+mn-cs"/>
              </a:rPr>
              <a:t>the</a:t>
            </a:r>
            <a:r>
              <a:rPr kumimoji="0" lang="en-US" sz="3600" b="1" i="0" u="none" strike="noStrike" kern="1200" cap="all" spc="0" normalizeH="0" baseline="0" noProof="0" dirty="0">
                <a:ln>
                  <a:noFill/>
                </a:ln>
                <a:effectLst/>
                <a:uLnTx/>
                <a:uFillTx/>
                <a:latin typeface="Century Gothic" panose="020B0502020202020204" pitchFamily="34" charset="0"/>
                <a:ea typeface="+mn-ea"/>
                <a:cs typeface="+mn-cs"/>
              </a:rPr>
              <a:t> 3</a:t>
            </a:r>
            <a:r>
              <a:rPr kumimoji="0" lang="en-US" sz="3600" b="1" i="0" u="none" strike="noStrike" kern="1200" spc="0" normalizeH="0" baseline="30000" noProof="0" dirty="0">
                <a:ln>
                  <a:noFill/>
                </a:ln>
                <a:effectLst/>
                <a:uLnTx/>
                <a:uFillTx/>
                <a:latin typeface="Century Gothic" panose="020B0502020202020204" pitchFamily="34" charset="0"/>
                <a:ea typeface="+mn-ea"/>
                <a:cs typeface="+mn-cs"/>
              </a:rPr>
              <a:t>rd</a:t>
            </a:r>
            <a:r>
              <a:rPr kumimoji="0" lang="en-US" sz="3600" b="1" i="0" u="none" strike="noStrike" kern="1200" cap="all" spc="0" normalizeH="0" baseline="0" noProof="0" dirty="0">
                <a:ln>
                  <a:noFill/>
                </a:ln>
                <a:effectLst/>
                <a:uLnTx/>
                <a:uFillTx/>
                <a:latin typeface="Century Gothic" panose="020B0502020202020204" pitchFamily="34" charset="0"/>
                <a:ea typeface="+mn-ea"/>
                <a:cs typeface="+mn-cs"/>
              </a:rPr>
              <a:t> Shift…</a:t>
            </a:r>
            <a:endParaRPr kumimoji="0" lang="en-US" sz="1600" b="1" i="0" u="none" strike="noStrike" kern="1200" cap="all" spc="0" normalizeH="0" baseline="0" noProof="0" dirty="0">
              <a:ln>
                <a:noFill/>
              </a:ln>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2CF60F96-D7B1-4840-9EE9-F5308E3CDADF}"/>
              </a:ext>
            </a:extLst>
          </p:cNvPr>
          <p:cNvSpPr>
            <a:spLocks noGrp="1"/>
          </p:cNvSpPr>
          <p:nvPr>
            <p:ph idx="4294967295"/>
          </p:nvPr>
        </p:nvSpPr>
        <p:spPr>
          <a:xfrm>
            <a:off x="565484" y="1348129"/>
            <a:ext cx="6423025" cy="3403600"/>
          </a:xfrm>
          <a:prstGeom prst="rect">
            <a:avLst/>
          </a:prstGeom>
          <a:noFill/>
          <a:effectLst/>
        </p:spPr>
        <p:txBody>
          <a:bodyPr anchor="ctr">
            <a:normAutofit/>
          </a:bodyPr>
          <a:lstStyle/>
          <a:p>
            <a:pPr marL="0" indent="0" algn="ctr">
              <a:lnSpc>
                <a:spcPct val="150000"/>
              </a:lnSpc>
              <a:buNone/>
            </a:pPr>
            <a:r>
              <a:rPr lang="en-US" sz="2800" dirty="0">
                <a:solidFill>
                  <a:schemeClr val="bg2">
                    <a:lumMod val="25000"/>
                  </a:schemeClr>
                </a:solidFill>
              </a:rPr>
              <a:t>Responding to the impact of toxic stress and trauma by applying what we know through resilience development, healing-centered engagement, and trauma-informed approaches.</a:t>
            </a:r>
            <a:endParaRPr lang="en-US" dirty="0">
              <a:solidFill>
                <a:schemeClr val="bg2">
                  <a:lumMod val="25000"/>
                </a:schemeClr>
              </a:solidFill>
            </a:endParaRPr>
          </a:p>
        </p:txBody>
      </p:sp>
      <p:pic>
        <p:nvPicPr>
          <p:cNvPr id="16" name="Picture 15" descr="A picture containing vector graphics&#10;&#10;Description automatically generated">
            <a:extLst>
              <a:ext uri="{FF2B5EF4-FFF2-40B4-BE49-F238E27FC236}">
                <a16:creationId xmlns:a16="http://schemas.microsoft.com/office/drawing/2014/main" id="{33791F07-516F-480A-8429-7A1AA20DA031}"/>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rot="620167">
            <a:off x="7786775" y="768636"/>
            <a:ext cx="3750173" cy="39472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9" name="Group 18">
            <a:extLst>
              <a:ext uri="{FF2B5EF4-FFF2-40B4-BE49-F238E27FC236}">
                <a16:creationId xmlns:a16="http://schemas.microsoft.com/office/drawing/2014/main" id="{043CF91F-7E81-4DE4-B8BF-06BFA003B654}"/>
              </a:ext>
            </a:extLst>
          </p:cNvPr>
          <p:cNvGrpSpPr/>
          <p:nvPr/>
        </p:nvGrpSpPr>
        <p:grpSpPr>
          <a:xfrm>
            <a:off x="3026277" y="903329"/>
            <a:ext cx="1642478" cy="219735"/>
            <a:chOff x="7057282" y="2099387"/>
            <a:chExt cx="1642478" cy="219735"/>
          </a:xfrm>
          <a:effectLst>
            <a:outerShdw blurRad="50800" dist="38100" dir="5400000" algn="t" rotWithShape="0">
              <a:prstClr val="black">
                <a:alpha val="40000"/>
              </a:prstClr>
            </a:outerShdw>
          </a:effectLst>
        </p:grpSpPr>
        <p:sp>
          <p:nvSpPr>
            <p:cNvPr id="20" name="Flowchart: Connector 19">
              <a:extLst>
                <a:ext uri="{FF2B5EF4-FFF2-40B4-BE49-F238E27FC236}">
                  <a16:creationId xmlns:a16="http://schemas.microsoft.com/office/drawing/2014/main" id="{6D3973EC-200D-42D6-A600-68AD358CF30E}"/>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CDAE8BED-AD99-4573-98A7-61C14DBE76C0}"/>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F34C7891-2E03-41B0-B773-38E153E08537}"/>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E3DD963F-065D-43A8-BE1D-B34A1FB8D75E}"/>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lowchart: Connector 12">
              <a:extLst>
                <a:ext uri="{FF2B5EF4-FFF2-40B4-BE49-F238E27FC236}">
                  <a16:creationId xmlns:a16="http://schemas.microsoft.com/office/drawing/2014/main" id="{A043D41A-840E-4F3D-95C8-38AE7EA6F894}"/>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69133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879C-AA87-4C82-875C-DA592C53353A}"/>
              </a:ext>
            </a:extLst>
          </p:cNvPr>
          <p:cNvSpPr>
            <a:spLocks noGrp="1"/>
          </p:cNvSpPr>
          <p:nvPr>
            <p:ph type="title" idx="4294967295"/>
          </p:nvPr>
        </p:nvSpPr>
        <p:spPr>
          <a:xfrm>
            <a:off x="5956300" y="798513"/>
            <a:ext cx="6235700" cy="3830637"/>
          </a:xfrm>
        </p:spPr>
        <p:txBody>
          <a:bodyPr>
            <a:normAutofit/>
          </a:bodyPr>
          <a:lstStyle/>
          <a:p>
            <a:pPr marL="76200" indent="0" algn="ctr">
              <a:lnSpc>
                <a:spcPct val="112000"/>
              </a:lnSpc>
            </a:pPr>
            <a:r>
              <a:rPr lang="en-US" sz="2800" i="1" dirty="0">
                <a:solidFill>
                  <a:schemeClr val="tx1"/>
                </a:solidFill>
              </a:rPr>
              <a:t>“</a:t>
            </a:r>
            <a:r>
              <a:rPr lang="en-US" sz="2800" b="0" i="1" dirty="0">
                <a:solidFill>
                  <a:schemeClr val="tx1"/>
                </a:solidFill>
              </a:rPr>
              <a:t>The expectation that we can be immersed in suffering and loss daily and not be touched by it is as unrealistic as expecting to be able to walk through water without getting wet.” </a:t>
            </a:r>
            <a:br>
              <a:rPr lang="en-US" sz="2800" dirty="0">
                <a:solidFill>
                  <a:schemeClr val="tx1"/>
                </a:solidFill>
              </a:rPr>
            </a:br>
            <a:endParaRPr lang="en-US" sz="2800" dirty="0"/>
          </a:p>
        </p:txBody>
      </p:sp>
      <p:pic>
        <p:nvPicPr>
          <p:cNvPr id="5" name="Picture Placeholder 4" descr="A picture containing water, sky, outdoor, beach&#10;&#10;Description automatically generated">
            <a:extLst>
              <a:ext uri="{FF2B5EF4-FFF2-40B4-BE49-F238E27FC236}">
                <a16:creationId xmlns:a16="http://schemas.microsoft.com/office/drawing/2014/main" id="{28B5D9C2-5C0C-4AB2-A514-F0AF4FD6ADA4}"/>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11467" b="11467"/>
          <a:stretch>
            <a:fillRect/>
          </a:stretch>
        </p:blipFill>
        <p:spPr>
          <a:xfrm>
            <a:off x="0" y="923925"/>
            <a:ext cx="4718050" cy="4545013"/>
          </a:xfrm>
          <a:effectLst>
            <a:innerShdw blurRad="114300">
              <a:prstClr val="black"/>
            </a:innerShdw>
          </a:effectLst>
        </p:spPr>
      </p:pic>
      <p:sp>
        <p:nvSpPr>
          <p:cNvPr id="6" name="TextBox 5">
            <a:extLst>
              <a:ext uri="{FF2B5EF4-FFF2-40B4-BE49-F238E27FC236}">
                <a16:creationId xmlns:a16="http://schemas.microsoft.com/office/drawing/2014/main" id="{5F196A5D-59A7-4DF8-A3A6-F6E309DE7F6F}"/>
              </a:ext>
            </a:extLst>
          </p:cNvPr>
          <p:cNvSpPr txBox="1"/>
          <p:nvPr/>
        </p:nvSpPr>
        <p:spPr>
          <a:xfrm>
            <a:off x="5763605" y="4526147"/>
            <a:ext cx="6105644" cy="646331"/>
          </a:xfrm>
          <a:prstGeom prst="rect">
            <a:avLst/>
          </a:prstGeom>
          <a:noFill/>
        </p:spPr>
        <p:txBody>
          <a:bodyPr wrap="square">
            <a:spAutoFit/>
          </a:bodyPr>
          <a:lstStyle/>
          <a:p>
            <a:pPr algn="r"/>
            <a:r>
              <a:rPr lang="en-US" sz="1800" b="0" dirty="0">
                <a:solidFill>
                  <a:schemeClr val="tx1"/>
                </a:solidFill>
              </a:rPr>
              <a:t>Rachel Naomi Remen, MD, </a:t>
            </a:r>
            <a:br>
              <a:rPr lang="en-US" sz="1800" b="0" dirty="0">
                <a:solidFill>
                  <a:schemeClr val="tx1"/>
                </a:solidFill>
              </a:rPr>
            </a:br>
            <a:r>
              <a:rPr lang="en-US" sz="1800" b="0" i="1" dirty="0">
                <a:solidFill>
                  <a:schemeClr val="tx1"/>
                </a:solidFill>
              </a:rPr>
              <a:t>Kitchen Table Wisdom: Stories that Heal</a:t>
            </a:r>
            <a:r>
              <a:rPr lang="en-US" sz="1800" b="0" dirty="0">
                <a:solidFill>
                  <a:schemeClr val="tx1"/>
                </a:solidFill>
              </a:rPr>
              <a:t>, 1996</a:t>
            </a:r>
            <a:endParaRPr lang="en-US" dirty="0"/>
          </a:p>
        </p:txBody>
      </p:sp>
    </p:spTree>
    <p:extLst>
      <p:ext uri="{BB962C8B-B14F-4D97-AF65-F5344CB8AC3E}">
        <p14:creationId xmlns:p14="http://schemas.microsoft.com/office/powerpoint/2010/main" val="3230179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EA3AC85-8978-CF46-A391-C7A47D1ECF1C}"/>
              </a:ext>
            </a:extLst>
          </p:cNvPr>
          <p:cNvGraphicFramePr/>
          <p:nvPr/>
        </p:nvGraphicFramePr>
        <p:xfrm>
          <a:off x="3314700" y="1600200"/>
          <a:ext cx="8877300" cy="4218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F73179ED-A37B-9E4E-A94A-0DBD0934E298}"/>
              </a:ext>
            </a:extLst>
          </p:cNvPr>
          <p:cNvSpPr txBox="1">
            <a:spLocks/>
          </p:cNvSpPr>
          <p:nvPr/>
        </p:nvSpPr>
        <p:spPr>
          <a:xfrm>
            <a:off x="602087" y="1600200"/>
            <a:ext cx="3518499" cy="4114800"/>
          </a:xfrm>
          <a:prstGeom prst="rect">
            <a:avLst/>
          </a:prstGeom>
          <a:solidFill>
            <a:schemeClr val="tx1">
              <a:lumMod val="20000"/>
              <a:lumOff val="80000"/>
            </a:schemeClr>
          </a:solidFill>
          <a:effectLst>
            <a:innerShdw blurRad="114300">
              <a:prstClr val="black"/>
            </a:innerShdw>
          </a:effectLst>
        </p:spPr>
        <p:txBody>
          <a:bodyPr anchor="ctr"/>
          <a:lstStyle>
            <a:lvl1pPr marL="228600" indent="-228600" algn="l" defTabSz="914400" rtl="0" eaLnBrk="1" latinLnBrk="0" hangingPunct="1">
              <a:lnSpc>
                <a:spcPct val="100000"/>
              </a:lnSpc>
              <a:spcBef>
                <a:spcPts val="0"/>
              </a:spcBef>
              <a:spcAft>
                <a:spcPts val="600"/>
              </a:spcAft>
              <a:buClr>
                <a:schemeClr val="accent1"/>
              </a:buClr>
              <a:buSzPct val="100000"/>
              <a:buFont typeface="LucidaGrande" charset="0"/>
              <a:buChar char="‣"/>
              <a:tabLst/>
              <a:defRPr sz="2400" b="1" kern="1200" spc="0" baseline="0">
                <a:solidFill>
                  <a:schemeClr val="tx1">
                    <a:lumMod val="75000"/>
                    <a:lumOff val="25000"/>
                  </a:schemeClr>
                </a:solidFill>
                <a:latin typeface="+mn-lt"/>
                <a:ea typeface="+mn-ea"/>
                <a:cs typeface="+mn-cs"/>
              </a:defRPr>
            </a:lvl1pPr>
            <a:lvl2pPr marL="365760" indent="-228600" algn="l" defTabSz="914400" rtl="0" eaLnBrk="1" latinLnBrk="0" hangingPunct="1">
              <a:lnSpc>
                <a:spcPct val="100000"/>
              </a:lnSpc>
              <a:spcBef>
                <a:spcPts val="0"/>
              </a:spcBef>
              <a:spcAft>
                <a:spcPts val="600"/>
              </a:spcAft>
              <a:buClr>
                <a:schemeClr val="accent1"/>
              </a:buClr>
              <a:buFont typeface="LucidaGrande" charset="0"/>
              <a:buChar char="•"/>
              <a:defRPr sz="2400" kern="1200" spc="0" baseline="0">
                <a:solidFill>
                  <a:schemeClr val="tx1">
                    <a:lumMod val="75000"/>
                    <a:lumOff val="25000"/>
                  </a:schemeClr>
                </a:solidFill>
                <a:latin typeface="+mn-lt"/>
                <a:ea typeface="+mn-ea"/>
                <a:cs typeface="+mn-cs"/>
              </a:defRPr>
            </a:lvl2pPr>
            <a:lvl3pPr marL="548640" indent="-228600" algn="l" defTabSz="914400" rtl="0" eaLnBrk="1" latinLnBrk="0" hangingPunct="1">
              <a:lnSpc>
                <a:spcPct val="100000"/>
              </a:lnSpc>
              <a:spcBef>
                <a:spcPts val="0"/>
              </a:spcBef>
              <a:spcAft>
                <a:spcPts val="600"/>
              </a:spcAft>
              <a:buClr>
                <a:schemeClr val="accent1"/>
              </a:buClr>
              <a:buFont typeface="LucidaGrande" charset="0"/>
              <a:buChar char="◦"/>
              <a:defRPr sz="1600" kern="1200" spc="0" baseline="0">
                <a:solidFill>
                  <a:schemeClr val="tx1">
                    <a:lumMod val="75000"/>
                    <a:lumOff val="25000"/>
                  </a:schemeClr>
                </a:solidFill>
                <a:latin typeface="+mn-lt"/>
                <a:ea typeface="+mn-ea"/>
                <a:cs typeface="+mn-cs"/>
              </a:defRPr>
            </a:lvl3pPr>
            <a:lvl4pPr marL="731520" indent="-228600" algn="l" defTabSz="914400" rtl="0" eaLnBrk="1" latinLnBrk="0" hangingPunct="1">
              <a:lnSpc>
                <a:spcPct val="100000"/>
              </a:lnSpc>
              <a:spcBef>
                <a:spcPts val="0"/>
              </a:spcBef>
              <a:spcAft>
                <a:spcPts val="600"/>
              </a:spcAft>
              <a:buClr>
                <a:schemeClr val="accent1"/>
              </a:buClr>
              <a:buFont typeface="LucidaGrande" charset="0"/>
              <a:buChar char="✓"/>
              <a:defRPr sz="1600" kern="1200" spc="0" baseline="0">
                <a:solidFill>
                  <a:schemeClr val="tx1">
                    <a:lumMod val="75000"/>
                    <a:lumOff val="25000"/>
                  </a:schemeClr>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accent1"/>
              </a:buClr>
              <a:buFont typeface="ZapfDingbatsITC" charset="0"/>
              <a:buChar char="✚"/>
              <a:defRPr sz="1600" kern="1200" spc="0" baseline="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6200" indent="0">
              <a:buFont typeface="LucidaGrande" charset="0"/>
              <a:buNone/>
            </a:pPr>
            <a:r>
              <a:rPr lang="en-US" sz="2800" b="0" dirty="0">
                <a:solidFill>
                  <a:schemeClr val="bg2">
                    <a:lumMod val="25000"/>
                  </a:schemeClr>
                </a:solidFill>
                <a:latin typeface="Century Gothic" panose="020B0502020202020204" pitchFamily="34" charset="0"/>
              </a:rPr>
              <a:t>The pleasure you derive from being able to do your work…</a:t>
            </a:r>
          </a:p>
          <a:p>
            <a:pPr marL="76200" indent="0" algn="r">
              <a:buFont typeface="LucidaGrande" charset="0"/>
              <a:buNone/>
            </a:pPr>
            <a:endParaRPr lang="en-US" sz="2800" dirty="0">
              <a:solidFill>
                <a:schemeClr val="bg2">
                  <a:lumMod val="25000"/>
                </a:schemeClr>
              </a:solidFill>
              <a:latin typeface="Century Gothic" panose="020B0502020202020204" pitchFamily="34" charset="0"/>
            </a:endParaRPr>
          </a:p>
          <a:p>
            <a:pPr marL="76200" indent="0" algn="r">
              <a:buFont typeface="LucidaGrande" charset="0"/>
              <a:buNone/>
            </a:pPr>
            <a:r>
              <a:rPr lang="en-US" sz="2800" dirty="0">
                <a:solidFill>
                  <a:schemeClr val="bg2">
                    <a:lumMod val="25000"/>
                  </a:schemeClr>
                </a:solidFill>
                <a:latin typeface="Century Gothic" panose="020B0502020202020204" pitchFamily="34" charset="0"/>
              </a:rPr>
              <a:t> </a:t>
            </a:r>
          </a:p>
          <a:p>
            <a:pPr marL="76200" indent="0" algn="ctr">
              <a:buFont typeface="LucidaGrande" charset="0"/>
              <a:buNone/>
            </a:pPr>
            <a:endParaRPr lang="en-US" i="1" dirty="0">
              <a:solidFill>
                <a:srgbClr val="000000"/>
              </a:solidFill>
            </a:endParaRPr>
          </a:p>
        </p:txBody>
      </p:sp>
      <p:sp>
        <p:nvSpPr>
          <p:cNvPr id="5" name="Title 1">
            <a:extLst>
              <a:ext uri="{FF2B5EF4-FFF2-40B4-BE49-F238E27FC236}">
                <a16:creationId xmlns:a16="http://schemas.microsoft.com/office/drawing/2014/main" id="{B93590CB-F153-47A8-8A1F-F67BB50D13D5}"/>
              </a:ext>
            </a:extLst>
          </p:cNvPr>
          <p:cNvSpPr txBox="1">
            <a:spLocks/>
          </p:cNvSpPr>
          <p:nvPr/>
        </p:nvSpPr>
        <p:spPr>
          <a:xfrm flipV="1">
            <a:off x="0" y="-13593"/>
            <a:ext cx="7958904" cy="1053300"/>
          </a:xfrm>
          <a:prstGeom prst="snip2SameRect">
            <a:avLst>
              <a:gd name="adj1" fmla="val 4014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5" name="Title 1">
            <a:extLst>
              <a:ext uri="{FF2B5EF4-FFF2-40B4-BE49-F238E27FC236}">
                <a16:creationId xmlns:a16="http://schemas.microsoft.com/office/drawing/2014/main" id="{77122788-1405-4D28-8227-79A300C6F679}"/>
              </a:ext>
            </a:extLst>
          </p:cNvPr>
          <p:cNvSpPr txBox="1">
            <a:spLocks/>
          </p:cNvSpPr>
          <p:nvPr/>
        </p:nvSpPr>
        <p:spPr>
          <a:xfrm>
            <a:off x="79790" y="214384"/>
            <a:ext cx="7258559" cy="677352"/>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457200" lvl="0">
              <a:defRPr/>
            </a:pPr>
            <a:r>
              <a:rPr lang="en-US" sz="3600" dirty="0">
                <a:solidFill>
                  <a:schemeClr val="tx1"/>
                </a:solidFill>
                <a:latin typeface="Century Gothic" panose="020B0502020202020204" pitchFamily="34" charset="0"/>
              </a:rPr>
              <a:t>COMPASSION SATISFACTION…</a:t>
            </a:r>
            <a:endParaRPr lang="en-US" sz="3600" dirty="0">
              <a:solidFill>
                <a:schemeClr val="tx1"/>
              </a:solidFill>
              <a:latin typeface="Century Gothic" panose="020B050202020202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E6D726F9-11BD-46B1-8C32-9929F2EF888F}"/>
              </a:ext>
            </a:extLst>
          </p:cNvPr>
          <p:cNvGrpSpPr/>
          <p:nvPr/>
        </p:nvGrpSpPr>
        <p:grpSpPr>
          <a:xfrm>
            <a:off x="5805465" y="855854"/>
            <a:ext cx="1642478" cy="219735"/>
            <a:chOff x="7057282" y="2099387"/>
            <a:chExt cx="1642478" cy="219735"/>
          </a:xfrm>
          <a:effectLst>
            <a:outerShdw blurRad="50800" dist="38100" dir="5400000" algn="t" rotWithShape="0">
              <a:prstClr val="black">
                <a:alpha val="40000"/>
              </a:prstClr>
            </a:outerShdw>
          </a:effectLst>
        </p:grpSpPr>
        <p:sp>
          <p:nvSpPr>
            <p:cNvPr id="17" name="Flowchart: Connector 16">
              <a:extLst>
                <a:ext uri="{FF2B5EF4-FFF2-40B4-BE49-F238E27FC236}">
                  <a16:creationId xmlns:a16="http://schemas.microsoft.com/office/drawing/2014/main" id="{9125EB6E-F923-4415-9039-832E56EDB6AD}"/>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8F1D3DED-953B-4EC2-9A91-2E1E410DD01C}"/>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049F258E-C949-4D9D-BBEB-4D356E1D82DB}"/>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9CFF9553-BDA1-4DCE-AF3A-FF708FAED7E7}"/>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lowchart: Connector 12">
              <a:extLst>
                <a:ext uri="{FF2B5EF4-FFF2-40B4-BE49-F238E27FC236}">
                  <a16:creationId xmlns:a16="http://schemas.microsoft.com/office/drawing/2014/main" id="{5117ABD5-545C-4208-9057-FE31DD495552}"/>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52766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017B2B8-E027-B04B-834B-D0DAC419E540}"/>
              </a:ext>
            </a:extLst>
          </p:cNvPr>
          <p:cNvGraphicFramePr>
            <a:graphicFrameLocks noGrp="1"/>
          </p:cNvGraphicFramePr>
          <p:nvPr>
            <p:ph idx="4294967295"/>
            <p:extLst>
              <p:ext uri="{D42A27DB-BD31-4B8C-83A1-F6EECF244321}">
                <p14:modId xmlns:p14="http://schemas.microsoft.com/office/powerpoint/2010/main" val="982812449"/>
              </p:ext>
            </p:extLst>
          </p:nvPr>
        </p:nvGraphicFramePr>
        <p:xfrm>
          <a:off x="0" y="2098675"/>
          <a:ext cx="10972800" cy="3717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A22E98A-3024-BC4D-9874-3168AE2ED182}"/>
              </a:ext>
            </a:extLst>
          </p:cNvPr>
          <p:cNvSpPr txBox="1"/>
          <p:nvPr/>
        </p:nvSpPr>
        <p:spPr>
          <a:xfrm>
            <a:off x="609600" y="1468786"/>
            <a:ext cx="10972799" cy="830997"/>
          </a:xfrm>
          <a:prstGeom prst="rect">
            <a:avLst/>
          </a:prstGeom>
          <a:noFill/>
        </p:spPr>
        <p:txBody>
          <a:bodyPr wrap="square" rtlCol="0">
            <a:spAutoFit/>
          </a:bodyPr>
          <a:lstStyle/>
          <a:p>
            <a:r>
              <a:rPr lang="en-US" sz="2400" b="1">
                <a:latin typeface="Century Gothic" panose="020B0502020202020204" pitchFamily="34" charset="0"/>
              </a:rPr>
              <a:t>By understanding and talking about stressful experiences that relate to our professional lives we can:</a:t>
            </a:r>
          </a:p>
        </p:txBody>
      </p:sp>
      <p:sp>
        <p:nvSpPr>
          <p:cNvPr id="7" name="Title 1">
            <a:extLst>
              <a:ext uri="{FF2B5EF4-FFF2-40B4-BE49-F238E27FC236}">
                <a16:creationId xmlns:a16="http://schemas.microsoft.com/office/drawing/2014/main" id="{8C905F1F-6338-4C1E-9E77-924A875F329C}"/>
              </a:ext>
            </a:extLst>
          </p:cNvPr>
          <p:cNvSpPr txBox="1">
            <a:spLocks/>
          </p:cNvSpPr>
          <p:nvPr/>
        </p:nvSpPr>
        <p:spPr>
          <a:xfrm flipV="1">
            <a:off x="-40512" y="0"/>
            <a:ext cx="10150998"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B4CE29A0-6807-4E12-B4A9-BC880EA35193}"/>
              </a:ext>
            </a:extLst>
          </p:cNvPr>
          <p:cNvSpPr txBox="1"/>
          <p:nvPr/>
        </p:nvSpPr>
        <p:spPr>
          <a:xfrm>
            <a:off x="119607" y="141067"/>
            <a:ext cx="9661001"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STEPS TO COMPASSION RESILIENCE…</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pSp>
        <p:nvGrpSpPr>
          <p:cNvPr id="17" name="Group 16">
            <a:extLst>
              <a:ext uri="{FF2B5EF4-FFF2-40B4-BE49-F238E27FC236}">
                <a16:creationId xmlns:a16="http://schemas.microsoft.com/office/drawing/2014/main" id="{EE3E9683-DF5C-4869-A569-A57ECE84C633}"/>
              </a:ext>
            </a:extLst>
          </p:cNvPr>
          <p:cNvGrpSpPr/>
          <p:nvPr/>
        </p:nvGrpSpPr>
        <p:grpSpPr>
          <a:xfrm>
            <a:off x="7878999" y="931855"/>
            <a:ext cx="1642478" cy="219735"/>
            <a:chOff x="7057282" y="2099387"/>
            <a:chExt cx="1642478" cy="219735"/>
          </a:xfrm>
          <a:effectLst>
            <a:outerShdw blurRad="50800" dist="38100" dir="5400000" algn="t" rotWithShape="0">
              <a:prstClr val="black">
                <a:alpha val="40000"/>
              </a:prstClr>
            </a:outerShdw>
          </a:effectLst>
        </p:grpSpPr>
        <p:sp>
          <p:nvSpPr>
            <p:cNvPr id="18" name="Flowchart: Connector 17">
              <a:extLst>
                <a:ext uri="{FF2B5EF4-FFF2-40B4-BE49-F238E27FC236}">
                  <a16:creationId xmlns:a16="http://schemas.microsoft.com/office/drawing/2014/main" id="{DC577B15-A70D-4D40-B63B-958B5D84ADCB}"/>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887254E5-8F36-43CA-B2B5-6FF9771B845B}"/>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AFE41726-A268-41B7-9632-576F75246AFE}"/>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D0D6EFD4-77ED-44E7-B9C9-2EA79E17A9CF}"/>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lowchart: Connector 12">
              <a:extLst>
                <a:ext uri="{FF2B5EF4-FFF2-40B4-BE49-F238E27FC236}">
                  <a16:creationId xmlns:a16="http://schemas.microsoft.com/office/drawing/2014/main" id="{F81170D7-A26C-4154-8B4F-6F35D2D8DB7B}"/>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98796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5436FD-110D-8745-A8F3-82D667985BE8}"/>
              </a:ext>
            </a:extLst>
          </p:cNvPr>
          <p:cNvSpPr>
            <a:spLocks noGrp="1"/>
          </p:cNvSpPr>
          <p:nvPr>
            <p:ph idx="1"/>
          </p:nvPr>
        </p:nvSpPr>
        <p:spPr>
          <a:xfrm>
            <a:off x="609601" y="1572495"/>
            <a:ext cx="5486399" cy="3930300"/>
          </a:xfrm>
        </p:spPr>
        <p:txBody>
          <a:bodyPr>
            <a:normAutofit/>
          </a:bodyPr>
          <a:lstStyle/>
          <a:p>
            <a:pPr>
              <a:lnSpc>
                <a:spcPct val="150000"/>
              </a:lnSpc>
              <a:buFont typeface="Arial" panose="020B0604020202020204" pitchFamily="34" charset="0"/>
              <a:buChar char="•"/>
            </a:pPr>
            <a:r>
              <a:rPr lang="en-US" sz="2800" dirty="0">
                <a:solidFill>
                  <a:schemeClr val="bg2">
                    <a:lumMod val="25000"/>
                  </a:schemeClr>
                </a:solidFill>
              </a:rPr>
              <a:t>Burn-out</a:t>
            </a:r>
          </a:p>
          <a:p>
            <a:pPr>
              <a:lnSpc>
                <a:spcPct val="150000"/>
              </a:lnSpc>
              <a:buFont typeface="Arial" panose="020B0604020202020204" pitchFamily="34" charset="0"/>
              <a:buChar char="•"/>
            </a:pPr>
            <a:r>
              <a:rPr lang="en-US" sz="2800" dirty="0">
                <a:solidFill>
                  <a:schemeClr val="bg2">
                    <a:lumMod val="25000"/>
                  </a:schemeClr>
                </a:solidFill>
              </a:rPr>
              <a:t>Compassion/Empathy Fatigue</a:t>
            </a:r>
          </a:p>
          <a:p>
            <a:pPr>
              <a:lnSpc>
                <a:spcPct val="150000"/>
              </a:lnSpc>
              <a:buFont typeface="Arial" panose="020B0604020202020204" pitchFamily="34" charset="0"/>
              <a:buChar char="•"/>
            </a:pPr>
            <a:r>
              <a:rPr lang="en-US" sz="2800" dirty="0">
                <a:solidFill>
                  <a:schemeClr val="bg2">
                    <a:lumMod val="25000"/>
                  </a:schemeClr>
                </a:solidFill>
              </a:rPr>
              <a:t>Vicarious Trauma</a:t>
            </a:r>
          </a:p>
          <a:p>
            <a:pPr>
              <a:lnSpc>
                <a:spcPct val="150000"/>
              </a:lnSpc>
              <a:buFont typeface="Arial" panose="020B0604020202020204" pitchFamily="34" charset="0"/>
              <a:buChar char="•"/>
            </a:pPr>
            <a:r>
              <a:rPr lang="en-US" sz="2800" dirty="0">
                <a:solidFill>
                  <a:schemeClr val="bg2">
                    <a:lumMod val="25000"/>
                  </a:schemeClr>
                </a:solidFill>
              </a:rPr>
              <a:t>Secondary Traumatic Stress</a:t>
            </a:r>
          </a:p>
          <a:p>
            <a:pPr>
              <a:lnSpc>
                <a:spcPct val="150000"/>
              </a:lnSpc>
              <a:buFont typeface="Arial" panose="020B0604020202020204" pitchFamily="34" charset="0"/>
              <a:buChar char="•"/>
            </a:pPr>
            <a:r>
              <a:rPr lang="en-US" sz="2800" dirty="0">
                <a:solidFill>
                  <a:schemeClr val="bg2">
                    <a:lumMod val="25000"/>
                  </a:schemeClr>
                </a:solidFill>
              </a:rPr>
              <a:t>Moral Injury</a:t>
            </a:r>
          </a:p>
        </p:txBody>
      </p:sp>
      <p:pic>
        <p:nvPicPr>
          <p:cNvPr id="4" name="Picture 3">
            <a:extLst>
              <a:ext uri="{FF2B5EF4-FFF2-40B4-BE49-F238E27FC236}">
                <a16:creationId xmlns:a16="http://schemas.microsoft.com/office/drawing/2014/main" id="{A43DBB77-0972-5846-8E23-93E4D4636014}"/>
              </a:ext>
            </a:extLst>
          </p:cNvPr>
          <p:cNvPicPr>
            <a:picLocks/>
          </p:cNvPicPr>
          <p:nvPr/>
        </p:nvPicPr>
        <p:blipFill rotWithShape="1">
          <a:blip r:embed="rId3">
            <a:extLst>
              <a:ext uri="{28A0092B-C50C-407E-A947-70E740481C1C}">
                <a14:useLocalDpi xmlns:a14="http://schemas.microsoft.com/office/drawing/2010/main" val="0"/>
              </a:ext>
            </a:extLst>
          </a:blip>
          <a:srcRect l="7130" r="4052"/>
          <a:stretch/>
        </p:blipFill>
        <p:spPr>
          <a:xfrm>
            <a:off x="7331177" y="1445739"/>
            <a:ext cx="3962400" cy="4183813"/>
          </a:xfrm>
          <a:prstGeom prst="rect">
            <a:avLst/>
          </a:prstGeom>
          <a:effectLst>
            <a:innerShdw blurRad="63500" dist="50800" dir="16200000">
              <a:prstClr val="black">
                <a:alpha val="50000"/>
              </a:prstClr>
            </a:innerShdw>
          </a:effectLst>
        </p:spPr>
      </p:pic>
      <p:sp>
        <p:nvSpPr>
          <p:cNvPr id="5" name="Title 1">
            <a:extLst>
              <a:ext uri="{FF2B5EF4-FFF2-40B4-BE49-F238E27FC236}">
                <a16:creationId xmlns:a16="http://schemas.microsoft.com/office/drawing/2014/main" id="{BE62D414-4D92-40A1-A86C-957B7493C748}"/>
              </a:ext>
            </a:extLst>
          </p:cNvPr>
          <p:cNvSpPr txBox="1">
            <a:spLocks/>
          </p:cNvSpPr>
          <p:nvPr/>
        </p:nvSpPr>
        <p:spPr>
          <a:xfrm flipV="1">
            <a:off x="-40512" y="0"/>
            <a:ext cx="10150998"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7942E3EF-1FC2-4B14-8162-1A110CBDE032}"/>
              </a:ext>
            </a:extLst>
          </p:cNvPr>
          <p:cNvSpPr txBox="1"/>
          <p:nvPr/>
        </p:nvSpPr>
        <p:spPr>
          <a:xfrm>
            <a:off x="119607" y="141067"/>
            <a:ext cx="9661001"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FORMS OF WORK-RELATED STRESS…</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F05672A4-3DC2-4EA6-9393-414E39574564}"/>
              </a:ext>
            </a:extLst>
          </p:cNvPr>
          <p:cNvGrpSpPr/>
          <p:nvPr/>
        </p:nvGrpSpPr>
        <p:grpSpPr>
          <a:xfrm>
            <a:off x="7913723" y="839287"/>
            <a:ext cx="1642478" cy="219735"/>
            <a:chOff x="7057282" y="2099387"/>
            <a:chExt cx="1642478" cy="219735"/>
          </a:xfrm>
          <a:effectLst>
            <a:outerShdw blurRad="50800" dist="38100" dir="5400000" algn="t" rotWithShape="0">
              <a:prstClr val="black">
                <a:alpha val="40000"/>
              </a:prstClr>
            </a:outerShdw>
          </a:effectLst>
        </p:grpSpPr>
        <p:sp>
          <p:nvSpPr>
            <p:cNvPr id="17" name="Flowchart: Connector 16">
              <a:extLst>
                <a:ext uri="{FF2B5EF4-FFF2-40B4-BE49-F238E27FC236}">
                  <a16:creationId xmlns:a16="http://schemas.microsoft.com/office/drawing/2014/main" id="{0590A7C6-909A-441B-9229-C72951AA39B3}"/>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99245382-D6B5-40C5-AA0C-6AAF9E3C9243}"/>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94DC7709-A1AA-4FF3-8A52-B0EEDBBA843A}"/>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988C7514-8F75-466A-BECC-CD44821D8E78}"/>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lowchart: Connector 12">
              <a:extLst>
                <a:ext uri="{FF2B5EF4-FFF2-40B4-BE49-F238E27FC236}">
                  <a16:creationId xmlns:a16="http://schemas.microsoft.com/office/drawing/2014/main" id="{AA940378-691F-4742-996C-C5A88F7EBB51}"/>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7577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EA3AC85-8978-CF46-A391-C7A47D1ECF1C}"/>
              </a:ext>
            </a:extLst>
          </p:cNvPr>
          <p:cNvGraphicFramePr/>
          <p:nvPr/>
        </p:nvGraphicFramePr>
        <p:xfrm>
          <a:off x="3580925" y="1600200"/>
          <a:ext cx="8877300" cy="4218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F73179ED-A37B-9E4E-A94A-0DBD0934E298}"/>
              </a:ext>
            </a:extLst>
          </p:cNvPr>
          <p:cNvSpPr txBox="1">
            <a:spLocks/>
          </p:cNvSpPr>
          <p:nvPr/>
        </p:nvSpPr>
        <p:spPr>
          <a:xfrm>
            <a:off x="590316" y="1600682"/>
            <a:ext cx="3770387" cy="2161090"/>
          </a:xfrm>
          <a:prstGeom prst="rect">
            <a:avLst/>
          </a:prstGeom>
          <a:solidFill>
            <a:schemeClr val="tx2">
              <a:lumMod val="10000"/>
              <a:lumOff val="90000"/>
            </a:schemeClr>
          </a:solidFill>
          <a:effectLst>
            <a:innerShdw blurRad="63500" dist="50800" dir="16200000">
              <a:prstClr val="black">
                <a:alpha val="50000"/>
              </a:prstClr>
            </a:innerShdw>
          </a:effectLst>
        </p:spPr>
        <p:txBody>
          <a:bodyPr anchor="ctr"/>
          <a:lstStyle>
            <a:lvl1pPr marL="228600" indent="-228600" algn="l" defTabSz="914400" rtl="0" eaLnBrk="1" latinLnBrk="0" hangingPunct="1">
              <a:lnSpc>
                <a:spcPct val="100000"/>
              </a:lnSpc>
              <a:spcBef>
                <a:spcPts val="0"/>
              </a:spcBef>
              <a:spcAft>
                <a:spcPts val="600"/>
              </a:spcAft>
              <a:buClr>
                <a:schemeClr val="accent1"/>
              </a:buClr>
              <a:buSzPct val="100000"/>
              <a:buFont typeface="LucidaGrande" charset="0"/>
              <a:buChar char="‣"/>
              <a:tabLst/>
              <a:defRPr sz="2400" b="1" kern="1200" spc="0" baseline="0">
                <a:solidFill>
                  <a:schemeClr val="tx1">
                    <a:lumMod val="75000"/>
                    <a:lumOff val="25000"/>
                  </a:schemeClr>
                </a:solidFill>
                <a:latin typeface="+mn-lt"/>
                <a:ea typeface="+mn-ea"/>
                <a:cs typeface="+mn-cs"/>
              </a:defRPr>
            </a:lvl1pPr>
            <a:lvl2pPr marL="365760" indent="-228600" algn="l" defTabSz="914400" rtl="0" eaLnBrk="1" latinLnBrk="0" hangingPunct="1">
              <a:lnSpc>
                <a:spcPct val="100000"/>
              </a:lnSpc>
              <a:spcBef>
                <a:spcPts val="0"/>
              </a:spcBef>
              <a:spcAft>
                <a:spcPts val="600"/>
              </a:spcAft>
              <a:buClr>
                <a:schemeClr val="accent1"/>
              </a:buClr>
              <a:buFont typeface="LucidaGrande" charset="0"/>
              <a:buChar char="•"/>
              <a:defRPr sz="2400" kern="1200" spc="0" baseline="0">
                <a:solidFill>
                  <a:schemeClr val="tx1">
                    <a:lumMod val="75000"/>
                    <a:lumOff val="25000"/>
                  </a:schemeClr>
                </a:solidFill>
                <a:latin typeface="+mn-lt"/>
                <a:ea typeface="+mn-ea"/>
                <a:cs typeface="+mn-cs"/>
              </a:defRPr>
            </a:lvl2pPr>
            <a:lvl3pPr marL="548640" indent="-228600" algn="l" defTabSz="914400" rtl="0" eaLnBrk="1" latinLnBrk="0" hangingPunct="1">
              <a:lnSpc>
                <a:spcPct val="100000"/>
              </a:lnSpc>
              <a:spcBef>
                <a:spcPts val="0"/>
              </a:spcBef>
              <a:spcAft>
                <a:spcPts val="600"/>
              </a:spcAft>
              <a:buClr>
                <a:schemeClr val="accent1"/>
              </a:buClr>
              <a:buFont typeface="LucidaGrande" charset="0"/>
              <a:buChar char="◦"/>
              <a:defRPr sz="1600" kern="1200" spc="0" baseline="0">
                <a:solidFill>
                  <a:schemeClr val="tx1">
                    <a:lumMod val="75000"/>
                    <a:lumOff val="25000"/>
                  </a:schemeClr>
                </a:solidFill>
                <a:latin typeface="+mn-lt"/>
                <a:ea typeface="+mn-ea"/>
                <a:cs typeface="+mn-cs"/>
              </a:defRPr>
            </a:lvl3pPr>
            <a:lvl4pPr marL="731520" indent="-228600" algn="l" defTabSz="914400" rtl="0" eaLnBrk="1" latinLnBrk="0" hangingPunct="1">
              <a:lnSpc>
                <a:spcPct val="100000"/>
              </a:lnSpc>
              <a:spcBef>
                <a:spcPts val="0"/>
              </a:spcBef>
              <a:spcAft>
                <a:spcPts val="600"/>
              </a:spcAft>
              <a:buClr>
                <a:schemeClr val="accent1"/>
              </a:buClr>
              <a:buFont typeface="LucidaGrande" charset="0"/>
              <a:buChar char="✓"/>
              <a:defRPr sz="1600" kern="1200" spc="0" baseline="0">
                <a:solidFill>
                  <a:schemeClr val="tx1">
                    <a:lumMod val="75000"/>
                    <a:lumOff val="25000"/>
                  </a:schemeClr>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accent1"/>
              </a:buClr>
              <a:buFont typeface="ZapfDingbatsITC" charset="0"/>
              <a:buChar char="✚"/>
              <a:defRPr sz="1600" kern="1200" spc="0" baseline="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6200" indent="0">
              <a:buFont typeface="LucidaGrande" charset="0"/>
              <a:buNone/>
            </a:pPr>
            <a:r>
              <a:rPr lang="en-US" sz="2800">
                <a:solidFill>
                  <a:schemeClr val="tx1"/>
                </a:solidFill>
                <a:latin typeface="Century Gothic" panose="020B0502020202020204" pitchFamily="34" charset="0"/>
              </a:rPr>
              <a:t>BURNOUT</a:t>
            </a:r>
          </a:p>
          <a:p>
            <a:pPr marL="76200" indent="0">
              <a:buFont typeface="LucidaGrande" charset="0"/>
              <a:buNone/>
            </a:pPr>
            <a:r>
              <a:rPr lang="en-US" sz="2800">
                <a:solidFill>
                  <a:schemeClr val="tx1"/>
                </a:solidFill>
                <a:latin typeface="Century Gothic" panose="020B0502020202020204" pitchFamily="34" charset="0"/>
              </a:rPr>
              <a:t>A severe form of work-related stress. </a:t>
            </a:r>
            <a:endParaRPr lang="en-US" i="1">
              <a:solidFill>
                <a:schemeClr val="tx1"/>
              </a:solidFill>
            </a:endParaRPr>
          </a:p>
        </p:txBody>
      </p:sp>
      <p:sp>
        <p:nvSpPr>
          <p:cNvPr id="5" name="Title 1">
            <a:extLst>
              <a:ext uri="{FF2B5EF4-FFF2-40B4-BE49-F238E27FC236}">
                <a16:creationId xmlns:a16="http://schemas.microsoft.com/office/drawing/2014/main" id="{0C0B4039-E267-4E7A-9859-FBA002E63D09}"/>
              </a:ext>
            </a:extLst>
          </p:cNvPr>
          <p:cNvSpPr txBox="1">
            <a:spLocks/>
          </p:cNvSpPr>
          <p:nvPr/>
        </p:nvSpPr>
        <p:spPr>
          <a:xfrm flipV="1">
            <a:off x="0" y="0"/>
            <a:ext cx="6492240"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D40921FF-F387-49FB-89B7-66058363D4FB}"/>
              </a:ext>
            </a:extLst>
          </p:cNvPr>
          <p:cNvSpPr txBox="1"/>
          <p:nvPr/>
        </p:nvSpPr>
        <p:spPr>
          <a:xfrm>
            <a:off x="160119" y="141067"/>
            <a:ext cx="5935881"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WORK-RELATED STRESS…</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pic>
        <p:nvPicPr>
          <p:cNvPr id="16" name="Picture 10" descr="Burnout: How to prevent and deal with it - The Washington Post">
            <a:extLst>
              <a:ext uri="{FF2B5EF4-FFF2-40B4-BE49-F238E27FC236}">
                <a16:creationId xmlns:a16="http://schemas.microsoft.com/office/drawing/2014/main" id="{26D576D8-23CA-4D4A-908B-968EB5B1CC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316" y="3709246"/>
            <a:ext cx="3770386" cy="216109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CF5BA80-B8C2-4276-9ABB-ACF81804E527}"/>
              </a:ext>
            </a:extLst>
          </p:cNvPr>
          <p:cNvGrpSpPr/>
          <p:nvPr/>
        </p:nvGrpSpPr>
        <p:grpSpPr>
          <a:xfrm>
            <a:off x="4360702" y="900673"/>
            <a:ext cx="1642478" cy="219735"/>
            <a:chOff x="7057282" y="2099387"/>
            <a:chExt cx="1642478" cy="219735"/>
          </a:xfrm>
          <a:effectLst>
            <a:outerShdw blurRad="50800" dist="38100" dir="5400000" algn="t" rotWithShape="0">
              <a:prstClr val="black">
                <a:alpha val="40000"/>
              </a:prstClr>
            </a:outerShdw>
          </a:effectLst>
        </p:grpSpPr>
        <p:sp>
          <p:nvSpPr>
            <p:cNvPr id="18" name="Flowchart: Connector 17">
              <a:extLst>
                <a:ext uri="{FF2B5EF4-FFF2-40B4-BE49-F238E27FC236}">
                  <a16:creationId xmlns:a16="http://schemas.microsoft.com/office/drawing/2014/main" id="{CAC971A8-CA1B-4939-85CD-2EC90CA918DE}"/>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A7251C88-1F6A-4DDC-8F23-544DFE40FD1F}"/>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429D5006-19DA-47C9-B91E-53D9637EA8A2}"/>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D66A31A5-B365-4B82-8EC3-B2C9906A4767}"/>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lowchart: Connector 12">
              <a:extLst>
                <a:ext uri="{FF2B5EF4-FFF2-40B4-BE49-F238E27FC236}">
                  <a16:creationId xmlns:a16="http://schemas.microsoft.com/office/drawing/2014/main" id="{0300FD0D-1098-47C1-A23C-6723421D54BC}"/>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84720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F30B1C8-2BCC-4A54-8DD8-B69B67D31274}"/>
              </a:ext>
            </a:extLst>
          </p:cNvPr>
          <p:cNvSpPr txBox="1">
            <a:spLocks/>
          </p:cNvSpPr>
          <p:nvPr/>
        </p:nvSpPr>
        <p:spPr>
          <a:xfrm flipV="1">
            <a:off x="0" y="0"/>
            <a:ext cx="6492240"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15" name="TextBox 14">
            <a:extLst>
              <a:ext uri="{FF2B5EF4-FFF2-40B4-BE49-F238E27FC236}">
                <a16:creationId xmlns:a16="http://schemas.microsoft.com/office/drawing/2014/main" id="{B48E7664-3B94-412F-A8F0-4A7A83B0B99E}"/>
              </a:ext>
            </a:extLst>
          </p:cNvPr>
          <p:cNvSpPr txBox="1"/>
          <p:nvPr/>
        </p:nvSpPr>
        <p:spPr>
          <a:xfrm>
            <a:off x="160119" y="141067"/>
            <a:ext cx="5935881"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WORK-RELATED STRESS…</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86DCDA23-D5C7-4CB0-8813-9CA9CC6FD9F3}"/>
              </a:ext>
            </a:extLst>
          </p:cNvPr>
          <p:cNvGrpSpPr/>
          <p:nvPr/>
        </p:nvGrpSpPr>
        <p:grpSpPr>
          <a:xfrm>
            <a:off x="4325571" y="867962"/>
            <a:ext cx="1642478" cy="219735"/>
            <a:chOff x="7057282" y="2099387"/>
            <a:chExt cx="1642478" cy="219735"/>
          </a:xfrm>
          <a:effectLst>
            <a:outerShdw blurRad="50800" dist="38100" dir="5400000" algn="t" rotWithShape="0">
              <a:prstClr val="black">
                <a:alpha val="40000"/>
              </a:prstClr>
            </a:outerShdw>
          </a:effectLst>
        </p:grpSpPr>
        <p:sp>
          <p:nvSpPr>
            <p:cNvPr id="17" name="Flowchart: Connector 16">
              <a:extLst>
                <a:ext uri="{FF2B5EF4-FFF2-40B4-BE49-F238E27FC236}">
                  <a16:creationId xmlns:a16="http://schemas.microsoft.com/office/drawing/2014/main" id="{AE0740D1-E333-4D7A-A01B-D30EE7959A0A}"/>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F9BFDBA8-02BC-4609-A205-D4F883E85D1A}"/>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CBFACCBB-90A9-43EB-A634-3BE348AD641C}"/>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752B56D8-7A88-4797-A056-9D2CFD0E1DFA}"/>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lowchart: Connector 12">
              <a:extLst>
                <a:ext uri="{FF2B5EF4-FFF2-40B4-BE49-F238E27FC236}">
                  <a16:creationId xmlns:a16="http://schemas.microsoft.com/office/drawing/2014/main" id="{BE3B70A8-23A2-427C-A2E9-6B93095D739E}"/>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E6334ADD-B0AD-4705-98D9-02BC580AB08E}"/>
              </a:ext>
            </a:extLst>
          </p:cNvPr>
          <p:cNvGrpSpPr/>
          <p:nvPr/>
        </p:nvGrpSpPr>
        <p:grpSpPr>
          <a:xfrm>
            <a:off x="111104" y="1180874"/>
            <a:ext cx="3948855" cy="4807243"/>
            <a:chOff x="147200" y="1182793"/>
            <a:chExt cx="3948855" cy="4807243"/>
          </a:xfrm>
        </p:grpSpPr>
        <p:grpSp>
          <p:nvGrpSpPr>
            <p:cNvPr id="32" name="Group 31">
              <a:extLst>
                <a:ext uri="{FF2B5EF4-FFF2-40B4-BE49-F238E27FC236}">
                  <a16:creationId xmlns:a16="http://schemas.microsoft.com/office/drawing/2014/main" id="{528D307C-D550-45E4-83B2-048E31C3FA7D}"/>
                </a:ext>
              </a:extLst>
            </p:cNvPr>
            <p:cNvGrpSpPr/>
            <p:nvPr/>
          </p:nvGrpSpPr>
          <p:grpSpPr>
            <a:xfrm>
              <a:off x="147200" y="3276474"/>
              <a:ext cx="3948855" cy="2713562"/>
              <a:chOff x="160119" y="3276474"/>
              <a:chExt cx="3948855" cy="2713562"/>
            </a:xfrm>
          </p:grpSpPr>
          <p:sp>
            <p:nvSpPr>
              <p:cNvPr id="4" name="Rectangle 3">
                <a:extLst>
                  <a:ext uri="{FF2B5EF4-FFF2-40B4-BE49-F238E27FC236}">
                    <a16:creationId xmlns:a16="http://schemas.microsoft.com/office/drawing/2014/main" id="{4DE2618F-F5E9-4555-AAD4-EEA558A04DB9}"/>
                  </a:ext>
                </a:extLst>
              </p:cNvPr>
              <p:cNvSpPr/>
              <p:nvPr/>
            </p:nvSpPr>
            <p:spPr>
              <a:xfrm>
                <a:off x="160119" y="3281601"/>
                <a:ext cx="3931920" cy="2708435"/>
              </a:xfrm>
              <a:prstGeom prst="rect">
                <a:avLst/>
              </a:prstGeom>
              <a:solidFill>
                <a:srgbClr val="C3D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B075B8D-7227-4335-9DE1-ABBEE99DA07E}"/>
                  </a:ext>
                </a:extLst>
              </p:cNvPr>
              <p:cNvSpPr txBox="1"/>
              <p:nvPr/>
            </p:nvSpPr>
            <p:spPr>
              <a:xfrm>
                <a:off x="177054" y="3276474"/>
                <a:ext cx="3931920" cy="2708434"/>
              </a:xfrm>
              <a:prstGeom prst="rect">
                <a:avLst/>
              </a:prstGeom>
              <a:noFill/>
            </p:spPr>
            <p:txBody>
              <a:bodyPr wrap="square">
                <a:spAutoFit/>
              </a:bodyPr>
              <a:lstStyle/>
              <a:p>
                <a:pPr marL="182880" lvl="0" indent="-182880">
                  <a:buFont typeface="Arial" panose="020B0604020202020204" pitchFamily="34" charset="0"/>
                  <a:buChar char="•"/>
                </a:pPr>
                <a:r>
                  <a:rPr lang="en-US" sz="2000" dirty="0">
                    <a:latin typeface="Calibri" panose="020F0502020204030204" pitchFamily="34" charset="0"/>
                    <a:cs typeface="Calibri" panose="020F0502020204030204" pitchFamily="34" charset="0"/>
                  </a:rPr>
                  <a:t>Feelings of “nothing left to give”</a:t>
                </a:r>
              </a:p>
              <a:p>
                <a:pPr marL="182880" lvl="0" indent="-182880">
                  <a:buFont typeface="Arial" panose="020B0604020202020204" pitchFamily="34" charset="0"/>
                  <a:buChar char="•"/>
                </a:pPr>
                <a:endParaRPr lang="en-US" sz="1000" dirty="0">
                  <a:latin typeface="Calibri" panose="020F0502020204030204" pitchFamily="34" charset="0"/>
                  <a:cs typeface="Calibri" panose="020F0502020204030204" pitchFamily="34" charset="0"/>
                </a:endParaRPr>
              </a:p>
              <a:p>
                <a:pPr marL="182880" lvl="0" indent="-182880">
                  <a:buFont typeface="Arial" panose="020B0604020202020204" pitchFamily="34" charset="0"/>
                  <a:buChar char="•"/>
                </a:pPr>
                <a:r>
                  <a:rPr lang="en-US" sz="2000" dirty="0">
                    <a:latin typeface="Calibri" panose="020F0502020204030204" pitchFamily="34" charset="0"/>
                    <a:cs typeface="Calibri" panose="020F0502020204030204" pitchFamily="34" charset="0"/>
                  </a:rPr>
                  <a:t>Difficulty maintaining balance between empathy and objectivity</a:t>
                </a:r>
              </a:p>
              <a:p>
                <a:pPr marL="182880" lvl="0" indent="-182880">
                  <a:buFont typeface="Arial" panose="020B0604020202020204" pitchFamily="34" charset="0"/>
                  <a:buChar char="•"/>
                </a:pPr>
                <a:endParaRPr lang="en-US" sz="1000" dirty="0">
                  <a:latin typeface="Calibri" panose="020F0502020204030204" pitchFamily="34" charset="0"/>
                  <a:cs typeface="Calibri" panose="020F0502020204030204" pitchFamily="34" charset="0"/>
                </a:endParaRPr>
              </a:p>
              <a:p>
                <a:pPr marL="182880" lvl="0" indent="-182880">
                  <a:buFont typeface="Arial" panose="020B0604020202020204" pitchFamily="34" charset="0"/>
                  <a:buChar char="•"/>
                </a:pPr>
                <a:r>
                  <a:rPr lang="en-US" sz="2000" dirty="0">
                    <a:latin typeface="Calibri" panose="020F0502020204030204" pitchFamily="34" charset="0"/>
                    <a:cs typeface="Calibri" panose="020F0502020204030204" pitchFamily="34" charset="0"/>
                  </a:rPr>
                  <a:t>Decline in hope and optimism related to the value of work</a:t>
                </a:r>
              </a:p>
              <a:p>
                <a:pPr marL="182880" lvl="0" indent="-182880">
                  <a:buFont typeface="Arial" panose="020B0604020202020204" pitchFamily="34" charset="0"/>
                  <a:buChar char="•"/>
                </a:pPr>
                <a:endParaRPr lang="en-US" sz="1000" dirty="0">
                  <a:latin typeface="Calibri" panose="020F0502020204030204" pitchFamily="34" charset="0"/>
                  <a:cs typeface="Calibri" panose="020F0502020204030204" pitchFamily="34" charset="0"/>
                </a:endParaRPr>
              </a:p>
              <a:p>
                <a:pPr marL="182880" lvl="0" indent="-182880">
                  <a:buFont typeface="Arial" panose="020B0604020202020204" pitchFamily="34" charset="0"/>
                  <a:buChar char="•"/>
                </a:pPr>
                <a:r>
                  <a:rPr lang="en-US" sz="2000" dirty="0">
                    <a:latin typeface="Calibri" panose="020F0502020204030204" pitchFamily="34" charset="0"/>
                    <a:cs typeface="Calibri" panose="020F0502020204030204" pitchFamily="34" charset="0"/>
                  </a:rPr>
                  <a:t>Growing evidence to re-name: Empathy Fatigue</a:t>
                </a:r>
                <a:endParaRPr lang="en-US" sz="1600" dirty="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98C4ECEE-4633-418B-BFDE-8E25194AF8FB}"/>
                </a:ext>
              </a:extLst>
            </p:cNvPr>
            <p:cNvGrpSpPr/>
            <p:nvPr/>
          </p:nvGrpSpPr>
          <p:grpSpPr>
            <a:xfrm>
              <a:off x="147200" y="1182793"/>
              <a:ext cx="3931920" cy="2062103"/>
              <a:chOff x="285749" y="3770080"/>
              <a:chExt cx="3931920" cy="2062103"/>
            </a:xfrm>
          </p:grpSpPr>
          <p:sp>
            <p:nvSpPr>
              <p:cNvPr id="26" name="Rectangle 25">
                <a:extLst>
                  <a:ext uri="{FF2B5EF4-FFF2-40B4-BE49-F238E27FC236}">
                    <a16:creationId xmlns:a16="http://schemas.microsoft.com/office/drawing/2014/main" id="{6B97BF3D-72B8-4A4C-8FAD-8498A0B2BF37}"/>
                  </a:ext>
                </a:extLst>
              </p:cNvPr>
              <p:cNvSpPr/>
              <p:nvPr/>
            </p:nvSpPr>
            <p:spPr>
              <a:xfrm>
                <a:off x="285749" y="3770080"/>
                <a:ext cx="3931920" cy="2062103"/>
              </a:xfrm>
              <a:prstGeom prst="rect">
                <a:avLst/>
              </a:prstGeom>
              <a:solidFill>
                <a:srgbClr val="5F8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86ACF34-BEDF-45B4-AF15-B37462348856}"/>
                  </a:ext>
                </a:extLst>
              </p:cNvPr>
              <p:cNvSpPr txBox="1"/>
              <p:nvPr/>
            </p:nvSpPr>
            <p:spPr>
              <a:xfrm>
                <a:off x="352343" y="3829078"/>
                <a:ext cx="3693693" cy="1015663"/>
              </a:xfrm>
              <a:prstGeom prst="rect">
                <a:avLst/>
              </a:prstGeom>
              <a:noFill/>
            </p:spPr>
            <p:txBody>
              <a:bodyPr wrap="square">
                <a:spAutoFit/>
              </a:bodyPr>
              <a:lstStyle/>
              <a:p>
                <a:pPr lvl="0" algn="ctr"/>
                <a:r>
                  <a:rPr lang="en-US" sz="2400" b="1" cap="all" dirty="0">
                    <a:latin typeface="Century Gothic" panose="020B0502020202020204" pitchFamily="34" charset="0"/>
                  </a:rPr>
                  <a:t>Compassion Fatigue</a:t>
                </a:r>
              </a:p>
              <a:p>
                <a:pPr algn="ctr"/>
                <a:r>
                  <a:rPr lang="en-US" b="1" dirty="0">
                    <a:solidFill>
                      <a:schemeClr val="bg1"/>
                    </a:solidFill>
                    <a:latin typeface="Century Gothic" panose="020B0502020202020204" pitchFamily="34" charset="0"/>
                    <a:cs typeface="Calibri" panose="020F0502020204030204" pitchFamily="34" charset="0"/>
                  </a:rPr>
                  <a:t>Deep physical, emotional, spiritual exhaustion</a:t>
                </a:r>
              </a:p>
            </p:txBody>
          </p:sp>
        </p:grpSp>
      </p:grpSp>
      <p:grpSp>
        <p:nvGrpSpPr>
          <p:cNvPr id="36" name="Group 35">
            <a:extLst>
              <a:ext uri="{FF2B5EF4-FFF2-40B4-BE49-F238E27FC236}">
                <a16:creationId xmlns:a16="http://schemas.microsoft.com/office/drawing/2014/main" id="{863979D4-E378-4A29-BB94-F72CF2EEE7FD}"/>
              </a:ext>
            </a:extLst>
          </p:cNvPr>
          <p:cNvGrpSpPr/>
          <p:nvPr/>
        </p:nvGrpSpPr>
        <p:grpSpPr>
          <a:xfrm>
            <a:off x="4187393" y="1180874"/>
            <a:ext cx="3749040" cy="4809164"/>
            <a:chOff x="4200757" y="1180874"/>
            <a:chExt cx="3749040" cy="4809161"/>
          </a:xfrm>
        </p:grpSpPr>
        <p:grpSp>
          <p:nvGrpSpPr>
            <p:cNvPr id="33" name="Group 32">
              <a:extLst>
                <a:ext uri="{FF2B5EF4-FFF2-40B4-BE49-F238E27FC236}">
                  <a16:creationId xmlns:a16="http://schemas.microsoft.com/office/drawing/2014/main" id="{B52F38E6-B10A-422D-9B1C-1AA9449BCD62}"/>
                </a:ext>
              </a:extLst>
            </p:cNvPr>
            <p:cNvGrpSpPr/>
            <p:nvPr/>
          </p:nvGrpSpPr>
          <p:grpSpPr>
            <a:xfrm>
              <a:off x="4200757" y="3281264"/>
              <a:ext cx="3749040" cy="2708771"/>
              <a:chOff x="4183796" y="3281264"/>
              <a:chExt cx="3749040" cy="2708771"/>
            </a:xfrm>
          </p:grpSpPr>
          <p:sp>
            <p:nvSpPr>
              <p:cNvPr id="5" name="Rectangle 4">
                <a:extLst>
                  <a:ext uri="{FF2B5EF4-FFF2-40B4-BE49-F238E27FC236}">
                    <a16:creationId xmlns:a16="http://schemas.microsoft.com/office/drawing/2014/main" id="{0AA25D49-33B7-4573-88A2-267C5C32EA71}"/>
                  </a:ext>
                </a:extLst>
              </p:cNvPr>
              <p:cNvSpPr/>
              <p:nvPr/>
            </p:nvSpPr>
            <p:spPr>
              <a:xfrm>
                <a:off x="4183796" y="3281601"/>
                <a:ext cx="3749040" cy="2708434"/>
              </a:xfrm>
              <a:prstGeom prst="rect">
                <a:avLst/>
              </a:prstGeom>
              <a:solidFill>
                <a:srgbClr val="D5D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p>
            </p:txBody>
          </p:sp>
          <p:sp>
            <p:nvSpPr>
              <p:cNvPr id="23" name="TextBox 22">
                <a:extLst>
                  <a:ext uri="{FF2B5EF4-FFF2-40B4-BE49-F238E27FC236}">
                    <a16:creationId xmlns:a16="http://schemas.microsoft.com/office/drawing/2014/main" id="{24FB31AB-A56E-44D7-B42A-C544548E58AC}"/>
                  </a:ext>
                </a:extLst>
              </p:cNvPr>
              <p:cNvSpPr txBox="1"/>
              <p:nvPr/>
            </p:nvSpPr>
            <p:spPr>
              <a:xfrm>
                <a:off x="4252330" y="3281264"/>
                <a:ext cx="3611973" cy="1938992"/>
              </a:xfrm>
              <a:prstGeom prst="rect">
                <a:avLst/>
              </a:prstGeom>
              <a:noFill/>
            </p:spPr>
            <p:txBody>
              <a:bodyPr wrap="square">
                <a:spAutoFit/>
              </a:bodyPr>
              <a:lstStyle/>
              <a:p>
                <a:pPr marL="182880" lvl="0" indent="-182880">
                  <a:buFont typeface="Arial" panose="020B0604020202020204" pitchFamily="34" charset="0"/>
                  <a:buChar char="•"/>
                </a:pPr>
                <a:r>
                  <a:rPr lang="en-US" sz="2000" b="0" dirty="0">
                    <a:latin typeface="Calibri" panose="020F0502020204030204" pitchFamily="34" charset="0"/>
                    <a:cs typeface="Calibri" panose="020F0502020204030204" pitchFamily="34" charset="0"/>
                  </a:rPr>
                  <a:t>Happens over time</a:t>
                </a:r>
              </a:p>
              <a:p>
                <a:pPr marL="182880" lvl="0" indent="-182880">
                  <a:buFont typeface="Arial" panose="020B0604020202020204" pitchFamily="34" charset="0"/>
                  <a:buChar char="•"/>
                </a:pPr>
                <a:endParaRPr lang="en-US" sz="1000" dirty="0">
                  <a:latin typeface="Calibri" panose="020F0502020204030204" pitchFamily="34" charset="0"/>
                  <a:cs typeface="Calibri" panose="020F0502020204030204" pitchFamily="34" charset="0"/>
                </a:endParaRPr>
              </a:p>
              <a:p>
                <a:pPr marL="182880" lvl="0" indent="-182880">
                  <a:buFont typeface="Arial" panose="020B0604020202020204" pitchFamily="34" charset="0"/>
                  <a:buChar char="•"/>
                </a:pPr>
                <a:r>
                  <a:rPr lang="en-US" sz="2000" b="0" dirty="0">
                    <a:latin typeface="Calibri" panose="020F0502020204030204" pitchFamily="34" charset="0"/>
                    <a:cs typeface="Calibri" panose="020F0502020204030204" pitchFamily="34" charset="0"/>
                  </a:rPr>
                  <a:t>Accumulation of exposure</a:t>
                </a:r>
              </a:p>
              <a:p>
                <a:pPr marL="182880" lvl="0" indent="-182880">
                  <a:buFont typeface="Arial" panose="020B0604020202020204" pitchFamily="34" charset="0"/>
                  <a:buChar char="•"/>
                </a:pPr>
                <a:endParaRPr lang="en-US" sz="1000" b="0" dirty="0">
                  <a:latin typeface="Calibri" panose="020F0502020204030204" pitchFamily="34" charset="0"/>
                  <a:cs typeface="Calibri" panose="020F0502020204030204" pitchFamily="34" charset="0"/>
                </a:endParaRPr>
              </a:p>
              <a:p>
                <a:pPr marL="182880" lvl="0" indent="-182880">
                  <a:buFont typeface="Arial" panose="020B0604020202020204" pitchFamily="34" charset="0"/>
                  <a:buChar char="•"/>
                </a:pPr>
                <a:r>
                  <a:rPr lang="en-US" sz="2000" b="0" dirty="0">
                    <a:latin typeface="Calibri" panose="020F0502020204030204" pitchFamily="34" charset="0"/>
                    <a:cs typeface="Calibri" panose="020F0502020204030204" pitchFamily="34" charset="0"/>
                  </a:rPr>
                  <a:t>Results in a profound shift in world view (e.g., psychological, spiritual)</a:t>
                </a:r>
                <a:endParaRPr lang="en-US" sz="2000" dirty="0"/>
              </a:p>
            </p:txBody>
          </p:sp>
        </p:grpSp>
        <p:grpSp>
          <p:nvGrpSpPr>
            <p:cNvPr id="30" name="Group 29">
              <a:extLst>
                <a:ext uri="{FF2B5EF4-FFF2-40B4-BE49-F238E27FC236}">
                  <a16:creationId xmlns:a16="http://schemas.microsoft.com/office/drawing/2014/main" id="{01341309-263F-48E1-AFB9-D8C487FCD35C}"/>
                </a:ext>
              </a:extLst>
            </p:cNvPr>
            <p:cNvGrpSpPr/>
            <p:nvPr/>
          </p:nvGrpSpPr>
          <p:grpSpPr>
            <a:xfrm>
              <a:off x="4200757" y="1180874"/>
              <a:ext cx="3749040" cy="2062103"/>
              <a:chOff x="4453841" y="3777959"/>
              <a:chExt cx="3840480" cy="2062103"/>
            </a:xfrm>
          </p:grpSpPr>
          <p:sp>
            <p:nvSpPr>
              <p:cNvPr id="27" name="Rectangle 26">
                <a:extLst>
                  <a:ext uri="{FF2B5EF4-FFF2-40B4-BE49-F238E27FC236}">
                    <a16:creationId xmlns:a16="http://schemas.microsoft.com/office/drawing/2014/main" id="{A7596D91-073D-4F22-B335-A1535211623C}"/>
                  </a:ext>
                </a:extLst>
              </p:cNvPr>
              <p:cNvSpPr/>
              <p:nvPr/>
            </p:nvSpPr>
            <p:spPr>
              <a:xfrm>
                <a:off x="4453841" y="3777959"/>
                <a:ext cx="3840480" cy="2062103"/>
              </a:xfrm>
              <a:prstGeom prst="rect">
                <a:avLst/>
              </a:prstGeom>
              <a:solidFill>
                <a:srgbClr val="ADB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F76A8A4-6241-4093-9D1C-A4D9ADEB3C3A}"/>
                  </a:ext>
                </a:extLst>
              </p:cNvPr>
              <p:cNvSpPr txBox="1"/>
              <p:nvPr/>
            </p:nvSpPr>
            <p:spPr>
              <a:xfrm>
                <a:off x="4524047" y="3823930"/>
                <a:ext cx="3616688" cy="1846658"/>
              </a:xfrm>
              <a:prstGeom prst="rect">
                <a:avLst/>
              </a:prstGeom>
              <a:noFill/>
            </p:spPr>
            <p:txBody>
              <a:bodyPr wrap="square">
                <a:spAutoFit/>
              </a:bodyPr>
              <a:lstStyle/>
              <a:p>
                <a:pPr lvl="0" algn="ctr"/>
                <a:r>
                  <a:rPr lang="en-US" sz="2400" b="1" cap="all" dirty="0">
                    <a:latin typeface="Century Gothic" panose="020B0502020202020204" pitchFamily="34" charset="0"/>
                  </a:rPr>
                  <a:t>Vicarious Trauma</a:t>
                </a:r>
              </a:p>
              <a:p>
                <a:pPr lvl="0" algn="ctr">
                  <a:buNone/>
                </a:pPr>
                <a:r>
                  <a:rPr lang="en-US" b="1" i="0" dirty="0">
                    <a:solidFill>
                      <a:schemeClr val="bg1"/>
                    </a:solidFill>
                    <a:latin typeface="Century Gothic" panose="020B0502020202020204" pitchFamily="34" charset="0"/>
                    <a:cs typeface="Calibri" panose="020F0502020204030204" pitchFamily="34" charset="0"/>
                  </a:rPr>
                  <a:t>A post-traumatic response resulting from exposure to others’ traumatic stories </a:t>
                </a:r>
              </a:p>
              <a:p>
                <a:pPr lvl="0" algn="ctr">
                  <a:buNone/>
                </a:pPr>
                <a:r>
                  <a:rPr lang="en-US" b="1" i="0" dirty="0">
                    <a:solidFill>
                      <a:schemeClr val="bg1"/>
                    </a:solidFill>
                    <a:latin typeface="Century Gothic" panose="020B0502020202020204" pitchFamily="34" charset="0"/>
                    <a:cs typeface="Calibri" panose="020F0502020204030204" pitchFamily="34" charset="0"/>
                  </a:rPr>
                  <a:t>over time</a:t>
                </a:r>
              </a:p>
              <a:p>
                <a:pPr lvl="0"/>
                <a:endParaRPr lang="en-US" sz="1800" b="1" cap="all" dirty="0">
                  <a:solidFill>
                    <a:schemeClr val="bg1"/>
                  </a:solidFill>
                  <a:latin typeface="Century Gothic" panose="020B0502020202020204" pitchFamily="34" charset="0"/>
                </a:endParaRPr>
              </a:p>
            </p:txBody>
          </p:sp>
        </p:grpSp>
      </p:grpSp>
      <p:grpSp>
        <p:nvGrpSpPr>
          <p:cNvPr id="35" name="Group 34">
            <a:extLst>
              <a:ext uri="{FF2B5EF4-FFF2-40B4-BE49-F238E27FC236}">
                <a16:creationId xmlns:a16="http://schemas.microsoft.com/office/drawing/2014/main" id="{1F5AB017-A1D2-49A4-B249-4BAE5FF2726D}"/>
              </a:ext>
            </a:extLst>
          </p:cNvPr>
          <p:cNvGrpSpPr/>
          <p:nvPr/>
        </p:nvGrpSpPr>
        <p:grpSpPr>
          <a:xfrm>
            <a:off x="8063867" y="1188899"/>
            <a:ext cx="4023360" cy="4801140"/>
            <a:chOff x="8084679" y="1180874"/>
            <a:chExt cx="4023360" cy="4849097"/>
          </a:xfrm>
        </p:grpSpPr>
        <p:grpSp>
          <p:nvGrpSpPr>
            <p:cNvPr id="34" name="Group 33">
              <a:extLst>
                <a:ext uri="{FF2B5EF4-FFF2-40B4-BE49-F238E27FC236}">
                  <a16:creationId xmlns:a16="http://schemas.microsoft.com/office/drawing/2014/main" id="{B141FC48-2220-46BF-A0D5-0DD1458C4223}"/>
                </a:ext>
              </a:extLst>
            </p:cNvPr>
            <p:cNvGrpSpPr/>
            <p:nvPr/>
          </p:nvGrpSpPr>
          <p:grpSpPr>
            <a:xfrm>
              <a:off x="8084679" y="3281264"/>
              <a:ext cx="4023360" cy="2748707"/>
              <a:chOff x="8005271" y="3281264"/>
              <a:chExt cx="4114800" cy="2748707"/>
            </a:xfrm>
          </p:grpSpPr>
          <p:sp>
            <p:nvSpPr>
              <p:cNvPr id="6" name="Rectangle 5">
                <a:extLst>
                  <a:ext uri="{FF2B5EF4-FFF2-40B4-BE49-F238E27FC236}">
                    <a16:creationId xmlns:a16="http://schemas.microsoft.com/office/drawing/2014/main" id="{AF3494E4-29E6-4E85-A622-E0BBC32D6DDC}"/>
                  </a:ext>
                </a:extLst>
              </p:cNvPr>
              <p:cNvSpPr/>
              <p:nvPr/>
            </p:nvSpPr>
            <p:spPr>
              <a:xfrm>
                <a:off x="8005271" y="3281601"/>
                <a:ext cx="4114800" cy="2748370"/>
              </a:xfrm>
              <a:prstGeom prst="rect">
                <a:avLst/>
              </a:prstGeom>
              <a:solidFill>
                <a:srgbClr val="F3C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8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7A2C04C-2D1B-4354-8143-4B7F3CFC9635}"/>
                  </a:ext>
                </a:extLst>
              </p:cNvPr>
              <p:cNvSpPr txBox="1"/>
              <p:nvPr/>
            </p:nvSpPr>
            <p:spPr>
              <a:xfrm>
                <a:off x="8131953" y="3281264"/>
                <a:ext cx="3861436" cy="2554545"/>
              </a:xfrm>
              <a:prstGeom prst="rect">
                <a:avLst/>
              </a:prstGeom>
              <a:noFill/>
            </p:spPr>
            <p:txBody>
              <a:bodyPr wrap="square">
                <a:spAutoFit/>
              </a:bodyPr>
              <a:lstStyle/>
              <a:p>
                <a:pPr marL="182880" lvl="0" indent="-182880">
                  <a:buFont typeface="Arial" panose="020B0604020202020204" pitchFamily="34" charset="0"/>
                  <a:buChar char="•"/>
                </a:pPr>
                <a:r>
                  <a:rPr lang="en-US" sz="2000" dirty="0">
                    <a:latin typeface="Calibri" panose="020F0502020204030204" pitchFamily="34" charset="0"/>
                    <a:cs typeface="Calibri" panose="020F0502020204030204" pitchFamily="34" charset="0"/>
                  </a:rPr>
                  <a:t>Can happen suddenly, even with single exposure</a:t>
                </a:r>
              </a:p>
              <a:p>
                <a:pPr marL="182880" lvl="0" indent="-18288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182880" lvl="0" indent="-182880">
                  <a:buFont typeface="Arial" panose="020B0604020202020204" pitchFamily="34" charset="0"/>
                  <a:buChar char="•"/>
                </a:pPr>
                <a:r>
                  <a:rPr lang="en-US" sz="2000" dirty="0">
                    <a:latin typeface="Calibri" panose="020F0502020204030204" pitchFamily="34" charset="0"/>
                    <a:cs typeface="Calibri" panose="020F0502020204030204" pitchFamily="34" charset="0"/>
                  </a:rPr>
                  <a:t>Preoccupation with thoughts of the event</a:t>
                </a:r>
              </a:p>
              <a:p>
                <a:pPr marL="182880" lvl="0" indent="-18288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182880" lvl="0" indent="-182880">
                  <a:buFont typeface="Arial" panose="020B0604020202020204" pitchFamily="34" charset="0"/>
                  <a:buChar char="•"/>
                </a:pPr>
                <a:r>
                  <a:rPr lang="en-US" sz="2000" dirty="0">
                    <a:latin typeface="Calibri" panose="020F0502020204030204" pitchFamily="34" charset="0"/>
                    <a:cs typeface="Calibri" panose="020F0502020204030204" pitchFamily="34" charset="0"/>
                  </a:rPr>
                  <a:t>Results in irritability, agitation specific to details of what was shared</a:t>
                </a:r>
              </a:p>
            </p:txBody>
          </p:sp>
        </p:grpSp>
        <p:grpSp>
          <p:nvGrpSpPr>
            <p:cNvPr id="31" name="Group 30">
              <a:extLst>
                <a:ext uri="{FF2B5EF4-FFF2-40B4-BE49-F238E27FC236}">
                  <a16:creationId xmlns:a16="http://schemas.microsoft.com/office/drawing/2014/main" id="{4B1FD0A8-3C6E-4572-91D4-9DDD55D079B4}"/>
                </a:ext>
              </a:extLst>
            </p:cNvPr>
            <p:cNvGrpSpPr/>
            <p:nvPr/>
          </p:nvGrpSpPr>
          <p:grpSpPr>
            <a:xfrm>
              <a:off x="8084679" y="1180874"/>
              <a:ext cx="4023360" cy="2062103"/>
              <a:chOff x="8218955" y="3927934"/>
              <a:chExt cx="4023360" cy="2062103"/>
            </a:xfrm>
          </p:grpSpPr>
          <p:sp>
            <p:nvSpPr>
              <p:cNvPr id="28" name="Rectangle 27">
                <a:extLst>
                  <a:ext uri="{FF2B5EF4-FFF2-40B4-BE49-F238E27FC236}">
                    <a16:creationId xmlns:a16="http://schemas.microsoft.com/office/drawing/2014/main" id="{3C360129-84C5-4AEC-ADA1-A220C93DA527}"/>
                  </a:ext>
                </a:extLst>
              </p:cNvPr>
              <p:cNvSpPr/>
              <p:nvPr/>
            </p:nvSpPr>
            <p:spPr>
              <a:xfrm>
                <a:off x="8218955" y="3927934"/>
                <a:ext cx="4023360" cy="2062103"/>
              </a:xfrm>
              <a:prstGeom prst="rect">
                <a:avLst/>
              </a:prstGeom>
              <a:solidFill>
                <a:srgbClr val="EFA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9B1881-62F3-465C-A3D3-68051D41B1A1}"/>
                  </a:ext>
                </a:extLst>
              </p:cNvPr>
              <p:cNvSpPr txBox="1"/>
              <p:nvPr/>
            </p:nvSpPr>
            <p:spPr>
              <a:xfrm>
                <a:off x="8342822" y="3933778"/>
                <a:ext cx="3749040" cy="1958360"/>
              </a:xfrm>
              <a:prstGeom prst="rect">
                <a:avLst/>
              </a:prstGeom>
              <a:noFill/>
            </p:spPr>
            <p:txBody>
              <a:bodyPr wrap="square">
                <a:spAutoFit/>
              </a:bodyPr>
              <a:lstStyle/>
              <a:p>
                <a:pPr algn="ctr"/>
                <a:r>
                  <a:rPr lang="en-US" sz="2400" b="1" cap="all" dirty="0">
                    <a:latin typeface="Century Gothic" panose="020B0502020202020204" pitchFamily="34" charset="0"/>
                  </a:rPr>
                  <a:t>Secondary </a:t>
                </a:r>
              </a:p>
              <a:p>
                <a:pPr algn="ctr"/>
                <a:r>
                  <a:rPr lang="en-US" sz="2400" b="1" cap="all" dirty="0">
                    <a:latin typeface="Century Gothic" panose="020B0502020202020204" pitchFamily="34" charset="0"/>
                  </a:rPr>
                  <a:t>Traumatic Stress</a:t>
                </a:r>
                <a:endParaRPr lang="en-US" sz="2400" b="1" cap="all" dirty="0">
                  <a:latin typeface="Century Gothic" panose="020B0502020202020204" pitchFamily="34" charset="0"/>
                  <a:cs typeface="Calibri" panose="020F0502020204030204" pitchFamily="34" charset="0"/>
                </a:endParaRPr>
              </a:p>
              <a:p>
                <a:pPr lvl="0" algn="ctr"/>
                <a:r>
                  <a:rPr lang="en-US" b="1" dirty="0">
                    <a:solidFill>
                      <a:schemeClr val="bg1"/>
                    </a:solidFill>
                    <a:latin typeface="Century Gothic" panose="020B0502020202020204" pitchFamily="34" charset="0"/>
                    <a:cs typeface="Calibri" panose="020F0502020204030204" pitchFamily="34" charset="0"/>
                  </a:rPr>
                  <a:t>Presence of PTSD symptoms as a result of even a single exposure to another person’s experience of trauma</a:t>
                </a:r>
                <a:endParaRPr lang="en-US" sz="1600" b="1" cap="all" dirty="0">
                  <a:solidFill>
                    <a:schemeClr val="bg1"/>
                  </a:solidFill>
                  <a:latin typeface="Century Gothic" panose="020B0502020202020204" pitchFamily="34" charset="0"/>
                </a:endParaRPr>
              </a:p>
            </p:txBody>
          </p:sp>
        </p:grpSp>
      </p:grpSp>
    </p:spTree>
    <p:extLst>
      <p:ext uri="{BB962C8B-B14F-4D97-AF65-F5344CB8AC3E}">
        <p14:creationId xmlns:p14="http://schemas.microsoft.com/office/powerpoint/2010/main" val="457224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5BF6AF5-1FB3-2BBD-2094-881093038B89}"/>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3850941E-7C3D-7E78-F3C6-4172F8B63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6F6690-8FBD-14B3-AFEB-1C78F542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6178BF02-F9B7-47C2-EA50-493816069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a of hands in the middle">
            <a:extLst>
              <a:ext uri="{FF2B5EF4-FFF2-40B4-BE49-F238E27FC236}">
                <a16:creationId xmlns:a16="http://schemas.microsoft.com/office/drawing/2014/main" id="{8474757E-E4FD-E772-90C7-9FD675DFF3A0}"/>
              </a:ext>
            </a:extLst>
          </p:cNvPr>
          <p:cNvPicPr>
            <a:picLocks noChangeAspect="1"/>
          </p:cNvPicPr>
          <p:nvPr/>
        </p:nvPicPr>
        <p:blipFill>
          <a:blip r:embed="rId3">
            <a:extLst>
              <a:ext uri="{28A0092B-C50C-407E-A947-70E740481C1C}">
                <a14:useLocalDpi xmlns:a14="http://schemas.microsoft.com/office/drawing/2010/main" val="0"/>
              </a:ext>
            </a:extLst>
          </a:blip>
          <a:srcRect t="4880" b="10808"/>
          <a:stretch/>
        </p:blipFill>
        <p:spPr>
          <a:xfrm>
            <a:off x="20" y="1"/>
            <a:ext cx="12191980" cy="6861458"/>
          </a:xfrm>
          <a:prstGeom prst="rect">
            <a:avLst/>
          </a:prstGeom>
        </p:spPr>
      </p:pic>
      <p:sp>
        <p:nvSpPr>
          <p:cNvPr id="16" name="Freeform: Shape 15">
            <a:extLst>
              <a:ext uri="{FF2B5EF4-FFF2-40B4-BE49-F238E27FC236}">
                <a16:creationId xmlns:a16="http://schemas.microsoft.com/office/drawing/2014/main" id="{689B46F7-F433-DC81-7F73-7AA3523C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0564" y="592494"/>
            <a:ext cx="5230734" cy="2989690"/>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097"/>
              <a:gd name="connsiteY0" fmla="*/ 2270200 h 2480730"/>
              <a:gd name="connsiteX1" fmla="*/ 495492 w 6769097"/>
              <a:gd name="connsiteY1" fmla="*/ 2141439 h 2480730"/>
              <a:gd name="connsiteX2" fmla="*/ 134625 w 6769097"/>
              <a:gd name="connsiteY2" fmla="*/ 1814494 h 2480730"/>
              <a:gd name="connsiteX3" fmla="*/ 36881 w 6769097"/>
              <a:gd name="connsiteY3" fmla="*/ 773214 h 2480730"/>
              <a:gd name="connsiteX4" fmla="*/ 721307 w 6769097"/>
              <a:gd name="connsiteY4" fmla="*/ 34910 h 2480730"/>
              <a:gd name="connsiteX5" fmla="*/ 5609353 w 6769097"/>
              <a:gd name="connsiteY5" fmla="*/ 127244 h 2480730"/>
              <a:gd name="connsiteX6" fmla="*/ 6768288 w 6769097"/>
              <a:gd name="connsiteY6" fmla="*/ 843902 h 2480730"/>
              <a:gd name="connsiteX7" fmla="*/ 5950733 w 6769097"/>
              <a:gd name="connsiteY7" fmla="*/ 2108306 h 2480730"/>
              <a:gd name="connsiteX8" fmla="*/ 2042119 w 6769097"/>
              <a:gd name="connsiteY8" fmla="*/ 2280687 h 2480730"/>
              <a:gd name="connsiteX9" fmla="*/ 1327444 w 6769097"/>
              <a:gd name="connsiteY9" fmla="*/ 2480730 h 2480730"/>
              <a:gd name="connsiteX10" fmla="*/ 1218613 w 6769097"/>
              <a:gd name="connsiteY10" fmla="*/ 2270200 h 2480730"/>
              <a:gd name="connsiteX0" fmla="*/ 1218613 w 6571897"/>
              <a:gd name="connsiteY0" fmla="*/ 2290477 h 2501007"/>
              <a:gd name="connsiteX1" fmla="*/ 495492 w 6571897"/>
              <a:gd name="connsiteY1" fmla="*/ 2161716 h 2501007"/>
              <a:gd name="connsiteX2" fmla="*/ 134625 w 6571897"/>
              <a:gd name="connsiteY2" fmla="*/ 1834771 h 2501007"/>
              <a:gd name="connsiteX3" fmla="*/ 36881 w 6571897"/>
              <a:gd name="connsiteY3" fmla="*/ 793491 h 2501007"/>
              <a:gd name="connsiteX4" fmla="*/ 721307 w 6571897"/>
              <a:gd name="connsiteY4" fmla="*/ 55187 h 2501007"/>
              <a:gd name="connsiteX5" fmla="*/ 5609353 w 6571897"/>
              <a:gd name="connsiteY5" fmla="*/ 147521 h 2501007"/>
              <a:gd name="connsiteX6" fmla="*/ 6563360 w 6571897"/>
              <a:gd name="connsiteY6" fmla="*/ 894996 h 2501007"/>
              <a:gd name="connsiteX7" fmla="*/ 5950733 w 6571897"/>
              <a:gd name="connsiteY7" fmla="*/ 2128583 h 2501007"/>
              <a:gd name="connsiteX8" fmla="*/ 2042119 w 6571897"/>
              <a:gd name="connsiteY8" fmla="*/ 2300964 h 2501007"/>
              <a:gd name="connsiteX9" fmla="*/ 1327444 w 6571897"/>
              <a:gd name="connsiteY9" fmla="*/ 2501007 h 2501007"/>
              <a:gd name="connsiteX10" fmla="*/ 1218613 w 6571897"/>
              <a:gd name="connsiteY10" fmla="*/ 2290477 h 2501007"/>
              <a:gd name="connsiteX0" fmla="*/ 1218613 w 6567563"/>
              <a:gd name="connsiteY0" fmla="*/ 2246415 h 2456945"/>
              <a:gd name="connsiteX1" fmla="*/ 495492 w 6567563"/>
              <a:gd name="connsiteY1" fmla="*/ 2117654 h 2456945"/>
              <a:gd name="connsiteX2" fmla="*/ 134625 w 6567563"/>
              <a:gd name="connsiteY2" fmla="*/ 1790709 h 2456945"/>
              <a:gd name="connsiteX3" fmla="*/ 36881 w 6567563"/>
              <a:gd name="connsiteY3" fmla="*/ 749429 h 2456945"/>
              <a:gd name="connsiteX4" fmla="*/ 721307 w 6567563"/>
              <a:gd name="connsiteY4" fmla="*/ 11125 h 2456945"/>
              <a:gd name="connsiteX5" fmla="*/ 5483243 w 6567563"/>
              <a:gd name="connsiteY5" fmla="*/ 342289 h 2456945"/>
              <a:gd name="connsiteX6" fmla="*/ 6563360 w 6567563"/>
              <a:gd name="connsiteY6" fmla="*/ 850934 h 2456945"/>
              <a:gd name="connsiteX7" fmla="*/ 5950733 w 6567563"/>
              <a:gd name="connsiteY7" fmla="*/ 2084521 h 2456945"/>
              <a:gd name="connsiteX8" fmla="*/ 2042119 w 6567563"/>
              <a:gd name="connsiteY8" fmla="*/ 2256902 h 2456945"/>
              <a:gd name="connsiteX9" fmla="*/ 1327444 w 6567563"/>
              <a:gd name="connsiteY9" fmla="*/ 2456945 h 2456945"/>
              <a:gd name="connsiteX10" fmla="*/ 1218613 w 6567563"/>
              <a:gd name="connsiteY10" fmla="*/ 2246415 h 2456945"/>
              <a:gd name="connsiteX0" fmla="*/ 1261070 w 6608712"/>
              <a:gd name="connsiteY0" fmla="*/ 2071877 h 2282407"/>
              <a:gd name="connsiteX1" fmla="*/ 537949 w 6608712"/>
              <a:gd name="connsiteY1" fmla="*/ 1943116 h 2282407"/>
              <a:gd name="connsiteX2" fmla="*/ 177082 w 6608712"/>
              <a:gd name="connsiteY2" fmla="*/ 1616171 h 2282407"/>
              <a:gd name="connsiteX3" fmla="*/ 79338 w 6608712"/>
              <a:gd name="connsiteY3" fmla="*/ 574891 h 2282407"/>
              <a:gd name="connsiteX4" fmla="*/ 1347021 w 6608712"/>
              <a:gd name="connsiteY4" fmla="*/ 21487 h 2282407"/>
              <a:gd name="connsiteX5" fmla="*/ 5525700 w 6608712"/>
              <a:gd name="connsiteY5" fmla="*/ 167751 h 2282407"/>
              <a:gd name="connsiteX6" fmla="*/ 6605817 w 6608712"/>
              <a:gd name="connsiteY6" fmla="*/ 676396 h 2282407"/>
              <a:gd name="connsiteX7" fmla="*/ 5993190 w 6608712"/>
              <a:gd name="connsiteY7" fmla="*/ 1909983 h 2282407"/>
              <a:gd name="connsiteX8" fmla="*/ 2084576 w 6608712"/>
              <a:gd name="connsiteY8" fmla="*/ 2082364 h 2282407"/>
              <a:gd name="connsiteX9" fmla="*/ 1369901 w 6608712"/>
              <a:gd name="connsiteY9" fmla="*/ 2282407 h 2282407"/>
              <a:gd name="connsiteX10" fmla="*/ 1261070 w 6608712"/>
              <a:gd name="connsiteY10" fmla="*/ 2071877 h 2282407"/>
              <a:gd name="connsiteX0" fmla="*/ 1223256 w 6570898"/>
              <a:gd name="connsiteY0" fmla="*/ 2072393 h 2282923"/>
              <a:gd name="connsiteX1" fmla="*/ 500135 w 6570898"/>
              <a:gd name="connsiteY1" fmla="*/ 1943632 h 2282923"/>
              <a:gd name="connsiteX2" fmla="*/ 139268 w 6570898"/>
              <a:gd name="connsiteY2" fmla="*/ 1616687 h 2282923"/>
              <a:gd name="connsiteX3" fmla="*/ 88816 w 6570898"/>
              <a:gd name="connsiteY3" fmla="*/ 583111 h 2282923"/>
              <a:gd name="connsiteX4" fmla="*/ 1309207 w 6570898"/>
              <a:gd name="connsiteY4" fmla="*/ 22003 h 2282923"/>
              <a:gd name="connsiteX5" fmla="*/ 5487886 w 6570898"/>
              <a:gd name="connsiteY5" fmla="*/ 168267 h 2282923"/>
              <a:gd name="connsiteX6" fmla="*/ 6568003 w 6570898"/>
              <a:gd name="connsiteY6" fmla="*/ 676912 h 2282923"/>
              <a:gd name="connsiteX7" fmla="*/ 5955376 w 6570898"/>
              <a:gd name="connsiteY7" fmla="*/ 1910499 h 2282923"/>
              <a:gd name="connsiteX8" fmla="*/ 2046762 w 6570898"/>
              <a:gd name="connsiteY8" fmla="*/ 2082880 h 2282923"/>
              <a:gd name="connsiteX9" fmla="*/ 1332087 w 6570898"/>
              <a:gd name="connsiteY9" fmla="*/ 2282923 h 2282923"/>
              <a:gd name="connsiteX10" fmla="*/ 1223256 w 6570898"/>
              <a:gd name="connsiteY10" fmla="*/ 2072393 h 2282923"/>
              <a:gd name="connsiteX0" fmla="*/ 1223256 w 6602187"/>
              <a:gd name="connsiteY0" fmla="*/ 2076033 h 2286563"/>
              <a:gd name="connsiteX1" fmla="*/ 500135 w 6602187"/>
              <a:gd name="connsiteY1" fmla="*/ 1947272 h 2286563"/>
              <a:gd name="connsiteX2" fmla="*/ 139268 w 6602187"/>
              <a:gd name="connsiteY2" fmla="*/ 1620327 h 2286563"/>
              <a:gd name="connsiteX3" fmla="*/ 88816 w 6602187"/>
              <a:gd name="connsiteY3" fmla="*/ 586751 h 2286563"/>
              <a:gd name="connsiteX4" fmla="*/ 1309207 w 6602187"/>
              <a:gd name="connsiteY4" fmla="*/ 25643 h 2286563"/>
              <a:gd name="connsiteX5" fmla="*/ 5487886 w 6602187"/>
              <a:gd name="connsiteY5" fmla="*/ 171907 h 2286563"/>
              <a:gd name="connsiteX6" fmla="*/ 6599531 w 6602187"/>
              <a:gd name="connsiteY6" fmla="*/ 850044 h 2286563"/>
              <a:gd name="connsiteX7" fmla="*/ 5955376 w 6602187"/>
              <a:gd name="connsiteY7" fmla="*/ 1914139 h 2286563"/>
              <a:gd name="connsiteX8" fmla="*/ 2046762 w 6602187"/>
              <a:gd name="connsiteY8" fmla="*/ 2086520 h 2286563"/>
              <a:gd name="connsiteX9" fmla="*/ 1332087 w 6602187"/>
              <a:gd name="connsiteY9" fmla="*/ 2286563 h 2286563"/>
              <a:gd name="connsiteX10" fmla="*/ 1223256 w 6602187"/>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23012"/>
              <a:gd name="connsiteY0" fmla="*/ 2076033 h 2286563"/>
              <a:gd name="connsiteX1" fmla="*/ 500135 w 6623012"/>
              <a:gd name="connsiteY1" fmla="*/ 1947272 h 2286563"/>
              <a:gd name="connsiteX2" fmla="*/ 139268 w 6623012"/>
              <a:gd name="connsiteY2" fmla="*/ 1620327 h 2286563"/>
              <a:gd name="connsiteX3" fmla="*/ 88816 w 6623012"/>
              <a:gd name="connsiteY3" fmla="*/ 586751 h 2286563"/>
              <a:gd name="connsiteX4" fmla="*/ 1309207 w 6623012"/>
              <a:gd name="connsiteY4" fmla="*/ 25643 h 2286563"/>
              <a:gd name="connsiteX5" fmla="*/ 5487886 w 6623012"/>
              <a:gd name="connsiteY5" fmla="*/ 171907 h 2286563"/>
              <a:gd name="connsiteX6" fmla="*/ 6599531 w 6623012"/>
              <a:gd name="connsiteY6" fmla="*/ 850044 h 2286563"/>
              <a:gd name="connsiteX7" fmla="*/ 5955376 w 6623012"/>
              <a:gd name="connsiteY7" fmla="*/ 1914139 h 2286563"/>
              <a:gd name="connsiteX8" fmla="*/ 2046762 w 6623012"/>
              <a:gd name="connsiteY8" fmla="*/ 2086520 h 2286563"/>
              <a:gd name="connsiteX9" fmla="*/ 1332087 w 6623012"/>
              <a:gd name="connsiteY9" fmla="*/ 2286563 h 2286563"/>
              <a:gd name="connsiteX10" fmla="*/ 1223256 w 6623012"/>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00330"/>
              <a:gd name="connsiteY0" fmla="*/ 2077382 h 2287912"/>
              <a:gd name="connsiteX1" fmla="*/ 500135 w 6600330"/>
              <a:gd name="connsiteY1" fmla="*/ 1948621 h 2287912"/>
              <a:gd name="connsiteX2" fmla="*/ 139268 w 6600330"/>
              <a:gd name="connsiteY2" fmla="*/ 1621676 h 2287912"/>
              <a:gd name="connsiteX3" fmla="*/ 88816 w 6600330"/>
              <a:gd name="connsiteY3" fmla="*/ 588100 h 2287912"/>
              <a:gd name="connsiteX4" fmla="*/ 1309207 w 6600330"/>
              <a:gd name="connsiteY4" fmla="*/ 26992 h 2287912"/>
              <a:gd name="connsiteX5" fmla="*/ 5487886 w 6600330"/>
              <a:gd name="connsiteY5" fmla="*/ 173256 h 2287912"/>
              <a:gd name="connsiteX6" fmla="*/ 6599531 w 6600330"/>
              <a:gd name="connsiteY6" fmla="*/ 905322 h 2287912"/>
              <a:gd name="connsiteX7" fmla="*/ 5955376 w 6600330"/>
              <a:gd name="connsiteY7" fmla="*/ 1915488 h 2287912"/>
              <a:gd name="connsiteX8" fmla="*/ 2046762 w 6600330"/>
              <a:gd name="connsiteY8" fmla="*/ 2087869 h 2287912"/>
              <a:gd name="connsiteX9" fmla="*/ 1332087 w 6600330"/>
              <a:gd name="connsiteY9" fmla="*/ 2287912 h 2287912"/>
              <a:gd name="connsiteX10" fmla="*/ 1223256 w 6600330"/>
              <a:gd name="connsiteY10" fmla="*/ 2077382 h 2287912"/>
              <a:gd name="connsiteX0" fmla="*/ 1236982 w 6614056"/>
              <a:gd name="connsiteY0" fmla="*/ 2077382 h 2287912"/>
              <a:gd name="connsiteX1" fmla="*/ 513861 w 6614056"/>
              <a:gd name="connsiteY1" fmla="*/ 1948621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325239 w 6614056"/>
              <a:gd name="connsiteY0" fmla="*/ 2062693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25239 w 6614056"/>
              <a:gd name="connsiteY10" fmla="*/ 2062693 h 2287912"/>
              <a:gd name="connsiteX0" fmla="*/ 1350455 w 6614056"/>
              <a:gd name="connsiteY0" fmla="*/ 2033314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50455 w 6614056"/>
              <a:gd name="connsiteY10" fmla="*/ 2033314 h 2287912"/>
              <a:gd name="connsiteX0" fmla="*/ 1351015 w 6614616"/>
              <a:gd name="connsiteY0" fmla="*/ 2033314 h 2287912"/>
              <a:gd name="connsiteX1" fmla="*/ 527030 w 6614616"/>
              <a:gd name="connsiteY1" fmla="*/ 1816418 h 2287912"/>
              <a:gd name="connsiteX2" fmla="*/ 115730 w 6614616"/>
              <a:gd name="connsiteY2" fmla="*/ 1423371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1015 w 6614616"/>
              <a:gd name="connsiteY0" fmla="*/ 2033314 h 2287912"/>
              <a:gd name="connsiteX1" fmla="*/ 527030 w 6614616"/>
              <a:gd name="connsiteY1" fmla="*/ 1816418 h 2287912"/>
              <a:gd name="connsiteX2" fmla="*/ 115730 w 6614616"/>
              <a:gd name="connsiteY2" fmla="*/ 1342580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060489 w 6614057"/>
              <a:gd name="connsiteY8" fmla="*/ 2087869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123530 w 6614057"/>
              <a:gd name="connsiteY8" fmla="*/ 2058491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6451"/>
              <a:gd name="connsiteY0" fmla="*/ 2033314 h 2287912"/>
              <a:gd name="connsiteX1" fmla="*/ 513863 w 6616451"/>
              <a:gd name="connsiteY1" fmla="*/ 1765006 h 2287912"/>
              <a:gd name="connsiteX2" fmla="*/ 115171 w 6616451"/>
              <a:gd name="connsiteY2" fmla="*/ 1342580 h 2287912"/>
              <a:gd name="connsiteX3" fmla="*/ 102543 w 6616451"/>
              <a:gd name="connsiteY3" fmla="*/ 588100 h 2287912"/>
              <a:gd name="connsiteX4" fmla="*/ 1322934 w 6616451"/>
              <a:gd name="connsiteY4" fmla="*/ 26992 h 2287912"/>
              <a:gd name="connsiteX5" fmla="*/ 5501613 w 6616451"/>
              <a:gd name="connsiteY5" fmla="*/ 173256 h 2287912"/>
              <a:gd name="connsiteX6" fmla="*/ 6613258 w 6616451"/>
              <a:gd name="connsiteY6" fmla="*/ 905322 h 2287912"/>
              <a:gd name="connsiteX7" fmla="*/ 6032145 w 6616451"/>
              <a:gd name="connsiteY7" fmla="*/ 1856731 h 2287912"/>
              <a:gd name="connsiteX8" fmla="*/ 2224395 w 6616451"/>
              <a:gd name="connsiteY8" fmla="*/ 2029112 h 2287912"/>
              <a:gd name="connsiteX9" fmla="*/ 1345814 w 6616451"/>
              <a:gd name="connsiteY9" fmla="*/ 2287912 h 2287912"/>
              <a:gd name="connsiteX10" fmla="*/ 1350456 w 6616451"/>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32145 w 6614057"/>
              <a:gd name="connsiteY7" fmla="*/ 1856731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19537 w 6614057"/>
              <a:gd name="connsiteY7" fmla="*/ 180531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3258"/>
              <a:gd name="connsiteY0" fmla="*/ 2033314 h 2287912"/>
              <a:gd name="connsiteX1" fmla="*/ 513863 w 6613258"/>
              <a:gd name="connsiteY1" fmla="*/ 1765006 h 2287912"/>
              <a:gd name="connsiteX2" fmla="*/ 115171 w 6613258"/>
              <a:gd name="connsiteY2" fmla="*/ 1342580 h 2287912"/>
              <a:gd name="connsiteX3" fmla="*/ 102543 w 6613258"/>
              <a:gd name="connsiteY3" fmla="*/ 588100 h 2287912"/>
              <a:gd name="connsiteX4" fmla="*/ 1322934 w 6613258"/>
              <a:gd name="connsiteY4" fmla="*/ 26992 h 2287912"/>
              <a:gd name="connsiteX5" fmla="*/ 5501613 w 6613258"/>
              <a:gd name="connsiteY5" fmla="*/ 173256 h 2287912"/>
              <a:gd name="connsiteX6" fmla="*/ 6613258 w 6613258"/>
              <a:gd name="connsiteY6" fmla="*/ 905322 h 2287912"/>
              <a:gd name="connsiteX7" fmla="*/ 6019537 w 6613258"/>
              <a:gd name="connsiteY7" fmla="*/ 1805318 h 2287912"/>
              <a:gd name="connsiteX8" fmla="*/ 2224395 w 6613258"/>
              <a:gd name="connsiteY8" fmla="*/ 2029112 h 2287912"/>
              <a:gd name="connsiteX9" fmla="*/ 1345814 w 6613258"/>
              <a:gd name="connsiteY9" fmla="*/ 2287912 h 2287912"/>
              <a:gd name="connsiteX10" fmla="*/ 1350456 w 6613258"/>
              <a:gd name="connsiteY10" fmla="*/ 2033314 h 2287912"/>
              <a:gd name="connsiteX0" fmla="*/ 1352720 w 6615522"/>
              <a:gd name="connsiteY0" fmla="*/ 2033314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52720 w 6615522"/>
              <a:gd name="connsiteY10" fmla="*/ 2033314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2284 w 6617261"/>
              <a:gd name="connsiteY0" fmla="*/ 2011281 h 2287912"/>
              <a:gd name="connsiteX1" fmla="*/ 606122 w 6617261"/>
              <a:gd name="connsiteY1" fmla="*/ 1728283 h 2287912"/>
              <a:gd name="connsiteX2" fmla="*/ 119174 w 6617261"/>
              <a:gd name="connsiteY2" fmla="*/ 1342580 h 2287912"/>
              <a:gd name="connsiteX3" fmla="*/ 106546 w 6617261"/>
              <a:gd name="connsiteY3" fmla="*/ 588100 h 2287912"/>
              <a:gd name="connsiteX4" fmla="*/ 1326937 w 6617261"/>
              <a:gd name="connsiteY4" fmla="*/ 26992 h 2287912"/>
              <a:gd name="connsiteX5" fmla="*/ 5505616 w 6617261"/>
              <a:gd name="connsiteY5" fmla="*/ 173256 h 2287912"/>
              <a:gd name="connsiteX6" fmla="*/ 6617261 w 6617261"/>
              <a:gd name="connsiteY6" fmla="*/ 905322 h 2287912"/>
              <a:gd name="connsiteX7" fmla="*/ 6023540 w 6617261"/>
              <a:gd name="connsiteY7" fmla="*/ 1805318 h 2287912"/>
              <a:gd name="connsiteX8" fmla="*/ 2228398 w 6617261"/>
              <a:gd name="connsiteY8" fmla="*/ 2029112 h 2287912"/>
              <a:gd name="connsiteX9" fmla="*/ 1349817 w 6617261"/>
              <a:gd name="connsiteY9" fmla="*/ 2287912 h 2287912"/>
              <a:gd name="connsiteX10" fmla="*/ 1392284 w 6617261"/>
              <a:gd name="connsiteY10" fmla="*/ 2011281 h 2287912"/>
              <a:gd name="connsiteX0" fmla="*/ 1382461 w 6607438"/>
              <a:gd name="connsiteY0" fmla="*/ 2011281 h 2287912"/>
              <a:gd name="connsiteX1" fmla="*/ 596299 w 6607438"/>
              <a:gd name="connsiteY1" fmla="*/ 1728283 h 2287912"/>
              <a:gd name="connsiteX2" fmla="*/ 134568 w 6607438"/>
              <a:gd name="connsiteY2" fmla="*/ 1291168 h 2287912"/>
              <a:gd name="connsiteX3" fmla="*/ 96723 w 6607438"/>
              <a:gd name="connsiteY3" fmla="*/ 588100 h 2287912"/>
              <a:gd name="connsiteX4" fmla="*/ 1317114 w 6607438"/>
              <a:gd name="connsiteY4" fmla="*/ 26992 h 2287912"/>
              <a:gd name="connsiteX5" fmla="*/ 5495793 w 6607438"/>
              <a:gd name="connsiteY5" fmla="*/ 173256 h 2287912"/>
              <a:gd name="connsiteX6" fmla="*/ 6607438 w 6607438"/>
              <a:gd name="connsiteY6" fmla="*/ 905322 h 2287912"/>
              <a:gd name="connsiteX7" fmla="*/ 6013717 w 6607438"/>
              <a:gd name="connsiteY7" fmla="*/ 1805318 h 2287912"/>
              <a:gd name="connsiteX8" fmla="*/ 2218575 w 6607438"/>
              <a:gd name="connsiteY8" fmla="*/ 2029112 h 2287912"/>
              <a:gd name="connsiteX9" fmla="*/ 1339994 w 6607438"/>
              <a:gd name="connsiteY9" fmla="*/ 2287912 h 2287912"/>
              <a:gd name="connsiteX10" fmla="*/ 1382461 w 6607438"/>
              <a:gd name="connsiteY10" fmla="*/ 2011281 h 2287912"/>
              <a:gd name="connsiteX0" fmla="*/ 1346619 w 6571596"/>
              <a:gd name="connsiteY0" fmla="*/ 2009705 h 2286336"/>
              <a:gd name="connsiteX1" fmla="*/ 560457 w 6571596"/>
              <a:gd name="connsiteY1" fmla="*/ 1726707 h 2286336"/>
              <a:gd name="connsiteX2" fmla="*/ 98726 w 6571596"/>
              <a:gd name="connsiteY2" fmla="*/ 1289592 h 2286336"/>
              <a:gd name="connsiteX3" fmla="*/ 111313 w 6571596"/>
              <a:gd name="connsiteY3" fmla="*/ 564490 h 2286336"/>
              <a:gd name="connsiteX4" fmla="*/ 1281272 w 6571596"/>
              <a:gd name="connsiteY4" fmla="*/ 25416 h 2286336"/>
              <a:gd name="connsiteX5" fmla="*/ 5459951 w 6571596"/>
              <a:gd name="connsiteY5" fmla="*/ 171680 h 2286336"/>
              <a:gd name="connsiteX6" fmla="*/ 6571596 w 6571596"/>
              <a:gd name="connsiteY6" fmla="*/ 903746 h 2286336"/>
              <a:gd name="connsiteX7" fmla="*/ 5977875 w 6571596"/>
              <a:gd name="connsiteY7" fmla="*/ 1803742 h 2286336"/>
              <a:gd name="connsiteX8" fmla="*/ 2182733 w 6571596"/>
              <a:gd name="connsiteY8" fmla="*/ 2027536 h 2286336"/>
              <a:gd name="connsiteX9" fmla="*/ 1304152 w 6571596"/>
              <a:gd name="connsiteY9" fmla="*/ 2286336 h 2286336"/>
              <a:gd name="connsiteX10" fmla="*/ 1346619 w 6571596"/>
              <a:gd name="connsiteY10" fmla="*/ 2009705 h 2286336"/>
              <a:gd name="connsiteX0" fmla="*/ 1335993 w 6560970"/>
              <a:gd name="connsiteY0" fmla="*/ 2009705 h 2286336"/>
              <a:gd name="connsiteX1" fmla="*/ 549831 w 6560970"/>
              <a:gd name="connsiteY1" fmla="*/ 1726707 h 2286336"/>
              <a:gd name="connsiteX2" fmla="*/ 88100 w 6560970"/>
              <a:gd name="connsiteY2" fmla="*/ 1289592 h 2286336"/>
              <a:gd name="connsiteX3" fmla="*/ 100687 w 6560970"/>
              <a:gd name="connsiteY3" fmla="*/ 564490 h 2286336"/>
              <a:gd name="connsiteX4" fmla="*/ 1270646 w 6560970"/>
              <a:gd name="connsiteY4" fmla="*/ 25416 h 2286336"/>
              <a:gd name="connsiteX5" fmla="*/ 5449325 w 6560970"/>
              <a:gd name="connsiteY5" fmla="*/ 171680 h 2286336"/>
              <a:gd name="connsiteX6" fmla="*/ 6560970 w 6560970"/>
              <a:gd name="connsiteY6" fmla="*/ 903746 h 2286336"/>
              <a:gd name="connsiteX7" fmla="*/ 5967249 w 6560970"/>
              <a:gd name="connsiteY7" fmla="*/ 1803742 h 2286336"/>
              <a:gd name="connsiteX8" fmla="*/ 2172107 w 6560970"/>
              <a:gd name="connsiteY8" fmla="*/ 2027536 h 2286336"/>
              <a:gd name="connsiteX9" fmla="*/ 1293526 w 6560970"/>
              <a:gd name="connsiteY9" fmla="*/ 2286336 h 2286336"/>
              <a:gd name="connsiteX10" fmla="*/ 1335993 w 6560970"/>
              <a:gd name="connsiteY10" fmla="*/ 2009705 h 2286336"/>
              <a:gd name="connsiteX0" fmla="*/ 1320449 w 6545426"/>
              <a:gd name="connsiteY0" fmla="*/ 2009705 h 2286336"/>
              <a:gd name="connsiteX1" fmla="*/ 534287 w 6545426"/>
              <a:gd name="connsiteY1" fmla="*/ 1726707 h 2286336"/>
              <a:gd name="connsiteX2" fmla="*/ 72556 w 6545426"/>
              <a:gd name="connsiteY2" fmla="*/ 1289592 h 2286336"/>
              <a:gd name="connsiteX3" fmla="*/ 85143 w 6545426"/>
              <a:gd name="connsiteY3" fmla="*/ 564490 h 2286336"/>
              <a:gd name="connsiteX4" fmla="*/ 1255102 w 6545426"/>
              <a:gd name="connsiteY4" fmla="*/ 25416 h 2286336"/>
              <a:gd name="connsiteX5" fmla="*/ 5433781 w 6545426"/>
              <a:gd name="connsiteY5" fmla="*/ 171680 h 2286336"/>
              <a:gd name="connsiteX6" fmla="*/ 6545426 w 6545426"/>
              <a:gd name="connsiteY6" fmla="*/ 903746 h 2286336"/>
              <a:gd name="connsiteX7" fmla="*/ 5951705 w 6545426"/>
              <a:gd name="connsiteY7" fmla="*/ 1803742 h 2286336"/>
              <a:gd name="connsiteX8" fmla="*/ 2156563 w 6545426"/>
              <a:gd name="connsiteY8" fmla="*/ 2027536 h 2286336"/>
              <a:gd name="connsiteX9" fmla="*/ 1277982 w 6545426"/>
              <a:gd name="connsiteY9" fmla="*/ 2286336 h 2286336"/>
              <a:gd name="connsiteX10" fmla="*/ 1320449 w 6545426"/>
              <a:gd name="connsiteY10" fmla="*/ 2009705 h 2286336"/>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261706 w 6486683"/>
              <a:gd name="connsiteY0" fmla="*/ 2028838 h 2305469"/>
              <a:gd name="connsiteX1" fmla="*/ 475544 w 6486683"/>
              <a:gd name="connsiteY1" fmla="*/ 1745840 h 2305469"/>
              <a:gd name="connsiteX2" fmla="*/ 26400 w 6486683"/>
              <a:gd name="connsiteY2" fmla="*/ 583623 h 2305469"/>
              <a:gd name="connsiteX3" fmla="*/ 1246792 w 6486683"/>
              <a:gd name="connsiteY3" fmla="*/ 22515 h 2305469"/>
              <a:gd name="connsiteX4" fmla="*/ 5375038 w 6486683"/>
              <a:gd name="connsiteY4" fmla="*/ 190813 h 2305469"/>
              <a:gd name="connsiteX5" fmla="*/ 6486683 w 6486683"/>
              <a:gd name="connsiteY5" fmla="*/ 922879 h 2305469"/>
              <a:gd name="connsiteX6" fmla="*/ 5892962 w 6486683"/>
              <a:gd name="connsiteY6" fmla="*/ 1822875 h 2305469"/>
              <a:gd name="connsiteX7" fmla="*/ 2097820 w 6486683"/>
              <a:gd name="connsiteY7" fmla="*/ 2046669 h 2305469"/>
              <a:gd name="connsiteX8" fmla="*/ 1219239 w 6486683"/>
              <a:gd name="connsiteY8" fmla="*/ 2305469 h 2305469"/>
              <a:gd name="connsiteX9" fmla="*/ 1261706 w 6486683"/>
              <a:gd name="connsiteY9" fmla="*/ 2028838 h 2305469"/>
              <a:gd name="connsiteX0" fmla="*/ 1278912 w 6503889"/>
              <a:gd name="connsiteY0" fmla="*/ 2028838 h 2305469"/>
              <a:gd name="connsiteX1" fmla="*/ 366669 w 6503889"/>
              <a:gd name="connsiteY1" fmla="*/ 1650360 h 2305469"/>
              <a:gd name="connsiteX2" fmla="*/ 43606 w 6503889"/>
              <a:gd name="connsiteY2" fmla="*/ 583623 h 2305469"/>
              <a:gd name="connsiteX3" fmla="*/ 1263998 w 6503889"/>
              <a:gd name="connsiteY3" fmla="*/ 22515 h 2305469"/>
              <a:gd name="connsiteX4" fmla="*/ 5392244 w 6503889"/>
              <a:gd name="connsiteY4" fmla="*/ 190813 h 2305469"/>
              <a:gd name="connsiteX5" fmla="*/ 6503889 w 6503889"/>
              <a:gd name="connsiteY5" fmla="*/ 922879 h 2305469"/>
              <a:gd name="connsiteX6" fmla="*/ 5910168 w 6503889"/>
              <a:gd name="connsiteY6" fmla="*/ 1822875 h 2305469"/>
              <a:gd name="connsiteX7" fmla="*/ 2115026 w 6503889"/>
              <a:gd name="connsiteY7" fmla="*/ 2046669 h 2305469"/>
              <a:gd name="connsiteX8" fmla="*/ 1236445 w 6503889"/>
              <a:gd name="connsiteY8" fmla="*/ 2305469 h 2305469"/>
              <a:gd name="connsiteX9" fmla="*/ 1278912 w 6503889"/>
              <a:gd name="connsiteY9" fmla="*/ 2028838 h 2305469"/>
              <a:gd name="connsiteX0" fmla="*/ 1306915 w 6531892"/>
              <a:gd name="connsiteY0" fmla="*/ 2028838 h 2305469"/>
              <a:gd name="connsiteX1" fmla="*/ 268591 w 6531892"/>
              <a:gd name="connsiteY1" fmla="*/ 1643015 h 2305469"/>
              <a:gd name="connsiteX2" fmla="*/ 71609 w 6531892"/>
              <a:gd name="connsiteY2" fmla="*/ 583623 h 2305469"/>
              <a:gd name="connsiteX3" fmla="*/ 1292001 w 6531892"/>
              <a:gd name="connsiteY3" fmla="*/ 22515 h 2305469"/>
              <a:gd name="connsiteX4" fmla="*/ 5420247 w 6531892"/>
              <a:gd name="connsiteY4" fmla="*/ 190813 h 2305469"/>
              <a:gd name="connsiteX5" fmla="*/ 6531892 w 6531892"/>
              <a:gd name="connsiteY5" fmla="*/ 922879 h 2305469"/>
              <a:gd name="connsiteX6" fmla="*/ 5938171 w 6531892"/>
              <a:gd name="connsiteY6" fmla="*/ 1822875 h 2305469"/>
              <a:gd name="connsiteX7" fmla="*/ 2143029 w 6531892"/>
              <a:gd name="connsiteY7" fmla="*/ 2046669 h 2305469"/>
              <a:gd name="connsiteX8" fmla="*/ 1264448 w 6531892"/>
              <a:gd name="connsiteY8" fmla="*/ 2305469 h 2305469"/>
              <a:gd name="connsiteX9" fmla="*/ 1306915 w 6531892"/>
              <a:gd name="connsiteY9" fmla="*/ 2028838 h 2305469"/>
              <a:gd name="connsiteX0" fmla="*/ 1322733 w 6547710"/>
              <a:gd name="connsiteY0" fmla="*/ 2028838 h 2305469"/>
              <a:gd name="connsiteX1" fmla="*/ 284409 w 6547710"/>
              <a:gd name="connsiteY1" fmla="*/ 1643015 h 2305469"/>
              <a:gd name="connsiteX2" fmla="*/ 87427 w 6547710"/>
              <a:gd name="connsiteY2" fmla="*/ 583623 h 2305469"/>
              <a:gd name="connsiteX3" fmla="*/ 1307819 w 6547710"/>
              <a:gd name="connsiteY3" fmla="*/ 22515 h 2305469"/>
              <a:gd name="connsiteX4" fmla="*/ 5436065 w 6547710"/>
              <a:gd name="connsiteY4" fmla="*/ 190813 h 2305469"/>
              <a:gd name="connsiteX5" fmla="*/ 6547710 w 6547710"/>
              <a:gd name="connsiteY5" fmla="*/ 922879 h 2305469"/>
              <a:gd name="connsiteX6" fmla="*/ 5953989 w 6547710"/>
              <a:gd name="connsiteY6" fmla="*/ 1822875 h 2305469"/>
              <a:gd name="connsiteX7" fmla="*/ 2158847 w 6547710"/>
              <a:gd name="connsiteY7" fmla="*/ 2046669 h 2305469"/>
              <a:gd name="connsiteX8" fmla="*/ 1280266 w 6547710"/>
              <a:gd name="connsiteY8" fmla="*/ 2305469 h 2305469"/>
              <a:gd name="connsiteX9" fmla="*/ 1322733 w 6547710"/>
              <a:gd name="connsiteY9" fmla="*/ 2028838 h 2305469"/>
              <a:gd name="connsiteX0" fmla="*/ 1350725 w 6575702"/>
              <a:gd name="connsiteY0" fmla="*/ 2028838 h 2305469"/>
              <a:gd name="connsiteX1" fmla="*/ 312401 w 6575702"/>
              <a:gd name="connsiteY1" fmla="*/ 1643015 h 2305469"/>
              <a:gd name="connsiteX2" fmla="*/ 115419 w 6575702"/>
              <a:gd name="connsiteY2" fmla="*/ 583623 h 2305469"/>
              <a:gd name="connsiteX3" fmla="*/ 1335811 w 6575702"/>
              <a:gd name="connsiteY3" fmla="*/ 22515 h 2305469"/>
              <a:gd name="connsiteX4" fmla="*/ 5464057 w 6575702"/>
              <a:gd name="connsiteY4" fmla="*/ 190813 h 2305469"/>
              <a:gd name="connsiteX5" fmla="*/ 6575702 w 6575702"/>
              <a:gd name="connsiteY5" fmla="*/ 922879 h 2305469"/>
              <a:gd name="connsiteX6" fmla="*/ 5981981 w 6575702"/>
              <a:gd name="connsiteY6" fmla="*/ 1822875 h 2305469"/>
              <a:gd name="connsiteX7" fmla="*/ 2186839 w 6575702"/>
              <a:gd name="connsiteY7" fmla="*/ 2046669 h 2305469"/>
              <a:gd name="connsiteX8" fmla="*/ 1308258 w 6575702"/>
              <a:gd name="connsiteY8" fmla="*/ 2305469 h 2305469"/>
              <a:gd name="connsiteX9" fmla="*/ 1350725 w 6575702"/>
              <a:gd name="connsiteY9" fmla="*/ 2028838 h 2305469"/>
              <a:gd name="connsiteX0" fmla="*/ 1334698 w 6559675"/>
              <a:gd name="connsiteY0" fmla="*/ 2033414 h 2310045"/>
              <a:gd name="connsiteX1" fmla="*/ 296374 w 6559675"/>
              <a:gd name="connsiteY1" fmla="*/ 1647591 h 2310045"/>
              <a:gd name="connsiteX2" fmla="*/ 99392 w 6559675"/>
              <a:gd name="connsiteY2" fmla="*/ 654301 h 2310045"/>
              <a:gd name="connsiteX3" fmla="*/ 1319784 w 6559675"/>
              <a:gd name="connsiteY3" fmla="*/ 27091 h 2310045"/>
              <a:gd name="connsiteX4" fmla="*/ 5448030 w 6559675"/>
              <a:gd name="connsiteY4" fmla="*/ 195389 h 2310045"/>
              <a:gd name="connsiteX5" fmla="*/ 6559675 w 6559675"/>
              <a:gd name="connsiteY5" fmla="*/ 927455 h 2310045"/>
              <a:gd name="connsiteX6" fmla="*/ 5965954 w 6559675"/>
              <a:gd name="connsiteY6" fmla="*/ 1827451 h 2310045"/>
              <a:gd name="connsiteX7" fmla="*/ 2170812 w 6559675"/>
              <a:gd name="connsiteY7" fmla="*/ 2051245 h 2310045"/>
              <a:gd name="connsiteX8" fmla="*/ 1292231 w 6559675"/>
              <a:gd name="connsiteY8" fmla="*/ 2310045 h 2310045"/>
              <a:gd name="connsiteX9" fmla="*/ 1334698 w 6559675"/>
              <a:gd name="connsiteY9" fmla="*/ 2033414 h 2310045"/>
              <a:gd name="connsiteX0" fmla="*/ 1387100 w 6612077"/>
              <a:gd name="connsiteY0" fmla="*/ 2036495 h 2313126"/>
              <a:gd name="connsiteX1" fmla="*/ 348776 w 6612077"/>
              <a:gd name="connsiteY1" fmla="*/ 1650672 h 2313126"/>
              <a:gd name="connsiteX2" fmla="*/ 88753 w 6612077"/>
              <a:gd name="connsiteY2" fmla="*/ 701450 h 2313126"/>
              <a:gd name="connsiteX3" fmla="*/ 1372186 w 6612077"/>
              <a:gd name="connsiteY3" fmla="*/ 30172 h 2313126"/>
              <a:gd name="connsiteX4" fmla="*/ 5500432 w 6612077"/>
              <a:gd name="connsiteY4" fmla="*/ 198470 h 2313126"/>
              <a:gd name="connsiteX5" fmla="*/ 6612077 w 6612077"/>
              <a:gd name="connsiteY5" fmla="*/ 930536 h 2313126"/>
              <a:gd name="connsiteX6" fmla="*/ 6018356 w 6612077"/>
              <a:gd name="connsiteY6" fmla="*/ 1830532 h 2313126"/>
              <a:gd name="connsiteX7" fmla="*/ 2223214 w 6612077"/>
              <a:gd name="connsiteY7" fmla="*/ 2054326 h 2313126"/>
              <a:gd name="connsiteX8" fmla="*/ 1344633 w 6612077"/>
              <a:gd name="connsiteY8" fmla="*/ 2313126 h 2313126"/>
              <a:gd name="connsiteX9" fmla="*/ 1387100 w 6612077"/>
              <a:gd name="connsiteY9" fmla="*/ 2036495 h 2313126"/>
              <a:gd name="connsiteX0" fmla="*/ 1391247 w 6616224"/>
              <a:gd name="connsiteY0" fmla="*/ 2036495 h 2313126"/>
              <a:gd name="connsiteX1" fmla="*/ 352923 w 6616224"/>
              <a:gd name="connsiteY1" fmla="*/ 1650672 h 2313126"/>
              <a:gd name="connsiteX2" fmla="*/ 92900 w 6616224"/>
              <a:gd name="connsiteY2" fmla="*/ 701450 h 2313126"/>
              <a:gd name="connsiteX3" fmla="*/ 1376333 w 6616224"/>
              <a:gd name="connsiteY3" fmla="*/ 30172 h 2313126"/>
              <a:gd name="connsiteX4" fmla="*/ 5504579 w 6616224"/>
              <a:gd name="connsiteY4" fmla="*/ 198470 h 2313126"/>
              <a:gd name="connsiteX5" fmla="*/ 6616224 w 6616224"/>
              <a:gd name="connsiteY5" fmla="*/ 930536 h 2313126"/>
              <a:gd name="connsiteX6" fmla="*/ 6022503 w 6616224"/>
              <a:gd name="connsiteY6" fmla="*/ 1830532 h 2313126"/>
              <a:gd name="connsiteX7" fmla="*/ 2227361 w 6616224"/>
              <a:gd name="connsiteY7" fmla="*/ 2054326 h 2313126"/>
              <a:gd name="connsiteX8" fmla="*/ 1348780 w 6616224"/>
              <a:gd name="connsiteY8" fmla="*/ 2313126 h 2313126"/>
              <a:gd name="connsiteX9" fmla="*/ 1391247 w 6616224"/>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438885 w 6613429"/>
              <a:gd name="connsiteY0" fmla="*/ 2029150 h 2313126"/>
              <a:gd name="connsiteX1" fmla="*/ 350128 w 6613429"/>
              <a:gd name="connsiteY1" fmla="*/ 1650672 h 2313126"/>
              <a:gd name="connsiteX2" fmla="*/ 90105 w 6613429"/>
              <a:gd name="connsiteY2" fmla="*/ 701450 h 2313126"/>
              <a:gd name="connsiteX3" fmla="*/ 1373538 w 6613429"/>
              <a:gd name="connsiteY3" fmla="*/ 30172 h 2313126"/>
              <a:gd name="connsiteX4" fmla="*/ 5501784 w 6613429"/>
              <a:gd name="connsiteY4" fmla="*/ 198470 h 2313126"/>
              <a:gd name="connsiteX5" fmla="*/ 6613429 w 6613429"/>
              <a:gd name="connsiteY5" fmla="*/ 930536 h 2313126"/>
              <a:gd name="connsiteX6" fmla="*/ 6019708 w 6613429"/>
              <a:gd name="connsiteY6" fmla="*/ 1830532 h 2313126"/>
              <a:gd name="connsiteX7" fmla="*/ 2224566 w 6613429"/>
              <a:gd name="connsiteY7" fmla="*/ 2054326 h 2313126"/>
              <a:gd name="connsiteX8" fmla="*/ 1345985 w 6613429"/>
              <a:gd name="connsiteY8" fmla="*/ 2313126 h 2313126"/>
              <a:gd name="connsiteX9" fmla="*/ 1438885 w 6613429"/>
              <a:gd name="connsiteY9" fmla="*/ 2029150 h 2313126"/>
              <a:gd name="connsiteX0" fmla="*/ 1411781 w 6586325"/>
              <a:gd name="connsiteY0" fmla="*/ 2029150 h 2313126"/>
              <a:gd name="connsiteX1" fmla="*/ 323024 w 6586325"/>
              <a:gd name="connsiteY1" fmla="*/ 1650672 h 2313126"/>
              <a:gd name="connsiteX2" fmla="*/ 63001 w 6586325"/>
              <a:gd name="connsiteY2" fmla="*/ 701450 h 2313126"/>
              <a:gd name="connsiteX3" fmla="*/ 1346434 w 6586325"/>
              <a:gd name="connsiteY3" fmla="*/ 30172 h 2313126"/>
              <a:gd name="connsiteX4" fmla="*/ 5474680 w 6586325"/>
              <a:gd name="connsiteY4" fmla="*/ 198470 h 2313126"/>
              <a:gd name="connsiteX5" fmla="*/ 6586325 w 6586325"/>
              <a:gd name="connsiteY5" fmla="*/ 930536 h 2313126"/>
              <a:gd name="connsiteX6" fmla="*/ 5992604 w 6586325"/>
              <a:gd name="connsiteY6" fmla="*/ 1830532 h 2313126"/>
              <a:gd name="connsiteX7" fmla="*/ 2197462 w 6586325"/>
              <a:gd name="connsiteY7" fmla="*/ 2054326 h 2313126"/>
              <a:gd name="connsiteX8" fmla="*/ 1318881 w 6586325"/>
              <a:gd name="connsiteY8" fmla="*/ 2313126 h 2313126"/>
              <a:gd name="connsiteX9" fmla="*/ 1411781 w 6586325"/>
              <a:gd name="connsiteY9" fmla="*/ 2029150 h 2313126"/>
              <a:gd name="connsiteX0" fmla="*/ 1422251 w 6596795"/>
              <a:gd name="connsiteY0" fmla="*/ 2029150 h 2313126"/>
              <a:gd name="connsiteX1" fmla="*/ 333494 w 6596795"/>
              <a:gd name="connsiteY1" fmla="*/ 1650672 h 2313126"/>
              <a:gd name="connsiteX2" fmla="*/ 73471 w 6596795"/>
              <a:gd name="connsiteY2" fmla="*/ 701450 h 2313126"/>
              <a:gd name="connsiteX3" fmla="*/ 1356904 w 6596795"/>
              <a:gd name="connsiteY3" fmla="*/ 30172 h 2313126"/>
              <a:gd name="connsiteX4" fmla="*/ 5485150 w 6596795"/>
              <a:gd name="connsiteY4" fmla="*/ 198470 h 2313126"/>
              <a:gd name="connsiteX5" fmla="*/ 6596795 w 6596795"/>
              <a:gd name="connsiteY5" fmla="*/ 930536 h 2313126"/>
              <a:gd name="connsiteX6" fmla="*/ 6003074 w 6596795"/>
              <a:gd name="connsiteY6" fmla="*/ 1830532 h 2313126"/>
              <a:gd name="connsiteX7" fmla="*/ 2207932 w 6596795"/>
              <a:gd name="connsiteY7" fmla="*/ 2054326 h 2313126"/>
              <a:gd name="connsiteX8" fmla="*/ 1329351 w 6596795"/>
              <a:gd name="connsiteY8" fmla="*/ 2313126 h 2313126"/>
              <a:gd name="connsiteX9" fmla="*/ 1422251 w 6596795"/>
              <a:gd name="connsiteY9" fmla="*/ 2029150 h 2313126"/>
              <a:gd name="connsiteX0" fmla="*/ 1427107 w 6601651"/>
              <a:gd name="connsiteY0" fmla="*/ 2029150 h 2313126"/>
              <a:gd name="connsiteX1" fmla="*/ 338350 w 6601651"/>
              <a:gd name="connsiteY1" fmla="*/ 1650672 h 2313126"/>
              <a:gd name="connsiteX2" fmla="*/ 78327 w 6601651"/>
              <a:gd name="connsiteY2" fmla="*/ 701450 h 2313126"/>
              <a:gd name="connsiteX3" fmla="*/ 1361760 w 6601651"/>
              <a:gd name="connsiteY3" fmla="*/ 30172 h 2313126"/>
              <a:gd name="connsiteX4" fmla="*/ 5490006 w 6601651"/>
              <a:gd name="connsiteY4" fmla="*/ 198470 h 2313126"/>
              <a:gd name="connsiteX5" fmla="*/ 6601651 w 6601651"/>
              <a:gd name="connsiteY5" fmla="*/ 930536 h 2313126"/>
              <a:gd name="connsiteX6" fmla="*/ 6007930 w 6601651"/>
              <a:gd name="connsiteY6" fmla="*/ 1830532 h 2313126"/>
              <a:gd name="connsiteX7" fmla="*/ 2212788 w 6601651"/>
              <a:gd name="connsiteY7" fmla="*/ 2054326 h 2313126"/>
              <a:gd name="connsiteX8" fmla="*/ 1334207 w 6601651"/>
              <a:gd name="connsiteY8" fmla="*/ 2313126 h 2313126"/>
              <a:gd name="connsiteX9" fmla="*/ 1427107 w 6601651"/>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98750 w 6597644"/>
              <a:gd name="connsiteY0" fmla="*/ 2029150 h 2313126"/>
              <a:gd name="connsiteX1" fmla="*/ 298554 w 6597644"/>
              <a:gd name="connsiteY1" fmla="*/ 1654147 h 2313126"/>
              <a:gd name="connsiteX2" fmla="*/ 74320 w 6597644"/>
              <a:gd name="connsiteY2" fmla="*/ 701450 h 2313126"/>
              <a:gd name="connsiteX3" fmla="*/ 1357753 w 6597644"/>
              <a:gd name="connsiteY3" fmla="*/ 30172 h 2313126"/>
              <a:gd name="connsiteX4" fmla="*/ 5485999 w 6597644"/>
              <a:gd name="connsiteY4" fmla="*/ 198470 h 2313126"/>
              <a:gd name="connsiteX5" fmla="*/ 6597644 w 6597644"/>
              <a:gd name="connsiteY5" fmla="*/ 930536 h 2313126"/>
              <a:gd name="connsiteX6" fmla="*/ 6003923 w 6597644"/>
              <a:gd name="connsiteY6" fmla="*/ 1830532 h 2313126"/>
              <a:gd name="connsiteX7" fmla="*/ 2208781 w 6597644"/>
              <a:gd name="connsiteY7" fmla="*/ 2054326 h 2313126"/>
              <a:gd name="connsiteX8" fmla="*/ 1330200 w 6597644"/>
              <a:gd name="connsiteY8" fmla="*/ 2313126 h 2313126"/>
              <a:gd name="connsiteX9" fmla="*/ 1498750 w 65976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506919 w 6605813"/>
              <a:gd name="connsiteY0" fmla="*/ 2029150 h 2313126"/>
              <a:gd name="connsiteX1" fmla="*/ 306723 w 6605813"/>
              <a:gd name="connsiteY1" fmla="*/ 1654147 h 2313126"/>
              <a:gd name="connsiteX2" fmla="*/ 82489 w 6605813"/>
              <a:gd name="connsiteY2" fmla="*/ 701450 h 2313126"/>
              <a:gd name="connsiteX3" fmla="*/ 1365922 w 6605813"/>
              <a:gd name="connsiteY3" fmla="*/ 30172 h 2313126"/>
              <a:gd name="connsiteX4" fmla="*/ 5494168 w 6605813"/>
              <a:gd name="connsiteY4" fmla="*/ 198470 h 2313126"/>
              <a:gd name="connsiteX5" fmla="*/ 6605813 w 6605813"/>
              <a:gd name="connsiteY5" fmla="*/ 930536 h 2313126"/>
              <a:gd name="connsiteX6" fmla="*/ 6012092 w 6605813"/>
              <a:gd name="connsiteY6" fmla="*/ 1830532 h 2313126"/>
              <a:gd name="connsiteX7" fmla="*/ 2216950 w 6605813"/>
              <a:gd name="connsiteY7" fmla="*/ 2054326 h 2313126"/>
              <a:gd name="connsiteX8" fmla="*/ 1338369 w 6605813"/>
              <a:gd name="connsiteY8" fmla="*/ 2313126 h 2313126"/>
              <a:gd name="connsiteX9" fmla="*/ 1506919 w 6605813"/>
              <a:gd name="connsiteY9" fmla="*/ 2029150 h 231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813" h="2313126">
                <a:moveTo>
                  <a:pt x="1506919" y="2029150"/>
                </a:moveTo>
                <a:cubicBezTo>
                  <a:pt x="1417504" y="1839150"/>
                  <a:pt x="585881" y="1896278"/>
                  <a:pt x="306723" y="1654147"/>
                </a:cubicBezTo>
                <a:cubicBezTo>
                  <a:pt x="27565" y="1412016"/>
                  <a:pt x="-94044" y="972113"/>
                  <a:pt x="82489" y="701450"/>
                </a:cubicBezTo>
                <a:cubicBezTo>
                  <a:pt x="259022" y="430788"/>
                  <a:pt x="463975" y="114002"/>
                  <a:pt x="1365922" y="30172"/>
                </a:cubicBezTo>
                <a:cubicBezTo>
                  <a:pt x="2267869" y="-53658"/>
                  <a:pt x="4620853" y="48409"/>
                  <a:pt x="5494168" y="198470"/>
                </a:cubicBezTo>
                <a:cubicBezTo>
                  <a:pt x="6367483" y="348531"/>
                  <a:pt x="6547059" y="600421"/>
                  <a:pt x="6605813" y="930536"/>
                </a:cubicBezTo>
                <a:cubicBezTo>
                  <a:pt x="6583958" y="1261451"/>
                  <a:pt x="6667921" y="1584477"/>
                  <a:pt x="6012092" y="1830532"/>
                </a:cubicBezTo>
                <a:cubicBezTo>
                  <a:pt x="5356263" y="2076587"/>
                  <a:pt x="2425296" y="2046334"/>
                  <a:pt x="2216950" y="2054326"/>
                </a:cubicBezTo>
                <a:cubicBezTo>
                  <a:pt x="1882633" y="2207554"/>
                  <a:pt x="1465597" y="2294989"/>
                  <a:pt x="1338369" y="2313126"/>
                </a:cubicBezTo>
                <a:cubicBezTo>
                  <a:pt x="1524676" y="2124221"/>
                  <a:pt x="1506919" y="2029150"/>
                  <a:pt x="1506919" y="2029150"/>
                </a:cubicBezTo>
                <a:close/>
              </a:path>
            </a:pathLst>
          </a:custGeom>
          <a:solidFill>
            <a:schemeClr val="bg1"/>
          </a:solidFill>
          <a:ln w="1905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7FDB077-7236-55A4-0942-29D731B2B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4181" y="562012"/>
            <a:ext cx="5230734" cy="2989690"/>
          </a:xfrm>
          <a:custGeom>
            <a:avLst/>
            <a:gdLst>
              <a:gd name="connsiteX0" fmla="*/ 1289525 w 6745768"/>
              <a:gd name="connsiteY0" fmla="*/ 2301903 h 2794242"/>
              <a:gd name="connsiteX1" fmla="*/ 182620 w 6745768"/>
              <a:gd name="connsiteY1" fmla="*/ 1797161 h 2794242"/>
              <a:gd name="connsiteX2" fmla="*/ 12857 w 6745768"/>
              <a:gd name="connsiteY2" fmla="*/ 794567 h 2794242"/>
              <a:gd name="connsiteX3" fmla="*/ 697283 w 6745768"/>
              <a:gd name="connsiteY3" fmla="*/ 56263 h 2794242"/>
              <a:gd name="connsiteX4" fmla="*/ 6042476 w 6745768"/>
              <a:gd name="connsiteY4" fmla="*/ 156302 h 2794242"/>
              <a:gd name="connsiteX5" fmla="*/ 6744264 w 6745768"/>
              <a:gd name="connsiteY5" fmla="*/ 865255 h 2794242"/>
              <a:gd name="connsiteX6" fmla="*/ 6299463 w 6745768"/>
              <a:gd name="connsiteY6" fmla="*/ 2129659 h 2794242"/>
              <a:gd name="connsiteX7" fmla="*/ 1843321 w 6745768"/>
              <a:gd name="connsiteY7" fmla="*/ 2302040 h 2794242"/>
              <a:gd name="connsiteX8" fmla="*/ 1297241 w 6745768"/>
              <a:gd name="connsiteY8" fmla="*/ 2794243 h 2794242"/>
              <a:gd name="connsiteX9" fmla="*/ 1289525 w 6745768"/>
              <a:gd name="connsiteY9" fmla="*/ 2301903 h 2794242"/>
              <a:gd name="connsiteX0" fmla="*/ 1289525 w 6745768"/>
              <a:gd name="connsiteY0" fmla="*/ 2301903 h 2633547"/>
              <a:gd name="connsiteX1" fmla="*/ 182620 w 6745768"/>
              <a:gd name="connsiteY1" fmla="*/ 1797161 h 2633547"/>
              <a:gd name="connsiteX2" fmla="*/ 12857 w 6745768"/>
              <a:gd name="connsiteY2" fmla="*/ 794567 h 2633547"/>
              <a:gd name="connsiteX3" fmla="*/ 697283 w 6745768"/>
              <a:gd name="connsiteY3" fmla="*/ 56263 h 2633547"/>
              <a:gd name="connsiteX4" fmla="*/ 6042476 w 6745768"/>
              <a:gd name="connsiteY4" fmla="*/ 156302 h 2633547"/>
              <a:gd name="connsiteX5" fmla="*/ 6744264 w 6745768"/>
              <a:gd name="connsiteY5" fmla="*/ 865255 h 2633547"/>
              <a:gd name="connsiteX6" fmla="*/ 6299463 w 6745768"/>
              <a:gd name="connsiteY6" fmla="*/ 2129659 h 2633547"/>
              <a:gd name="connsiteX7" fmla="*/ 1843321 w 6745768"/>
              <a:gd name="connsiteY7" fmla="*/ 2302040 h 2633547"/>
              <a:gd name="connsiteX8" fmla="*/ 1297241 w 6745768"/>
              <a:gd name="connsiteY8" fmla="*/ 2633547 h 2633547"/>
              <a:gd name="connsiteX9" fmla="*/ 1289525 w 6745768"/>
              <a:gd name="connsiteY9" fmla="*/ 2301903 h 2633547"/>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299463 w 6745768"/>
              <a:gd name="connsiteY6" fmla="*/ 2129659 h 2588909"/>
              <a:gd name="connsiteX7" fmla="*/ 1843321 w 6745768"/>
              <a:gd name="connsiteY7" fmla="*/ 2302040 h 2588909"/>
              <a:gd name="connsiteX8" fmla="*/ 1321290 w 6745768"/>
              <a:gd name="connsiteY8" fmla="*/ 2588909 h 2588909"/>
              <a:gd name="connsiteX9" fmla="*/ 1289525 w 6745768"/>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813483"/>
              <a:gd name="connsiteY0" fmla="*/ 2301903 h 2588909"/>
              <a:gd name="connsiteX1" fmla="*/ 182620 w 6813483"/>
              <a:gd name="connsiteY1" fmla="*/ 1797161 h 2588909"/>
              <a:gd name="connsiteX2" fmla="*/ 12857 w 6813483"/>
              <a:gd name="connsiteY2" fmla="*/ 794567 h 2588909"/>
              <a:gd name="connsiteX3" fmla="*/ 697283 w 6813483"/>
              <a:gd name="connsiteY3" fmla="*/ 56263 h 2588909"/>
              <a:gd name="connsiteX4" fmla="*/ 6042476 w 6813483"/>
              <a:gd name="connsiteY4" fmla="*/ 156302 h 2588909"/>
              <a:gd name="connsiteX5" fmla="*/ 6744264 w 6813483"/>
              <a:gd name="connsiteY5" fmla="*/ 865255 h 2588909"/>
              <a:gd name="connsiteX6" fmla="*/ 6299463 w 6813483"/>
              <a:gd name="connsiteY6" fmla="*/ 2129659 h 2588909"/>
              <a:gd name="connsiteX7" fmla="*/ 1855346 w 6813483"/>
              <a:gd name="connsiteY7" fmla="*/ 2302040 h 2588909"/>
              <a:gd name="connsiteX8" fmla="*/ 1321290 w 6813483"/>
              <a:gd name="connsiteY8" fmla="*/ 2588909 h 2588909"/>
              <a:gd name="connsiteX9" fmla="*/ 1289525 w 6813483"/>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6046952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88909"/>
              <a:gd name="connsiteX1" fmla="*/ 182620 w 6745768"/>
              <a:gd name="connsiteY1" fmla="*/ 1797161 h 2588909"/>
              <a:gd name="connsiteX2" fmla="*/ 12857 w 6745768"/>
              <a:gd name="connsiteY2" fmla="*/ 794567 h 2588909"/>
              <a:gd name="connsiteX3" fmla="*/ 697283 w 6745768"/>
              <a:gd name="connsiteY3" fmla="*/ 56263 h 2588909"/>
              <a:gd name="connsiteX4" fmla="*/ 6042476 w 6745768"/>
              <a:gd name="connsiteY4" fmla="*/ 156302 h 2588909"/>
              <a:gd name="connsiteX5" fmla="*/ 6744264 w 6745768"/>
              <a:gd name="connsiteY5" fmla="*/ 865255 h 2588909"/>
              <a:gd name="connsiteX6" fmla="*/ 5926709 w 6745768"/>
              <a:gd name="connsiteY6" fmla="*/ 2129659 h 2588909"/>
              <a:gd name="connsiteX7" fmla="*/ 1855346 w 6745768"/>
              <a:gd name="connsiteY7" fmla="*/ 2302040 h 2588909"/>
              <a:gd name="connsiteX8" fmla="*/ 1321290 w 6745768"/>
              <a:gd name="connsiteY8" fmla="*/ 2588909 h 2588909"/>
              <a:gd name="connsiteX9" fmla="*/ 1289525 w 6745768"/>
              <a:gd name="connsiteY9" fmla="*/ 2301903 h 2588909"/>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55846"/>
              <a:gd name="connsiteX1" fmla="*/ 182620 w 6745768"/>
              <a:gd name="connsiteY1" fmla="*/ 1797161 h 2555846"/>
              <a:gd name="connsiteX2" fmla="*/ 12857 w 6745768"/>
              <a:gd name="connsiteY2" fmla="*/ 794567 h 2555846"/>
              <a:gd name="connsiteX3" fmla="*/ 697283 w 6745768"/>
              <a:gd name="connsiteY3" fmla="*/ 56263 h 2555846"/>
              <a:gd name="connsiteX4" fmla="*/ 6042476 w 6745768"/>
              <a:gd name="connsiteY4" fmla="*/ 156302 h 2555846"/>
              <a:gd name="connsiteX5" fmla="*/ 6744264 w 6745768"/>
              <a:gd name="connsiteY5" fmla="*/ 865255 h 2555846"/>
              <a:gd name="connsiteX6" fmla="*/ 5926709 w 6745768"/>
              <a:gd name="connsiteY6" fmla="*/ 2129659 h 2555846"/>
              <a:gd name="connsiteX7" fmla="*/ 1855346 w 6745768"/>
              <a:gd name="connsiteY7" fmla="*/ 2302040 h 2555846"/>
              <a:gd name="connsiteX8" fmla="*/ 1321290 w 6745768"/>
              <a:gd name="connsiteY8" fmla="*/ 2555846 h 2555846"/>
              <a:gd name="connsiteX9" fmla="*/ 1289525 w 6745768"/>
              <a:gd name="connsiteY9" fmla="*/ 2301903 h 2555846"/>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1855346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22783"/>
              <a:gd name="connsiteX1" fmla="*/ 182620 w 6745768"/>
              <a:gd name="connsiteY1" fmla="*/ 1797161 h 2522783"/>
              <a:gd name="connsiteX2" fmla="*/ 12857 w 6745768"/>
              <a:gd name="connsiteY2" fmla="*/ 794567 h 2522783"/>
              <a:gd name="connsiteX3" fmla="*/ 697283 w 6745768"/>
              <a:gd name="connsiteY3" fmla="*/ 56263 h 2522783"/>
              <a:gd name="connsiteX4" fmla="*/ 6042476 w 6745768"/>
              <a:gd name="connsiteY4" fmla="*/ 156302 h 2522783"/>
              <a:gd name="connsiteX5" fmla="*/ 6744264 w 6745768"/>
              <a:gd name="connsiteY5" fmla="*/ 865255 h 2522783"/>
              <a:gd name="connsiteX6" fmla="*/ 5926709 w 6745768"/>
              <a:gd name="connsiteY6" fmla="*/ 2129659 h 2522783"/>
              <a:gd name="connsiteX7" fmla="*/ 2018095 w 6745768"/>
              <a:gd name="connsiteY7" fmla="*/ 2302040 h 2522783"/>
              <a:gd name="connsiteX8" fmla="*/ 1303420 w 6745768"/>
              <a:gd name="connsiteY8" fmla="*/ 2522783 h 2522783"/>
              <a:gd name="connsiteX9" fmla="*/ 1289525 w 6745768"/>
              <a:gd name="connsiteY9" fmla="*/ 2301903 h 2522783"/>
              <a:gd name="connsiteX0" fmla="*/ 1289525 w 6745768"/>
              <a:gd name="connsiteY0" fmla="*/ 2301903 h 2502083"/>
              <a:gd name="connsiteX1" fmla="*/ 182620 w 6745768"/>
              <a:gd name="connsiteY1" fmla="*/ 1797161 h 2502083"/>
              <a:gd name="connsiteX2" fmla="*/ 12857 w 6745768"/>
              <a:gd name="connsiteY2" fmla="*/ 794567 h 2502083"/>
              <a:gd name="connsiteX3" fmla="*/ 697283 w 6745768"/>
              <a:gd name="connsiteY3" fmla="*/ 56263 h 2502083"/>
              <a:gd name="connsiteX4" fmla="*/ 6042476 w 6745768"/>
              <a:gd name="connsiteY4" fmla="*/ 156302 h 2502083"/>
              <a:gd name="connsiteX5" fmla="*/ 6744264 w 6745768"/>
              <a:gd name="connsiteY5" fmla="*/ 865255 h 2502083"/>
              <a:gd name="connsiteX6" fmla="*/ 5926709 w 6745768"/>
              <a:gd name="connsiteY6" fmla="*/ 2129659 h 2502083"/>
              <a:gd name="connsiteX7" fmla="*/ 2018095 w 6745768"/>
              <a:gd name="connsiteY7" fmla="*/ 2302040 h 2502083"/>
              <a:gd name="connsiteX8" fmla="*/ 1303420 w 6745768"/>
              <a:gd name="connsiteY8" fmla="*/ 2502083 h 2502083"/>
              <a:gd name="connsiteX9" fmla="*/ 1289525 w 6745768"/>
              <a:gd name="connsiteY9" fmla="*/ 230190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98511 w 6749690"/>
              <a:gd name="connsiteY0" fmla="*/ 2291553 h 2502083"/>
              <a:gd name="connsiteX1" fmla="*/ 186542 w 6749690"/>
              <a:gd name="connsiteY1" fmla="*/ 1797161 h 2502083"/>
              <a:gd name="connsiteX2" fmla="*/ 16779 w 6749690"/>
              <a:gd name="connsiteY2" fmla="*/ 794567 h 2502083"/>
              <a:gd name="connsiteX3" fmla="*/ 701205 w 6749690"/>
              <a:gd name="connsiteY3" fmla="*/ 56263 h 2502083"/>
              <a:gd name="connsiteX4" fmla="*/ 6046398 w 6749690"/>
              <a:gd name="connsiteY4" fmla="*/ 156302 h 2502083"/>
              <a:gd name="connsiteX5" fmla="*/ 6748186 w 6749690"/>
              <a:gd name="connsiteY5" fmla="*/ 865255 h 2502083"/>
              <a:gd name="connsiteX6" fmla="*/ 5930631 w 6749690"/>
              <a:gd name="connsiteY6" fmla="*/ 2129659 h 2502083"/>
              <a:gd name="connsiteX7" fmla="*/ 2022017 w 6749690"/>
              <a:gd name="connsiteY7" fmla="*/ 2302040 h 2502083"/>
              <a:gd name="connsiteX8" fmla="*/ 1307342 w 6749690"/>
              <a:gd name="connsiteY8" fmla="*/ 2502083 h 2502083"/>
              <a:gd name="connsiteX9" fmla="*/ 1198511 w 6749690"/>
              <a:gd name="connsiteY9"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8693 w 6739872"/>
              <a:gd name="connsiteY0" fmla="*/ 2291553 h 2502083"/>
              <a:gd name="connsiteX1" fmla="*/ 556806 w 6739872"/>
              <a:gd name="connsiteY1" fmla="*/ 2240036 h 2502083"/>
              <a:gd name="connsiteX2" fmla="*/ 176724 w 6739872"/>
              <a:gd name="connsiteY2" fmla="*/ 1797161 h 2502083"/>
              <a:gd name="connsiteX3" fmla="*/ 6961 w 6739872"/>
              <a:gd name="connsiteY3" fmla="*/ 794567 h 2502083"/>
              <a:gd name="connsiteX4" fmla="*/ 691387 w 6739872"/>
              <a:gd name="connsiteY4" fmla="*/ 56263 h 2502083"/>
              <a:gd name="connsiteX5" fmla="*/ 6036580 w 6739872"/>
              <a:gd name="connsiteY5" fmla="*/ 156302 h 2502083"/>
              <a:gd name="connsiteX6" fmla="*/ 6738368 w 6739872"/>
              <a:gd name="connsiteY6" fmla="*/ 865255 h 2502083"/>
              <a:gd name="connsiteX7" fmla="*/ 5920813 w 6739872"/>
              <a:gd name="connsiteY7" fmla="*/ 2129659 h 2502083"/>
              <a:gd name="connsiteX8" fmla="*/ 2012199 w 6739872"/>
              <a:gd name="connsiteY8" fmla="*/ 2302040 h 2502083"/>
              <a:gd name="connsiteX9" fmla="*/ 1297524 w 6739872"/>
              <a:gd name="connsiteY9" fmla="*/ 2502083 h 2502083"/>
              <a:gd name="connsiteX10" fmla="*/ 1188693 w 6739872"/>
              <a:gd name="connsiteY10" fmla="*/ 2291553 h 2502083"/>
              <a:gd name="connsiteX0" fmla="*/ 1187858 w 6739037"/>
              <a:gd name="connsiteY0" fmla="*/ 2291553 h 2502083"/>
              <a:gd name="connsiteX1" fmla="*/ 429511 w 6739037"/>
              <a:gd name="connsiteY1" fmla="*/ 2224594 h 2502083"/>
              <a:gd name="connsiteX2" fmla="*/ 175889 w 6739037"/>
              <a:gd name="connsiteY2" fmla="*/ 1797161 h 2502083"/>
              <a:gd name="connsiteX3" fmla="*/ 6126 w 6739037"/>
              <a:gd name="connsiteY3" fmla="*/ 794567 h 2502083"/>
              <a:gd name="connsiteX4" fmla="*/ 690552 w 6739037"/>
              <a:gd name="connsiteY4" fmla="*/ 56263 h 2502083"/>
              <a:gd name="connsiteX5" fmla="*/ 6035745 w 6739037"/>
              <a:gd name="connsiteY5" fmla="*/ 156302 h 2502083"/>
              <a:gd name="connsiteX6" fmla="*/ 6737533 w 6739037"/>
              <a:gd name="connsiteY6" fmla="*/ 865255 h 2502083"/>
              <a:gd name="connsiteX7" fmla="*/ 5919978 w 6739037"/>
              <a:gd name="connsiteY7" fmla="*/ 2129659 h 2502083"/>
              <a:gd name="connsiteX8" fmla="*/ 2011364 w 6739037"/>
              <a:gd name="connsiteY8" fmla="*/ 2302040 h 2502083"/>
              <a:gd name="connsiteX9" fmla="*/ 1296689 w 6739037"/>
              <a:gd name="connsiteY9" fmla="*/ 2502083 h 2502083"/>
              <a:gd name="connsiteX10" fmla="*/ 1187858 w 6739037"/>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7716 w 6738895"/>
              <a:gd name="connsiteY0" fmla="*/ 2291553 h 2502083"/>
              <a:gd name="connsiteX1" fmla="*/ 404579 w 6738895"/>
              <a:gd name="connsiteY1" fmla="*/ 2177299 h 2502083"/>
              <a:gd name="connsiteX2" fmla="*/ 175747 w 6738895"/>
              <a:gd name="connsiteY2" fmla="*/ 1797161 h 2502083"/>
              <a:gd name="connsiteX3" fmla="*/ 5984 w 6738895"/>
              <a:gd name="connsiteY3" fmla="*/ 794567 h 2502083"/>
              <a:gd name="connsiteX4" fmla="*/ 690410 w 6738895"/>
              <a:gd name="connsiteY4" fmla="*/ 56263 h 2502083"/>
              <a:gd name="connsiteX5" fmla="*/ 6035603 w 6738895"/>
              <a:gd name="connsiteY5" fmla="*/ 156302 h 2502083"/>
              <a:gd name="connsiteX6" fmla="*/ 6737391 w 6738895"/>
              <a:gd name="connsiteY6" fmla="*/ 865255 h 2502083"/>
              <a:gd name="connsiteX7" fmla="*/ 5919836 w 6738895"/>
              <a:gd name="connsiteY7" fmla="*/ 2129659 h 2502083"/>
              <a:gd name="connsiteX8" fmla="*/ 2011222 w 6738895"/>
              <a:gd name="connsiteY8" fmla="*/ 2302040 h 2502083"/>
              <a:gd name="connsiteX9" fmla="*/ 1296547 w 6738895"/>
              <a:gd name="connsiteY9" fmla="*/ 2502083 h 2502083"/>
              <a:gd name="connsiteX10" fmla="*/ 1187716 w 6738895"/>
              <a:gd name="connsiteY10" fmla="*/ 2291553 h 2502083"/>
              <a:gd name="connsiteX0" fmla="*/ 1188071 w 6739250"/>
              <a:gd name="connsiteY0" fmla="*/ 2291553 h 2502083"/>
              <a:gd name="connsiteX1" fmla="*/ 464950 w 6739250"/>
              <a:gd name="connsiteY1" fmla="*/ 2162792 h 2502083"/>
              <a:gd name="connsiteX2" fmla="*/ 176102 w 6739250"/>
              <a:gd name="connsiteY2" fmla="*/ 1797161 h 2502083"/>
              <a:gd name="connsiteX3" fmla="*/ 6339 w 6739250"/>
              <a:gd name="connsiteY3" fmla="*/ 794567 h 2502083"/>
              <a:gd name="connsiteX4" fmla="*/ 690765 w 6739250"/>
              <a:gd name="connsiteY4" fmla="*/ 56263 h 2502083"/>
              <a:gd name="connsiteX5" fmla="*/ 6035958 w 6739250"/>
              <a:gd name="connsiteY5" fmla="*/ 156302 h 2502083"/>
              <a:gd name="connsiteX6" fmla="*/ 6737746 w 6739250"/>
              <a:gd name="connsiteY6" fmla="*/ 865255 h 2502083"/>
              <a:gd name="connsiteX7" fmla="*/ 5920191 w 6739250"/>
              <a:gd name="connsiteY7" fmla="*/ 2129659 h 2502083"/>
              <a:gd name="connsiteX8" fmla="*/ 2011577 w 6739250"/>
              <a:gd name="connsiteY8" fmla="*/ 2302040 h 2502083"/>
              <a:gd name="connsiteX9" fmla="*/ 1296902 w 6739250"/>
              <a:gd name="connsiteY9" fmla="*/ 2502083 h 2502083"/>
              <a:gd name="connsiteX10" fmla="*/ 1188071 w 6739250"/>
              <a:gd name="connsiteY10" fmla="*/ 2291553 h 2502083"/>
              <a:gd name="connsiteX0" fmla="*/ 1218613 w 6769792"/>
              <a:gd name="connsiteY0" fmla="*/ 2291553 h 2502083"/>
              <a:gd name="connsiteX1" fmla="*/ 495492 w 6769792"/>
              <a:gd name="connsiteY1" fmla="*/ 2162792 h 2502083"/>
              <a:gd name="connsiteX2" fmla="*/ 134625 w 6769792"/>
              <a:gd name="connsiteY2" fmla="*/ 1835847 h 2502083"/>
              <a:gd name="connsiteX3" fmla="*/ 36881 w 6769792"/>
              <a:gd name="connsiteY3" fmla="*/ 794567 h 2502083"/>
              <a:gd name="connsiteX4" fmla="*/ 721307 w 6769792"/>
              <a:gd name="connsiteY4" fmla="*/ 56263 h 2502083"/>
              <a:gd name="connsiteX5" fmla="*/ 6066500 w 6769792"/>
              <a:gd name="connsiteY5" fmla="*/ 156302 h 2502083"/>
              <a:gd name="connsiteX6" fmla="*/ 6768288 w 6769792"/>
              <a:gd name="connsiteY6" fmla="*/ 865255 h 2502083"/>
              <a:gd name="connsiteX7" fmla="*/ 5950733 w 6769792"/>
              <a:gd name="connsiteY7" fmla="*/ 2129659 h 2502083"/>
              <a:gd name="connsiteX8" fmla="*/ 2042119 w 6769792"/>
              <a:gd name="connsiteY8" fmla="*/ 2302040 h 2502083"/>
              <a:gd name="connsiteX9" fmla="*/ 1327444 w 6769792"/>
              <a:gd name="connsiteY9" fmla="*/ 2502083 h 2502083"/>
              <a:gd name="connsiteX10" fmla="*/ 1218613 w 6769792"/>
              <a:gd name="connsiteY10" fmla="*/ 2291553 h 2502083"/>
              <a:gd name="connsiteX0" fmla="*/ 1218613 w 6769097"/>
              <a:gd name="connsiteY0" fmla="*/ 2270200 h 2480730"/>
              <a:gd name="connsiteX1" fmla="*/ 495492 w 6769097"/>
              <a:gd name="connsiteY1" fmla="*/ 2141439 h 2480730"/>
              <a:gd name="connsiteX2" fmla="*/ 134625 w 6769097"/>
              <a:gd name="connsiteY2" fmla="*/ 1814494 h 2480730"/>
              <a:gd name="connsiteX3" fmla="*/ 36881 w 6769097"/>
              <a:gd name="connsiteY3" fmla="*/ 773214 h 2480730"/>
              <a:gd name="connsiteX4" fmla="*/ 721307 w 6769097"/>
              <a:gd name="connsiteY4" fmla="*/ 34910 h 2480730"/>
              <a:gd name="connsiteX5" fmla="*/ 5609353 w 6769097"/>
              <a:gd name="connsiteY5" fmla="*/ 127244 h 2480730"/>
              <a:gd name="connsiteX6" fmla="*/ 6768288 w 6769097"/>
              <a:gd name="connsiteY6" fmla="*/ 843902 h 2480730"/>
              <a:gd name="connsiteX7" fmla="*/ 5950733 w 6769097"/>
              <a:gd name="connsiteY7" fmla="*/ 2108306 h 2480730"/>
              <a:gd name="connsiteX8" fmla="*/ 2042119 w 6769097"/>
              <a:gd name="connsiteY8" fmla="*/ 2280687 h 2480730"/>
              <a:gd name="connsiteX9" fmla="*/ 1327444 w 6769097"/>
              <a:gd name="connsiteY9" fmla="*/ 2480730 h 2480730"/>
              <a:gd name="connsiteX10" fmla="*/ 1218613 w 6769097"/>
              <a:gd name="connsiteY10" fmla="*/ 2270200 h 2480730"/>
              <a:gd name="connsiteX0" fmla="*/ 1218613 w 6571897"/>
              <a:gd name="connsiteY0" fmla="*/ 2290477 h 2501007"/>
              <a:gd name="connsiteX1" fmla="*/ 495492 w 6571897"/>
              <a:gd name="connsiteY1" fmla="*/ 2161716 h 2501007"/>
              <a:gd name="connsiteX2" fmla="*/ 134625 w 6571897"/>
              <a:gd name="connsiteY2" fmla="*/ 1834771 h 2501007"/>
              <a:gd name="connsiteX3" fmla="*/ 36881 w 6571897"/>
              <a:gd name="connsiteY3" fmla="*/ 793491 h 2501007"/>
              <a:gd name="connsiteX4" fmla="*/ 721307 w 6571897"/>
              <a:gd name="connsiteY4" fmla="*/ 55187 h 2501007"/>
              <a:gd name="connsiteX5" fmla="*/ 5609353 w 6571897"/>
              <a:gd name="connsiteY5" fmla="*/ 147521 h 2501007"/>
              <a:gd name="connsiteX6" fmla="*/ 6563360 w 6571897"/>
              <a:gd name="connsiteY6" fmla="*/ 894996 h 2501007"/>
              <a:gd name="connsiteX7" fmla="*/ 5950733 w 6571897"/>
              <a:gd name="connsiteY7" fmla="*/ 2128583 h 2501007"/>
              <a:gd name="connsiteX8" fmla="*/ 2042119 w 6571897"/>
              <a:gd name="connsiteY8" fmla="*/ 2300964 h 2501007"/>
              <a:gd name="connsiteX9" fmla="*/ 1327444 w 6571897"/>
              <a:gd name="connsiteY9" fmla="*/ 2501007 h 2501007"/>
              <a:gd name="connsiteX10" fmla="*/ 1218613 w 6571897"/>
              <a:gd name="connsiteY10" fmla="*/ 2290477 h 2501007"/>
              <a:gd name="connsiteX0" fmla="*/ 1218613 w 6567563"/>
              <a:gd name="connsiteY0" fmla="*/ 2246415 h 2456945"/>
              <a:gd name="connsiteX1" fmla="*/ 495492 w 6567563"/>
              <a:gd name="connsiteY1" fmla="*/ 2117654 h 2456945"/>
              <a:gd name="connsiteX2" fmla="*/ 134625 w 6567563"/>
              <a:gd name="connsiteY2" fmla="*/ 1790709 h 2456945"/>
              <a:gd name="connsiteX3" fmla="*/ 36881 w 6567563"/>
              <a:gd name="connsiteY3" fmla="*/ 749429 h 2456945"/>
              <a:gd name="connsiteX4" fmla="*/ 721307 w 6567563"/>
              <a:gd name="connsiteY4" fmla="*/ 11125 h 2456945"/>
              <a:gd name="connsiteX5" fmla="*/ 5483243 w 6567563"/>
              <a:gd name="connsiteY5" fmla="*/ 342289 h 2456945"/>
              <a:gd name="connsiteX6" fmla="*/ 6563360 w 6567563"/>
              <a:gd name="connsiteY6" fmla="*/ 850934 h 2456945"/>
              <a:gd name="connsiteX7" fmla="*/ 5950733 w 6567563"/>
              <a:gd name="connsiteY7" fmla="*/ 2084521 h 2456945"/>
              <a:gd name="connsiteX8" fmla="*/ 2042119 w 6567563"/>
              <a:gd name="connsiteY8" fmla="*/ 2256902 h 2456945"/>
              <a:gd name="connsiteX9" fmla="*/ 1327444 w 6567563"/>
              <a:gd name="connsiteY9" fmla="*/ 2456945 h 2456945"/>
              <a:gd name="connsiteX10" fmla="*/ 1218613 w 6567563"/>
              <a:gd name="connsiteY10" fmla="*/ 2246415 h 2456945"/>
              <a:gd name="connsiteX0" fmla="*/ 1261070 w 6608712"/>
              <a:gd name="connsiteY0" fmla="*/ 2071877 h 2282407"/>
              <a:gd name="connsiteX1" fmla="*/ 537949 w 6608712"/>
              <a:gd name="connsiteY1" fmla="*/ 1943116 h 2282407"/>
              <a:gd name="connsiteX2" fmla="*/ 177082 w 6608712"/>
              <a:gd name="connsiteY2" fmla="*/ 1616171 h 2282407"/>
              <a:gd name="connsiteX3" fmla="*/ 79338 w 6608712"/>
              <a:gd name="connsiteY3" fmla="*/ 574891 h 2282407"/>
              <a:gd name="connsiteX4" fmla="*/ 1347021 w 6608712"/>
              <a:gd name="connsiteY4" fmla="*/ 21487 h 2282407"/>
              <a:gd name="connsiteX5" fmla="*/ 5525700 w 6608712"/>
              <a:gd name="connsiteY5" fmla="*/ 167751 h 2282407"/>
              <a:gd name="connsiteX6" fmla="*/ 6605817 w 6608712"/>
              <a:gd name="connsiteY6" fmla="*/ 676396 h 2282407"/>
              <a:gd name="connsiteX7" fmla="*/ 5993190 w 6608712"/>
              <a:gd name="connsiteY7" fmla="*/ 1909983 h 2282407"/>
              <a:gd name="connsiteX8" fmla="*/ 2084576 w 6608712"/>
              <a:gd name="connsiteY8" fmla="*/ 2082364 h 2282407"/>
              <a:gd name="connsiteX9" fmla="*/ 1369901 w 6608712"/>
              <a:gd name="connsiteY9" fmla="*/ 2282407 h 2282407"/>
              <a:gd name="connsiteX10" fmla="*/ 1261070 w 6608712"/>
              <a:gd name="connsiteY10" fmla="*/ 2071877 h 2282407"/>
              <a:gd name="connsiteX0" fmla="*/ 1223256 w 6570898"/>
              <a:gd name="connsiteY0" fmla="*/ 2072393 h 2282923"/>
              <a:gd name="connsiteX1" fmla="*/ 500135 w 6570898"/>
              <a:gd name="connsiteY1" fmla="*/ 1943632 h 2282923"/>
              <a:gd name="connsiteX2" fmla="*/ 139268 w 6570898"/>
              <a:gd name="connsiteY2" fmla="*/ 1616687 h 2282923"/>
              <a:gd name="connsiteX3" fmla="*/ 88816 w 6570898"/>
              <a:gd name="connsiteY3" fmla="*/ 583111 h 2282923"/>
              <a:gd name="connsiteX4" fmla="*/ 1309207 w 6570898"/>
              <a:gd name="connsiteY4" fmla="*/ 22003 h 2282923"/>
              <a:gd name="connsiteX5" fmla="*/ 5487886 w 6570898"/>
              <a:gd name="connsiteY5" fmla="*/ 168267 h 2282923"/>
              <a:gd name="connsiteX6" fmla="*/ 6568003 w 6570898"/>
              <a:gd name="connsiteY6" fmla="*/ 676912 h 2282923"/>
              <a:gd name="connsiteX7" fmla="*/ 5955376 w 6570898"/>
              <a:gd name="connsiteY7" fmla="*/ 1910499 h 2282923"/>
              <a:gd name="connsiteX8" fmla="*/ 2046762 w 6570898"/>
              <a:gd name="connsiteY8" fmla="*/ 2082880 h 2282923"/>
              <a:gd name="connsiteX9" fmla="*/ 1332087 w 6570898"/>
              <a:gd name="connsiteY9" fmla="*/ 2282923 h 2282923"/>
              <a:gd name="connsiteX10" fmla="*/ 1223256 w 6570898"/>
              <a:gd name="connsiteY10" fmla="*/ 2072393 h 2282923"/>
              <a:gd name="connsiteX0" fmla="*/ 1223256 w 6602187"/>
              <a:gd name="connsiteY0" fmla="*/ 2076033 h 2286563"/>
              <a:gd name="connsiteX1" fmla="*/ 500135 w 6602187"/>
              <a:gd name="connsiteY1" fmla="*/ 1947272 h 2286563"/>
              <a:gd name="connsiteX2" fmla="*/ 139268 w 6602187"/>
              <a:gd name="connsiteY2" fmla="*/ 1620327 h 2286563"/>
              <a:gd name="connsiteX3" fmla="*/ 88816 w 6602187"/>
              <a:gd name="connsiteY3" fmla="*/ 586751 h 2286563"/>
              <a:gd name="connsiteX4" fmla="*/ 1309207 w 6602187"/>
              <a:gd name="connsiteY4" fmla="*/ 25643 h 2286563"/>
              <a:gd name="connsiteX5" fmla="*/ 5487886 w 6602187"/>
              <a:gd name="connsiteY5" fmla="*/ 171907 h 2286563"/>
              <a:gd name="connsiteX6" fmla="*/ 6599531 w 6602187"/>
              <a:gd name="connsiteY6" fmla="*/ 850044 h 2286563"/>
              <a:gd name="connsiteX7" fmla="*/ 5955376 w 6602187"/>
              <a:gd name="connsiteY7" fmla="*/ 1914139 h 2286563"/>
              <a:gd name="connsiteX8" fmla="*/ 2046762 w 6602187"/>
              <a:gd name="connsiteY8" fmla="*/ 2086520 h 2286563"/>
              <a:gd name="connsiteX9" fmla="*/ 1332087 w 6602187"/>
              <a:gd name="connsiteY9" fmla="*/ 2286563 h 2286563"/>
              <a:gd name="connsiteX10" fmla="*/ 1223256 w 6602187"/>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23012"/>
              <a:gd name="connsiteY0" fmla="*/ 2076033 h 2286563"/>
              <a:gd name="connsiteX1" fmla="*/ 500135 w 6623012"/>
              <a:gd name="connsiteY1" fmla="*/ 1947272 h 2286563"/>
              <a:gd name="connsiteX2" fmla="*/ 139268 w 6623012"/>
              <a:gd name="connsiteY2" fmla="*/ 1620327 h 2286563"/>
              <a:gd name="connsiteX3" fmla="*/ 88816 w 6623012"/>
              <a:gd name="connsiteY3" fmla="*/ 586751 h 2286563"/>
              <a:gd name="connsiteX4" fmla="*/ 1309207 w 6623012"/>
              <a:gd name="connsiteY4" fmla="*/ 25643 h 2286563"/>
              <a:gd name="connsiteX5" fmla="*/ 5487886 w 6623012"/>
              <a:gd name="connsiteY5" fmla="*/ 171907 h 2286563"/>
              <a:gd name="connsiteX6" fmla="*/ 6599531 w 6623012"/>
              <a:gd name="connsiteY6" fmla="*/ 850044 h 2286563"/>
              <a:gd name="connsiteX7" fmla="*/ 5955376 w 6623012"/>
              <a:gd name="connsiteY7" fmla="*/ 1914139 h 2286563"/>
              <a:gd name="connsiteX8" fmla="*/ 2046762 w 6623012"/>
              <a:gd name="connsiteY8" fmla="*/ 2086520 h 2286563"/>
              <a:gd name="connsiteX9" fmla="*/ 1332087 w 6623012"/>
              <a:gd name="connsiteY9" fmla="*/ 2286563 h 2286563"/>
              <a:gd name="connsiteX10" fmla="*/ 1223256 w 6623012"/>
              <a:gd name="connsiteY10" fmla="*/ 2076033 h 2286563"/>
              <a:gd name="connsiteX0" fmla="*/ 1223256 w 6600330"/>
              <a:gd name="connsiteY0" fmla="*/ 2076033 h 2286563"/>
              <a:gd name="connsiteX1" fmla="*/ 500135 w 6600330"/>
              <a:gd name="connsiteY1" fmla="*/ 1947272 h 2286563"/>
              <a:gd name="connsiteX2" fmla="*/ 139268 w 6600330"/>
              <a:gd name="connsiteY2" fmla="*/ 1620327 h 2286563"/>
              <a:gd name="connsiteX3" fmla="*/ 88816 w 6600330"/>
              <a:gd name="connsiteY3" fmla="*/ 586751 h 2286563"/>
              <a:gd name="connsiteX4" fmla="*/ 1309207 w 6600330"/>
              <a:gd name="connsiteY4" fmla="*/ 25643 h 2286563"/>
              <a:gd name="connsiteX5" fmla="*/ 5487886 w 6600330"/>
              <a:gd name="connsiteY5" fmla="*/ 171907 h 2286563"/>
              <a:gd name="connsiteX6" fmla="*/ 6599531 w 6600330"/>
              <a:gd name="connsiteY6" fmla="*/ 850044 h 2286563"/>
              <a:gd name="connsiteX7" fmla="*/ 5955376 w 6600330"/>
              <a:gd name="connsiteY7" fmla="*/ 1914139 h 2286563"/>
              <a:gd name="connsiteX8" fmla="*/ 2046762 w 6600330"/>
              <a:gd name="connsiteY8" fmla="*/ 2086520 h 2286563"/>
              <a:gd name="connsiteX9" fmla="*/ 1332087 w 6600330"/>
              <a:gd name="connsiteY9" fmla="*/ 2286563 h 2286563"/>
              <a:gd name="connsiteX10" fmla="*/ 1223256 w 6600330"/>
              <a:gd name="connsiteY10" fmla="*/ 2076033 h 2286563"/>
              <a:gd name="connsiteX0" fmla="*/ 1223256 w 6600330"/>
              <a:gd name="connsiteY0" fmla="*/ 2077382 h 2287912"/>
              <a:gd name="connsiteX1" fmla="*/ 500135 w 6600330"/>
              <a:gd name="connsiteY1" fmla="*/ 1948621 h 2287912"/>
              <a:gd name="connsiteX2" fmla="*/ 139268 w 6600330"/>
              <a:gd name="connsiteY2" fmla="*/ 1621676 h 2287912"/>
              <a:gd name="connsiteX3" fmla="*/ 88816 w 6600330"/>
              <a:gd name="connsiteY3" fmla="*/ 588100 h 2287912"/>
              <a:gd name="connsiteX4" fmla="*/ 1309207 w 6600330"/>
              <a:gd name="connsiteY4" fmla="*/ 26992 h 2287912"/>
              <a:gd name="connsiteX5" fmla="*/ 5487886 w 6600330"/>
              <a:gd name="connsiteY5" fmla="*/ 173256 h 2287912"/>
              <a:gd name="connsiteX6" fmla="*/ 6599531 w 6600330"/>
              <a:gd name="connsiteY6" fmla="*/ 905322 h 2287912"/>
              <a:gd name="connsiteX7" fmla="*/ 5955376 w 6600330"/>
              <a:gd name="connsiteY7" fmla="*/ 1915488 h 2287912"/>
              <a:gd name="connsiteX8" fmla="*/ 2046762 w 6600330"/>
              <a:gd name="connsiteY8" fmla="*/ 2087869 h 2287912"/>
              <a:gd name="connsiteX9" fmla="*/ 1332087 w 6600330"/>
              <a:gd name="connsiteY9" fmla="*/ 2287912 h 2287912"/>
              <a:gd name="connsiteX10" fmla="*/ 1223256 w 6600330"/>
              <a:gd name="connsiteY10" fmla="*/ 2077382 h 2287912"/>
              <a:gd name="connsiteX0" fmla="*/ 1236982 w 6614056"/>
              <a:gd name="connsiteY0" fmla="*/ 2077382 h 2287912"/>
              <a:gd name="connsiteX1" fmla="*/ 513861 w 6614056"/>
              <a:gd name="connsiteY1" fmla="*/ 1948621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236982 w 6614056"/>
              <a:gd name="connsiteY0" fmla="*/ 2077382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236982 w 6614056"/>
              <a:gd name="connsiteY10" fmla="*/ 2077382 h 2287912"/>
              <a:gd name="connsiteX0" fmla="*/ 1325239 w 6614056"/>
              <a:gd name="connsiteY0" fmla="*/ 2062693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25239 w 6614056"/>
              <a:gd name="connsiteY10" fmla="*/ 2062693 h 2287912"/>
              <a:gd name="connsiteX0" fmla="*/ 1350455 w 6614056"/>
              <a:gd name="connsiteY0" fmla="*/ 2033314 h 2287912"/>
              <a:gd name="connsiteX1" fmla="*/ 513862 w 6614056"/>
              <a:gd name="connsiteY1" fmla="*/ 1867830 h 2287912"/>
              <a:gd name="connsiteX2" fmla="*/ 115170 w 6614056"/>
              <a:gd name="connsiteY2" fmla="*/ 1423371 h 2287912"/>
              <a:gd name="connsiteX3" fmla="*/ 102542 w 6614056"/>
              <a:gd name="connsiteY3" fmla="*/ 588100 h 2287912"/>
              <a:gd name="connsiteX4" fmla="*/ 1322933 w 6614056"/>
              <a:gd name="connsiteY4" fmla="*/ 26992 h 2287912"/>
              <a:gd name="connsiteX5" fmla="*/ 5501612 w 6614056"/>
              <a:gd name="connsiteY5" fmla="*/ 173256 h 2287912"/>
              <a:gd name="connsiteX6" fmla="*/ 6613257 w 6614056"/>
              <a:gd name="connsiteY6" fmla="*/ 905322 h 2287912"/>
              <a:gd name="connsiteX7" fmla="*/ 5969102 w 6614056"/>
              <a:gd name="connsiteY7" fmla="*/ 1915488 h 2287912"/>
              <a:gd name="connsiteX8" fmla="*/ 2060488 w 6614056"/>
              <a:gd name="connsiteY8" fmla="*/ 2087869 h 2287912"/>
              <a:gd name="connsiteX9" fmla="*/ 1345813 w 6614056"/>
              <a:gd name="connsiteY9" fmla="*/ 2287912 h 2287912"/>
              <a:gd name="connsiteX10" fmla="*/ 1350455 w 6614056"/>
              <a:gd name="connsiteY10" fmla="*/ 2033314 h 2287912"/>
              <a:gd name="connsiteX0" fmla="*/ 1351015 w 6614616"/>
              <a:gd name="connsiteY0" fmla="*/ 2033314 h 2287912"/>
              <a:gd name="connsiteX1" fmla="*/ 527030 w 6614616"/>
              <a:gd name="connsiteY1" fmla="*/ 1816418 h 2287912"/>
              <a:gd name="connsiteX2" fmla="*/ 115730 w 6614616"/>
              <a:gd name="connsiteY2" fmla="*/ 1423371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1015 w 6614616"/>
              <a:gd name="connsiteY0" fmla="*/ 2033314 h 2287912"/>
              <a:gd name="connsiteX1" fmla="*/ 527030 w 6614616"/>
              <a:gd name="connsiteY1" fmla="*/ 1816418 h 2287912"/>
              <a:gd name="connsiteX2" fmla="*/ 115730 w 6614616"/>
              <a:gd name="connsiteY2" fmla="*/ 1342580 h 2287912"/>
              <a:gd name="connsiteX3" fmla="*/ 103102 w 6614616"/>
              <a:gd name="connsiteY3" fmla="*/ 588100 h 2287912"/>
              <a:gd name="connsiteX4" fmla="*/ 1323493 w 6614616"/>
              <a:gd name="connsiteY4" fmla="*/ 26992 h 2287912"/>
              <a:gd name="connsiteX5" fmla="*/ 5502172 w 6614616"/>
              <a:gd name="connsiteY5" fmla="*/ 173256 h 2287912"/>
              <a:gd name="connsiteX6" fmla="*/ 6613817 w 6614616"/>
              <a:gd name="connsiteY6" fmla="*/ 905322 h 2287912"/>
              <a:gd name="connsiteX7" fmla="*/ 5969662 w 6614616"/>
              <a:gd name="connsiteY7" fmla="*/ 1915488 h 2287912"/>
              <a:gd name="connsiteX8" fmla="*/ 2061048 w 6614616"/>
              <a:gd name="connsiteY8" fmla="*/ 2087869 h 2287912"/>
              <a:gd name="connsiteX9" fmla="*/ 1346373 w 6614616"/>
              <a:gd name="connsiteY9" fmla="*/ 2287912 h 2287912"/>
              <a:gd name="connsiteX10" fmla="*/ 1351015 w 6614616"/>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8038 w 6621639"/>
              <a:gd name="connsiteY0" fmla="*/ 2033314 h 2287912"/>
              <a:gd name="connsiteX1" fmla="*/ 534053 w 6621639"/>
              <a:gd name="connsiteY1" fmla="*/ 1816418 h 2287912"/>
              <a:gd name="connsiteX2" fmla="*/ 122753 w 6621639"/>
              <a:gd name="connsiteY2" fmla="*/ 1342580 h 2287912"/>
              <a:gd name="connsiteX3" fmla="*/ 110125 w 6621639"/>
              <a:gd name="connsiteY3" fmla="*/ 588100 h 2287912"/>
              <a:gd name="connsiteX4" fmla="*/ 1330516 w 6621639"/>
              <a:gd name="connsiteY4" fmla="*/ 26992 h 2287912"/>
              <a:gd name="connsiteX5" fmla="*/ 5509195 w 6621639"/>
              <a:gd name="connsiteY5" fmla="*/ 173256 h 2287912"/>
              <a:gd name="connsiteX6" fmla="*/ 6620840 w 6621639"/>
              <a:gd name="connsiteY6" fmla="*/ 905322 h 2287912"/>
              <a:gd name="connsiteX7" fmla="*/ 5976685 w 6621639"/>
              <a:gd name="connsiteY7" fmla="*/ 1915488 h 2287912"/>
              <a:gd name="connsiteX8" fmla="*/ 2068071 w 6621639"/>
              <a:gd name="connsiteY8" fmla="*/ 2087869 h 2287912"/>
              <a:gd name="connsiteX9" fmla="*/ 1353396 w 6621639"/>
              <a:gd name="connsiteY9" fmla="*/ 2287912 h 2287912"/>
              <a:gd name="connsiteX10" fmla="*/ 1358038 w 6621639"/>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060489 w 6614057"/>
              <a:gd name="connsiteY8" fmla="*/ 2087869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123530 w 6614057"/>
              <a:gd name="connsiteY8" fmla="*/ 2058491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5969103 w 6614057"/>
              <a:gd name="connsiteY7" fmla="*/ 191548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6451"/>
              <a:gd name="connsiteY0" fmla="*/ 2033314 h 2287912"/>
              <a:gd name="connsiteX1" fmla="*/ 513863 w 6616451"/>
              <a:gd name="connsiteY1" fmla="*/ 1765006 h 2287912"/>
              <a:gd name="connsiteX2" fmla="*/ 115171 w 6616451"/>
              <a:gd name="connsiteY2" fmla="*/ 1342580 h 2287912"/>
              <a:gd name="connsiteX3" fmla="*/ 102543 w 6616451"/>
              <a:gd name="connsiteY3" fmla="*/ 588100 h 2287912"/>
              <a:gd name="connsiteX4" fmla="*/ 1322934 w 6616451"/>
              <a:gd name="connsiteY4" fmla="*/ 26992 h 2287912"/>
              <a:gd name="connsiteX5" fmla="*/ 5501613 w 6616451"/>
              <a:gd name="connsiteY5" fmla="*/ 173256 h 2287912"/>
              <a:gd name="connsiteX6" fmla="*/ 6613258 w 6616451"/>
              <a:gd name="connsiteY6" fmla="*/ 905322 h 2287912"/>
              <a:gd name="connsiteX7" fmla="*/ 6032145 w 6616451"/>
              <a:gd name="connsiteY7" fmla="*/ 1856731 h 2287912"/>
              <a:gd name="connsiteX8" fmla="*/ 2224395 w 6616451"/>
              <a:gd name="connsiteY8" fmla="*/ 2029112 h 2287912"/>
              <a:gd name="connsiteX9" fmla="*/ 1345814 w 6616451"/>
              <a:gd name="connsiteY9" fmla="*/ 2287912 h 2287912"/>
              <a:gd name="connsiteX10" fmla="*/ 1350456 w 6616451"/>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32145 w 6614057"/>
              <a:gd name="connsiteY7" fmla="*/ 1856731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4057"/>
              <a:gd name="connsiteY0" fmla="*/ 2033314 h 2287912"/>
              <a:gd name="connsiteX1" fmla="*/ 513863 w 6614057"/>
              <a:gd name="connsiteY1" fmla="*/ 1765006 h 2287912"/>
              <a:gd name="connsiteX2" fmla="*/ 115171 w 6614057"/>
              <a:gd name="connsiteY2" fmla="*/ 1342580 h 2287912"/>
              <a:gd name="connsiteX3" fmla="*/ 102543 w 6614057"/>
              <a:gd name="connsiteY3" fmla="*/ 588100 h 2287912"/>
              <a:gd name="connsiteX4" fmla="*/ 1322934 w 6614057"/>
              <a:gd name="connsiteY4" fmla="*/ 26992 h 2287912"/>
              <a:gd name="connsiteX5" fmla="*/ 5501613 w 6614057"/>
              <a:gd name="connsiteY5" fmla="*/ 173256 h 2287912"/>
              <a:gd name="connsiteX6" fmla="*/ 6613258 w 6614057"/>
              <a:gd name="connsiteY6" fmla="*/ 905322 h 2287912"/>
              <a:gd name="connsiteX7" fmla="*/ 6019537 w 6614057"/>
              <a:gd name="connsiteY7" fmla="*/ 1805318 h 2287912"/>
              <a:gd name="connsiteX8" fmla="*/ 2224395 w 6614057"/>
              <a:gd name="connsiteY8" fmla="*/ 2029112 h 2287912"/>
              <a:gd name="connsiteX9" fmla="*/ 1345814 w 6614057"/>
              <a:gd name="connsiteY9" fmla="*/ 2287912 h 2287912"/>
              <a:gd name="connsiteX10" fmla="*/ 1350456 w 6614057"/>
              <a:gd name="connsiteY10" fmla="*/ 2033314 h 2287912"/>
              <a:gd name="connsiteX0" fmla="*/ 1350456 w 6613258"/>
              <a:gd name="connsiteY0" fmla="*/ 2033314 h 2287912"/>
              <a:gd name="connsiteX1" fmla="*/ 513863 w 6613258"/>
              <a:gd name="connsiteY1" fmla="*/ 1765006 h 2287912"/>
              <a:gd name="connsiteX2" fmla="*/ 115171 w 6613258"/>
              <a:gd name="connsiteY2" fmla="*/ 1342580 h 2287912"/>
              <a:gd name="connsiteX3" fmla="*/ 102543 w 6613258"/>
              <a:gd name="connsiteY3" fmla="*/ 588100 h 2287912"/>
              <a:gd name="connsiteX4" fmla="*/ 1322934 w 6613258"/>
              <a:gd name="connsiteY4" fmla="*/ 26992 h 2287912"/>
              <a:gd name="connsiteX5" fmla="*/ 5501613 w 6613258"/>
              <a:gd name="connsiteY5" fmla="*/ 173256 h 2287912"/>
              <a:gd name="connsiteX6" fmla="*/ 6613258 w 6613258"/>
              <a:gd name="connsiteY6" fmla="*/ 905322 h 2287912"/>
              <a:gd name="connsiteX7" fmla="*/ 6019537 w 6613258"/>
              <a:gd name="connsiteY7" fmla="*/ 1805318 h 2287912"/>
              <a:gd name="connsiteX8" fmla="*/ 2224395 w 6613258"/>
              <a:gd name="connsiteY8" fmla="*/ 2029112 h 2287912"/>
              <a:gd name="connsiteX9" fmla="*/ 1345814 w 6613258"/>
              <a:gd name="connsiteY9" fmla="*/ 2287912 h 2287912"/>
              <a:gd name="connsiteX10" fmla="*/ 1350456 w 6613258"/>
              <a:gd name="connsiteY10" fmla="*/ 2033314 h 2287912"/>
              <a:gd name="connsiteX0" fmla="*/ 1352720 w 6615522"/>
              <a:gd name="connsiteY0" fmla="*/ 2033314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52720 w 6615522"/>
              <a:gd name="connsiteY10" fmla="*/ 2033314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0545 w 6615522"/>
              <a:gd name="connsiteY0" fmla="*/ 2011281 h 2287912"/>
              <a:gd name="connsiteX1" fmla="*/ 566558 w 6615522"/>
              <a:gd name="connsiteY1" fmla="*/ 1742972 h 2287912"/>
              <a:gd name="connsiteX2" fmla="*/ 117435 w 6615522"/>
              <a:gd name="connsiteY2" fmla="*/ 1342580 h 2287912"/>
              <a:gd name="connsiteX3" fmla="*/ 104807 w 6615522"/>
              <a:gd name="connsiteY3" fmla="*/ 588100 h 2287912"/>
              <a:gd name="connsiteX4" fmla="*/ 1325198 w 6615522"/>
              <a:gd name="connsiteY4" fmla="*/ 26992 h 2287912"/>
              <a:gd name="connsiteX5" fmla="*/ 5503877 w 6615522"/>
              <a:gd name="connsiteY5" fmla="*/ 173256 h 2287912"/>
              <a:gd name="connsiteX6" fmla="*/ 6615522 w 6615522"/>
              <a:gd name="connsiteY6" fmla="*/ 905322 h 2287912"/>
              <a:gd name="connsiteX7" fmla="*/ 6021801 w 6615522"/>
              <a:gd name="connsiteY7" fmla="*/ 1805318 h 2287912"/>
              <a:gd name="connsiteX8" fmla="*/ 2226659 w 6615522"/>
              <a:gd name="connsiteY8" fmla="*/ 2029112 h 2287912"/>
              <a:gd name="connsiteX9" fmla="*/ 1348078 w 6615522"/>
              <a:gd name="connsiteY9" fmla="*/ 2287912 h 2287912"/>
              <a:gd name="connsiteX10" fmla="*/ 1390545 w 6615522"/>
              <a:gd name="connsiteY10" fmla="*/ 2011281 h 2287912"/>
              <a:gd name="connsiteX0" fmla="*/ 1392284 w 6617261"/>
              <a:gd name="connsiteY0" fmla="*/ 2011281 h 2287912"/>
              <a:gd name="connsiteX1" fmla="*/ 606122 w 6617261"/>
              <a:gd name="connsiteY1" fmla="*/ 1728283 h 2287912"/>
              <a:gd name="connsiteX2" fmla="*/ 119174 w 6617261"/>
              <a:gd name="connsiteY2" fmla="*/ 1342580 h 2287912"/>
              <a:gd name="connsiteX3" fmla="*/ 106546 w 6617261"/>
              <a:gd name="connsiteY3" fmla="*/ 588100 h 2287912"/>
              <a:gd name="connsiteX4" fmla="*/ 1326937 w 6617261"/>
              <a:gd name="connsiteY4" fmla="*/ 26992 h 2287912"/>
              <a:gd name="connsiteX5" fmla="*/ 5505616 w 6617261"/>
              <a:gd name="connsiteY5" fmla="*/ 173256 h 2287912"/>
              <a:gd name="connsiteX6" fmla="*/ 6617261 w 6617261"/>
              <a:gd name="connsiteY6" fmla="*/ 905322 h 2287912"/>
              <a:gd name="connsiteX7" fmla="*/ 6023540 w 6617261"/>
              <a:gd name="connsiteY7" fmla="*/ 1805318 h 2287912"/>
              <a:gd name="connsiteX8" fmla="*/ 2228398 w 6617261"/>
              <a:gd name="connsiteY8" fmla="*/ 2029112 h 2287912"/>
              <a:gd name="connsiteX9" fmla="*/ 1349817 w 6617261"/>
              <a:gd name="connsiteY9" fmla="*/ 2287912 h 2287912"/>
              <a:gd name="connsiteX10" fmla="*/ 1392284 w 6617261"/>
              <a:gd name="connsiteY10" fmla="*/ 2011281 h 2287912"/>
              <a:gd name="connsiteX0" fmla="*/ 1382461 w 6607438"/>
              <a:gd name="connsiteY0" fmla="*/ 2011281 h 2287912"/>
              <a:gd name="connsiteX1" fmla="*/ 596299 w 6607438"/>
              <a:gd name="connsiteY1" fmla="*/ 1728283 h 2287912"/>
              <a:gd name="connsiteX2" fmla="*/ 134568 w 6607438"/>
              <a:gd name="connsiteY2" fmla="*/ 1291168 h 2287912"/>
              <a:gd name="connsiteX3" fmla="*/ 96723 w 6607438"/>
              <a:gd name="connsiteY3" fmla="*/ 588100 h 2287912"/>
              <a:gd name="connsiteX4" fmla="*/ 1317114 w 6607438"/>
              <a:gd name="connsiteY4" fmla="*/ 26992 h 2287912"/>
              <a:gd name="connsiteX5" fmla="*/ 5495793 w 6607438"/>
              <a:gd name="connsiteY5" fmla="*/ 173256 h 2287912"/>
              <a:gd name="connsiteX6" fmla="*/ 6607438 w 6607438"/>
              <a:gd name="connsiteY6" fmla="*/ 905322 h 2287912"/>
              <a:gd name="connsiteX7" fmla="*/ 6013717 w 6607438"/>
              <a:gd name="connsiteY7" fmla="*/ 1805318 h 2287912"/>
              <a:gd name="connsiteX8" fmla="*/ 2218575 w 6607438"/>
              <a:gd name="connsiteY8" fmla="*/ 2029112 h 2287912"/>
              <a:gd name="connsiteX9" fmla="*/ 1339994 w 6607438"/>
              <a:gd name="connsiteY9" fmla="*/ 2287912 h 2287912"/>
              <a:gd name="connsiteX10" fmla="*/ 1382461 w 6607438"/>
              <a:gd name="connsiteY10" fmla="*/ 2011281 h 2287912"/>
              <a:gd name="connsiteX0" fmla="*/ 1346619 w 6571596"/>
              <a:gd name="connsiteY0" fmla="*/ 2009705 h 2286336"/>
              <a:gd name="connsiteX1" fmla="*/ 560457 w 6571596"/>
              <a:gd name="connsiteY1" fmla="*/ 1726707 h 2286336"/>
              <a:gd name="connsiteX2" fmla="*/ 98726 w 6571596"/>
              <a:gd name="connsiteY2" fmla="*/ 1289592 h 2286336"/>
              <a:gd name="connsiteX3" fmla="*/ 111313 w 6571596"/>
              <a:gd name="connsiteY3" fmla="*/ 564490 h 2286336"/>
              <a:gd name="connsiteX4" fmla="*/ 1281272 w 6571596"/>
              <a:gd name="connsiteY4" fmla="*/ 25416 h 2286336"/>
              <a:gd name="connsiteX5" fmla="*/ 5459951 w 6571596"/>
              <a:gd name="connsiteY5" fmla="*/ 171680 h 2286336"/>
              <a:gd name="connsiteX6" fmla="*/ 6571596 w 6571596"/>
              <a:gd name="connsiteY6" fmla="*/ 903746 h 2286336"/>
              <a:gd name="connsiteX7" fmla="*/ 5977875 w 6571596"/>
              <a:gd name="connsiteY7" fmla="*/ 1803742 h 2286336"/>
              <a:gd name="connsiteX8" fmla="*/ 2182733 w 6571596"/>
              <a:gd name="connsiteY8" fmla="*/ 2027536 h 2286336"/>
              <a:gd name="connsiteX9" fmla="*/ 1304152 w 6571596"/>
              <a:gd name="connsiteY9" fmla="*/ 2286336 h 2286336"/>
              <a:gd name="connsiteX10" fmla="*/ 1346619 w 6571596"/>
              <a:gd name="connsiteY10" fmla="*/ 2009705 h 2286336"/>
              <a:gd name="connsiteX0" fmla="*/ 1335993 w 6560970"/>
              <a:gd name="connsiteY0" fmla="*/ 2009705 h 2286336"/>
              <a:gd name="connsiteX1" fmla="*/ 549831 w 6560970"/>
              <a:gd name="connsiteY1" fmla="*/ 1726707 h 2286336"/>
              <a:gd name="connsiteX2" fmla="*/ 88100 w 6560970"/>
              <a:gd name="connsiteY2" fmla="*/ 1289592 h 2286336"/>
              <a:gd name="connsiteX3" fmla="*/ 100687 w 6560970"/>
              <a:gd name="connsiteY3" fmla="*/ 564490 h 2286336"/>
              <a:gd name="connsiteX4" fmla="*/ 1270646 w 6560970"/>
              <a:gd name="connsiteY4" fmla="*/ 25416 h 2286336"/>
              <a:gd name="connsiteX5" fmla="*/ 5449325 w 6560970"/>
              <a:gd name="connsiteY5" fmla="*/ 171680 h 2286336"/>
              <a:gd name="connsiteX6" fmla="*/ 6560970 w 6560970"/>
              <a:gd name="connsiteY6" fmla="*/ 903746 h 2286336"/>
              <a:gd name="connsiteX7" fmla="*/ 5967249 w 6560970"/>
              <a:gd name="connsiteY7" fmla="*/ 1803742 h 2286336"/>
              <a:gd name="connsiteX8" fmla="*/ 2172107 w 6560970"/>
              <a:gd name="connsiteY8" fmla="*/ 2027536 h 2286336"/>
              <a:gd name="connsiteX9" fmla="*/ 1293526 w 6560970"/>
              <a:gd name="connsiteY9" fmla="*/ 2286336 h 2286336"/>
              <a:gd name="connsiteX10" fmla="*/ 1335993 w 6560970"/>
              <a:gd name="connsiteY10" fmla="*/ 2009705 h 2286336"/>
              <a:gd name="connsiteX0" fmla="*/ 1320449 w 6545426"/>
              <a:gd name="connsiteY0" fmla="*/ 2009705 h 2286336"/>
              <a:gd name="connsiteX1" fmla="*/ 534287 w 6545426"/>
              <a:gd name="connsiteY1" fmla="*/ 1726707 h 2286336"/>
              <a:gd name="connsiteX2" fmla="*/ 72556 w 6545426"/>
              <a:gd name="connsiteY2" fmla="*/ 1289592 h 2286336"/>
              <a:gd name="connsiteX3" fmla="*/ 85143 w 6545426"/>
              <a:gd name="connsiteY3" fmla="*/ 564490 h 2286336"/>
              <a:gd name="connsiteX4" fmla="*/ 1255102 w 6545426"/>
              <a:gd name="connsiteY4" fmla="*/ 25416 h 2286336"/>
              <a:gd name="connsiteX5" fmla="*/ 5433781 w 6545426"/>
              <a:gd name="connsiteY5" fmla="*/ 171680 h 2286336"/>
              <a:gd name="connsiteX6" fmla="*/ 6545426 w 6545426"/>
              <a:gd name="connsiteY6" fmla="*/ 903746 h 2286336"/>
              <a:gd name="connsiteX7" fmla="*/ 5951705 w 6545426"/>
              <a:gd name="connsiteY7" fmla="*/ 1803742 h 2286336"/>
              <a:gd name="connsiteX8" fmla="*/ 2156563 w 6545426"/>
              <a:gd name="connsiteY8" fmla="*/ 2027536 h 2286336"/>
              <a:gd name="connsiteX9" fmla="*/ 1277982 w 6545426"/>
              <a:gd name="connsiteY9" fmla="*/ 2286336 h 2286336"/>
              <a:gd name="connsiteX10" fmla="*/ 1320449 w 6545426"/>
              <a:gd name="connsiteY10" fmla="*/ 2009705 h 2286336"/>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350191 w 6575168"/>
              <a:gd name="connsiteY0" fmla="*/ 2028838 h 2305469"/>
              <a:gd name="connsiteX1" fmla="*/ 564029 w 6575168"/>
              <a:gd name="connsiteY1" fmla="*/ 1745840 h 2305469"/>
              <a:gd name="connsiteX2" fmla="*/ 102298 w 6575168"/>
              <a:gd name="connsiteY2" fmla="*/ 1308725 h 2305469"/>
              <a:gd name="connsiteX3" fmla="*/ 114885 w 6575168"/>
              <a:gd name="connsiteY3" fmla="*/ 583623 h 2305469"/>
              <a:gd name="connsiteX4" fmla="*/ 1335277 w 6575168"/>
              <a:gd name="connsiteY4" fmla="*/ 22515 h 2305469"/>
              <a:gd name="connsiteX5" fmla="*/ 5463523 w 6575168"/>
              <a:gd name="connsiteY5" fmla="*/ 190813 h 2305469"/>
              <a:gd name="connsiteX6" fmla="*/ 6575168 w 6575168"/>
              <a:gd name="connsiteY6" fmla="*/ 922879 h 2305469"/>
              <a:gd name="connsiteX7" fmla="*/ 5981447 w 6575168"/>
              <a:gd name="connsiteY7" fmla="*/ 1822875 h 2305469"/>
              <a:gd name="connsiteX8" fmla="*/ 2186305 w 6575168"/>
              <a:gd name="connsiteY8" fmla="*/ 2046669 h 2305469"/>
              <a:gd name="connsiteX9" fmla="*/ 1307724 w 6575168"/>
              <a:gd name="connsiteY9" fmla="*/ 2305469 h 2305469"/>
              <a:gd name="connsiteX10" fmla="*/ 1350191 w 6575168"/>
              <a:gd name="connsiteY10" fmla="*/ 2028838 h 2305469"/>
              <a:gd name="connsiteX0" fmla="*/ 1261706 w 6486683"/>
              <a:gd name="connsiteY0" fmla="*/ 2028838 h 2305469"/>
              <a:gd name="connsiteX1" fmla="*/ 475544 w 6486683"/>
              <a:gd name="connsiteY1" fmla="*/ 1745840 h 2305469"/>
              <a:gd name="connsiteX2" fmla="*/ 26400 w 6486683"/>
              <a:gd name="connsiteY2" fmla="*/ 583623 h 2305469"/>
              <a:gd name="connsiteX3" fmla="*/ 1246792 w 6486683"/>
              <a:gd name="connsiteY3" fmla="*/ 22515 h 2305469"/>
              <a:gd name="connsiteX4" fmla="*/ 5375038 w 6486683"/>
              <a:gd name="connsiteY4" fmla="*/ 190813 h 2305469"/>
              <a:gd name="connsiteX5" fmla="*/ 6486683 w 6486683"/>
              <a:gd name="connsiteY5" fmla="*/ 922879 h 2305469"/>
              <a:gd name="connsiteX6" fmla="*/ 5892962 w 6486683"/>
              <a:gd name="connsiteY6" fmla="*/ 1822875 h 2305469"/>
              <a:gd name="connsiteX7" fmla="*/ 2097820 w 6486683"/>
              <a:gd name="connsiteY7" fmla="*/ 2046669 h 2305469"/>
              <a:gd name="connsiteX8" fmla="*/ 1219239 w 6486683"/>
              <a:gd name="connsiteY8" fmla="*/ 2305469 h 2305469"/>
              <a:gd name="connsiteX9" fmla="*/ 1261706 w 6486683"/>
              <a:gd name="connsiteY9" fmla="*/ 2028838 h 2305469"/>
              <a:gd name="connsiteX0" fmla="*/ 1278912 w 6503889"/>
              <a:gd name="connsiteY0" fmla="*/ 2028838 h 2305469"/>
              <a:gd name="connsiteX1" fmla="*/ 366669 w 6503889"/>
              <a:gd name="connsiteY1" fmla="*/ 1650360 h 2305469"/>
              <a:gd name="connsiteX2" fmla="*/ 43606 w 6503889"/>
              <a:gd name="connsiteY2" fmla="*/ 583623 h 2305469"/>
              <a:gd name="connsiteX3" fmla="*/ 1263998 w 6503889"/>
              <a:gd name="connsiteY3" fmla="*/ 22515 h 2305469"/>
              <a:gd name="connsiteX4" fmla="*/ 5392244 w 6503889"/>
              <a:gd name="connsiteY4" fmla="*/ 190813 h 2305469"/>
              <a:gd name="connsiteX5" fmla="*/ 6503889 w 6503889"/>
              <a:gd name="connsiteY5" fmla="*/ 922879 h 2305469"/>
              <a:gd name="connsiteX6" fmla="*/ 5910168 w 6503889"/>
              <a:gd name="connsiteY6" fmla="*/ 1822875 h 2305469"/>
              <a:gd name="connsiteX7" fmla="*/ 2115026 w 6503889"/>
              <a:gd name="connsiteY7" fmla="*/ 2046669 h 2305469"/>
              <a:gd name="connsiteX8" fmla="*/ 1236445 w 6503889"/>
              <a:gd name="connsiteY8" fmla="*/ 2305469 h 2305469"/>
              <a:gd name="connsiteX9" fmla="*/ 1278912 w 6503889"/>
              <a:gd name="connsiteY9" fmla="*/ 2028838 h 2305469"/>
              <a:gd name="connsiteX0" fmla="*/ 1306915 w 6531892"/>
              <a:gd name="connsiteY0" fmla="*/ 2028838 h 2305469"/>
              <a:gd name="connsiteX1" fmla="*/ 268591 w 6531892"/>
              <a:gd name="connsiteY1" fmla="*/ 1643015 h 2305469"/>
              <a:gd name="connsiteX2" fmla="*/ 71609 w 6531892"/>
              <a:gd name="connsiteY2" fmla="*/ 583623 h 2305469"/>
              <a:gd name="connsiteX3" fmla="*/ 1292001 w 6531892"/>
              <a:gd name="connsiteY3" fmla="*/ 22515 h 2305469"/>
              <a:gd name="connsiteX4" fmla="*/ 5420247 w 6531892"/>
              <a:gd name="connsiteY4" fmla="*/ 190813 h 2305469"/>
              <a:gd name="connsiteX5" fmla="*/ 6531892 w 6531892"/>
              <a:gd name="connsiteY5" fmla="*/ 922879 h 2305469"/>
              <a:gd name="connsiteX6" fmla="*/ 5938171 w 6531892"/>
              <a:gd name="connsiteY6" fmla="*/ 1822875 h 2305469"/>
              <a:gd name="connsiteX7" fmla="*/ 2143029 w 6531892"/>
              <a:gd name="connsiteY7" fmla="*/ 2046669 h 2305469"/>
              <a:gd name="connsiteX8" fmla="*/ 1264448 w 6531892"/>
              <a:gd name="connsiteY8" fmla="*/ 2305469 h 2305469"/>
              <a:gd name="connsiteX9" fmla="*/ 1306915 w 6531892"/>
              <a:gd name="connsiteY9" fmla="*/ 2028838 h 2305469"/>
              <a:gd name="connsiteX0" fmla="*/ 1322733 w 6547710"/>
              <a:gd name="connsiteY0" fmla="*/ 2028838 h 2305469"/>
              <a:gd name="connsiteX1" fmla="*/ 284409 w 6547710"/>
              <a:gd name="connsiteY1" fmla="*/ 1643015 h 2305469"/>
              <a:gd name="connsiteX2" fmla="*/ 87427 w 6547710"/>
              <a:gd name="connsiteY2" fmla="*/ 583623 h 2305469"/>
              <a:gd name="connsiteX3" fmla="*/ 1307819 w 6547710"/>
              <a:gd name="connsiteY3" fmla="*/ 22515 h 2305469"/>
              <a:gd name="connsiteX4" fmla="*/ 5436065 w 6547710"/>
              <a:gd name="connsiteY4" fmla="*/ 190813 h 2305469"/>
              <a:gd name="connsiteX5" fmla="*/ 6547710 w 6547710"/>
              <a:gd name="connsiteY5" fmla="*/ 922879 h 2305469"/>
              <a:gd name="connsiteX6" fmla="*/ 5953989 w 6547710"/>
              <a:gd name="connsiteY6" fmla="*/ 1822875 h 2305469"/>
              <a:gd name="connsiteX7" fmla="*/ 2158847 w 6547710"/>
              <a:gd name="connsiteY7" fmla="*/ 2046669 h 2305469"/>
              <a:gd name="connsiteX8" fmla="*/ 1280266 w 6547710"/>
              <a:gd name="connsiteY8" fmla="*/ 2305469 h 2305469"/>
              <a:gd name="connsiteX9" fmla="*/ 1322733 w 6547710"/>
              <a:gd name="connsiteY9" fmla="*/ 2028838 h 2305469"/>
              <a:gd name="connsiteX0" fmla="*/ 1350725 w 6575702"/>
              <a:gd name="connsiteY0" fmla="*/ 2028838 h 2305469"/>
              <a:gd name="connsiteX1" fmla="*/ 312401 w 6575702"/>
              <a:gd name="connsiteY1" fmla="*/ 1643015 h 2305469"/>
              <a:gd name="connsiteX2" fmla="*/ 115419 w 6575702"/>
              <a:gd name="connsiteY2" fmla="*/ 583623 h 2305469"/>
              <a:gd name="connsiteX3" fmla="*/ 1335811 w 6575702"/>
              <a:gd name="connsiteY3" fmla="*/ 22515 h 2305469"/>
              <a:gd name="connsiteX4" fmla="*/ 5464057 w 6575702"/>
              <a:gd name="connsiteY4" fmla="*/ 190813 h 2305469"/>
              <a:gd name="connsiteX5" fmla="*/ 6575702 w 6575702"/>
              <a:gd name="connsiteY5" fmla="*/ 922879 h 2305469"/>
              <a:gd name="connsiteX6" fmla="*/ 5981981 w 6575702"/>
              <a:gd name="connsiteY6" fmla="*/ 1822875 h 2305469"/>
              <a:gd name="connsiteX7" fmla="*/ 2186839 w 6575702"/>
              <a:gd name="connsiteY7" fmla="*/ 2046669 h 2305469"/>
              <a:gd name="connsiteX8" fmla="*/ 1308258 w 6575702"/>
              <a:gd name="connsiteY8" fmla="*/ 2305469 h 2305469"/>
              <a:gd name="connsiteX9" fmla="*/ 1350725 w 6575702"/>
              <a:gd name="connsiteY9" fmla="*/ 2028838 h 2305469"/>
              <a:gd name="connsiteX0" fmla="*/ 1334698 w 6559675"/>
              <a:gd name="connsiteY0" fmla="*/ 2033414 h 2310045"/>
              <a:gd name="connsiteX1" fmla="*/ 296374 w 6559675"/>
              <a:gd name="connsiteY1" fmla="*/ 1647591 h 2310045"/>
              <a:gd name="connsiteX2" fmla="*/ 99392 w 6559675"/>
              <a:gd name="connsiteY2" fmla="*/ 654301 h 2310045"/>
              <a:gd name="connsiteX3" fmla="*/ 1319784 w 6559675"/>
              <a:gd name="connsiteY3" fmla="*/ 27091 h 2310045"/>
              <a:gd name="connsiteX4" fmla="*/ 5448030 w 6559675"/>
              <a:gd name="connsiteY4" fmla="*/ 195389 h 2310045"/>
              <a:gd name="connsiteX5" fmla="*/ 6559675 w 6559675"/>
              <a:gd name="connsiteY5" fmla="*/ 927455 h 2310045"/>
              <a:gd name="connsiteX6" fmla="*/ 5965954 w 6559675"/>
              <a:gd name="connsiteY6" fmla="*/ 1827451 h 2310045"/>
              <a:gd name="connsiteX7" fmla="*/ 2170812 w 6559675"/>
              <a:gd name="connsiteY7" fmla="*/ 2051245 h 2310045"/>
              <a:gd name="connsiteX8" fmla="*/ 1292231 w 6559675"/>
              <a:gd name="connsiteY8" fmla="*/ 2310045 h 2310045"/>
              <a:gd name="connsiteX9" fmla="*/ 1334698 w 6559675"/>
              <a:gd name="connsiteY9" fmla="*/ 2033414 h 2310045"/>
              <a:gd name="connsiteX0" fmla="*/ 1387100 w 6612077"/>
              <a:gd name="connsiteY0" fmla="*/ 2036495 h 2313126"/>
              <a:gd name="connsiteX1" fmla="*/ 348776 w 6612077"/>
              <a:gd name="connsiteY1" fmla="*/ 1650672 h 2313126"/>
              <a:gd name="connsiteX2" fmla="*/ 88753 w 6612077"/>
              <a:gd name="connsiteY2" fmla="*/ 701450 h 2313126"/>
              <a:gd name="connsiteX3" fmla="*/ 1372186 w 6612077"/>
              <a:gd name="connsiteY3" fmla="*/ 30172 h 2313126"/>
              <a:gd name="connsiteX4" fmla="*/ 5500432 w 6612077"/>
              <a:gd name="connsiteY4" fmla="*/ 198470 h 2313126"/>
              <a:gd name="connsiteX5" fmla="*/ 6612077 w 6612077"/>
              <a:gd name="connsiteY5" fmla="*/ 930536 h 2313126"/>
              <a:gd name="connsiteX6" fmla="*/ 6018356 w 6612077"/>
              <a:gd name="connsiteY6" fmla="*/ 1830532 h 2313126"/>
              <a:gd name="connsiteX7" fmla="*/ 2223214 w 6612077"/>
              <a:gd name="connsiteY7" fmla="*/ 2054326 h 2313126"/>
              <a:gd name="connsiteX8" fmla="*/ 1344633 w 6612077"/>
              <a:gd name="connsiteY8" fmla="*/ 2313126 h 2313126"/>
              <a:gd name="connsiteX9" fmla="*/ 1387100 w 6612077"/>
              <a:gd name="connsiteY9" fmla="*/ 2036495 h 2313126"/>
              <a:gd name="connsiteX0" fmla="*/ 1391247 w 6616224"/>
              <a:gd name="connsiteY0" fmla="*/ 2036495 h 2313126"/>
              <a:gd name="connsiteX1" fmla="*/ 352923 w 6616224"/>
              <a:gd name="connsiteY1" fmla="*/ 1650672 h 2313126"/>
              <a:gd name="connsiteX2" fmla="*/ 92900 w 6616224"/>
              <a:gd name="connsiteY2" fmla="*/ 701450 h 2313126"/>
              <a:gd name="connsiteX3" fmla="*/ 1376333 w 6616224"/>
              <a:gd name="connsiteY3" fmla="*/ 30172 h 2313126"/>
              <a:gd name="connsiteX4" fmla="*/ 5504579 w 6616224"/>
              <a:gd name="connsiteY4" fmla="*/ 198470 h 2313126"/>
              <a:gd name="connsiteX5" fmla="*/ 6616224 w 6616224"/>
              <a:gd name="connsiteY5" fmla="*/ 930536 h 2313126"/>
              <a:gd name="connsiteX6" fmla="*/ 6022503 w 6616224"/>
              <a:gd name="connsiteY6" fmla="*/ 1830532 h 2313126"/>
              <a:gd name="connsiteX7" fmla="*/ 2227361 w 6616224"/>
              <a:gd name="connsiteY7" fmla="*/ 2054326 h 2313126"/>
              <a:gd name="connsiteX8" fmla="*/ 1348780 w 6616224"/>
              <a:gd name="connsiteY8" fmla="*/ 2313126 h 2313126"/>
              <a:gd name="connsiteX9" fmla="*/ 1391247 w 6616224"/>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389139 w 6614116"/>
              <a:gd name="connsiteY0" fmla="*/ 2036495 h 2313126"/>
              <a:gd name="connsiteX1" fmla="*/ 350815 w 6614116"/>
              <a:gd name="connsiteY1" fmla="*/ 1650672 h 2313126"/>
              <a:gd name="connsiteX2" fmla="*/ 90792 w 6614116"/>
              <a:gd name="connsiteY2" fmla="*/ 701450 h 2313126"/>
              <a:gd name="connsiteX3" fmla="*/ 1374225 w 6614116"/>
              <a:gd name="connsiteY3" fmla="*/ 30172 h 2313126"/>
              <a:gd name="connsiteX4" fmla="*/ 5502471 w 6614116"/>
              <a:gd name="connsiteY4" fmla="*/ 198470 h 2313126"/>
              <a:gd name="connsiteX5" fmla="*/ 6614116 w 6614116"/>
              <a:gd name="connsiteY5" fmla="*/ 930536 h 2313126"/>
              <a:gd name="connsiteX6" fmla="*/ 6020395 w 6614116"/>
              <a:gd name="connsiteY6" fmla="*/ 1830532 h 2313126"/>
              <a:gd name="connsiteX7" fmla="*/ 2225253 w 6614116"/>
              <a:gd name="connsiteY7" fmla="*/ 2054326 h 2313126"/>
              <a:gd name="connsiteX8" fmla="*/ 1346672 w 6614116"/>
              <a:gd name="connsiteY8" fmla="*/ 2313126 h 2313126"/>
              <a:gd name="connsiteX9" fmla="*/ 1389139 w 6614116"/>
              <a:gd name="connsiteY9" fmla="*/ 2036495 h 2313126"/>
              <a:gd name="connsiteX0" fmla="*/ 1438885 w 6613429"/>
              <a:gd name="connsiteY0" fmla="*/ 2029150 h 2313126"/>
              <a:gd name="connsiteX1" fmla="*/ 350128 w 6613429"/>
              <a:gd name="connsiteY1" fmla="*/ 1650672 h 2313126"/>
              <a:gd name="connsiteX2" fmla="*/ 90105 w 6613429"/>
              <a:gd name="connsiteY2" fmla="*/ 701450 h 2313126"/>
              <a:gd name="connsiteX3" fmla="*/ 1373538 w 6613429"/>
              <a:gd name="connsiteY3" fmla="*/ 30172 h 2313126"/>
              <a:gd name="connsiteX4" fmla="*/ 5501784 w 6613429"/>
              <a:gd name="connsiteY4" fmla="*/ 198470 h 2313126"/>
              <a:gd name="connsiteX5" fmla="*/ 6613429 w 6613429"/>
              <a:gd name="connsiteY5" fmla="*/ 930536 h 2313126"/>
              <a:gd name="connsiteX6" fmla="*/ 6019708 w 6613429"/>
              <a:gd name="connsiteY6" fmla="*/ 1830532 h 2313126"/>
              <a:gd name="connsiteX7" fmla="*/ 2224566 w 6613429"/>
              <a:gd name="connsiteY7" fmla="*/ 2054326 h 2313126"/>
              <a:gd name="connsiteX8" fmla="*/ 1345985 w 6613429"/>
              <a:gd name="connsiteY8" fmla="*/ 2313126 h 2313126"/>
              <a:gd name="connsiteX9" fmla="*/ 1438885 w 6613429"/>
              <a:gd name="connsiteY9" fmla="*/ 2029150 h 2313126"/>
              <a:gd name="connsiteX0" fmla="*/ 1411781 w 6586325"/>
              <a:gd name="connsiteY0" fmla="*/ 2029150 h 2313126"/>
              <a:gd name="connsiteX1" fmla="*/ 323024 w 6586325"/>
              <a:gd name="connsiteY1" fmla="*/ 1650672 h 2313126"/>
              <a:gd name="connsiteX2" fmla="*/ 63001 w 6586325"/>
              <a:gd name="connsiteY2" fmla="*/ 701450 h 2313126"/>
              <a:gd name="connsiteX3" fmla="*/ 1346434 w 6586325"/>
              <a:gd name="connsiteY3" fmla="*/ 30172 h 2313126"/>
              <a:gd name="connsiteX4" fmla="*/ 5474680 w 6586325"/>
              <a:gd name="connsiteY4" fmla="*/ 198470 h 2313126"/>
              <a:gd name="connsiteX5" fmla="*/ 6586325 w 6586325"/>
              <a:gd name="connsiteY5" fmla="*/ 930536 h 2313126"/>
              <a:gd name="connsiteX6" fmla="*/ 5992604 w 6586325"/>
              <a:gd name="connsiteY6" fmla="*/ 1830532 h 2313126"/>
              <a:gd name="connsiteX7" fmla="*/ 2197462 w 6586325"/>
              <a:gd name="connsiteY7" fmla="*/ 2054326 h 2313126"/>
              <a:gd name="connsiteX8" fmla="*/ 1318881 w 6586325"/>
              <a:gd name="connsiteY8" fmla="*/ 2313126 h 2313126"/>
              <a:gd name="connsiteX9" fmla="*/ 1411781 w 6586325"/>
              <a:gd name="connsiteY9" fmla="*/ 2029150 h 2313126"/>
              <a:gd name="connsiteX0" fmla="*/ 1422251 w 6596795"/>
              <a:gd name="connsiteY0" fmla="*/ 2029150 h 2313126"/>
              <a:gd name="connsiteX1" fmla="*/ 333494 w 6596795"/>
              <a:gd name="connsiteY1" fmla="*/ 1650672 h 2313126"/>
              <a:gd name="connsiteX2" fmla="*/ 73471 w 6596795"/>
              <a:gd name="connsiteY2" fmla="*/ 701450 h 2313126"/>
              <a:gd name="connsiteX3" fmla="*/ 1356904 w 6596795"/>
              <a:gd name="connsiteY3" fmla="*/ 30172 h 2313126"/>
              <a:gd name="connsiteX4" fmla="*/ 5485150 w 6596795"/>
              <a:gd name="connsiteY4" fmla="*/ 198470 h 2313126"/>
              <a:gd name="connsiteX5" fmla="*/ 6596795 w 6596795"/>
              <a:gd name="connsiteY5" fmla="*/ 930536 h 2313126"/>
              <a:gd name="connsiteX6" fmla="*/ 6003074 w 6596795"/>
              <a:gd name="connsiteY6" fmla="*/ 1830532 h 2313126"/>
              <a:gd name="connsiteX7" fmla="*/ 2207932 w 6596795"/>
              <a:gd name="connsiteY7" fmla="*/ 2054326 h 2313126"/>
              <a:gd name="connsiteX8" fmla="*/ 1329351 w 6596795"/>
              <a:gd name="connsiteY8" fmla="*/ 2313126 h 2313126"/>
              <a:gd name="connsiteX9" fmla="*/ 1422251 w 6596795"/>
              <a:gd name="connsiteY9" fmla="*/ 2029150 h 2313126"/>
              <a:gd name="connsiteX0" fmla="*/ 1427107 w 6601651"/>
              <a:gd name="connsiteY0" fmla="*/ 2029150 h 2313126"/>
              <a:gd name="connsiteX1" fmla="*/ 338350 w 6601651"/>
              <a:gd name="connsiteY1" fmla="*/ 1650672 h 2313126"/>
              <a:gd name="connsiteX2" fmla="*/ 78327 w 6601651"/>
              <a:gd name="connsiteY2" fmla="*/ 701450 h 2313126"/>
              <a:gd name="connsiteX3" fmla="*/ 1361760 w 6601651"/>
              <a:gd name="connsiteY3" fmla="*/ 30172 h 2313126"/>
              <a:gd name="connsiteX4" fmla="*/ 5490006 w 6601651"/>
              <a:gd name="connsiteY4" fmla="*/ 198470 h 2313126"/>
              <a:gd name="connsiteX5" fmla="*/ 6601651 w 6601651"/>
              <a:gd name="connsiteY5" fmla="*/ 930536 h 2313126"/>
              <a:gd name="connsiteX6" fmla="*/ 6007930 w 6601651"/>
              <a:gd name="connsiteY6" fmla="*/ 1830532 h 2313126"/>
              <a:gd name="connsiteX7" fmla="*/ 2212788 w 6601651"/>
              <a:gd name="connsiteY7" fmla="*/ 2054326 h 2313126"/>
              <a:gd name="connsiteX8" fmla="*/ 1334207 w 6601651"/>
              <a:gd name="connsiteY8" fmla="*/ 2313126 h 2313126"/>
              <a:gd name="connsiteX9" fmla="*/ 1427107 w 6601651"/>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38040 w 6612584"/>
              <a:gd name="connsiteY0" fmla="*/ 2029150 h 2313126"/>
              <a:gd name="connsiteX1" fmla="*/ 349283 w 6612584"/>
              <a:gd name="connsiteY1" fmla="*/ 1650672 h 2313126"/>
              <a:gd name="connsiteX2" fmla="*/ 89260 w 6612584"/>
              <a:gd name="connsiteY2" fmla="*/ 701450 h 2313126"/>
              <a:gd name="connsiteX3" fmla="*/ 1372693 w 6612584"/>
              <a:gd name="connsiteY3" fmla="*/ 30172 h 2313126"/>
              <a:gd name="connsiteX4" fmla="*/ 5500939 w 6612584"/>
              <a:gd name="connsiteY4" fmla="*/ 198470 h 2313126"/>
              <a:gd name="connsiteX5" fmla="*/ 6612584 w 6612584"/>
              <a:gd name="connsiteY5" fmla="*/ 930536 h 2313126"/>
              <a:gd name="connsiteX6" fmla="*/ 6018863 w 6612584"/>
              <a:gd name="connsiteY6" fmla="*/ 1830532 h 2313126"/>
              <a:gd name="connsiteX7" fmla="*/ 2223721 w 6612584"/>
              <a:gd name="connsiteY7" fmla="*/ 2054326 h 2313126"/>
              <a:gd name="connsiteX8" fmla="*/ 1345140 w 6612584"/>
              <a:gd name="connsiteY8" fmla="*/ 2313126 h 2313126"/>
              <a:gd name="connsiteX9" fmla="*/ 1438040 w 6612584"/>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89345 w 6588239"/>
              <a:gd name="connsiteY0" fmla="*/ 2029150 h 2313126"/>
              <a:gd name="connsiteX1" fmla="*/ 324938 w 6588239"/>
              <a:gd name="connsiteY1" fmla="*/ 1650672 h 2313126"/>
              <a:gd name="connsiteX2" fmla="*/ 64915 w 6588239"/>
              <a:gd name="connsiteY2" fmla="*/ 701450 h 2313126"/>
              <a:gd name="connsiteX3" fmla="*/ 1348348 w 6588239"/>
              <a:gd name="connsiteY3" fmla="*/ 30172 h 2313126"/>
              <a:gd name="connsiteX4" fmla="*/ 5476594 w 6588239"/>
              <a:gd name="connsiteY4" fmla="*/ 198470 h 2313126"/>
              <a:gd name="connsiteX5" fmla="*/ 6588239 w 6588239"/>
              <a:gd name="connsiteY5" fmla="*/ 930536 h 2313126"/>
              <a:gd name="connsiteX6" fmla="*/ 5994518 w 6588239"/>
              <a:gd name="connsiteY6" fmla="*/ 1830532 h 2313126"/>
              <a:gd name="connsiteX7" fmla="*/ 2199376 w 6588239"/>
              <a:gd name="connsiteY7" fmla="*/ 2054326 h 2313126"/>
              <a:gd name="connsiteX8" fmla="*/ 1320795 w 6588239"/>
              <a:gd name="connsiteY8" fmla="*/ 2313126 h 2313126"/>
              <a:gd name="connsiteX9" fmla="*/ 1489345 w 6588239"/>
              <a:gd name="connsiteY9" fmla="*/ 2029150 h 2313126"/>
              <a:gd name="connsiteX0" fmla="*/ 1498750 w 6597644"/>
              <a:gd name="connsiteY0" fmla="*/ 2029150 h 2313126"/>
              <a:gd name="connsiteX1" fmla="*/ 298554 w 6597644"/>
              <a:gd name="connsiteY1" fmla="*/ 1654147 h 2313126"/>
              <a:gd name="connsiteX2" fmla="*/ 74320 w 6597644"/>
              <a:gd name="connsiteY2" fmla="*/ 701450 h 2313126"/>
              <a:gd name="connsiteX3" fmla="*/ 1357753 w 6597644"/>
              <a:gd name="connsiteY3" fmla="*/ 30172 h 2313126"/>
              <a:gd name="connsiteX4" fmla="*/ 5485999 w 6597644"/>
              <a:gd name="connsiteY4" fmla="*/ 198470 h 2313126"/>
              <a:gd name="connsiteX5" fmla="*/ 6597644 w 6597644"/>
              <a:gd name="connsiteY5" fmla="*/ 930536 h 2313126"/>
              <a:gd name="connsiteX6" fmla="*/ 6003923 w 6597644"/>
              <a:gd name="connsiteY6" fmla="*/ 1830532 h 2313126"/>
              <a:gd name="connsiteX7" fmla="*/ 2208781 w 6597644"/>
              <a:gd name="connsiteY7" fmla="*/ 2054326 h 2313126"/>
              <a:gd name="connsiteX8" fmla="*/ 1330200 w 6597644"/>
              <a:gd name="connsiteY8" fmla="*/ 2313126 h 2313126"/>
              <a:gd name="connsiteX9" fmla="*/ 1498750 w 65976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499850 w 6598744"/>
              <a:gd name="connsiteY0" fmla="*/ 2029150 h 2313126"/>
              <a:gd name="connsiteX1" fmla="*/ 299654 w 6598744"/>
              <a:gd name="connsiteY1" fmla="*/ 1654147 h 2313126"/>
              <a:gd name="connsiteX2" fmla="*/ 75420 w 6598744"/>
              <a:gd name="connsiteY2" fmla="*/ 701450 h 2313126"/>
              <a:gd name="connsiteX3" fmla="*/ 1358853 w 6598744"/>
              <a:gd name="connsiteY3" fmla="*/ 30172 h 2313126"/>
              <a:gd name="connsiteX4" fmla="*/ 5487099 w 6598744"/>
              <a:gd name="connsiteY4" fmla="*/ 198470 h 2313126"/>
              <a:gd name="connsiteX5" fmla="*/ 6598744 w 6598744"/>
              <a:gd name="connsiteY5" fmla="*/ 930536 h 2313126"/>
              <a:gd name="connsiteX6" fmla="*/ 6005023 w 6598744"/>
              <a:gd name="connsiteY6" fmla="*/ 1830532 h 2313126"/>
              <a:gd name="connsiteX7" fmla="*/ 2209881 w 6598744"/>
              <a:gd name="connsiteY7" fmla="*/ 2054326 h 2313126"/>
              <a:gd name="connsiteX8" fmla="*/ 1331300 w 6598744"/>
              <a:gd name="connsiteY8" fmla="*/ 2313126 h 2313126"/>
              <a:gd name="connsiteX9" fmla="*/ 1499850 w 6598744"/>
              <a:gd name="connsiteY9" fmla="*/ 2029150 h 2313126"/>
              <a:gd name="connsiteX0" fmla="*/ 1506919 w 6605813"/>
              <a:gd name="connsiteY0" fmla="*/ 2029150 h 2313126"/>
              <a:gd name="connsiteX1" fmla="*/ 306723 w 6605813"/>
              <a:gd name="connsiteY1" fmla="*/ 1654147 h 2313126"/>
              <a:gd name="connsiteX2" fmla="*/ 82489 w 6605813"/>
              <a:gd name="connsiteY2" fmla="*/ 701450 h 2313126"/>
              <a:gd name="connsiteX3" fmla="*/ 1365922 w 6605813"/>
              <a:gd name="connsiteY3" fmla="*/ 30172 h 2313126"/>
              <a:gd name="connsiteX4" fmla="*/ 5494168 w 6605813"/>
              <a:gd name="connsiteY4" fmla="*/ 198470 h 2313126"/>
              <a:gd name="connsiteX5" fmla="*/ 6605813 w 6605813"/>
              <a:gd name="connsiteY5" fmla="*/ 930536 h 2313126"/>
              <a:gd name="connsiteX6" fmla="*/ 6012092 w 6605813"/>
              <a:gd name="connsiteY6" fmla="*/ 1830532 h 2313126"/>
              <a:gd name="connsiteX7" fmla="*/ 2216950 w 6605813"/>
              <a:gd name="connsiteY7" fmla="*/ 2054326 h 2313126"/>
              <a:gd name="connsiteX8" fmla="*/ 1338369 w 6605813"/>
              <a:gd name="connsiteY8" fmla="*/ 2313126 h 2313126"/>
              <a:gd name="connsiteX9" fmla="*/ 1506919 w 6605813"/>
              <a:gd name="connsiteY9" fmla="*/ 2029150 h 231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813" h="2313126">
                <a:moveTo>
                  <a:pt x="1506919" y="2029150"/>
                </a:moveTo>
                <a:cubicBezTo>
                  <a:pt x="1417504" y="1839150"/>
                  <a:pt x="585881" y="1896278"/>
                  <a:pt x="306723" y="1654147"/>
                </a:cubicBezTo>
                <a:cubicBezTo>
                  <a:pt x="27565" y="1412016"/>
                  <a:pt x="-94044" y="972113"/>
                  <a:pt x="82489" y="701450"/>
                </a:cubicBezTo>
                <a:cubicBezTo>
                  <a:pt x="259022" y="430788"/>
                  <a:pt x="463975" y="114002"/>
                  <a:pt x="1365922" y="30172"/>
                </a:cubicBezTo>
                <a:cubicBezTo>
                  <a:pt x="2267869" y="-53658"/>
                  <a:pt x="4620853" y="48409"/>
                  <a:pt x="5494168" y="198470"/>
                </a:cubicBezTo>
                <a:cubicBezTo>
                  <a:pt x="6367483" y="348531"/>
                  <a:pt x="6547059" y="600421"/>
                  <a:pt x="6605813" y="930536"/>
                </a:cubicBezTo>
                <a:cubicBezTo>
                  <a:pt x="6583958" y="1261451"/>
                  <a:pt x="6667921" y="1584477"/>
                  <a:pt x="6012092" y="1830532"/>
                </a:cubicBezTo>
                <a:cubicBezTo>
                  <a:pt x="5356263" y="2076587"/>
                  <a:pt x="2425296" y="2046334"/>
                  <a:pt x="2216950" y="2054326"/>
                </a:cubicBezTo>
                <a:cubicBezTo>
                  <a:pt x="1882633" y="2207554"/>
                  <a:pt x="1465597" y="2294989"/>
                  <a:pt x="1338369" y="2313126"/>
                </a:cubicBezTo>
                <a:cubicBezTo>
                  <a:pt x="1524676" y="2124221"/>
                  <a:pt x="1506919" y="2029150"/>
                  <a:pt x="1506919" y="2029150"/>
                </a:cubicBezTo>
                <a:close/>
              </a:path>
            </a:pathLst>
          </a:custGeom>
          <a:noFill/>
          <a:ln w="19050" cap="flat">
            <a:solidFill>
              <a:schemeClr val="tx1"/>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833858D-F9FF-92C2-F441-FBE5EB987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5105570" y="11469"/>
            <a:ext cx="3856838" cy="2114365"/>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65242"/>
              <a:gd name="connsiteX1" fmla="*/ 1646266 w 4958820"/>
              <a:gd name="connsiteY1" fmla="*/ 574434 h 4165242"/>
              <a:gd name="connsiteX2" fmla="*/ 4631860 w 4958820"/>
              <a:gd name="connsiteY2" fmla="*/ 934302 h 4165242"/>
              <a:gd name="connsiteX3" fmla="*/ 4727101 w 4958820"/>
              <a:gd name="connsiteY3" fmla="*/ 3409206 h 4165242"/>
              <a:gd name="connsiteX4" fmla="*/ 3579038 w 4958820"/>
              <a:gd name="connsiteY4" fmla="*/ 4131303 h 4165242"/>
              <a:gd name="connsiteX5" fmla="*/ 964723 w 4958820"/>
              <a:gd name="connsiteY5" fmla="*/ 3953024 h 4165242"/>
              <a:gd name="connsiteX6" fmla="*/ 76447 w 4958820"/>
              <a:gd name="connsiteY6" fmla="*/ 3313039 h 4165242"/>
              <a:gd name="connsiteX7" fmla="*/ 163050 w 4958820"/>
              <a:gd name="connsiteY7" fmla="*/ 1290513 h 4165242"/>
              <a:gd name="connsiteX8" fmla="*/ 990367 w 4958820"/>
              <a:gd name="connsiteY8" fmla="*/ 590018 h 4165242"/>
              <a:gd name="connsiteX9" fmla="*/ 1008299 w 4958820"/>
              <a:gd name="connsiteY9" fmla="*/ 0 h 4165242"/>
              <a:gd name="connsiteX0" fmla="*/ 879400 w 4829921"/>
              <a:gd name="connsiteY0" fmla="*/ 0 h 4165244"/>
              <a:gd name="connsiteX1" fmla="*/ 1517367 w 4829921"/>
              <a:gd name="connsiteY1" fmla="*/ 574434 h 4165244"/>
              <a:gd name="connsiteX2" fmla="*/ 4502961 w 4829921"/>
              <a:gd name="connsiteY2" fmla="*/ 934302 h 4165244"/>
              <a:gd name="connsiteX3" fmla="*/ 4598202 w 4829921"/>
              <a:gd name="connsiteY3" fmla="*/ 3409206 h 4165244"/>
              <a:gd name="connsiteX4" fmla="*/ 3450139 w 4829921"/>
              <a:gd name="connsiteY4" fmla="*/ 4131303 h 4165244"/>
              <a:gd name="connsiteX5" fmla="*/ 835824 w 4829921"/>
              <a:gd name="connsiteY5" fmla="*/ 3953024 h 4165244"/>
              <a:gd name="connsiteX6" fmla="*/ 388743 w 4829921"/>
              <a:gd name="connsiteY6" fmla="*/ 3217428 h 4165244"/>
              <a:gd name="connsiteX7" fmla="*/ 34151 w 4829921"/>
              <a:gd name="connsiteY7" fmla="*/ 1290513 h 4165244"/>
              <a:gd name="connsiteX8" fmla="*/ 861468 w 4829921"/>
              <a:gd name="connsiteY8" fmla="*/ 590018 h 4165244"/>
              <a:gd name="connsiteX9" fmla="*/ 879400 w 4829921"/>
              <a:gd name="connsiteY9" fmla="*/ 0 h 4165244"/>
              <a:gd name="connsiteX0" fmla="*/ 879400 w 4829921"/>
              <a:gd name="connsiteY0" fmla="*/ 0 h 4138288"/>
              <a:gd name="connsiteX1" fmla="*/ 1517367 w 4829921"/>
              <a:gd name="connsiteY1" fmla="*/ 574434 h 4138288"/>
              <a:gd name="connsiteX2" fmla="*/ 4502961 w 4829921"/>
              <a:gd name="connsiteY2" fmla="*/ 934302 h 4138288"/>
              <a:gd name="connsiteX3" fmla="*/ 4598202 w 4829921"/>
              <a:gd name="connsiteY3" fmla="*/ 3409206 h 4138288"/>
              <a:gd name="connsiteX4" fmla="*/ 3450139 w 4829921"/>
              <a:gd name="connsiteY4" fmla="*/ 4131303 h 4138288"/>
              <a:gd name="connsiteX5" fmla="*/ 982153 w 4829921"/>
              <a:gd name="connsiteY5" fmla="*/ 3738143 h 4138288"/>
              <a:gd name="connsiteX6" fmla="*/ 388743 w 4829921"/>
              <a:gd name="connsiteY6" fmla="*/ 3217428 h 4138288"/>
              <a:gd name="connsiteX7" fmla="*/ 34151 w 4829921"/>
              <a:gd name="connsiteY7" fmla="*/ 1290513 h 4138288"/>
              <a:gd name="connsiteX8" fmla="*/ 861468 w 4829921"/>
              <a:gd name="connsiteY8" fmla="*/ 590018 h 4138288"/>
              <a:gd name="connsiteX9" fmla="*/ 879400 w 4829921"/>
              <a:gd name="connsiteY9" fmla="*/ 0 h 4138288"/>
              <a:gd name="connsiteX0" fmla="*/ 797965 w 4748486"/>
              <a:gd name="connsiteY0" fmla="*/ 0 h 4138290"/>
              <a:gd name="connsiteX1" fmla="*/ 1435932 w 4748486"/>
              <a:gd name="connsiteY1" fmla="*/ 574434 h 4138290"/>
              <a:gd name="connsiteX2" fmla="*/ 4421526 w 4748486"/>
              <a:gd name="connsiteY2" fmla="*/ 934302 h 4138290"/>
              <a:gd name="connsiteX3" fmla="*/ 4516767 w 4748486"/>
              <a:gd name="connsiteY3" fmla="*/ 3409206 h 4138290"/>
              <a:gd name="connsiteX4" fmla="*/ 3368704 w 4748486"/>
              <a:gd name="connsiteY4" fmla="*/ 4131303 h 4138290"/>
              <a:gd name="connsiteX5" fmla="*/ 900718 w 4748486"/>
              <a:gd name="connsiteY5" fmla="*/ 3738143 h 4138290"/>
              <a:gd name="connsiteX6" fmla="*/ 307308 w 4748486"/>
              <a:gd name="connsiteY6" fmla="*/ 3217428 h 4138290"/>
              <a:gd name="connsiteX7" fmla="*/ 42133 w 4748486"/>
              <a:gd name="connsiteY7" fmla="*/ 1485818 h 4138290"/>
              <a:gd name="connsiteX8" fmla="*/ 780033 w 4748486"/>
              <a:gd name="connsiteY8" fmla="*/ 590018 h 4138290"/>
              <a:gd name="connsiteX9" fmla="*/ 797965 w 4748486"/>
              <a:gd name="connsiteY9" fmla="*/ 0 h 4138290"/>
              <a:gd name="connsiteX0" fmla="*/ 816235 w 4766756"/>
              <a:gd name="connsiteY0" fmla="*/ 0 h 4138288"/>
              <a:gd name="connsiteX1" fmla="*/ 1454202 w 4766756"/>
              <a:gd name="connsiteY1" fmla="*/ 574434 h 4138288"/>
              <a:gd name="connsiteX2" fmla="*/ 4439796 w 4766756"/>
              <a:gd name="connsiteY2" fmla="*/ 934302 h 4138288"/>
              <a:gd name="connsiteX3" fmla="*/ 4535037 w 4766756"/>
              <a:gd name="connsiteY3" fmla="*/ 3409206 h 4138288"/>
              <a:gd name="connsiteX4" fmla="*/ 3386974 w 4766756"/>
              <a:gd name="connsiteY4" fmla="*/ 4131303 h 4138288"/>
              <a:gd name="connsiteX5" fmla="*/ 918988 w 4766756"/>
              <a:gd name="connsiteY5" fmla="*/ 3738143 h 4138288"/>
              <a:gd name="connsiteX6" fmla="*/ 205861 w 4766756"/>
              <a:gd name="connsiteY6" fmla="*/ 2965662 h 4138288"/>
              <a:gd name="connsiteX7" fmla="*/ 60403 w 4766756"/>
              <a:gd name="connsiteY7" fmla="*/ 1485818 h 4138288"/>
              <a:gd name="connsiteX8" fmla="*/ 798303 w 4766756"/>
              <a:gd name="connsiteY8" fmla="*/ 590018 h 4138288"/>
              <a:gd name="connsiteX9" fmla="*/ 816235 w 4766756"/>
              <a:gd name="connsiteY9" fmla="*/ 0 h 4138288"/>
              <a:gd name="connsiteX0" fmla="*/ 816235 w 4622539"/>
              <a:gd name="connsiteY0" fmla="*/ 0 h 4138290"/>
              <a:gd name="connsiteX1" fmla="*/ 1454202 w 4622539"/>
              <a:gd name="connsiteY1" fmla="*/ 574434 h 4138290"/>
              <a:gd name="connsiteX2" fmla="*/ 4015228 w 4622539"/>
              <a:gd name="connsiteY2" fmla="*/ 1032218 h 4138290"/>
              <a:gd name="connsiteX3" fmla="*/ 4535037 w 4622539"/>
              <a:gd name="connsiteY3" fmla="*/ 3409206 h 4138290"/>
              <a:gd name="connsiteX4" fmla="*/ 3386974 w 4622539"/>
              <a:gd name="connsiteY4" fmla="*/ 4131303 h 4138290"/>
              <a:gd name="connsiteX5" fmla="*/ 918988 w 4622539"/>
              <a:gd name="connsiteY5" fmla="*/ 3738143 h 4138290"/>
              <a:gd name="connsiteX6" fmla="*/ 205861 w 4622539"/>
              <a:gd name="connsiteY6" fmla="*/ 2965662 h 4138290"/>
              <a:gd name="connsiteX7" fmla="*/ 60403 w 4622539"/>
              <a:gd name="connsiteY7" fmla="*/ 1485818 h 4138290"/>
              <a:gd name="connsiteX8" fmla="*/ 798303 w 4622539"/>
              <a:gd name="connsiteY8" fmla="*/ 590018 h 4138290"/>
              <a:gd name="connsiteX9" fmla="*/ 816235 w 4622539"/>
              <a:gd name="connsiteY9" fmla="*/ 0 h 4138290"/>
              <a:gd name="connsiteX0" fmla="*/ 816235 w 4622539"/>
              <a:gd name="connsiteY0" fmla="*/ 0 h 4132081"/>
              <a:gd name="connsiteX1" fmla="*/ 1454202 w 4622539"/>
              <a:gd name="connsiteY1" fmla="*/ 574434 h 4132081"/>
              <a:gd name="connsiteX2" fmla="*/ 4015228 w 4622539"/>
              <a:gd name="connsiteY2" fmla="*/ 1032218 h 4132081"/>
              <a:gd name="connsiteX3" fmla="*/ 4535037 w 4622539"/>
              <a:gd name="connsiteY3" fmla="*/ 3409206 h 4132081"/>
              <a:gd name="connsiteX4" fmla="*/ 3152706 w 4622539"/>
              <a:gd name="connsiteY4" fmla="*/ 4124957 h 4132081"/>
              <a:gd name="connsiteX5" fmla="*/ 918988 w 4622539"/>
              <a:gd name="connsiteY5" fmla="*/ 3738143 h 4132081"/>
              <a:gd name="connsiteX6" fmla="*/ 205861 w 4622539"/>
              <a:gd name="connsiteY6" fmla="*/ 2965662 h 4132081"/>
              <a:gd name="connsiteX7" fmla="*/ 60403 w 4622539"/>
              <a:gd name="connsiteY7" fmla="*/ 1485818 h 4132081"/>
              <a:gd name="connsiteX8" fmla="*/ 798303 w 4622539"/>
              <a:gd name="connsiteY8" fmla="*/ 590018 h 4132081"/>
              <a:gd name="connsiteX9" fmla="*/ 816235 w 4622539"/>
              <a:gd name="connsiteY9" fmla="*/ 0 h 4132081"/>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798303 w 4372994"/>
              <a:gd name="connsiteY8" fmla="*/ 59001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0336 w 4367095"/>
              <a:gd name="connsiteY0" fmla="*/ 0 h 4138222"/>
              <a:gd name="connsiteX1" fmla="*/ 1448303 w 4367095"/>
              <a:gd name="connsiteY1" fmla="*/ 574434 h 4138222"/>
              <a:gd name="connsiteX2" fmla="*/ 4009329 w 4367095"/>
              <a:gd name="connsiteY2" fmla="*/ 1032218 h 4138222"/>
              <a:gd name="connsiteX3" fmla="*/ 4202495 w 4367095"/>
              <a:gd name="connsiteY3" fmla="*/ 3259401 h 4138222"/>
              <a:gd name="connsiteX4" fmla="*/ 3146807 w 4367095"/>
              <a:gd name="connsiteY4" fmla="*/ 4124957 h 4138222"/>
              <a:gd name="connsiteX5" fmla="*/ 913089 w 4367095"/>
              <a:gd name="connsiteY5" fmla="*/ 3738143 h 4138222"/>
              <a:gd name="connsiteX6" fmla="*/ 199962 w 4367095"/>
              <a:gd name="connsiteY6" fmla="*/ 2965662 h 4138222"/>
              <a:gd name="connsiteX7" fmla="*/ 54504 w 4367095"/>
              <a:gd name="connsiteY7" fmla="*/ 1485818 h 4138222"/>
              <a:gd name="connsiteX8" fmla="*/ 892266 w 4367095"/>
              <a:gd name="connsiteY8" fmla="*/ 606258 h 4138222"/>
              <a:gd name="connsiteX9" fmla="*/ 810336 w 4367095"/>
              <a:gd name="connsiteY9" fmla="*/ 0 h 4138222"/>
              <a:gd name="connsiteX0" fmla="*/ 814639 w 4371398"/>
              <a:gd name="connsiteY0" fmla="*/ 0 h 4138224"/>
              <a:gd name="connsiteX1" fmla="*/ 1452606 w 4371398"/>
              <a:gd name="connsiteY1" fmla="*/ 574434 h 4138224"/>
              <a:gd name="connsiteX2" fmla="*/ 4013632 w 4371398"/>
              <a:gd name="connsiteY2" fmla="*/ 1032218 h 4138224"/>
              <a:gd name="connsiteX3" fmla="*/ 4206798 w 4371398"/>
              <a:gd name="connsiteY3" fmla="*/ 3259401 h 4138224"/>
              <a:gd name="connsiteX4" fmla="*/ 3151110 w 4371398"/>
              <a:gd name="connsiteY4" fmla="*/ 4124957 h 4138224"/>
              <a:gd name="connsiteX5" fmla="*/ 917392 w 4371398"/>
              <a:gd name="connsiteY5" fmla="*/ 3738143 h 4138224"/>
              <a:gd name="connsiteX6" fmla="*/ 184820 w 4371398"/>
              <a:gd name="connsiteY6" fmla="*/ 2971263 h 4138224"/>
              <a:gd name="connsiteX7" fmla="*/ 58807 w 4371398"/>
              <a:gd name="connsiteY7" fmla="*/ 1485818 h 4138224"/>
              <a:gd name="connsiteX8" fmla="*/ 896569 w 4371398"/>
              <a:gd name="connsiteY8" fmla="*/ 606258 h 4138224"/>
              <a:gd name="connsiteX9" fmla="*/ 814639 w 4371398"/>
              <a:gd name="connsiteY9" fmla="*/ 0 h 4138224"/>
              <a:gd name="connsiteX0" fmla="*/ 824982 w 4381741"/>
              <a:gd name="connsiteY0" fmla="*/ 0 h 4138222"/>
              <a:gd name="connsiteX1" fmla="*/ 1462949 w 4381741"/>
              <a:gd name="connsiteY1" fmla="*/ 574434 h 4138222"/>
              <a:gd name="connsiteX2" fmla="*/ 4023975 w 4381741"/>
              <a:gd name="connsiteY2" fmla="*/ 1032218 h 4138222"/>
              <a:gd name="connsiteX3" fmla="*/ 4217141 w 4381741"/>
              <a:gd name="connsiteY3" fmla="*/ 3259401 h 4138222"/>
              <a:gd name="connsiteX4" fmla="*/ 3161453 w 4381741"/>
              <a:gd name="connsiteY4" fmla="*/ 4124957 h 4138222"/>
              <a:gd name="connsiteX5" fmla="*/ 927735 w 4381741"/>
              <a:gd name="connsiteY5" fmla="*/ 3738143 h 4138222"/>
              <a:gd name="connsiteX6" fmla="*/ 195163 w 4381741"/>
              <a:gd name="connsiteY6" fmla="*/ 2971263 h 4138222"/>
              <a:gd name="connsiteX7" fmla="*/ 69150 w 4381741"/>
              <a:gd name="connsiteY7" fmla="*/ 1485818 h 4138222"/>
              <a:gd name="connsiteX8" fmla="*/ 906912 w 4381741"/>
              <a:gd name="connsiteY8" fmla="*/ 606258 h 4138222"/>
              <a:gd name="connsiteX9" fmla="*/ 824982 w 4381741"/>
              <a:gd name="connsiteY9" fmla="*/ 0 h 4138222"/>
              <a:gd name="connsiteX0" fmla="*/ 824982 w 4385632"/>
              <a:gd name="connsiteY0" fmla="*/ 0 h 4138224"/>
              <a:gd name="connsiteX1" fmla="*/ 1462949 w 4385632"/>
              <a:gd name="connsiteY1" fmla="*/ 574434 h 4138224"/>
              <a:gd name="connsiteX2" fmla="*/ 4023975 w 4385632"/>
              <a:gd name="connsiteY2" fmla="*/ 1032218 h 4138224"/>
              <a:gd name="connsiteX3" fmla="*/ 4217141 w 4385632"/>
              <a:gd name="connsiteY3" fmla="*/ 3259401 h 4138224"/>
              <a:gd name="connsiteX4" fmla="*/ 3161453 w 4385632"/>
              <a:gd name="connsiteY4" fmla="*/ 4124957 h 4138224"/>
              <a:gd name="connsiteX5" fmla="*/ 927735 w 4385632"/>
              <a:gd name="connsiteY5" fmla="*/ 3738143 h 4138224"/>
              <a:gd name="connsiteX6" fmla="*/ 195163 w 4385632"/>
              <a:gd name="connsiteY6" fmla="*/ 2971263 h 4138224"/>
              <a:gd name="connsiteX7" fmla="*/ 69150 w 4385632"/>
              <a:gd name="connsiteY7" fmla="*/ 1485818 h 4138224"/>
              <a:gd name="connsiteX8" fmla="*/ 906912 w 4385632"/>
              <a:gd name="connsiteY8" fmla="*/ 606258 h 4138224"/>
              <a:gd name="connsiteX9" fmla="*/ 824982 w 4385632"/>
              <a:gd name="connsiteY9" fmla="*/ 0 h 4138224"/>
              <a:gd name="connsiteX0" fmla="*/ 832223 w 4392873"/>
              <a:gd name="connsiteY0" fmla="*/ 0 h 4138222"/>
              <a:gd name="connsiteX1" fmla="*/ 1470190 w 4392873"/>
              <a:gd name="connsiteY1" fmla="*/ 574434 h 4138222"/>
              <a:gd name="connsiteX2" fmla="*/ 4031216 w 4392873"/>
              <a:gd name="connsiteY2" fmla="*/ 1032218 h 4138222"/>
              <a:gd name="connsiteX3" fmla="*/ 4224382 w 4392873"/>
              <a:gd name="connsiteY3" fmla="*/ 3259401 h 4138222"/>
              <a:gd name="connsiteX4" fmla="*/ 3168694 w 4392873"/>
              <a:gd name="connsiteY4" fmla="*/ 4124957 h 4138222"/>
              <a:gd name="connsiteX5" fmla="*/ 934976 w 4392873"/>
              <a:gd name="connsiteY5" fmla="*/ 3738143 h 4138222"/>
              <a:gd name="connsiteX6" fmla="*/ 179579 w 4392873"/>
              <a:gd name="connsiteY6" fmla="*/ 3046439 h 4138222"/>
              <a:gd name="connsiteX7" fmla="*/ 76391 w 4392873"/>
              <a:gd name="connsiteY7" fmla="*/ 1485818 h 4138222"/>
              <a:gd name="connsiteX8" fmla="*/ 914153 w 4392873"/>
              <a:gd name="connsiteY8" fmla="*/ 606258 h 4138222"/>
              <a:gd name="connsiteX9" fmla="*/ 832223 w 4392873"/>
              <a:gd name="connsiteY9" fmla="*/ 0 h 4138222"/>
              <a:gd name="connsiteX0" fmla="*/ 823971 w 4384621"/>
              <a:gd name="connsiteY0" fmla="*/ 0 h 4138224"/>
              <a:gd name="connsiteX1" fmla="*/ 1461938 w 4384621"/>
              <a:gd name="connsiteY1" fmla="*/ 574434 h 4138224"/>
              <a:gd name="connsiteX2" fmla="*/ 4022964 w 4384621"/>
              <a:gd name="connsiteY2" fmla="*/ 1032218 h 4138224"/>
              <a:gd name="connsiteX3" fmla="*/ 4216130 w 4384621"/>
              <a:gd name="connsiteY3" fmla="*/ 3259401 h 4138224"/>
              <a:gd name="connsiteX4" fmla="*/ 3160442 w 4384621"/>
              <a:gd name="connsiteY4" fmla="*/ 4124957 h 4138224"/>
              <a:gd name="connsiteX5" fmla="*/ 926724 w 4384621"/>
              <a:gd name="connsiteY5" fmla="*/ 3738143 h 4138224"/>
              <a:gd name="connsiteX6" fmla="*/ 171327 w 4384621"/>
              <a:gd name="connsiteY6" fmla="*/ 3046439 h 4138224"/>
              <a:gd name="connsiteX7" fmla="*/ 68139 w 4384621"/>
              <a:gd name="connsiteY7" fmla="*/ 1485818 h 4138224"/>
              <a:gd name="connsiteX8" fmla="*/ 905901 w 4384621"/>
              <a:gd name="connsiteY8" fmla="*/ 606258 h 4138224"/>
              <a:gd name="connsiteX9" fmla="*/ 823971 w 4384621"/>
              <a:gd name="connsiteY9" fmla="*/ 0 h 4138224"/>
              <a:gd name="connsiteX0" fmla="*/ 806189 w 4366839"/>
              <a:gd name="connsiteY0" fmla="*/ 0 h 4138222"/>
              <a:gd name="connsiteX1" fmla="*/ 1444156 w 4366839"/>
              <a:gd name="connsiteY1" fmla="*/ 574434 h 4138222"/>
              <a:gd name="connsiteX2" fmla="*/ 4005182 w 4366839"/>
              <a:gd name="connsiteY2" fmla="*/ 1032218 h 4138222"/>
              <a:gd name="connsiteX3" fmla="*/ 4198348 w 4366839"/>
              <a:gd name="connsiteY3" fmla="*/ 3259401 h 4138222"/>
              <a:gd name="connsiteX4" fmla="*/ 3142660 w 4366839"/>
              <a:gd name="connsiteY4" fmla="*/ 4124957 h 4138222"/>
              <a:gd name="connsiteX5" fmla="*/ 908942 w 4366839"/>
              <a:gd name="connsiteY5" fmla="*/ 3738143 h 4138222"/>
              <a:gd name="connsiteX6" fmla="*/ 153545 w 4366839"/>
              <a:gd name="connsiteY6" fmla="*/ 3046439 h 4138222"/>
              <a:gd name="connsiteX7" fmla="*/ 50357 w 4366839"/>
              <a:gd name="connsiteY7" fmla="*/ 1485818 h 4138222"/>
              <a:gd name="connsiteX8" fmla="*/ 888119 w 4366839"/>
              <a:gd name="connsiteY8" fmla="*/ 606258 h 4138222"/>
              <a:gd name="connsiteX9" fmla="*/ 806189 w 4366839"/>
              <a:gd name="connsiteY9" fmla="*/ 0 h 4138222"/>
              <a:gd name="connsiteX0" fmla="*/ 806189 w 4366839"/>
              <a:gd name="connsiteY0" fmla="*/ 0 h 4138224"/>
              <a:gd name="connsiteX1" fmla="*/ 1444156 w 4366839"/>
              <a:gd name="connsiteY1" fmla="*/ 574434 h 4138224"/>
              <a:gd name="connsiteX2" fmla="*/ 4005182 w 4366839"/>
              <a:gd name="connsiteY2" fmla="*/ 1032218 h 4138224"/>
              <a:gd name="connsiteX3" fmla="*/ 4198348 w 4366839"/>
              <a:gd name="connsiteY3" fmla="*/ 3259401 h 4138224"/>
              <a:gd name="connsiteX4" fmla="*/ 3142660 w 4366839"/>
              <a:gd name="connsiteY4" fmla="*/ 4124957 h 4138224"/>
              <a:gd name="connsiteX5" fmla="*/ 908942 w 4366839"/>
              <a:gd name="connsiteY5" fmla="*/ 3738143 h 4138224"/>
              <a:gd name="connsiteX6" fmla="*/ 153545 w 4366839"/>
              <a:gd name="connsiteY6" fmla="*/ 3046439 h 4138224"/>
              <a:gd name="connsiteX7" fmla="*/ 50357 w 4366839"/>
              <a:gd name="connsiteY7" fmla="*/ 1485818 h 4138224"/>
              <a:gd name="connsiteX8" fmla="*/ 888119 w 4366839"/>
              <a:gd name="connsiteY8" fmla="*/ 606258 h 4138224"/>
              <a:gd name="connsiteX9" fmla="*/ 806189 w 4366839"/>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104082 w 4317376"/>
              <a:gd name="connsiteY6" fmla="*/ 3046439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224"/>
              <a:gd name="connsiteX1" fmla="*/ 1394693 w 4317376"/>
              <a:gd name="connsiteY1" fmla="*/ 574434 h 4138224"/>
              <a:gd name="connsiteX2" fmla="*/ 3955719 w 4317376"/>
              <a:gd name="connsiteY2" fmla="*/ 1032218 h 4138224"/>
              <a:gd name="connsiteX3" fmla="*/ 4148885 w 4317376"/>
              <a:gd name="connsiteY3" fmla="*/ 3259401 h 4138224"/>
              <a:gd name="connsiteX4" fmla="*/ 3093197 w 4317376"/>
              <a:gd name="connsiteY4" fmla="*/ 4124957 h 4138224"/>
              <a:gd name="connsiteX5" fmla="*/ 859479 w 4317376"/>
              <a:gd name="connsiteY5" fmla="*/ 3738143 h 4138224"/>
              <a:gd name="connsiteX6" fmla="*/ 219159 w 4317376"/>
              <a:gd name="connsiteY6" fmla="*/ 3144044 h 4138224"/>
              <a:gd name="connsiteX7" fmla="*/ 894 w 4317376"/>
              <a:gd name="connsiteY7" fmla="*/ 1485818 h 4138224"/>
              <a:gd name="connsiteX8" fmla="*/ 838656 w 4317376"/>
              <a:gd name="connsiteY8" fmla="*/ 606258 h 4138224"/>
              <a:gd name="connsiteX9" fmla="*/ 756726 w 4317376"/>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232580 w 4317376"/>
              <a:gd name="connsiteY6" fmla="*/ 3163758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706 w 4324356"/>
              <a:gd name="connsiteY0" fmla="*/ 0 h 4138731"/>
              <a:gd name="connsiteX1" fmla="*/ 1401673 w 4324356"/>
              <a:gd name="connsiteY1" fmla="*/ 574434 h 4138731"/>
              <a:gd name="connsiteX2" fmla="*/ 3962699 w 4324356"/>
              <a:gd name="connsiteY2" fmla="*/ 1032218 h 4138731"/>
              <a:gd name="connsiteX3" fmla="*/ 4155865 w 4324356"/>
              <a:gd name="connsiteY3" fmla="*/ 3259401 h 4138731"/>
              <a:gd name="connsiteX4" fmla="*/ 3100177 w 4324356"/>
              <a:gd name="connsiteY4" fmla="*/ 4124957 h 4138731"/>
              <a:gd name="connsiteX5" fmla="*/ 904502 w 4324356"/>
              <a:gd name="connsiteY5" fmla="*/ 3744330 h 4138731"/>
              <a:gd name="connsiteX6" fmla="*/ 239560 w 4324356"/>
              <a:gd name="connsiteY6" fmla="*/ 3163758 h 4138731"/>
              <a:gd name="connsiteX7" fmla="*/ 1004 w 4324356"/>
              <a:gd name="connsiteY7" fmla="*/ 1528534 h 4138731"/>
              <a:gd name="connsiteX8" fmla="*/ 845636 w 4324356"/>
              <a:gd name="connsiteY8" fmla="*/ 606258 h 4138731"/>
              <a:gd name="connsiteX9" fmla="*/ 763706 w 4324356"/>
              <a:gd name="connsiteY9" fmla="*/ 0 h 4138731"/>
              <a:gd name="connsiteX0" fmla="*/ 763710 w 4324360"/>
              <a:gd name="connsiteY0" fmla="*/ 0 h 4138731"/>
              <a:gd name="connsiteX1" fmla="*/ 1401677 w 4324360"/>
              <a:gd name="connsiteY1" fmla="*/ 574434 h 4138731"/>
              <a:gd name="connsiteX2" fmla="*/ 3962703 w 4324360"/>
              <a:gd name="connsiteY2" fmla="*/ 1032218 h 4138731"/>
              <a:gd name="connsiteX3" fmla="*/ 4155869 w 4324360"/>
              <a:gd name="connsiteY3" fmla="*/ 3259401 h 4138731"/>
              <a:gd name="connsiteX4" fmla="*/ 3100181 w 4324360"/>
              <a:gd name="connsiteY4" fmla="*/ 4124957 h 4138731"/>
              <a:gd name="connsiteX5" fmla="*/ 904506 w 4324360"/>
              <a:gd name="connsiteY5" fmla="*/ 3744330 h 4138731"/>
              <a:gd name="connsiteX6" fmla="*/ 239564 w 4324360"/>
              <a:gd name="connsiteY6" fmla="*/ 3163758 h 4138731"/>
              <a:gd name="connsiteX7" fmla="*/ 1008 w 4324360"/>
              <a:gd name="connsiteY7" fmla="*/ 1528534 h 4138731"/>
              <a:gd name="connsiteX8" fmla="*/ 845640 w 4324360"/>
              <a:gd name="connsiteY8" fmla="*/ 606258 h 4138731"/>
              <a:gd name="connsiteX9" fmla="*/ 763710 w 4324360"/>
              <a:gd name="connsiteY9" fmla="*/ 0 h 41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4360" h="4138731">
                <a:moveTo>
                  <a:pt x="763710" y="0"/>
                </a:moveTo>
                <a:cubicBezTo>
                  <a:pt x="835632" y="58905"/>
                  <a:pt x="1258100" y="357725"/>
                  <a:pt x="1401677" y="574434"/>
                </a:cubicBezTo>
                <a:cubicBezTo>
                  <a:pt x="1557398" y="585526"/>
                  <a:pt x="3503671" y="584724"/>
                  <a:pt x="3962703" y="1032218"/>
                </a:cubicBezTo>
                <a:cubicBezTo>
                  <a:pt x="4421735" y="1479712"/>
                  <a:pt x="4393755" y="2068459"/>
                  <a:pt x="4155869" y="3259401"/>
                </a:cubicBezTo>
                <a:cubicBezTo>
                  <a:pt x="4006903" y="3825365"/>
                  <a:pt x="3642075" y="4044135"/>
                  <a:pt x="3100181" y="4124957"/>
                </a:cubicBezTo>
                <a:cubicBezTo>
                  <a:pt x="2558287" y="4205779"/>
                  <a:pt x="1639845" y="3911670"/>
                  <a:pt x="904506" y="3744330"/>
                </a:cubicBezTo>
                <a:cubicBezTo>
                  <a:pt x="600271" y="3642054"/>
                  <a:pt x="464613" y="3557214"/>
                  <a:pt x="239564" y="3163758"/>
                </a:cubicBezTo>
                <a:cubicBezTo>
                  <a:pt x="75461" y="2876879"/>
                  <a:pt x="40807" y="2193725"/>
                  <a:pt x="1008" y="1528534"/>
                </a:cubicBezTo>
                <a:cubicBezTo>
                  <a:pt x="-24451" y="805482"/>
                  <a:pt x="437089" y="647961"/>
                  <a:pt x="845640" y="606258"/>
                </a:cubicBezTo>
                <a:cubicBezTo>
                  <a:pt x="845640" y="606258"/>
                  <a:pt x="854014" y="343114"/>
                  <a:pt x="763710" y="0"/>
                </a:cubicBezTo>
                <a:close/>
              </a:path>
            </a:pathLst>
          </a:cu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EF76A16F-C4A6-122A-1E95-8C73407B5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5116">
            <a:off x="5071802" y="-16817"/>
            <a:ext cx="3856838" cy="2114365"/>
          </a:xfrm>
          <a:custGeom>
            <a:avLst/>
            <a:gdLst>
              <a:gd name="connsiteX0" fmla="*/ 986774 w 5065355"/>
              <a:gd name="connsiteY0" fmla="*/ 0 h 3864077"/>
              <a:gd name="connsiteX1" fmla="*/ 1598492 w 5065355"/>
              <a:gd name="connsiteY1" fmla="*/ 571743 h 3864077"/>
              <a:gd name="connsiteX2" fmla="*/ 4623587 w 5065355"/>
              <a:gd name="connsiteY2" fmla="*/ 815032 h 3864077"/>
              <a:gd name="connsiteX3" fmla="*/ 5045794 w 5065355"/>
              <a:gd name="connsiteY3" fmla="*/ 2583837 h 3864077"/>
              <a:gd name="connsiteX4" fmla="*/ 5065097 w 5065355"/>
              <a:gd name="connsiteY4" fmla="*/ 3007422 h 3864077"/>
              <a:gd name="connsiteX5" fmla="*/ 5064540 w 5065355"/>
              <a:gd name="connsiteY5" fmla="*/ 3083457 h 3864077"/>
              <a:gd name="connsiteX6" fmla="*/ 5065355 w 5065355"/>
              <a:gd name="connsiteY6" fmla="*/ 3093208 h 3864077"/>
              <a:gd name="connsiteX7" fmla="*/ 5059336 w 5065355"/>
              <a:gd name="connsiteY7" fmla="*/ 3165214 h 3864077"/>
              <a:gd name="connsiteX8" fmla="*/ 5058896 w 5065355"/>
              <a:gd name="connsiteY8" fmla="*/ 3171406 h 3864077"/>
              <a:gd name="connsiteX9" fmla="*/ 5058773 w 5065355"/>
              <a:gd name="connsiteY9" fmla="*/ 3171941 h 3864077"/>
              <a:gd name="connsiteX10" fmla="*/ 5057188 w 5065355"/>
              <a:gd name="connsiteY10" fmla="*/ 3190910 h 3864077"/>
              <a:gd name="connsiteX11" fmla="*/ 5033762 w 5065355"/>
              <a:gd name="connsiteY11" fmla="*/ 3281910 h 3864077"/>
              <a:gd name="connsiteX12" fmla="*/ 5033487 w 5065355"/>
              <a:gd name="connsiteY12" fmla="*/ 3282522 h 3864077"/>
              <a:gd name="connsiteX13" fmla="*/ 5027369 w 5065355"/>
              <a:gd name="connsiteY13" fmla="*/ 3309275 h 3864077"/>
              <a:gd name="connsiteX14" fmla="*/ 4908386 w 5065355"/>
              <a:gd name="connsiteY14" fmla="*/ 3476562 h 3864077"/>
              <a:gd name="connsiteX15" fmla="*/ 4902444 w 5065355"/>
              <a:gd name="connsiteY15" fmla="*/ 3480940 h 3864077"/>
              <a:gd name="connsiteX16" fmla="*/ 4888108 w 5065355"/>
              <a:gd name="connsiteY16" fmla="*/ 3495204 h 3864077"/>
              <a:gd name="connsiteX17" fmla="*/ 4819819 w 5065355"/>
              <a:gd name="connsiteY17" fmla="*/ 3539901 h 3864077"/>
              <a:gd name="connsiteX18" fmla="*/ 4806748 w 5065355"/>
              <a:gd name="connsiteY18" fmla="*/ 3544794 h 3864077"/>
              <a:gd name="connsiteX19" fmla="*/ 4765129 w 5065355"/>
              <a:gd name="connsiteY19" fmla="*/ 3568040 h 3864077"/>
              <a:gd name="connsiteX20" fmla="*/ 4426673 w 5065355"/>
              <a:gd name="connsiteY20" fmla="*/ 3685984 h 3864077"/>
              <a:gd name="connsiteX21" fmla="*/ 534075 w 5065355"/>
              <a:gd name="connsiteY21" fmla="*/ 3761757 h 3864077"/>
              <a:gd name="connsiteX22" fmla="*/ 451805 w 5065355"/>
              <a:gd name="connsiteY22" fmla="*/ 3738960 h 3864077"/>
              <a:gd name="connsiteX23" fmla="*/ 417467 w 5065355"/>
              <a:gd name="connsiteY23" fmla="*/ 3743134 h 3864077"/>
              <a:gd name="connsiteX24" fmla="*/ 47039 w 5065355"/>
              <a:gd name="connsiteY24" fmla="*/ 3447046 h 3864077"/>
              <a:gd name="connsiteX25" fmla="*/ 38763 w 5065355"/>
              <a:gd name="connsiteY25" fmla="*/ 3414896 h 3864077"/>
              <a:gd name="connsiteX26" fmla="*/ 28376 w 5065355"/>
              <a:gd name="connsiteY26" fmla="*/ 3388641 h 3864077"/>
              <a:gd name="connsiteX27" fmla="*/ 14642 w 5065355"/>
              <a:gd name="connsiteY27" fmla="*/ 2681940 h 3864077"/>
              <a:gd name="connsiteX28" fmla="*/ 141525 w 5065355"/>
              <a:gd name="connsiteY28" fmla="*/ 1290513 h 3864077"/>
              <a:gd name="connsiteX29" fmla="*/ 968842 w 5065355"/>
              <a:gd name="connsiteY29" fmla="*/ 590018 h 3864077"/>
              <a:gd name="connsiteX30" fmla="*/ 986774 w 5065355"/>
              <a:gd name="connsiteY30" fmla="*/ 0 h 3864077"/>
              <a:gd name="connsiteX0" fmla="*/ 986774 w 5065355"/>
              <a:gd name="connsiteY0" fmla="*/ 0 h 3852421"/>
              <a:gd name="connsiteX1" fmla="*/ 1598492 w 5065355"/>
              <a:gd name="connsiteY1" fmla="*/ 571743 h 3852421"/>
              <a:gd name="connsiteX2" fmla="*/ 4623587 w 5065355"/>
              <a:gd name="connsiteY2" fmla="*/ 815032 h 3852421"/>
              <a:gd name="connsiteX3" fmla="*/ 5045794 w 5065355"/>
              <a:gd name="connsiteY3" fmla="*/ 2583837 h 3852421"/>
              <a:gd name="connsiteX4" fmla="*/ 5065097 w 5065355"/>
              <a:gd name="connsiteY4" fmla="*/ 3007422 h 3852421"/>
              <a:gd name="connsiteX5" fmla="*/ 5064540 w 5065355"/>
              <a:gd name="connsiteY5" fmla="*/ 3083457 h 3852421"/>
              <a:gd name="connsiteX6" fmla="*/ 5065355 w 5065355"/>
              <a:gd name="connsiteY6" fmla="*/ 3093208 h 3852421"/>
              <a:gd name="connsiteX7" fmla="*/ 5059336 w 5065355"/>
              <a:gd name="connsiteY7" fmla="*/ 3165214 h 3852421"/>
              <a:gd name="connsiteX8" fmla="*/ 5058896 w 5065355"/>
              <a:gd name="connsiteY8" fmla="*/ 3171406 h 3852421"/>
              <a:gd name="connsiteX9" fmla="*/ 5058773 w 5065355"/>
              <a:gd name="connsiteY9" fmla="*/ 3171941 h 3852421"/>
              <a:gd name="connsiteX10" fmla="*/ 5057188 w 5065355"/>
              <a:gd name="connsiteY10" fmla="*/ 3190910 h 3852421"/>
              <a:gd name="connsiteX11" fmla="*/ 5033762 w 5065355"/>
              <a:gd name="connsiteY11" fmla="*/ 3281910 h 3852421"/>
              <a:gd name="connsiteX12" fmla="*/ 5033487 w 5065355"/>
              <a:gd name="connsiteY12" fmla="*/ 3282522 h 3852421"/>
              <a:gd name="connsiteX13" fmla="*/ 5027369 w 5065355"/>
              <a:gd name="connsiteY13" fmla="*/ 3309275 h 3852421"/>
              <a:gd name="connsiteX14" fmla="*/ 4908386 w 5065355"/>
              <a:gd name="connsiteY14" fmla="*/ 3476562 h 3852421"/>
              <a:gd name="connsiteX15" fmla="*/ 4902444 w 5065355"/>
              <a:gd name="connsiteY15" fmla="*/ 3480940 h 3852421"/>
              <a:gd name="connsiteX16" fmla="*/ 4888108 w 5065355"/>
              <a:gd name="connsiteY16" fmla="*/ 3495204 h 3852421"/>
              <a:gd name="connsiteX17" fmla="*/ 4819819 w 5065355"/>
              <a:gd name="connsiteY17" fmla="*/ 3539901 h 3852421"/>
              <a:gd name="connsiteX18" fmla="*/ 4806748 w 5065355"/>
              <a:gd name="connsiteY18" fmla="*/ 3544794 h 3852421"/>
              <a:gd name="connsiteX19" fmla="*/ 4765129 w 5065355"/>
              <a:gd name="connsiteY19" fmla="*/ 3568040 h 3852421"/>
              <a:gd name="connsiteX20" fmla="*/ 4426673 w 5065355"/>
              <a:gd name="connsiteY20" fmla="*/ 3685984 h 3852421"/>
              <a:gd name="connsiteX21" fmla="*/ 904564 w 5065355"/>
              <a:gd name="connsiteY21" fmla="*/ 3793288 h 3852421"/>
              <a:gd name="connsiteX22" fmla="*/ 451805 w 5065355"/>
              <a:gd name="connsiteY22" fmla="*/ 3738960 h 3852421"/>
              <a:gd name="connsiteX23" fmla="*/ 417467 w 5065355"/>
              <a:gd name="connsiteY23" fmla="*/ 3743134 h 3852421"/>
              <a:gd name="connsiteX24" fmla="*/ 47039 w 5065355"/>
              <a:gd name="connsiteY24" fmla="*/ 3447046 h 3852421"/>
              <a:gd name="connsiteX25" fmla="*/ 38763 w 5065355"/>
              <a:gd name="connsiteY25" fmla="*/ 3414896 h 3852421"/>
              <a:gd name="connsiteX26" fmla="*/ 28376 w 5065355"/>
              <a:gd name="connsiteY26" fmla="*/ 3388641 h 3852421"/>
              <a:gd name="connsiteX27" fmla="*/ 14642 w 5065355"/>
              <a:gd name="connsiteY27" fmla="*/ 2681940 h 3852421"/>
              <a:gd name="connsiteX28" fmla="*/ 141525 w 5065355"/>
              <a:gd name="connsiteY28" fmla="*/ 1290513 h 3852421"/>
              <a:gd name="connsiteX29" fmla="*/ 968842 w 5065355"/>
              <a:gd name="connsiteY29" fmla="*/ 590018 h 3852421"/>
              <a:gd name="connsiteX30" fmla="*/ 986774 w 5065355"/>
              <a:gd name="connsiteY30" fmla="*/ 0 h 3852421"/>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765129 w 5065355"/>
              <a:gd name="connsiteY19" fmla="*/ 3568040 h 3899315"/>
              <a:gd name="connsiteX20" fmla="*/ 4229604 w 5065355"/>
              <a:gd name="connsiteY20" fmla="*/ 3851522 h 3899315"/>
              <a:gd name="connsiteX21" fmla="*/ 904564 w 5065355"/>
              <a:gd name="connsiteY21" fmla="*/ 3793288 h 3899315"/>
              <a:gd name="connsiteX22" fmla="*/ 451805 w 5065355"/>
              <a:gd name="connsiteY22" fmla="*/ 3738960 h 3899315"/>
              <a:gd name="connsiteX23" fmla="*/ 417467 w 5065355"/>
              <a:gd name="connsiteY23" fmla="*/ 3743134 h 3899315"/>
              <a:gd name="connsiteX24" fmla="*/ 47039 w 5065355"/>
              <a:gd name="connsiteY24" fmla="*/ 3447046 h 3899315"/>
              <a:gd name="connsiteX25" fmla="*/ 38763 w 5065355"/>
              <a:gd name="connsiteY25" fmla="*/ 3414896 h 3899315"/>
              <a:gd name="connsiteX26" fmla="*/ 28376 w 5065355"/>
              <a:gd name="connsiteY26" fmla="*/ 3388641 h 3899315"/>
              <a:gd name="connsiteX27" fmla="*/ 14642 w 5065355"/>
              <a:gd name="connsiteY27" fmla="*/ 2681940 h 3899315"/>
              <a:gd name="connsiteX28" fmla="*/ 141525 w 5065355"/>
              <a:gd name="connsiteY28" fmla="*/ 1290513 h 3899315"/>
              <a:gd name="connsiteX29" fmla="*/ 968842 w 5065355"/>
              <a:gd name="connsiteY29" fmla="*/ 590018 h 3899315"/>
              <a:gd name="connsiteX30" fmla="*/ 986774 w 5065355"/>
              <a:gd name="connsiteY30" fmla="*/ 0 h 3899315"/>
              <a:gd name="connsiteX0" fmla="*/ 986774 w 5065355"/>
              <a:gd name="connsiteY0" fmla="*/ 0 h 3899315"/>
              <a:gd name="connsiteX1" fmla="*/ 1598492 w 5065355"/>
              <a:gd name="connsiteY1" fmla="*/ 571743 h 3899315"/>
              <a:gd name="connsiteX2" fmla="*/ 4623587 w 5065355"/>
              <a:gd name="connsiteY2" fmla="*/ 815032 h 3899315"/>
              <a:gd name="connsiteX3" fmla="*/ 5045794 w 5065355"/>
              <a:gd name="connsiteY3" fmla="*/ 2583837 h 3899315"/>
              <a:gd name="connsiteX4" fmla="*/ 5065097 w 5065355"/>
              <a:gd name="connsiteY4" fmla="*/ 3007422 h 3899315"/>
              <a:gd name="connsiteX5" fmla="*/ 5064540 w 5065355"/>
              <a:gd name="connsiteY5" fmla="*/ 3083457 h 3899315"/>
              <a:gd name="connsiteX6" fmla="*/ 5065355 w 5065355"/>
              <a:gd name="connsiteY6" fmla="*/ 3093208 h 3899315"/>
              <a:gd name="connsiteX7" fmla="*/ 5059336 w 5065355"/>
              <a:gd name="connsiteY7" fmla="*/ 3165214 h 3899315"/>
              <a:gd name="connsiteX8" fmla="*/ 5058896 w 5065355"/>
              <a:gd name="connsiteY8" fmla="*/ 3171406 h 3899315"/>
              <a:gd name="connsiteX9" fmla="*/ 5058773 w 5065355"/>
              <a:gd name="connsiteY9" fmla="*/ 3171941 h 3899315"/>
              <a:gd name="connsiteX10" fmla="*/ 5057188 w 5065355"/>
              <a:gd name="connsiteY10" fmla="*/ 3190910 h 3899315"/>
              <a:gd name="connsiteX11" fmla="*/ 5033762 w 5065355"/>
              <a:gd name="connsiteY11" fmla="*/ 3281910 h 3899315"/>
              <a:gd name="connsiteX12" fmla="*/ 5033487 w 5065355"/>
              <a:gd name="connsiteY12" fmla="*/ 3282522 h 3899315"/>
              <a:gd name="connsiteX13" fmla="*/ 5027369 w 5065355"/>
              <a:gd name="connsiteY13" fmla="*/ 3309275 h 3899315"/>
              <a:gd name="connsiteX14" fmla="*/ 4908386 w 5065355"/>
              <a:gd name="connsiteY14" fmla="*/ 3476562 h 3899315"/>
              <a:gd name="connsiteX15" fmla="*/ 4902444 w 5065355"/>
              <a:gd name="connsiteY15" fmla="*/ 3480940 h 3899315"/>
              <a:gd name="connsiteX16" fmla="*/ 4888108 w 5065355"/>
              <a:gd name="connsiteY16" fmla="*/ 3495204 h 3899315"/>
              <a:gd name="connsiteX17" fmla="*/ 4819819 w 5065355"/>
              <a:gd name="connsiteY17" fmla="*/ 3539901 h 3899315"/>
              <a:gd name="connsiteX18" fmla="*/ 4806748 w 5065355"/>
              <a:gd name="connsiteY18" fmla="*/ 3544794 h 3899315"/>
              <a:gd name="connsiteX19" fmla="*/ 4229604 w 5065355"/>
              <a:gd name="connsiteY19" fmla="*/ 3851522 h 3899315"/>
              <a:gd name="connsiteX20" fmla="*/ 904564 w 5065355"/>
              <a:gd name="connsiteY20" fmla="*/ 3793288 h 3899315"/>
              <a:gd name="connsiteX21" fmla="*/ 451805 w 5065355"/>
              <a:gd name="connsiteY21" fmla="*/ 3738960 h 3899315"/>
              <a:gd name="connsiteX22" fmla="*/ 417467 w 5065355"/>
              <a:gd name="connsiteY22" fmla="*/ 3743134 h 3899315"/>
              <a:gd name="connsiteX23" fmla="*/ 47039 w 5065355"/>
              <a:gd name="connsiteY23" fmla="*/ 3447046 h 3899315"/>
              <a:gd name="connsiteX24" fmla="*/ 38763 w 5065355"/>
              <a:gd name="connsiteY24" fmla="*/ 3414896 h 3899315"/>
              <a:gd name="connsiteX25" fmla="*/ 28376 w 5065355"/>
              <a:gd name="connsiteY25" fmla="*/ 3388641 h 3899315"/>
              <a:gd name="connsiteX26" fmla="*/ 14642 w 5065355"/>
              <a:gd name="connsiteY26" fmla="*/ 2681940 h 3899315"/>
              <a:gd name="connsiteX27" fmla="*/ 141525 w 5065355"/>
              <a:gd name="connsiteY27" fmla="*/ 1290513 h 3899315"/>
              <a:gd name="connsiteX28" fmla="*/ 968842 w 5065355"/>
              <a:gd name="connsiteY28" fmla="*/ 590018 h 3899315"/>
              <a:gd name="connsiteX29" fmla="*/ 986774 w 5065355"/>
              <a:gd name="connsiteY29" fmla="*/ 0 h 3899315"/>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88108 w 5065355"/>
              <a:gd name="connsiteY16" fmla="*/ 3495204 h 3885853"/>
              <a:gd name="connsiteX17" fmla="*/ 4819819 w 5065355"/>
              <a:gd name="connsiteY17" fmla="*/ 3539901 h 3885853"/>
              <a:gd name="connsiteX18" fmla="*/ 4735804 w 5065355"/>
              <a:gd name="connsiteY18" fmla="*/ 3804925 h 3885853"/>
              <a:gd name="connsiteX19" fmla="*/ 4229604 w 5065355"/>
              <a:gd name="connsiteY19" fmla="*/ 3851522 h 3885853"/>
              <a:gd name="connsiteX20" fmla="*/ 904564 w 5065355"/>
              <a:gd name="connsiteY20" fmla="*/ 3793288 h 3885853"/>
              <a:gd name="connsiteX21" fmla="*/ 451805 w 5065355"/>
              <a:gd name="connsiteY21" fmla="*/ 3738960 h 3885853"/>
              <a:gd name="connsiteX22" fmla="*/ 417467 w 5065355"/>
              <a:gd name="connsiteY22" fmla="*/ 3743134 h 3885853"/>
              <a:gd name="connsiteX23" fmla="*/ 47039 w 5065355"/>
              <a:gd name="connsiteY23" fmla="*/ 3447046 h 3885853"/>
              <a:gd name="connsiteX24" fmla="*/ 38763 w 5065355"/>
              <a:gd name="connsiteY24" fmla="*/ 3414896 h 3885853"/>
              <a:gd name="connsiteX25" fmla="*/ 28376 w 5065355"/>
              <a:gd name="connsiteY25" fmla="*/ 3388641 h 3885853"/>
              <a:gd name="connsiteX26" fmla="*/ 14642 w 5065355"/>
              <a:gd name="connsiteY26" fmla="*/ 2681940 h 3885853"/>
              <a:gd name="connsiteX27" fmla="*/ 141525 w 5065355"/>
              <a:gd name="connsiteY27" fmla="*/ 1290513 h 3885853"/>
              <a:gd name="connsiteX28" fmla="*/ 968842 w 5065355"/>
              <a:gd name="connsiteY28" fmla="*/ 590018 h 3885853"/>
              <a:gd name="connsiteX29" fmla="*/ 986774 w 5065355"/>
              <a:gd name="connsiteY29"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5027369 w 5065355"/>
              <a:gd name="connsiteY13" fmla="*/ 3309275 h 3885853"/>
              <a:gd name="connsiteX14" fmla="*/ 4908386 w 5065355"/>
              <a:gd name="connsiteY14" fmla="*/ 3476562 h 3885853"/>
              <a:gd name="connsiteX15" fmla="*/ 4902444 w 5065355"/>
              <a:gd name="connsiteY15" fmla="*/ 3480940 h 3885853"/>
              <a:gd name="connsiteX16" fmla="*/ 4819819 w 5065355"/>
              <a:gd name="connsiteY16" fmla="*/ 3539901 h 3885853"/>
              <a:gd name="connsiteX17" fmla="*/ 4735804 w 5065355"/>
              <a:gd name="connsiteY17" fmla="*/ 3804925 h 3885853"/>
              <a:gd name="connsiteX18" fmla="*/ 4229604 w 5065355"/>
              <a:gd name="connsiteY18" fmla="*/ 3851522 h 3885853"/>
              <a:gd name="connsiteX19" fmla="*/ 904564 w 5065355"/>
              <a:gd name="connsiteY19" fmla="*/ 3793288 h 3885853"/>
              <a:gd name="connsiteX20" fmla="*/ 451805 w 5065355"/>
              <a:gd name="connsiteY20" fmla="*/ 3738960 h 3885853"/>
              <a:gd name="connsiteX21" fmla="*/ 417467 w 5065355"/>
              <a:gd name="connsiteY21" fmla="*/ 3743134 h 3885853"/>
              <a:gd name="connsiteX22" fmla="*/ 47039 w 5065355"/>
              <a:gd name="connsiteY22" fmla="*/ 3447046 h 3885853"/>
              <a:gd name="connsiteX23" fmla="*/ 38763 w 5065355"/>
              <a:gd name="connsiteY23" fmla="*/ 3414896 h 3885853"/>
              <a:gd name="connsiteX24" fmla="*/ 28376 w 5065355"/>
              <a:gd name="connsiteY24" fmla="*/ 3388641 h 3885853"/>
              <a:gd name="connsiteX25" fmla="*/ 14642 w 5065355"/>
              <a:gd name="connsiteY25" fmla="*/ 2681940 h 3885853"/>
              <a:gd name="connsiteX26" fmla="*/ 141525 w 5065355"/>
              <a:gd name="connsiteY26" fmla="*/ 1290513 h 3885853"/>
              <a:gd name="connsiteX27" fmla="*/ 968842 w 5065355"/>
              <a:gd name="connsiteY27" fmla="*/ 590018 h 3885853"/>
              <a:gd name="connsiteX28" fmla="*/ 986774 w 5065355"/>
              <a:gd name="connsiteY28"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5033487 w 5065355"/>
              <a:gd name="connsiteY12" fmla="*/ 3282522 h 3885853"/>
              <a:gd name="connsiteX13" fmla="*/ 4908386 w 5065355"/>
              <a:gd name="connsiteY13" fmla="*/ 3476562 h 3885853"/>
              <a:gd name="connsiteX14" fmla="*/ 4902444 w 5065355"/>
              <a:gd name="connsiteY14" fmla="*/ 3480940 h 3885853"/>
              <a:gd name="connsiteX15" fmla="*/ 4819819 w 5065355"/>
              <a:gd name="connsiteY15" fmla="*/ 3539901 h 3885853"/>
              <a:gd name="connsiteX16" fmla="*/ 4735804 w 5065355"/>
              <a:gd name="connsiteY16" fmla="*/ 3804925 h 3885853"/>
              <a:gd name="connsiteX17" fmla="*/ 4229604 w 5065355"/>
              <a:gd name="connsiteY17" fmla="*/ 3851522 h 3885853"/>
              <a:gd name="connsiteX18" fmla="*/ 904564 w 5065355"/>
              <a:gd name="connsiteY18" fmla="*/ 3793288 h 3885853"/>
              <a:gd name="connsiteX19" fmla="*/ 451805 w 5065355"/>
              <a:gd name="connsiteY19" fmla="*/ 3738960 h 3885853"/>
              <a:gd name="connsiteX20" fmla="*/ 417467 w 5065355"/>
              <a:gd name="connsiteY20" fmla="*/ 3743134 h 3885853"/>
              <a:gd name="connsiteX21" fmla="*/ 47039 w 5065355"/>
              <a:gd name="connsiteY21" fmla="*/ 3447046 h 3885853"/>
              <a:gd name="connsiteX22" fmla="*/ 38763 w 5065355"/>
              <a:gd name="connsiteY22" fmla="*/ 3414896 h 3885853"/>
              <a:gd name="connsiteX23" fmla="*/ 28376 w 5065355"/>
              <a:gd name="connsiteY23" fmla="*/ 3388641 h 3885853"/>
              <a:gd name="connsiteX24" fmla="*/ 14642 w 5065355"/>
              <a:gd name="connsiteY24" fmla="*/ 2681940 h 3885853"/>
              <a:gd name="connsiteX25" fmla="*/ 141525 w 5065355"/>
              <a:gd name="connsiteY25" fmla="*/ 1290513 h 3885853"/>
              <a:gd name="connsiteX26" fmla="*/ 968842 w 5065355"/>
              <a:gd name="connsiteY26" fmla="*/ 590018 h 3885853"/>
              <a:gd name="connsiteX27" fmla="*/ 986774 w 5065355"/>
              <a:gd name="connsiteY27" fmla="*/ 0 h 3885853"/>
              <a:gd name="connsiteX0" fmla="*/ 986774 w 5065355"/>
              <a:gd name="connsiteY0" fmla="*/ 0 h 3885853"/>
              <a:gd name="connsiteX1" fmla="*/ 1598492 w 5065355"/>
              <a:gd name="connsiteY1" fmla="*/ 571743 h 3885853"/>
              <a:gd name="connsiteX2" fmla="*/ 4623587 w 5065355"/>
              <a:gd name="connsiteY2" fmla="*/ 815032 h 3885853"/>
              <a:gd name="connsiteX3" fmla="*/ 5045794 w 5065355"/>
              <a:gd name="connsiteY3" fmla="*/ 2583837 h 3885853"/>
              <a:gd name="connsiteX4" fmla="*/ 5065097 w 5065355"/>
              <a:gd name="connsiteY4" fmla="*/ 3007422 h 3885853"/>
              <a:gd name="connsiteX5" fmla="*/ 5064540 w 5065355"/>
              <a:gd name="connsiteY5" fmla="*/ 3083457 h 3885853"/>
              <a:gd name="connsiteX6" fmla="*/ 5065355 w 5065355"/>
              <a:gd name="connsiteY6" fmla="*/ 3093208 h 3885853"/>
              <a:gd name="connsiteX7" fmla="*/ 5059336 w 5065355"/>
              <a:gd name="connsiteY7" fmla="*/ 3165214 h 3885853"/>
              <a:gd name="connsiteX8" fmla="*/ 5058896 w 5065355"/>
              <a:gd name="connsiteY8" fmla="*/ 3171406 h 3885853"/>
              <a:gd name="connsiteX9" fmla="*/ 5058773 w 5065355"/>
              <a:gd name="connsiteY9" fmla="*/ 3171941 h 3885853"/>
              <a:gd name="connsiteX10" fmla="*/ 5057188 w 5065355"/>
              <a:gd name="connsiteY10" fmla="*/ 3190910 h 3885853"/>
              <a:gd name="connsiteX11" fmla="*/ 5033762 w 5065355"/>
              <a:gd name="connsiteY11" fmla="*/ 3281910 h 3885853"/>
              <a:gd name="connsiteX12" fmla="*/ 4908386 w 5065355"/>
              <a:gd name="connsiteY12" fmla="*/ 3476562 h 3885853"/>
              <a:gd name="connsiteX13" fmla="*/ 4902444 w 5065355"/>
              <a:gd name="connsiteY13" fmla="*/ 3480940 h 3885853"/>
              <a:gd name="connsiteX14" fmla="*/ 4819819 w 5065355"/>
              <a:gd name="connsiteY14" fmla="*/ 3539901 h 3885853"/>
              <a:gd name="connsiteX15" fmla="*/ 4735804 w 5065355"/>
              <a:gd name="connsiteY15" fmla="*/ 3804925 h 3885853"/>
              <a:gd name="connsiteX16" fmla="*/ 4229604 w 5065355"/>
              <a:gd name="connsiteY16" fmla="*/ 3851522 h 3885853"/>
              <a:gd name="connsiteX17" fmla="*/ 904564 w 5065355"/>
              <a:gd name="connsiteY17" fmla="*/ 3793288 h 3885853"/>
              <a:gd name="connsiteX18" fmla="*/ 451805 w 5065355"/>
              <a:gd name="connsiteY18" fmla="*/ 3738960 h 3885853"/>
              <a:gd name="connsiteX19" fmla="*/ 417467 w 5065355"/>
              <a:gd name="connsiteY19" fmla="*/ 3743134 h 3885853"/>
              <a:gd name="connsiteX20" fmla="*/ 47039 w 5065355"/>
              <a:gd name="connsiteY20" fmla="*/ 3447046 h 3885853"/>
              <a:gd name="connsiteX21" fmla="*/ 38763 w 5065355"/>
              <a:gd name="connsiteY21" fmla="*/ 3414896 h 3885853"/>
              <a:gd name="connsiteX22" fmla="*/ 28376 w 5065355"/>
              <a:gd name="connsiteY22" fmla="*/ 3388641 h 3885853"/>
              <a:gd name="connsiteX23" fmla="*/ 14642 w 5065355"/>
              <a:gd name="connsiteY23" fmla="*/ 2681940 h 3885853"/>
              <a:gd name="connsiteX24" fmla="*/ 141525 w 5065355"/>
              <a:gd name="connsiteY24" fmla="*/ 1290513 h 3885853"/>
              <a:gd name="connsiteX25" fmla="*/ 968842 w 5065355"/>
              <a:gd name="connsiteY25" fmla="*/ 590018 h 3885853"/>
              <a:gd name="connsiteX26" fmla="*/ 986774 w 5065355"/>
              <a:gd name="connsiteY26"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57188 w 5065097"/>
              <a:gd name="connsiteY9" fmla="*/ 3190910 h 3885853"/>
              <a:gd name="connsiteX10" fmla="*/ 5033762 w 5065097"/>
              <a:gd name="connsiteY10" fmla="*/ 3281910 h 3885853"/>
              <a:gd name="connsiteX11" fmla="*/ 4908386 w 5065097"/>
              <a:gd name="connsiteY11" fmla="*/ 3476562 h 3885853"/>
              <a:gd name="connsiteX12" fmla="*/ 4902444 w 5065097"/>
              <a:gd name="connsiteY12" fmla="*/ 3480940 h 3885853"/>
              <a:gd name="connsiteX13" fmla="*/ 4819819 w 5065097"/>
              <a:gd name="connsiteY13" fmla="*/ 3539901 h 3885853"/>
              <a:gd name="connsiteX14" fmla="*/ 4735804 w 5065097"/>
              <a:gd name="connsiteY14" fmla="*/ 3804925 h 3885853"/>
              <a:gd name="connsiteX15" fmla="*/ 4229604 w 5065097"/>
              <a:gd name="connsiteY15" fmla="*/ 3851522 h 3885853"/>
              <a:gd name="connsiteX16" fmla="*/ 904564 w 5065097"/>
              <a:gd name="connsiteY16" fmla="*/ 3793288 h 3885853"/>
              <a:gd name="connsiteX17" fmla="*/ 451805 w 5065097"/>
              <a:gd name="connsiteY17" fmla="*/ 3738960 h 3885853"/>
              <a:gd name="connsiteX18" fmla="*/ 417467 w 5065097"/>
              <a:gd name="connsiteY18" fmla="*/ 3743134 h 3885853"/>
              <a:gd name="connsiteX19" fmla="*/ 47039 w 5065097"/>
              <a:gd name="connsiteY19" fmla="*/ 3447046 h 3885853"/>
              <a:gd name="connsiteX20" fmla="*/ 38763 w 5065097"/>
              <a:gd name="connsiteY20" fmla="*/ 3414896 h 3885853"/>
              <a:gd name="connsiteX21" fmla="*/ 28376 w 5065097"/>
              <a:gd name="connsiteY21" fmla="*/ 3388641 h 3885853"/>
              <a:gd name="connsiteX22" fmla="*/ 14642 w 5065097"/>
              <a:gd name="connsiteY22" fmla="*/ 2681940 h 3885853"/>
              <a:gd name="connsiteX23" fmla="*/ 141525 w 5065097"/>
              <a:gd name="connsiteY23" fmla="*/ 1290513 h 3885853"/>
              <a:gd name="connsiteX24" fmla="*/ 968842 w 5065097"/>
              <a:gd name="connsiteY24" fmla="*/ 590018 h 3885853"/>
              <a:gd name="connsiteX25" fmla="*/ 986774 w 5065097"/>
              <a:gd name="connsiteY25"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58773 w 5065097"/>
              <a:gd name="connsiteY8" fmla="*/ 3171941 h 3885853"/>
              <a:gd name="connsiteX9" fmla="*/ 5033762 w 5065097"/>
              <a:gd name="connsiteY9" fmla="*/ 3281910 h 3885853"/>
              <a:gd name="connsiteX10" fmla="*/ 4908386 w 5065097"/>
              <a:gd name="connsiteY10" fmla="*/ 3476562 h 3885853"/>
              <a:gd name="connsiteX11" fmla="*/ 4902444 w 5065097"/>
              <a:gd name="connsiteY11" fmla="*/ 3480940 h 3885853"/>
              <a:gd name="connsiteX12" fmla="*/ 4819819 w 5065097"/>
              <a:gd name="connsiteY12" fmla="*/ 3539901 h 3885853"/>
              <a:gd name="connsiteX13" fmla="*/ 4735804 w 5065097"/>
              <a:gd name="connsiteY13" fmla="*/ 3804925 h 3885853"/>
              <a:gd name="connsiteX14" fmla="*/ 4229604 w 5065097"/>
              <a:gd name="connsiteY14" fmla="*/ 3851522 h 3885853"/>
              <a:gd name="connsiteX15" fmla="*/ 904564 w 5065097"/>
              <a:gd name="connsiteY15" fmla="*/ 3793288 h 3885853"/>
              <a:gd name="connsiteX16" fmla="*/ 451805 w 5065097"/>
              <a:gd name="connsiteY16" fmla="*/ 3738960 h 3885853"/>
              <a:gd name="connsiteX17" fmla="*/ 417467 w 5065097"/>
              <a:gd name="connsiteY17" fmla="*/ 3743134 h 3885853"/>
              <a:gd name="connsiteX18" fmla="*/ 47039 w 5065097"/>
              <a:gd name="connsiteY18" fmla="*/ 3447046 h 3885853"/>
              <a:gd name="connsiteX19" fmla="*/ 38763 w 5065097"/>
              <a:gd name="connsiteY19" fmla="*/ 3414896 h 3885853"/>
              <a:gd name="connsiteX20" fmla="*/ 28376 w 5065097"/>
              <a:gd name="connsiteY20" fmla="*/ 3388641 h 3885853"/>
              <a:gd name="connsiteX21" fmla="*/ 14642 w 5065097"/>
              <a:gd name="connsiteY21" fmla="*/ 2681940 h 3885853"/>
              <a:gd name="connsiteX22" fmla="*/ 141525 w 5065097"/>
              <a:gd name="connsiteY22" fmla="*/ 1290513 h 3885853"/>
              <a:gd name="connsiteX23" fmla="*/ 968842 w 5065097"/>
              <a:gd name="connsiteY23" fmla="*/ 590018 h 3885853"/>
              <a:gd name="connsiteX24" fmla="*/ 986774 w 5065097"/>
              <a:gd name="connsiteY24"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902444 w 5065097"/>
              <a:gd name="connsiteY10" fmla="*/ 3480940 h 3885853"/>
              <a:gd name="connsiteX11" fmla="*/ 4819819 w 5065097"/>
              <a:gd name="connsiteY11" fmla="*/ 3539901 h 3885853"/>
              <a:gd name="connsiteX12" fmla="*/ 4735804 w 5065097"/>
              <a:gd name="connsiteY12" fmla="*/ 3804925 h 3885853"/>
              <a:gd name="connsiteX13" fmla="*/ 4229604 w 5065097"/>
              <a:gd name="connsiteY13" fmla="*/ 3851522 h 3885853"/>
              <a:gd name="connsiteX14" fmla="*/ 904564 w 5065097"/>
              <a:gd name="connsiteY14" fmla="*/ 3793288 h 3885853"/>
              <a:gd name="connsiteX15" fmla="*/ 451805 w 5065097"/>
              <a:gd name="connsiteY15" fmla="*/ 3738960 h 3885853"/>
              <a:gd name="connsiteX16" fmla="*/ 417467 w 5065097"/>
              <a:gd name="connsiteY16" fmla="*/ 3743134 h 3885853"/>
              <a:gd name="connsiteX17" fmla="*/ 47039 w 5065097"/>
              <a:gd name="connsiteY17" fmla="*/ 3447046 h 3885853"/>
              <a:gd name="connsiteX18" fmla="*/ 38763 w 5065097"/>
              <a:gd name="connsiteY18" fmla="*/ 3414896 h 3885853"/>
              <a:gd name="connsiteX19" fmla="*/ 28376 w 5065097"/>
              <a:gd name="connsiteY19" fmla="*/ 3388641 h 3885853"/>
              <a:gd name="connsiteX20" fmla="*/ 14642 w 5065097"/>
              <a:gd name="connsiteY20" fmla="*/ 2681940 h 3885853"/>
              <a:gd name="connsiteX21" fmla="*/ 141525 w 5065097"/>
              <a:gd name="connsiteY21" fmla="*/ 1290513 h 3885853"/>
              <a:gd name="connsiteX22" fmla="*/ 968842 w 5065097"/>
              <a:gd name="connsiteY22" fmla="*/ 590018 h 3885853"/>
              <a:gd name="connsiteX23" fmla="*/ 986774 w 5065097"/>
              <a:gd name="connsiteY23" fmla="*/ 0 h 3885853"/>
              <a:gd name="connsiteX0" fmla="*/ 986774 w 5065097"/>
              <a:gd name="connsiteY0" fmla="*/ 0 h 3885853"/>
              <a:gd name="connsiteX1" fmla="*/ 1598492 w 5065097"/>
              <a:gd name="connsiteY1" fmla="*/ 571743 h 3885853"/>
              <a:gd name="connsiteX2" fmla="*/ 4623587 w 5065097"/>
              <a:gd name="connsiteY2" fmla="*/ 815032 h 3885853"/>
              <a:gd name="connsiteX3" fmla="*/ 5045794 w 5065097"/>
              <a:gd name="connsiteY3" fmla="*/ 2583837 h 3885853"/>
              <a:gd name="connsiteX4" fmla="*/ 5065097 w 5065097"/>
              <a:gd name="connsiteY4" fmla="*/ 3007422 h 3885853"/>
              <a:gd name="connsiteX5" fmla="*/ 5064540 w 5065097"/>
              <a:gd name="connsiteY5" fmla="*/ 3083457 h 3885853"/>
              <a:gd name="connsiteX6" fmla="*/ 5059336 w 5065097"/>
              <a:gd name="connsiteY6" fmla="*/ 3165214 h 3885853"/>
              <a:gd name="connsiteX7" fmla="*/ 5058896 w 5065097"/>
              <a:gd name="connsiteY7" fmla="*/ 3171406 h 3885853"/>
              <a:gd name="connsiteX8" fmla="*/ 5033762 w 5065097"/>
              <a:gd name="connsiteY8" fmla="*/ 3281910 h 3885853"/>
              <a:gd name="connsiteX9" fmla="*/ 4908386 w 5065097"/>
              <a:gd name="connsiteY9" fmla="*/ 3476562 h 3885853"/>
              <a:gd name="connsiteX10" fmla="*/ 4819819 w 5065097"/>
              <a:gd name="connsiteY10" fmla="*/ 3539901 h 3885853"/>
              <a:gd name="connsiteX11" fmla="*/ 4735804 w 5065097"/>
              <a:gd name="connsiteY11" fmla="*/ 3804925 h 3885853"/>
              <a:gd name="connsiteX12" fmla="*/ 4229604 w 5065097"/>
              <a:gd name="connsiteY12" fmla="*/ 3851522 h 3885853"/>
              <a:gd name="connsiteX13" fmla="*/ 904564 w 5065097"/>
              <a:gd name="connsiteY13" fmla="*/ 3793288 h 3885853"/>
              <a:gd name="connsiteX14" fmla="*/ 451805 w 5065097"/>
              <a:gd name="connsiteY14" fmla="*/ 3738960 h 3885853"/>
              <a:gd name="connsiteX15" fmla="*/ 417467 w 5065097"/>
              <a:gd name="connsiteY15" fmla="*/ 3743134 h 3885853"/>
              <a:gd name="connsiteX16" fmla="*/ 47039 w 5065097"/>
              <a:gd name="connsiteY16" fmla="*/ 3447046 h 3885853"/>
              <a:gd name="connsiteX17" fmla="*/ 38763 w 5065097"/>
              <a:gd name="connsiteY17" fmla="*/ 3414896 h 3885853"/>
              <a:gd name="connsiteX18" fmla="*/ 28376 w 5065097"/>
              <a:gd name="connsiteY18" fmla="*/ 3388641 h 3885853"/>
              <a:gd name="connsiteX19" fmla="*/ 14642 w 5065097"/>
              <a:gd name="connsiteY19" fmla="*/ 2681940 h 3885853"/>
              <a:gd name="connsiteX20" fmla="*/ 141525 w 5065097"/>
              <a:gd name="connsiteY20" fmla="*/ 1290513 h 3885853"/>
              <a:gd name="connsiteX21" fmla="*/ 968842 w 5065097"/>
              <a:gd name="connsiteY21" fmla="*/ 590018 h 3885853"/>
              <a:gd name="connsiteX22" fmla="*/ 986774 w 5065097"/>
              <a:gd name="connsiteY22"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819819 w 5065543"/>
              <a:gd name="connsiteY9" fmla="*/ 3539901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08386 w 5065543"/>
              <a:gd name="connsiteY8" fmla="*/ 3476562 h 3885853"/>
              <a:gd name="connsiteX9" fmla="*/ 4993239 w 5065543"/>
              <a:gd name="connsiteY9" fmla="*/ 3784266 h 3885853"/>
              <a:gd name="connsiteX10" fmla="*/ 4735804 w 5065543"/>
              <a:gd name="connsiteY10" fmla="*/ 3804925 h 3885853"/>
              <a:gd name="connsiteX11" fmla="*/ 4229604 w 5065543"/>
              <a:gd name="connsiteY11" fmla="*/ 3851522 h 3885853"/>
              <a:gd name="connsiteX12" fmla="*/ 904564 w 5065543"/>
              <a:gd name="connsiteY12" fmla="*/ 3793288 h 3885853"/>
              <a:gd name="connsiteX13" fmla="*/ 451805 w 5065543"/>
              <a:gd name="connsiteY13" fmla="*/ 3738960 h 3885853"/>
              <a:gd name="connsiteX14" fmla="*/ 417467 w 5065543"/>
              <a:gd name="connsiteY14" fmla="*/ 3743134 h 3885853"/>
              <a:gd name="connsiteX15" fmla="*/ 47039 w 5065543"/>
              <a:gd name="connsiteY15" fmla="*/ 3447046 h 3885853"/>
              <a:gd name="connsiteX16" fmla="*/ 38763 w 5065543"/>
              <a:gd name="connsiteY16" fmla="*/ 3414896 h 3885853"/>
              <a:gd name="connsiteX17" fmla="*/ 28376 w 5065543"/>
              <a:gd name="connsiteY17" fmla="*/ 3388641 h 3885853"/>
              <a:gd name="connsiteX18" fmla="*/ 14642 w 5065543"/>
              <a:gd name="connsiteY18" fmla="*/ 2681940 h 3885853"/>
              <a:gd name="connsiteX19" fmla="*/ 141525 w 5065543"/>
              <a:gd name="connsiteY19" fmla="*/ 1290513 h 3885853"/>
              <a:gd name="connsiteX20" fmla="*/ 968842 w 5065543"/>
              <a:gd name="connsiteY20" fmla="*/ 590018 h 3885853"/>
              <a:gd name="connsiteX21" fmla="*/ 986774 w 5065543"/>
              <a:gd name="connsiteY21"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735804 w 5065543"/>
              <a:gd name="connsiteY9" fmla="*/ 3804925 h 3885853"/>
              <a:gd name="connsiteX10" fmla="*/ 4229604 w 5065543"/>
              <a:gd name="connsiteY10" fmla="*/ 3851522 h 3885853"/>
              <a:gd name="connsiteX11" fmla="*/ 904564 w 5065543"/>
              <a:gd name="connsiteY11" fmla="*/ 3793288 h 3885853"/>
              <a:gd name="connsiteX12" fmla="*/ 451805 w 5065543"/>
              <a:gd name="connsiteY12" fmla="*/ 3738960 h 3885853"/>
              <a:gd name="connsiteX13" fmla="*/ 417467 w 5065543"/>
              <a:gd name="connsiteY13" fmla="*/ 3743134 h 3885853"/>
              <a:gd name="connsiteX14" fmla="*/ 47039 w 5065543"/>
              <a:gd name="connsiteY14" fmla="*/ 3447046 h 3885853"/>
              <a:gd name="connsiteX15" fmla="*/ 38763 w 5065543"/>
              <a:gd name="connsiteY15" fmla="*/ 3414896 h 3885853"/>
              <a:gd name="connsiteX16" fmla="*/ 28376 w 5065543"/>
              <a:gd name="connsiteY16" fmla="*/ 3388641 h 3885853"/>
              <a:gd name="connsiteX17" fmla="*/ 14642 w 5065543"/>
              <a:gd name="connsiteY17" fmla="*/ 2681940 h 3885853"/>
              <a:gd name="connsiteX18" fmla="*/ 141525 w 5065543"/>
              <a:gd name="connsiteY18" fmla="*/ 1290513 h 3885853"/>
              <a:gd name="connsiteX19" fmla="*/ 968842 w 5065543"/>
              <a:gd name="connsiteY19" fmla="*/ 590018 h 3885853"/>
              <a:gd name="connsiteX20" fmla="*/ 986774 w 5065543"/>
              <a:gd name="connsiteY20"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5033762 w 5065543"/>
              <a:gd name="connsiteY7" fmla="*/ 3281910 h 3885853"/>
              <a:gd name="connsiteX8" fmla="*/ 4993239 w 5065543"/>
              <a:gd name="connsiteY8" fmla="*/ 3784266 h 3885853"/>
              <a:gd name="connsiteX9" fmla="*/ 4229604 w 5065543"/>
              <a:gd name="connsiteY9" fmla="*/ 3851522 h 3885853"/>
              <a:gd name="connsiteX10" fmla="*/ 904564 w 5065543"/>
              <a:gd name="connsiteY10" fmla="*/ 3793288 h 3885853"/>
              <a:gd name="connsiteX11" fmla="*/ 451805 w 5065543"/>
              <a:gd name="connsiteY11" fmla="*/ 3738960 h 3885853"/>
              <a:gd name="connsiteX12" fmla="*/ 417467 w 5065543"/>
              <a:gd name="connsiteY12" fmla="*/ 3743134 h 3885853"/>
              <a:gd name="connsiteX13" fmla="*/ 47039 w 5065543"/>
              <a:gd name="connsiteY13" fmla="*/ 3447046 h 3885853"/>
              <a:gd name="connsiteX14" fmla="*/ 38763 w 5065543"/>
              <a:gd name="connsiteY14" fmla="*/ 3414896 h 3885853"/>
              <a:gd name="connsiteX15" fmla="*/ 28376 w 5065543"/>
              <a:gd name="connsiteY15" fmla="*/ 3388641 h 3885853"/>
              <a:gd name="connsiteX16" fmla="*/ 14642 w 5065543"/>
              <a:gd name="connsiteY16" fmla="*/ 2681940 h 3885853"/>
              <a:gd name="connsiteX17" fmla="*/ 141525 w 5065543"/>
              <a:gd name="connsiteY17" fmla="*/ 1290513 h 3885853"/>
              <a:gd name="connsiteX18" fmla="*/ 968842 w 5065543"/>
              <a:gd name="connsiteY18" fmla="*/ 590018 h 3885853"/>
              <a:gd name="connsiteX19" fmla="*/ 986774 w 5065543"/>
              <a:gd name="connsiteY19" fmla="*/ 0 h 3885853"/>
              <a:gd name="connsiteX0" fmla="*/ 986774 w 5065543"/>
              <a:gd name="connsiteY0" fmla="*/ 0 h 3885853"/>
              <a:gd name="connsiteX1" fmla="*/ 1598492 w 5065543"/>
              <a:gd name="connsiteY1" fmla="*/ 571743 h 3885853"/>
              <a:gd name="connsiteX2" fmla="*/ 4623587 w 5065543"/>
              <a:gd name="connsiteY2" fmla="*/ 815032 h 3885853"/>
              <a:gd name="connsiteX3" fmla="*/ 5045794 w 5065543"/>
              <a:gd name="connsiteY3" fmla="*/ 2583837 h 3885853"/>
              <a:gd name="connsiteX4" fmla="*/ 5065097 w 5065543"/>
              <a:gd name="connsiteY4" fmla="*/ 3007422 h 3885853"/>
              <a:gd name="connsiteX5" fmla="*/ 5059336 w 5065543"/>
              <a:gd name="connsiteY5" fmla="*/ 3165214 h 3885853"/>
              <a:gd name="connsiteX6" fmla="*/ 5058896 w 5065543"/>
              <a:gd name="connsiteY6" fmla="*/ 3171406 h 3885853"/>
              <a:gd name="connsiteX7" fmla="*/ 4993239 w 5065543"/>
              <a:gd name="connsiteY7" fmla="*/ 3784266 h 3885853"/>
              <a:gd name="connsiteX8" fmla="*/ 4229604 w 5065543"/>
              <a:gd name="connsiteY8" fmla="*/ 3851522 h 3885853"/>
              <a:gd name="connsiteX9" fmla="*/ 904564 w 5065543"/>
              <a:gd name="connsiteY9" fmla="*/ 3793288 h 3885853"/>
              <a:gd name="connsiteX10" fmla="*/ 451805 w 5065543"/>
              <a:gd name="connsiteY10" fmla="*/ 3738960 h 3885853"/>
              <a:gd name="connsiteX11" fmla="*/ 417467 w 5065543"/>
              <a:gd name="connsiteY11" fmla="*/ 3743134 h 3885853"/>
              <a:gd name="connsiteX12" fmla="*/ 47039 w 5065543"/>
              <a:gd name="connsiteY12" fmla="*/ 3447046 h 3885853"/>
              <a:gd name="connsiteX13" fmla="*/ 38763 w 5065543"/>
              <a:gd name="connsiteY13" fmla="*/ 3414896 h 3885853"/>
              <a:gd name="connsiteX14" fmla="*/ 28376 w 5065543"/>
              <a:gd name="connsiteY14" fmla="*/ 3388641 h 3885853"/>
              <a:gd name="connsiteX15" fmla="*/ 14642 w 5065543"/>
              <a:gd name="connsiteY15" fmla="*/ 2681940 h 3885853"/>
              <a:gd name="connsiteX16" fmla="*/ 141525 w 5065543"/>
              <a:gd name="connsiteY16" fmla="*/ 1290513 h 3885853"/>
              <a:gd name="connsiteX17" fmla="*/ 968842 w 5065543"/>
              <a:gd name="connsiteY17" fmla="*/ 590018 h 3885853"/>
              <a:gd name="connsiteX18" fmla="*/ 986774 w 5065543"/>
              <a:gd name="connsiteY18" fmla="*/ 0 h 3885853"/>
              <a:gd name="connsiteX0" fmla="*/ 986774 w 5073884"/>
              <a:gd name="connsiteY0" fmla="*/ 0 h 3885853"/>
              <a:gd name="connsiteX1" fmla="*/ 1598492 w 5073884"/>
              <a:gd name="connsiteY1" fmla="*/ 571743 h 3885853"/>
              <a:gd name="connsiteX2" fmla="*/ 4623587 w 5073884"/>
              <a:gd name="connsiteY2" fmla="*/ 815032 h 3885853"/>
              <a:gd name="connsiteX3" fmla="*/ 5045794 w 5073884"/>
              <a:gd name="connsiteY3" fmla="*/ 2583837 h 3885853"/>
              <a:gd name="connsiteX4" fmla="*/ 5065097 w 5073884"/>
              <a:gd name="connsiteY4" fmla="*/ 3007422 h 3885853"/>
              <a:gd name="connsiteX5" fmla="*/ 5059336 w 5073884"/>
              <a:gd name="connsiteY5" fmla="*/ 3165214 h 3885853"/>
              <a:gd name="connsiteX6" fmla="*/ 4993239 w 5073884"/>
              <a:gd name="connsiteY6" fmla="*/ 3784266 h 3885853"/>
              <a:gd name="connsiteX7" fmla="*/ 4229604 w 5073884"/>
              <a:gd name="connsiteY7" fmla="*/ 3851522 h 3885853"/>
              <a:gd name="connsiteX8" fmla="*/ 904564 w 5073884"/>
              <a:gd name="connsiteY8" fmla="*/ 3793288 h 3885853"/>
              <a:gd name="connsiteX9" fmla="*/ 451805 w 5073884"/>
              <a:gd name="connsiteY9" fmla="*/ 3738960 h 3885853"/>
              <a:gd name="connsiteX10" fmla="*/ 417467 w 5073884"/>
              <a:gd name="connsiteY10" fmla="*/ 3743134 h 3885853"/>
              <a:gd name="connsiteX11" fmla="*/ 47039 w 5073884"/>
              <a:gd name="connsiteY11" fmla="*/ 3447046 h 3885853"/>
              <a:gd name="connsiteX12" fmla="*/ 38763 w 5073884"/>
              <a:gd name="connsiteY12" fmla="*/ 3414896 h 3885853"/>
              <a:gd name="connsiteX13" fmla="*/ 28376 w 5073884"/>
              <a:gd name="connsiteY13" fmla="*/ 3388641 h 3885853"/>
              <a:gd name="connsiteX14" fmla="*/ 14642 w 5073884"/>
              <a:gd name="connsiteY14" fmla="*/ 2681940 h 3885853"/>
              <a:gd name="connsiteX15" fmla="*/ 141525 w 5073884"/>
              <a:gd name="connsiteY15" fmla="*/ 1290513 h 3885853"/>
              <a:gd name="connsiteX16" fmla="*/ 968842 w 5073884"/>
              <a:gd name="connsiteY16" fmla="*/ 590018 h 3885853"/>
              <a:gd name="connsiteX17" fmla="*/ 986774 w 5073884"/>
              <a:gd name="connsiteY17" fmla="*/ 0 h 3885853"/>
              <a:gd name="connsiteX0" fmla="*/ 986774 w 5078114"/>
              <a:gd name="connsiteY0" fmla="*/ 0 h 3885853"/>
              <a:gd name="connsiteX1" fmla="*/ 1598492 w 5078114"/>
              <a:gd name="connsiteY1" fmla="*/ 571743 h 3885853"/>
              <a:gd name="connsiteX2" fmla="*/ 4623587 w 5078114"/>
              <a:gd name="connsiteY2" fmla="*/ 815032 h 3885853"/>
              <a:gd name="connsiteX3" fmla="*/ 5045794 w 5078114"/>
              <a:gd name="connsiteY3" fmla="*/ 2583837 h 3885853"/>
              <a:gd name="connsiteX4" fmla="*/ 5065097 w 5078114"/>
              <a:gd name="connsiteY4" fmla="*/ 3007422 h 3885853"/>
              <a:gd name="connsiteX5" fmla="*/ 4993239 w 5078114"/>
              <a:gd name="connsiteY5" fmla="*/ 3784266 h 3885853"/>
              <a:gd name="connsiteX6" fmla="*/ 4229604 w 5078114"/>
              <a:gd name="connsiteY6" fmla="*/ 3851522 h 3885853"/>
              <a:gd name="connsiteX7" fmla="*/ 904564 w 5078114"/>
              <a:gd name="connsiteY7" fmla="*/ 3793288 h 3885853"/>
              <a:gd name="connsiteX8" fmla="*/ 451805 w 5078114"/>
              <a:gd name="connsiteY8" fmla="*/ 3738960 h 3885853"/>
              <a:gd name="connsiteX9" fmla="*/ 417467 w 5078114"/>
              <a:gd name="connsiteY9" fmla="*/ 3743134 h 3885853"/>
              <a:gd name="connsiteX10" fmla="*/ 47039 w 5078114"/>
              <a:gd name="connsiteY10" fmla="*/ 3447046 h 3885853"/>
              <a:gd name="connsiteX11" fmla="*/ 38763 w 5078114"/>
              <a:gd name="connsiteY11" fmla="*/ 3414896 h 3885853"/>
              <a:gd name="connsiteX12" fmla="*/ 28376 w 5078114"/>
              <a:gd name="connsiteY12" fmla="*/ 3388641 h 3885853"/>
              <a:gd name="connsiteX13" fmla="*/ 14642 w 5078114"/>
              <a:gd name="connsiteY13" fmla="*/ 2681940 h 3885853"/>
              <a:gd name="connsiteX14" fmla="*/ 141525 w 5078114"/>
              <a:gd name="connsiteY14" fmla="*/ 1290513 h 3885853"/>
              <a:gd name="connsiteX15" fmla="*/ 968842 w 5078114"/>
              <a:gd name="connsiteY15" fmla="*/ 590018 h 3885853"/>
              <a:gd name="connsiteX16" fmla="*/ 986774 w 5078114"/>
              <a:gd name="connsiteY16" fmla="*/ 0 h 3885853"/>
              <a:gd name="connsiteX0" fmla="*/ 986774 w 5094085"/>
              <a:gd name="connsiteY0" fmla="*/ 0 h 3885853"/>
              <a:gd name="connsiteX1" fmla="*/ 1598492 w 5094085"/>
              <a:gd name="connsiteY1" fmla="*/ 571743 h 3885853"/>
              <a:gd name="connsiteX2" fmla="*/ 4623587 w 5094085"/>
              <a:gd name="connsiteY2" fmla="*/ 815032 h 3885853"/>
              <a:gd name="connsiteX3" fmla="*/ 5045794 w 5094085"/>
              <a:gd name="connsiteY3" fmla="*/ 2583837 h 3885853"/>
              <a:gd name="connsiteX4" fmla="*/ 4993239 w 5094085"/>
              <a:gd name="connsiteY4" fmla="*/ 3784266 h 3885853"/>
              <a:gd name="connsiteX5" fmla="*/ 4229604 w 5094085"/>
              <a:gd name="connsiteY5" fmla="*/ 3851522 h 3885853"/>
              <a:gd name="connsiteX6" fmla="*/ 904564 w 5094085"/>
              <a:gd name="connsiteY6" fmla="*/ 3793288 h 3885853"/>
              <a:gd name="connsiteX7" fmla="*/ 451805 w 5094085"/>
              <a:gd name="connsiteY7" fmla="*/ 3738960 h 3885853"/>
              <a:gd name="connsiteX8" fmla="*/ 417467 w 5094085"/>
              <a:gd name="connsiteY8" fmla="*/ 3743134 h 3885853"/>
              <a:gd name="connsiteX9" fmla="*/ 47039 w 5094085"/>
              <a:gd name="connsiteY9" fmla="*/ 3447046 h 3885853"/>
              <a:gd name="connsiteX10" fmla="*/ 38763 w 5094085"/>
              <a:gd name="connsiteY10" fmla="*/ 3414896 h 3885853"/>
              <a:gd name="connsiteX11" fmla="*/ 28376 w 5094085"/>
              <a:gd name="connsiteY11" fmla="*/ 3388641 h 3885853"/>
              <a:gd name="connsiteX12" fmla="*/ 14642 w 5094085"/>
              <a:gd name="connsiteY12" fmla="*/ 2681940 h 3885853"/>
              <a:gd name="connsiteX13" fmla="*/ 141525 w 5094085"/>
              <a:gd name="connsiteY13" fmla="*/ 1290513 h 3885853"/>
              <a:gd name="connsiteX14" fmla="*/ 968842 w 5094085"/>
              <a:gd name="connsiteY14" fmla="*/ 590018 h 3885853"/>
              <a:gd name="connsiteX15" fmla="*/ 986774 w 5094085"/>
              <a:gd name="connsiteY15" fmla="*/ 0 h 3885853"/>
              <a:gd name="connsiteX0" fmla="*/ 986774 w 5062386"/>
              <a:gd name="connsiteY0" fmla="*/ 0 h 3895361"/>
              <a:gd name="connsiteX1" fmla="*/ 1598492 w 5062386"/>
              <a:gd name="connsiteY1" fmla="*/ 571743 h 3895361"/>
              <a:gd name="connsiteX2" fmla="*/ 4623587 w 5062386"/>
              <a:gd name="connsiteY2" fmla="*/ 815032 h 3895361"/>
              <a:gd name="connsiteX3" fmla="*/ 5045794 w 5062386"/>
              <a:gd name="connsiteY3" fmla="*/ 2583837 h 3895361"/>
              <a:gd name="connsiteX4" fmla="*/ 4851350 w 5062386"/>
              <a:gd name="connsiteY4" fmla="*/ 3634494 h 3895361"/>
              <a:gd name="connsiteX5" fmla="*/ 4229604 w 5062386"/>
              <a:gd name="connsiteY5" fmla="*/ 3851522 h 3895361"/>
              <a:gd name="connsiteX6" fmla="*/ 904564 w 5062386"/>
              <a:gd name="connsiteY6" fmla="*/ 3793288 h 3895361"/>
              <a:gd name="connsiteX7" fmla="*/ 451805 w 5062386"/>
              <a:gd name="connsiteY7" fmla="*/ 3738960 h 3895361"/>
              <a:gd name="connsiteX8" fmla="*/ 417467 w 5062386"/>
              <a:gd name="connsiteY8" fmla="*/ 3743134 h 3895361"/>
              <a:gd name="connsiteX9" fmla="*/ 47039 w 5062386"/>
              <a:gd name="connsiteY9" fmla="*/ 3447046 h 3895361"/>
              <a:gd name="connsiteX10" fmla="*/ 38763 w 5062386"/>
              <a:gd name="connsiteY10" fmla="*/ 3414896 h 3895361"/>
              <a:gd name="connsiteX11" fmla="*/ 28376 w 5062386"/>
              <a:gd name="connsiteY11" fmla="*/ 3388641 h 3895361"/>
              <a:gd name="connsiteX12" fmla="*/ 14642 w 5062386"/>
              <a:gd name="connsiteY12" fmla="*/ 2681940 h 3895361"/>
              <a:gd name="connsiteX13" fmla="*/ 141525 w 5062386"/>
              <a:gd name="connsiteY13" fmla="*/ 1290513 h 3895361"/>
              <a:gd name="connsiteX14" fmla="*/ 968842 w 5062386"/>
              <a:gd name="connsiteY14" fmla="*/ 590018 h 3895361"/>
              <a:gd name="connsiteX15" fmla="*/ 986774 w 5062386"/>
              <a:gd name="connsiteY15" fmla="*/ 0 h 3895361"/>
              <a:gd name="connsiteX0" fmla="*/ 986774 w 5051609"/>
              <a:gd name="connsiteY0" fmla="*/ 0 h 3895361"/>
              <a:gd name="connsiteX1" fmla="*/ 1598492 w 5051609"/>
              <a:gd name="connsiteY1" fmla="*/ 571743 h 3895361"/>
              <a:gd name="connsiteX2" fmla="*/ 4623587 w 5051609"/>
              <a:gd name="connsiteY2" fmla="*/ 815032 h 3895361"/>
              <a:gd name="connsiteX3" fmla="*/ 5045794 w 5051609"/>
              <a:gd name="connsiteY3" fmla="*/ 2583837 h 3895361"/>
              <a:gd name="connsiteX4" fmla="*/ 4851350 w 5051609"/>
              <a:gd name="connsiteY4" fmla="*/ 3634494 h 3895361"/>
              <a:gd name="connsiteX5" fmla="*/ 4229604 w 5051609"/>
              <a:gd name="connsiteY5" fmla="*/ 3851522 h 3895361"/>
              <a:gd name="connsiteX6" fmla="*/ 904564 w 5051609"/>
              <a:gd name="connsiteY6" fmla="*/ 3793288 h 3895361"/>
              <a:gd name="connsiteX7" fmla="*/ 451805 w 5051609"/>
              <a:gd name="connsiteY7" fmla="*/ 3738960 h 3895361"/>
              <a:gd name="connsiteX8" fmla="*/ 417467 w 5051609"/>
              <a:gd name="connsiteY8" fmla="*/ 3743134 h 3895361"/>
              <a:gd name="connsiteX9" fmla="*/ 47039 w 5051609"/>
              <a:gd name="connsiteY9" fmla="*/ 3447046 h 3895361"/>
              <a:gd name="connsiteX10" fmla="*/ 38763 w 5051609"/>
              <a:gd name="connsiteY10" fmla="*/ 3414896 h 3895361"/>
              <a:gd name="connsiteX11" fmla="*/ 28376 w 5051609"/>
              <a:gd name="connsiteY11" fmla="*/ 3388641 h 3895361"/>
              <a:gd name="connsiteX12" fmla="*/ 14642 w 5051609"/>
              <a:gd name="connsiteY12" fmla="*/ 2681940 h 3895361"/>
              <a:gd name="connsiteX13" fmla="*/ 141525 w 5051609"/>
              <a:gd name="connsiteY13" fmla="*/ 1290513 h 3895361"/>
              <a:gd name="connsiteX14" fmla="*/ 968842 w 5051609"/>
              <a:gd name="connsiteY14" fmla="*/ 590018 h 3895361"/>
              <a:gd name="connsiteX15" fmla="*/ 986774 w 5051609"/>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895361"/>
              <a:gd name="connsiteX1" fmla="*/ 1598492 w 5100973"/>
              <a:gd name="connsiteY1" fmla="*/ 571743 h 3895361"/>
              <a:gd name="connsiteX2" fmla="*/ 4623587 w 5100973"/>
              <a:gd name="connsiteY2" fmla="*/ 815032 h 3895361"/>
              <a:gd name="connsiteX3" fmla="*/ 5100973 w 5100973"/>
              <a:gd name="connsiteY3" fmla="*/ 2118754 h 3895361"/>
              <a:gd name="connsiteX4" fmla="*/ 4851350 w 5100973"/>
              <a:gd name="connsiteY4" fmla="*/ 3634494 h 3895361"/>
              <a:gd name="connsiteX5" fmla="*/ 4229604 w 5100973"/>
              <a:gd name="connsiteY5" fmla="*/ 3851522 h 3895361"/>
              <a:gd name="connsiteX6" fmla="*/ 904564 w 5100973"/>
              <a:gd name="connsiteY6" fmla="*/ 3793288 h 3895361"/>
              <a:gd name="connsiteX7" fmla="*/ 451805 w 5100973"/>
              <a:gd name="connsiteY7" fmla="*/ 3738960 h 3895361"/>
              <a:gd name="connsiteX8" fmla="*/ 417467 w 5100973"/>
              <a:gd name="connsiteY8" fmla="*/ 3743134 h 3895361"/>
              <a:gd name="connsiteX9" fmla="*/ 47039 w 5100973"/>
              <a:gd name="connsiteY9" fmla="*/ 3447046 h 3895361"/>
              <a:gd name="connsiteX10" fmla="*/ 38763 w 5100973"/>
              <a:gd name="connsiteY10" fmla="*/ 3414896 h 3895361"/>
              <a:gd name="connsiteX11" fmla="*/ 28376 w 5100973"/>
              <a:gd name="connsiteY11" fmla="*/ 3388641 h 3895361"/>
              <a:gd name="connsiteX12" fmla="*/ 14642 w 5100973"/>
              <a:gd name="connsiteY12" fmla="*/ 2681940 h 3895361"/>
              <a:gd name="connsiteX13" fmla="*/ 141525 w 5100973"/>
              <a:gd name="connsiteY13" fmla="*/ 1290513 h 3895361"/>
              <a:gd name="connsiteX14" fmla="*/ 968842 w 5100973"/>
              <a:gd name="connsiteY14" fmla="*/ 590018 h 3895361"/>
              <a:gd name="connsiteX15" fmla="*/ 986774 w 5100973"/>
              <a:gd name="connsiteY15" fmla="*/ 0 h 389536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3992101"/>
              <a:gd name="connsiteX1" fmla="*/ 1598492 w 5100973"/>
              <a:gd name="connsiteY1" fmla="*/ 571743 h 3992101"/>
              <a:gd name="connsiteX2" fmla="*/ 4623587 w 5100973"/>
              <a:gd name="connsiteY2" fmla="*/ 815032 h 3992101"/>
              <a:gd name="connsiteX3" fmla="*/ 5100973 w 5100973"/>
              <a:gd name="connsiteY3" fmla="*/ 2118754 h 3992101"/>
              <a:gd name="connsiteX4" fmla="*/ 4851350 w 5100973"/>
              <a:gd name="connsiteY4" fmla="*/ 3634494 h 3992101"/>
              <a:gd name="connsiteX5" fmla="*/ 3796052 w 5100973"/>
              <a:gd name="connsiteY5" fmla="*/ 3985529 h 3992101"/>
              <a:gd name="connsiteX6" fmla="*/ 904564 w 5100973"/>
              <a:gd name="connsiteY6" fmla="*/ 3793288 h 3992101"/>
              <a:gd name="connsiteX7" fmla="*/ 451805 w 5100973"/>
              <a:gd name="connsiteY7" fmla="*/ 3738960 h 3992101"/>
              <a:gd name="connsiteX8" fmla="*/ 417467 w 5100973"/>
              <a:gd name="connsiteY8" fmla="*/ 3743134 h 3992101"/>
              <a:gd name="connsiteX9" fmla="*/ 47039 w 5100973"/>
              <a:gd name="connsiteY9" fmla="*/ 3447046 h 3992101"/>
              <a:gd name="connsiteX10" fmla="*/ 38763 w 5100973"/>
              <a:gd name="connsiteY10" fmla="*/ 3414896 h 3992101"/>
              <a:gd name="connsiteX11" fmla="*/ 28376 w 5100973"/>
              <a:gd name="connsiteY11" fmla="*/ 3388641 h 3992101"/>
              <a:gd name="connsiteX12" fmla="*/ 14642 w 5100973"/>
              <a:gd name="connsiteY12" fmla="*/ 2681940 h 3992101"/>
              <a:gd name="connsiteX13" fmla="*/ 141525 w 5100973"/>
              <a:gd name="connsiteY13" fmla="*/ 1290513 h 3992101"/>
              <a:gd name="connsiteX14" fmla="*/ 968842 w 5100973"/>
              <a:gd name="connsiteY14" fmla="*/ 590018 h 3992101"/>
              <a:gd name="connsiteX15" fmla="*/ 986774 w 5100973"/>
              <a:gd name="connsiteY15" fmla="*/ 0 h 3992101"/>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17467 w 5100973"/>
              <a:gd name="connsiteY8" fmla="*/ 3743134 h 4001096"/>
              <a:gd name="connsiteX9" fmla="*/ 47039 w 5100973"/>
              <a:gd name="connsiteY9" fmla="*/ 3447046 h 4001096"/>
              <a:gd name="connsiteX10" fmla="*/ 38763 w 5100973"/>
              <a:gd name="connsiteY10" fmla="*/ 3414896 h 4001096"/>
              <a:gd name="connsiteX11" fmla="*/ 28376 w 5100973"/>
              <a:gd name="connsiteY11" fmla="*/ 3388641 h 4001096"/>
              <a:gd name="connsiteX12" fmla="*/ 14642 w 5100973"/>
              <a:gd name="connsiteY12" fmla="*/ 2681940 h 4001096"/>
              <a:gd name="connsiteX13" fmla="*/ 141525 w 5100973"/>
              <a:gd name="connsiteY13" fmla="*/ 1290513 h 4001096"/>
              <a:gd name="connsiteX14" fmla="*/ 968842 w 5100973"/>
              <a:gd name="connsiteY14" fmla="*/ 590018 h 4001096"/>
              <a:gd name="connsiteX15" fmla="*/ 986774 w 5100973"/>
              <a:gd name="connsiteY15" fmla="*/ 0 h 4001096"/>
              <a:gd name="connsiteX0" fmla="*/ 986774 w 5100973"/>
              <a:gd name="connsiteY0" fmla="*/ 0 h 4001096"/>
              <a:gd name="connsiteX1" fmla="*/ 1598492 w 5100973"/>
              <a:gd name="connsiteY1" fmla="*/ 571743 h 4001096"/>
              <a:gd name="connsiteX2" fmla="*/ 4623587 w 5100973"/>
              <a:gd name="connsiteY2" fmla="*/ 815032 h 4001096"/>
              <a:gd name="connsiteX3" fmla="*/ 5100973 w 5100973"/>
              <a:gd name="connsiteY3" fmla="*/ 2118754 h 4001096"/>
              <a:gd name="connsiteX4" fmla="*/ 4851350 w 5100973"/>
              <a:gd name="connsiteY4" fmla="*/ 3634494 h 4001096"/>
              <a:gd name="connsiteX5" fmla="*/ 3796052 w 5100973"/>
              <a:gd name="connsiteY5" fmla="*/ 3985529 h 4001096"/>
              <a:gd name="connsiteX6" fmla="*/ 959744 w 5100973"/>
              <a:gd name="connsiteY6" fmla="*/ 3840584 h 4001096"/>
              <a:gd name="connsiteX7" fmla="*/ 451805 w 5100973"/>
              <a:gd name="connsiteY7" fmla="*/ 3738960 h 4001096"/>
              <a:gd name="connsiteX8" fmla="*/ 47039 w 5100973"/>
              <a:gd name="connsiteY8" fmla="*/ 3447046 h 4001096"/>
              <a:gd name="connsiteX9" fmla="*/ 38763 w 5100973"/>
              <a:gd name="connsiteY9" fmla="*/ 3414896 h 4001096"/>
              <a:gd name="connsiteX10" fmla="*/ 28376 w 5100973"/>
              <a:gd name="connsiteY10" fmla="*/ 3388641 h 4001096"/>
              <a:gd name="connsiteX11" fmla="*/ 14642 w 5100973"/>
              <a:gd name="connsiteY11" fmla="*/ 2681940 h 4001096"/>
              <a:gd name="connsiteX12" fmla="*/ 141525 w 5100973"/>
              <a:gd name="connsiteY12" fmla="*/ 1290513 h 4001096"/>
              <a:gd name="connsiteX13" fmla="*/ 968842 w 5100973"/>
              <a:gd name="connsiteY13" fmla="*/ 590018 h 4001096"/>
              <a:gd name="connsiteX14" fmla="*/ 986774 w 5100973"/>
              <a:gd name="connsiteY14" fmla="*/ 0 h 4001096"/>
              <a:gd name="connsiteX0" fmla="*/ 984626 w 5098825"/>
              <a:gd name="connsiteY0" fmla="*/ 0 h 4001096"/>
              <a:gd name="connsiteX1" fmla="*/ 1596344 w 5098825"/>
              <a:gd name="connsiteY1" fmla="*/ 571743 h 4001096"/>
              <a:gd name="connsiteX2" fmla="*/ 4621439 w 5098825"/>
              <a:gd name="connsiteY2" fmla="*/ 815032 h 4001096"/>
              <a:gd name="connsiteX3" fmla="*/ 5098825 w 5098825"/>
              <a:gd name="connsiteY3" fmla="*/ 2118754 h 4001096"/>
              <a:gd name="connsiteX4" fmla="*/ 4849202 w 5098825"/>
              <a:gd name="connsiteY4" fmla="*/ 3634494 h 4001096"/>
              <a:gd name="connsiteX5" fmla="*/ 3793904 w 5098825"/>
              <a:gd name="connsiteY5" fmla="*/ 3985529 h 4001096"/>
              <a:gd name="connsiteX6" fmla="*/ 957596 w 5098825"/>
              <a:gd name="connsiteY6" fmla="*/ 3840584 h 4001096"/>
              <a:gd name="connsiteX7" fmla="*/ 449657 w 5098825"/>
              <a:gd name="connsiteY7" fmla="*/ 3738960 h 4001096"/>
              <a:gd name="connsiteX8" fmla="*/ 44891 w 5098825"/>
              <a:gd name="connsiteY8" fmla="*/ 3447046 h 4001096"/>
              <a:gd name="connsiteX9" fmla="*/ 36615 w 5098825"/>
              <a:gd name="connsiteY9" fmla="*/ 3414896 h 4001096"/>
              <a:gd name="connsiteX10" fmla="*/ 12494 w 5098825"/>
              <a:gd name="connsiteY10" fmla="*/ 2681940 h 4001096"/>
              <a:gd name="connsiteX11" fmla="*/ 139377 w 5098825"/>
              <a:gd name="connsiteY11" fmla="*/ 1290513 h 4001096"/>
              <a:gd name="connsiteX12" fmla="*/ 966694 w 5098825"/>
              <a:gd name="connsiteY12" fmla="*/ 590018 h 4001096"/>
              <a:gd name="connsiteX13" fmla="*/ 984626 w 5098825"/>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44704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83699 w 5097898"/>
              <a:gd name="connsiteY0" fmla="*/ 0 h 4001096"/>
              <a:gd name="connsiteX1" fmla="*/ 1595417 w 5097898"/>
              <a:gd name="connsiteY1" fmla="*/ 571743 h 4001096"/>
              <a:gd name="connsiteX2" fmla="*/ 4620512 w 5097898"/>
              <a:gd name="connsiteY2" fmla="*/ 815032 h 4001096"/>
              <a:gd name="connsiteX3" fmla="*/ 5097898 w 5097898"/>
              <a:gd name="connsiteY3" fmla="*/ 2118754 h 4001096"/>
              <a:gd name="connsiteX4" fmla="*/ 4848275 w 5097898"/>
              <a:gd name="connsiteY4" fmla="*/ 3634494 h 4001096"/>
              <a:gd name="connsiteX5" fmla="*/ 3792977 w 5097898"/>
              <a:gd name="connsiteY5" fmla="*/ 3985529 h 4001096"/>
              <a:gd name="connsiteX6" fmla="*/ 956669 w 5097898"/>
              <a:gd name="connsiteY6" fmla="*/ 3840584 h 4001096"/>
              <a:gd name="connsiteX7" fmla="*/ 448730 w 5097898"/>
              <a:gd name="connsiteY7" fmla="*/ 3738960 h 4001096"/>
              <a:gd name="connsiteX8" fmla="*/ 43964 w 5097898"/>
              <a:gd name="connsiteY8" fmla="*/ 3533756 h 4001096"/>
              <a:gd name="connsiteX9" fmla="*/ 4157 w 5097898"/>
              <a:gd name="connsiteY9" fmla="*/ 3249358 h 4001096"/>
              <a:gd name="connsiteX10" fmla="*/ 11567 w 5097898"/>
              <a:gd name="connsiteY10" fmla="*/ 2681940 h 4001096"/>
              <a:gd name="connsiteX11" fmla="*/ 138450 w 5097898"/>
              <a:gd name="connsiteY11" fmla="*/ 1290513 h 4001096"/>
              <a:gd name="connsiteX12" fmla="*/ 965767 w 5097898"/>
              <a:gd name="connsiteY12" fmla="*/ 590018 h 4001096"/>
              <a:gd name="connsiteX13" fmla="*/ 983699 w 5097898"/>
              <a:gd name="connsiteY13"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437163 w 5086331"/>
              <a:gd name="connsiteY7" fmla="*/ 3738960 h 4001096"/>
              <a:gd name="connsiteX8" fmla="*/ 32397 w 5086331"/>
              <a:gd name="connsiteY8" fmla="*/ 3533756 h 4001096"/>
              <a:gd name="connsiteX9" fmla="*/ 0 w 5086331"/>
              <a:gd name="connsiteY9" fmla="*/ 2681940 h 4001096"/>
              <a:gd name="connsiteX10" fmla="*/ 126883 w 5086331"/>
              <a:gd name="connsiteY10" fmla="*/ 1290513 h 4001096"/>
              <a:gd name="connsiteX11" fmla="*/ 954200 w 5086331"/>
              <a:gd name="connsiteY11" fmla="*/ 590018 h 4001096"/>
              <a:gd name="connsiteX12" fmla="*/ 972132 w 5086331"/>
              <a:gd name="connsiteY12"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972132 w 5086331"/>
              <a:gd name="connsiteY0" fmla="*/ 0 h 4001096"/>
              <a:gd name="connsiteX1" fmla="*/ 1583850 w 5086331"/>
              <a:gd name="connsiteY1" fmla="*/ 571743 h 4001096"/>
              <a:gd name="connsiteX2" fmla="*/ 4608945 w 5086331"/>
              <a:gd name="connsiteY2" fmla="*/ 815032 h 4001096"/>
              <a:gd name="connsiteX3" fmla="*/ 5086331 w 5086331"/>
              <a:gd name="connsiteY3" fmla="*/ 2118754 h 4001096"/>
              <a:gd name="connsiteX4" fmla="*/ 4836708 w 5086331"/>
              <a:gd name="connsiteY4" fmla="*/ 3634494 h 4001096"/>
              <a:gd name="connsiteX5" fmla="*/ 3781410 w 5086331"/>
              <a:gd name="connsiteY5" fmla="*/ 3985529 h 4001096"/>
              <a:gd name="connsiteX6" fmla="*/ 945102 w 5086331"/>
              <a:gd name="connsiteY6" fmla="*/ 3840584 h 4001096"/>
              <a:gd name="connsiteX7" fmla="*/ 32397 w 5086331"/>
              <a:gd name="connsiteY7" fmla="*/ 3533756 h 4001096"/>
              <a:gd name="connsiteX8" fmla="*/ 0 w 5086331"/>
              <a:gd name="connsiteY8" fmla="*/ 2681940 h 4001096"/>
              <a:gd name="connsiteX9" fmla="*/ 126883 w 5086331"/>
              <a:gd name="connsiteY9" fmla="*/ 1290513 h 4001096"/>
              <a:gd name="connsiteX10" fmla="*/ 954200 w 5086331"/>
              <a:gd name="connsiteY10" fmla="*/ 590018 h 4001096"/>
              <a:gd name="connsiteX11" fmla="*/ 972132 w 5086331"/>
              <a:gd name="connsiteY11" fmla="*/ 0 h 4001096"/>
              <a:gd name="connsiteX0" fmla="*/ 1007316 w 5121515"/>
              <a:gd name="connsiteY0" fmla="*/ 0 h 4001096"/>
              <a:gd name="connsiteX1" fmla="*/ 1619034 w 5121515"/>
              <a:gd name="connsiteY1" fmla="*/ 571743 h 4001096"/>
              <a:gd name="connsiteX2" fmla="*/ 4644129 w 5121515"/>
              <a:gd name="connsiteY2" fmla="*/ 815032 h 4001096"/>
              <a:gd name="connsiteX3" fmla="*/ 5121515 w 5121515"/>
              <a:gd name="connsiteY3" fmla="*/ 2118754 h 4001096"/>
              <a:gd name="connsiteX4" fmla="*/ 4871892 w 5121515"/>
              <a:gd name="connsiteY4" fmla="*/ 3634494 h 4001096"/>
              <a:gd name="connsiteX5" fmla="*/ 3816594 w 5121515"/>
              <a:gd name="connsiteY5" fmla="*/ 3985529 h 4001096"/>
              <a:gd name="connsiteX6" fmla="*/ 980286 w 5121515"/>
              <a:gd name="connsiteY6" fmla="*/ 3840584 h 4001096"/>
              <a:gd name="connsiteX7" fmla="*/ 67581 w 5121515"/>
              <a:gd name="connsiteY7" fmla="*/ 3533756 h 4001096"/>
              <a:gd name="connsiteX8" fmla="*/ 35184 w 5121515"/>
              <a:gd name="connsiteY8" fmla="*/ 2681940 h 4001096"/>
              <a:gd name="connsiteX9" fmla="*/ 162067 w 5121515"/>
              <a:gd name="connsiteY9" fmla="*/ 1290513 h 4001096"/>
              <a:gd name="connsiteX10" fmla="*/ 989384 w 5121515"/>
              <a:gd name="connsiteY10" fmla="*/ 590018 h 4001096"/>
              <a:gd name="connsiteX11" fmla="*/ 1007316 w 5121515"/>
              <a:gd name="connsiteY11" fmla="*/ 0 h 4001096"/>
              <a:gd name="connsiteX0" fmla="*/ 1010370 w 5124569"/>
              <a:gd name="connsiteY0" fmla="*/ 0 h 4001096"/>
              <a:gd name="connsiteX1" fmla="*/ 1622088 w 5124569"/>
              <a:gd name="connsiteY1" fmla="*/ 571743 h 4001096"/>
              <a:gd name="connsiteX2" fmla="*/ 4647183 w 5124569"/>
              <a:gd name="connsiteY2" fmla="*/ 815032 h 4001096"/>
              <a:gd name="connsiteX3" fmla="*/ 5124569 w 5124569"/>
              <a:gd name="connsiteY3" fmla="*/ 2118754 h 4001096"/>
              <a:gd name="connsiteX4" fmla="*/ 4874946 w 5124569"/>
              <a:gd name="connsiteY4" fmla="*/ 3634494 h 4001096"/>
              <a:gd name="connsiteX5" fmla="*/ 3819648 w 5124569"/>
              <a:gd name="connsiteY5" fmla="*/ 3985529 h 4001096"/>
              <a:gd name="connsiteX6" fmla="*/ 983340 w 5124569"/>
              <a:gd name="connsiteY6" fmla="*/ 3840584 h 4001096"/>
              <a:gd name="connsiteX7" fmla="*/ 70635 w 5124569"/>
              <a:gd name="connsiteY7" fmla="*/ 3533756 h 4001096"/>
              <a:gd name="connsiteX8" fmla="*/ 165121 w 5124569"/>
              <a:gd name="connsiteY8" fmla="*/ 1290513 h 4001096"/>
              <a:gd name="connsiteX9" fmla="*/ 992438 w 5124569"/>
              <a:gd name="connsiteY9" fmla="*/ 590018 h 4001096"/>
              <a:gd name="connsiteX10" fmla="*/ 1010370 w 5124569"/>
              <a:gd name="connsiteY10" fmla="*/ 0 h 4001096"/>
              <a:gd name="connsiteX0" fmla="*/ 1004891 w 5119090"/>
              <a:gd name="connsiteY0" fmla="*/ 0 h 4001096"/>
              <a:gd name="connsiteX1" fmla="*/ 1616609 w 5119090"/>
              <a:gd name="connsiteY1" fmla="*/ 571743 h 4001096"/>
              <a:gd name="connsiteX2" fmla="*/ 4641704 w 5119090"/>
              <a:gd name="connsiteY2" fmla="*/ 815032 h 4001096"/>
              <a:gd name="connsiteX3" fmla="*/ 5119090 w 5119090"/>
              <a:gd name="connsiteY3" fmla="*/ 2118754 h 4001096"/>
              <a:gd name="connsiteX4" fmla="*/ 4869467 w 5119090"/>
              <a:gd name="connsiteY4" fmla="*/ 3634494 h 4001096"/>
              <a:gd name="connsiteX5" fmla="*/ 3814169 w 5119090"/>
              <a:gd name="connsiteY5" fmla="*/ 3985529 h 4001096"/>
              <a:gd name="connsiteX6" fmla="*/ 977861 w 5119090"/>
              <a:gd name="connsiteY6" fmla="*/ 3840584 h 4001096"/>
              <a:gd name="connsiteX7" fmla="*/ 73039 w 5119090"/>
              <a:gd name="connsiteY7" fmla="*/ 3313039 h 4001096"/>
              <a:gd name="connsiteX8" fmla="*/ 159642 w 5119090"/>
              <a:gd name="connsiteY8" fmla="*/ 1290513 h 4001096"/>
              <a:gd name="connsiteX9" fmla="*/ 986959 w 5119090"/>
              <a:gd name="connsiteY9" fmla="*/ 590018 h 4001096"/>
              <a:gd name="connsiteX10" fmla="*/ 1004891 w 5119090"/>
              <a:gd name="connsiteY10" fmla="*/ 0 h 4001096"/>
              <a:gd name="connsiteX0" fmla="*/ 1004891 w 5119090"/>
              <a:gd name="connsiteY0" fmla="*/ 0 h 4028919"/>
              <a:gd name="connsiteX1" fmla="*/ 1616609 w 5119090"/>
              <a:gd name="connsiteY1" fmla="*/ 571743 h 4028919"/>
              <a:gd name="connsiteX2" fmla="*/ 4641704 w 5119090"/>
              <a:gd name="connsiteY2" fmla="*/ 815032 h 4028919"/>
              <a:gd name="connsiteX3" fmla="*/ 5119090 w 5119090"/>
              <a:gd name="connsiteY3" fmla="*/ 2118754 h 4028919"/>
              <a:gd name="connsiteX4" fmla="*/ 4869467 w 5119090"/>
              <a:gd name="connsiteY4" fmla="*/ 3634494 h 4028919"/>
              <a:gd name="connsiteX5" fmla="*/ 3814169 w 5119090"/>
              <a:gd name="connsiteY5" fmla="*/ 3985529 h 4028919"/>
              <a:gd name="connsiteX6" fmla="*/ 977861 w 5119090"/>
              <a:gd name="connsiteY6" fmla="*/ 3911529 h 4028919"/>
              <a:gd name="connsiteX7" fmla="*/ 73039 w 5119090"/>
              <a:gd name="connsiteY7" fmla="*/ 3313039 h 4028919"/>
              <a:gd name="connsiteX8" fmla="*/ 159642 w 5119090"/>
              <a:gd name="connsiteY8" fmla="*/ 1290513 h 4028919"/>
              <a:gd name="connsiteX9" fmla="*/ 986959 w 5119090"/>
              <a:gd name="connsiteY9" fmla="*/ 590018 h 4028919"/>
              <a:gd name="connsiteX10" fmla="*/ 1004891 w 5119090"/>
              <a:gd name="connsiteY10" fmla="*/ 0 h 4028919"/>
              <a:gd name="connsiteX0" fmla="*/ 1004891 w 5119090"/>
              <a:gd name="connsiteY0" fmla="*/ 0 h 4142676"/>
              <a:gd name="connsiteX1" fmla="*/ 1616609 w 5119090"/>
              <a:gd name="connsiteY1" fmla="*/ 571743 h 4142676"/>
              <a:gd name="connsiteX2" fmla="*/ 4641704 w 5119090"/>
              <a:gd name="connsiteY2" fmla="*/ 815032 h 4142676"/>
              <a:gd name="connsiteX3" fmla="*/ 5119090 w 5119090"/>
              <a:gd name="connsiteY3" fmla="*/ 2118754 h 4142676"/>
              <a:gd name="connsiteX4" fmla="*/ 4869467 w 5119090"/>
              <a:gd name="connsiteY4" fmla="*/ 3634494 h 4142676"/>
              <a:gd name="connsiteX5" fmla="*/ 3575630 w 5119090"/>
              <a:gd name="connsiteY5" fmla="*/ 4131303 h 4142676"/>
              <a:gd name="connsiteX6" fmla="*/ 977861 w 5119090"/>
              <a:gd name="connsiteY6" fmla="*/ 3911529 h 4142676"/>
              <a:gd name="connsiteX7" fmla="*/ 73039 w 5119090"/>
              <a:gd name="connsiteY7" fmla="*/ 3313039 h 4142676"/>
              <a:gd name="connsiteX8" fmla="*/ 159642 w 5119090"/>
              <a:gd name="connsiteY8" fmla="*/ 1290513 h 4142676"/>
              <a:gd name="connsiteX9" fmla="*/ 986959 w 5119090"/>
              <a:gd name="connsiteY9" fmla="*/ 590018 h 4142676"/>
              <a:gd name="connsiteX10" fmla="*/ 1004891 w 5119090"/>
              <a:gd name="connsiteY10" fmla="*/ 0 h 4142676"/>
              <a:gd name="connsiteX0" fmla="*/ 1004891 w 5119090"/>
              <a:gd name="connsiteY0" fmla="*/ 0 h 4145018"/>
              <a:gd name="connsiteX1" fmla="*/ 1616609 w 5119090"/>
              <a:gd name="connsiteY1" fmla="*/ 571743 h 4145018"/>
              <a:gd name="connsiteX2" fmla="*/ 4641704 w 5119090"/>
              <a:gd name="connsiteY2" fmla="*/ 815032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5119090"/>
              <a:gd name="connsiteY0" fmla="*/ 0 h 4145018"/>
              <a:gd name="connsiteX1" fmla="*/ 1616609 w 5119090"/>
              <a:gd name="connsiteY1" fmla="*/ 571743 h 4145018"/>
              <a:gd name="connsiteX2" fmla="*/ 4469426 w 5119090"/>
              <a:gd name="connsiteY2" fmla="*/ 735519 h 4145018"/>
              <a:gd name="connsiteX3" fmla="*/ 5119090 w 5119090"/>
              <a:gd name="connsiteY3" fmla="*/ 2118754 h 4145018"/>
              <a:gd name="connsiteX4" fmla="*/ 4736945 w 5119090"/>
              <a:gd name="connsiteY4" fmla="*/ 3594737 h 4145018"/>
              <a:gd name="connsiteX5" fmla="*/ 3575630 w 5119090"/>
              <a:gd name="connsiteY5" fmla="*/ 4131303 h 4145018"/>
              <a:gd name="connsiteX6" fmla="*/ 977861 w 5119090"/>
              <a:gd name="connsiteY6" fmla="*/ 3911529 h 4145018"/>
              <a:gd name="connsiteX7" fmla="*/ 73039 w 5119090"/>
              <a:gd name="connsiteY7" fmla="*/ 3313039 h 4145018"/>
              <a:gd name="connsiteX8" fmla="*/ 159642 w 5119090"/>
              <a:gd name="connsiteY8" fmla="*/ 1290513 h 4145018"/>
              <a:gd name="connsiteX9" fmla="*/ 986959 w 5119090"/>
              <a:gd name="connsiteY9" fmla="*/ 590018 h 4145018"/>
              <a:gd name="connsiteX10" fmla="*/ 1004891 w 5119090"/>
              <a:gd name="connsiteY10" fmla="*/ 0 h 4145018"/>
              <a:gd name="connsiteX0" fmla="*/ 1004891 w 4986569"/>
              <a:gd name="connsiteY0" fmla="*/ 0 h 4145018"/>
              <a:gd name="connsiteX1" fmla="*/ 1616609 w 4986569"/>
              <a:gd name="connsiteY1" fmla="*/ 571743 h 4145018"/>
              <a:gd name="connsiteX2" fmla="*/ 4469426 w 4986569"/>
              <a:gd name="connsiteY2" fmla="*/ 735519 h 4145018"/>
              <a:gd name="connsiteX3" fmla="*/ 4986569 w 4986569"/>
              <a:gd name="connsiteY3" fmla="*/ 2118754 h 4145018"/>
              <a:gd name="connsiteX4" fmla="*/ 4736945 w 4986569"/>
              <a:gd name="connsiteY4" fmla="*/ 3594737 h 4145018"/>
              <a:gd name="connsiteX5" fmla="*/ 3575630 w 4986569"/>
              <a:gd name="connsiteY5" fmla="*/ 4131303 h 4145018"/>
              <a:gd name="connsiteX6" fmla="*/ 977861 w 4986569"/>
              <a:gd name="connsiteY6" fmla="*/ 3911529 h 4145018"/>
              <a:gd name="connsiteX7" fmla="*/ 73039 w 4986569"/>
              <a:gd name="connsiteY7" fmla="*/ 3313039 h 4145018"/>
              <a:gd name="connsiteX8" fmla="*/ 159642 w 4986569"/>
              <a:gd name="connsiteY8" fmla="*/ 1290513 h 4145018"/>
              <a:gd name="connsiteX9" fmla="*/ 986959 w 4986569"/>
              <a:gd name="connsiteY9" fmla="*/ 590018 h 4145018"/>
              <a:gd name="connsiteX10" fmla="*/ 1004891 w 4986569"/>
              <a:gd name="connsiteY10" fmla="*/ 0 h 4145018"/>
              <a:gd name="connsiteX0" fmla="*/ 1004891 w 4857980"/>
              <a:gd name="connsiteY0" fmla="*/ 0 h 4145018"/>
              <a:gd name="connsiteX1" fmla="*/ 1616609 w 4857980"/>
              <a:gd name="connsiteY1" fmla="*/ 571743 h 4145018"/>
              <a:gd name="connsiteX2" fmla="*/ 4469426 w 4857980"/>
              <a:gd name="connsiteY2" fmla="*/ 735519 h 4145018"/>
              <a:gd name="connsiteX3" fmla="*/ 4736945 w 4857980"/>
              <a:gd name="connsiteY3" fmla="*/ 3594737 h 4145018"/>
              <a:gd name="connsiteX4" fmla="*/ 3575630 w 4857980"/>
              <a:gd name="connsiteY4" fmla="*/ 4131303 h 4145018"/>
              <a:gd name="connsiteX5" fmla="*/ 977861 w 4857980"/>
              <a:gd name="connsiteY5" fmla="*/ 3911529 h 4145018"/>
              <a:gd name="connsiteX6" fmla="*/ 73039 w 4857980"/>
              <a:gd name="connsiteY6" fmla="*/ 3313039 h 4145018"/>
              <a:gd name="connsiteX7" fmla="*/ 159642 w 4857980"/>
              <a:gd name="connsiteY7" fmla="*/ 1290513 h 4145018"/>
              <a:gd name="connsiteX8" fmla="*/ 986959 w 4857980"/>
              <a:gd name="connsiteY8" fmla="*/ 590018 h 4145018"/>
              <a:gd name="connsiteX9" fmla="*/ 1004891 w 4857980"/>
              <a:gd name="connsiteY9" fmla="*/ 0 h 4145018"/>
              <a:gd name="connsiteX0" fmla="*/ 1004891 w 4944528"/>
              <a:gd name="connsiteY0" fmla="*/ 0 h 4145018"/>
              <a:gd name="connsiteX1" fmla="*/ 1616609 w 4944528"/>
              <a:gd name="connsiteY1" fmla="*/ 571743 h 4145018"/>
              <a:gd name="connsiteX2" fmla="*/ 4641704 w 4944528"/>
              <a:gd name="connsiteY2" fmla="*/ 775276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44528"/>
              <a:gd name="connsiteY0" fmla="*/ 0 h 4145018"/>
              <a:gd name="connsiteX1" fmla="*/ 1616609 w 4944528"/>
              <a:gd name="connsiteY1" fmla="*/ 571743 h 4145018"/>
              <a:gd name="connsiteX2" fmla="*/ 4641704 w 4944528"/>
              <a:gd name="connsiteY2" fmla="*/ 907797 h 4145018"/>
              <a:gd name="connsiteX3" fmla="*/ 4736945 w 4944528"/>
              <a:gd name="connsiteY3" fmla="*/ 3594737 h 4145018"/>
              <a:gd name="connsiteX4" fmla="*/ 3575630 w 4944528"/>
              <a:gd name="connsiteY4" fmla="*/ 4131303 h 4145018"/>
              <a:gd name="connsiteX5" fmla="*/ 977861 w 4944528"/>
              <a:gd name="connsiteY5" fmla="*/ 3911529 h 4145018"/>
              <a:gd name="connsiteX6" fmla="*/ 73039 w 4944528"/>
              <a:gd name="connsiteY6" fmla="*/ 3313039 h 4145018"/>
              <a:gd name="connsiteX7" fmla="*/ 159642 w 4944528"/>
              <a:gd name="connsiteY7" fmla="*/ 1290513 h 4145018"/>
              <a:gd name="connsiteX8" fmla="*/ 986959 w 4944528"/>
              <a:gd name="connsiteY8" fmla="*/ 590018 h 4145018"/>
              <a:gd name="connsiteX9" fmla="*/ 1004891 w 4944528"/>
              <a:gd name="connsiteY9" fmla="*/ 0 h 4145018"/>
              <a:gd name="connsiteX0" fmla="*/ 1004891 w 4938286"/>
              <a:gd name="connsiteY0" fmla="*/ 0 h 4156705"/>
              <a:gd name="connsiteX1" fmla="*/ 1616609 w 4938286"/>
              <a:gd name="connsiteY1" fmla="*/ 571743 h 4156705"/>
              <a:gd name="connsiteX2" fmla="*/ 4641704 w 4938286"/>
              <a:gd name="connsiteY2" fmla="*/ 907797 h 4156705"/>
              <a:gd name="connsiteX3" fmla="*/ 4723693 w 4938286"/>
              <a:gd name="connsiteY3" fmla="*/ 3409206 h 4156705"/>
              <a:gd name="connsiteX4" fmla="*/ 3575630 w 4938286"/>
              <a:gd name="connsiteY4" fmla="*/ 4131303 h 4156705"/>
              <a:gd name="connsiteX5" fmla="*/ 977861 w 4938286"/>
              <a:gd name="connsiteY5" fmla="*/ 3911529 h 4156705"/>
              <a:gd name="connsiteX6" fmla="*/ 73039 w 4938286"/>
              <a:gd name="connsiteY6" fmla="*/ 3313039 h 4156705"/>
              <a:gd name="connsiteX7" fmla="*/ 159642 w 4938286"/>
              <a:gd name="connsiteY7" fmla="*/ 1290513 h 4156705"/>
              <a:gd name="connsiteX8" fmla="*/ 986959 w 4938286"/>
              <a:gd name="connsiteY8" fmla="*/ 590018 h 4156705"/>
              <a:gd name="connsiteX9" fmla="*/ 1004891 w 4938286"/>
              <a:gd name="connsiteY9" fmla="*/ 0 h 4156705"/>
              <a:gd name="connsiteX0" fmla="*/ 1004891 w 4964496"/>
              <a:gd name="connsiteY0" fmla="*/ 0 h 4156705"/>
              <a:gd name="connsiteX1" fmla="*/ 1616609 w 4964496"/>
              <a:gd name="connsiteY1" fmla="*/ 571743 h 4156705"/>
              <a:gd name="connsiteX2" fmla="*/ 4641704 w 4964496"/>
              <a:gd name="connsiteY2" fmla="*/ 907797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64496"/>
              <a:gd name="connsiteY0" fmla="*/ 0 h 4156705"/>
              <a:gd name="connsiteX1" fmla="*/ 1616609 w 4964496"/>
              <a:gd name="connsiteY1" fmla="*/ 571743 h 4156705"/>
              <a:gd name="connsiteX2" fmla="*/ 4641704 w 4964496"/>
              <a:gd name="connsiteY2" fmla="*/ 881293 h 4156705"/>
              <a:gd name="connsiteX3" fmla="*/ 4723693 w 4964496"/>
              <a:gd name="connsiteY3" fmla="*/ 3409206 h 4156705"/>
              <a:gd name="connsiteX4" fmla="*/ 3575630 w 4964496"/>
              <a:gd name="connsiteY4" fmla="*/ 4131303 h 4156705"/>
              <a:gd name="connsiteX5" fmla="*/ 977861 w 4964496"/>
              <a:gd name="connsiteY5" fmla="*/ 3911529 h 4156705"/>
              <a:gd name="connsiteX6" fmla="*/ 73039 w 4964496"/>
              <a:gd name="connsiteY6" fmla="*/ 3313039 h 4156705"/>
              <a:gd name="connsiteX7" fmla="*/ 159642 w 4964496"/>
              <a:gd name="connsiteY7" fmla="*/ 1290513 h 4156705"/>
              <a:gd name="connsiteX8" fmla="*/ 986959 w 4964496"/>
              <a:gd name="connsiteY8" fmla="*/ 590018 h 4156705"/>
              <a:gd name="connsiteX9" fmla="*/ 1004891 w 4964496"/>
              <a:gd name="connsiteY9" fmla="*/ 0 h 4156705"/>
              <a:gd name="connsiteX0" fmla="*/ 1004891 w 4938200"/>
              <a:gd name="connsiteY0" fmla="*/ 0 h 4156705"/>
              <a:gd name="connsiteX1" fmla="*/ 1616609 w 4938200"/>
              <a:gd name="connsiteY1" fmla="*/ 571743 h 4156705"/>
              <a:gd name="connsiteX2" fmla="*/ 4641704 w 4938200"/>
              <a:gd name="connsiteY2" fmla="*/ 881293 h 4156705"/>
              <a:gd name="connsiteX3" fmla="*/ 4723693 w 4938200"/>
              <a:gd name="connsiteY3" fmla="*/ 3409206 h 4156705"/>
              <a:gd name="connsiteX4" fmla="*/ 3575630 w 4938200"/>
              <a:gd name="connsiteY4" fmla="*/ 4131303 h 4156705"/>
              <a:gd name="connsiteX5" fmla="*/ 977861 w 4938200"/>
              <a:gd name="connsiteY5" fmla="*/ 3911529 h 4156705"/>
              <a:gd name="connsiteX6" fmla="*/ 73039 w 4938200"/>
              <a:gd name="connsiteY6" fmla="*/ 3313039 h 4156705"/>
              <a:gd name="connsiteX7" fmla="*/ 159642 w 4938200"/>
              <a:gd name="connsiteY7" fmla="*/ 1290513 h 4156705"/>
              <a:gd name="connsiteX8" fmla="*/ 986959 w 4938200"/>
              <a:gd name="connsiteY8" fmla="*/ 590018 h 4156705"/>
              <a:gd name="connsiteX9" fmla="*/ 1004891 w 4938200"/>
              <a:gd name="connsiteY9" fmla="*/ 0 h 4156705"/>
              <a:gd name="connsiteX0" fmla="*/ 1004891 w 4931243"/>
              <a:gd name="connsiteY0" fmla="*/ 0 h 4156705"/>
              <a:gd name="connsiteX1" fmla="*/ 1616609 w 4931243"/>
              <a:gd name="connsiteY1" fmla="*/ 571743 h 4156705"/>
              <a:gd name="connsiteX2" fmla="*/ 4628452 w 4931243"/>
              <a:gd name="connsiteY2" fmla="*/ 934302 h 4156705"/>
              <a:gd name="connsiteX3" fmla="*/ 4723693 w 4931243"/>
              <a:gd name="connsiteY3" fmla="*/ 3409206 h 4156705"/>
              <a:gd name="connsiteX4" fmla="*/ 3575630 w 4931243"/>
              <a:gd name="connsiteY4" fmla="*/ 4131303 h 4156705"/>
              <a:gd name="connsiteX5" fmla="*/ 977861 w 4931243"/>
              <a:gd name="connsiteY5" fmla="*/ 3911529 h 4156705"/>
              <a:gd name="connsiteX6" fmla="*/ 73039 w 4931243"/>
              <a:gd name="connsiteY6" fmla="*/ 3313039 h 4156705"/>
              <a:gd name="connsiteX7" fmla="*/ 159642 w 4931243"/>
              <a:gd name="connsiteY7" fmla="*/ 1290513 h 4156705"/>
              <a:gd name="connsiteX8" fmla="*/ 986959 w 4931243"/>
              <a:gd name="connsiteY8" fmla="*/ 590018 h 4156705"/>
              <a:gd name="connsiteX9" fmla="*/ 1004891 w 4931243"/>
              <a:gd name="connsiteY9" fmla="*/ 0 h 4156705"/>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04891 w 4931243"/>
              <a:gd name="connsiteY0" fmla="*/ 0 h 4175448"/>
              <a:gd name="connsiteX1" fmla="*/ 1616609 w 4931243"/>
              <a:gd name="connsiteY1" fmla="*/ 571743 h 4175448"/>
              <a:gd name="connsiteX2" fmla="*/ 4628452 w 4931243"/>
              <a:gd name="connsiteY2" fmla="*/ 934302 h 4175448"/>
              <a:gd name="connsiteX3" fmla="*/ 4723693 w 4931243"/>
              <a:gd name="connsiteY3" fmla="*/ 3409206 h 4175448"/>
              <a:gd name="connsiteX4" fmla="*/ 3575630 w 4931243"/>
              <a:gd name="connsiteY4" fmla="*/ 4131303 h 4175448"/>
              <a:gd name="connsiteX5" fmla="*/ 858591 w 4931243"/>
              <a:gd name="connsiteY5" fmla="*/ 3991042 h 4175448"/>
              <a:gd name="connsiteX6" fmla="*/ 73039 w 4931243"/>
              <a:gd name="connsiteY6" fmla="*/ 3313039 h 4175448"/>
              <a:gd name="connsiteX7" fmla="*/ 159642 w 4931243"/>
              <a:gd name="connsiteY7" fmla="*/ 1290513 h 4175448"/>
              <a:gd name="connsiteX8" fmla="*/ 986959 w 4931243"/>
              <a:gd name="connsiteY8" fmla="*/ 590018 h 4175448"/>
              <a:gd name="connsiteX9" fmla="*/ 1004891 w 4931243"/>
              <a:gd name="connsiteY9" fmla="*/ 0 h 4175448"/>
              <a:gd name="connsiteX0" fmla="*/ 1010726 w 4937078"/>
              <a:gd name="connsiteY0" fmla="*/ 0 h 4175448"/>
              <a:gd name="connsiteX1" fmla="*/ 1622444 w 4937078"/>
              <a:gd name="connsiteY1" fmla="*/ 571743 h 4175448"/>
              <a:gd name="connsiteX2" fmla="*/ 4634287 w 4937078"/>
              <a:gd name="connsiteY2" fmla="*/ 934302 h 4175448"/>
              <a:gd name="connsiteX3" fmla="*/ 4729528 w 4937078"/>
              <a:gd name="connsiteY3" fmla="*/ 3409206 h 4175448"/>
              <a:gd name="connsiteX4" fmla="*/ 3581465 w 4937078"/>
              <a:gd name="connsiteY4" fmla="*/ 4131303 h 4175448"/>
              <a:gd name="connsiteX5" fmla="*/ 864426 w 4937078"/>
              <a:gd name="connsiteY5" fmla="*/ 3991042 h 4175448"/>
              <a:gd name="connsiteX6" fmla="*/ 78874 w 4937078"/>
              <a:gd name="connsiteY6" fmla="*/ 3313039 h 4175448"/>
              <a:gd name="connsiteX7" fmla="*/ 165477 w 4937078"/>
              <a:gd name="connsiteY7" fmla="*/ 1290513 h 4175448"/>
              <a:gd name="connsiteX8" fmla="*/ 992794 w 4937078"/>
              <a:gd name="connsiteY8" fmla="*/ 590018 h 4175448"/>
              <a:gd name="connsiteX9" fmla="*/ 1010726 w 4937078"/>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10726 w 4961247"/>
              <a:gd name="connsiteY0" fmla="*/ 0 h 4175448"/>
              <a:gd name="connsiteX1" fmla="*/ 1648693 w 4961247"/>
              <a:gd name="connsiteY1" fmla="*/ 574434 h 4175448"/>
              <a:gd name="connsiteX2" fmla="*/ 4634287 w 4961247"/>
              <a:gd name="connsiteY2" fmla="*/ 934302 h 4175448"/>
              <a:gd name="connsiteX3" fmla="*/ 4729528 w 4961247"/>
              <a:gd name="connsiteY3" fmla="*/ 3409206 h 4175448"/>
              <a:gd name="connsiteX4" fmla="*/ 3581465 w 4961247"/>
              <a:gd name="connsiteY4" fmla="*/ 4131303 h 4175448"/>
              <a:gd name="connsiteX5" fmla="*/ 864426 w 4961247"/>
              <a:gd name="connsiteY5" fmla="*/ 3991042 h 4175448"/>
              <a:gd name="connsiteX6" fmla="*/ 78874 w 4961247"/>
              <a:gd name="connsiteY6" fmla="*/ 3313039 h 4175448"/>
              <a:gd name="connsiteX7" fmla="*/ 165477 w 4961247"/>
              <a:gd name="connsiteY7" fmla="*/ 1290513 h 4175448"/>
              <a:gd name="connsiteX8" fmla="*/ 992794 w 4961247"/>
              <a:gd name="connsiteY8" fmla="*/ 590018 h 4175448"/>
              <a:gd name="connsiteX9" fmla="*/ 1010726 w 4961247"/>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75448"/>
              <a:gd name="connsiteX1" fmla="*/ 1646266 w 4958820"/>
              <a:gd name="connsiteY1" fmla="*/ 574434 h 4175448"/>
              <a:gd name="connsiteX2" fmla="*/ 4631860 w 4958820"/>
              <a:gd name="connsiteY2" fmla="*/ 934302 h 4175448"/>
              <a:gd name="connsiteX3" fmla="*/ 4727101 w 4958820"/>
              <a:gd name="connsiteY3" fmla="*/ 3409206 h 4175448"/>
              <a:gd name="connsiteX4" fmla="*/ 3579038 w 4958820"/>
              <a:gd name="connsiteY4" fmla="*/ 4131303 h 4175448"/>
              <a:gd name="connsiteX5" fmla="*/ 861999 w 4958820"/>
              <a:gd name="connsiteY5" fmla="*/ 3991042 h 4175448"/>
              <a:gd name="connsiteX6" fmla="*/ 76447 w 4958820"/>
              <a:gd name="connsiteY6" fmla="*/ 3313039 h 4175448"/>
              <a:gd name="connsiteX7" fmla="*/ 163050 w 4958820"/>
              <a:gd name="connsiteY7" fmla="*/ 1290513 h 4175448"/>
              <a:gd name="connsiteX8" fmla="*/ 990367 w 4958820"/>
              <a:gd name="connsiteY8" fmla="*/ 590018 h 4175448"/>
              <a:gd name="connsiteX9" fmla="*/ 1008299 w 4958820"/>
              <a:gd name="connsiteY9" fmla="*/ 0 h 4175448"/>
              <a:gd name="connsiteX0" fmla="*/ 1008299 w 4958820"/>
              <a:gd name="connsiteY0" fmla="*/ 0 h 4165242"/>
              <a:gd name="connsiteX1" fmla="*/ 1646266 w 4958820"/>
              <a:gd name="connsiteY1" fmla="*/ 574434 h 4165242"/>
              <a:gd name="connsiteX2" fmla="*/ 4631860 w 4958820"/>
              <a:gd name="connsiteY2" fmla="*/ 934302 h 4165242"/>
              <a:gd name="connsiteX3" fmla="*/ 4727101 w 4958820"/>
              <a:gd name="connsiteY3" fmla="*/ 3409206 h 4165242"/>
              <a:gd name="connsiteX4" fmla="*/ 3579038 w 4958820"/>
              <a:gd name="connsiteY4" fmla="*/ 4131303 h 4165242"/>
              <a:gd name="connsiteX5" fmla="*/ 964723 w 4958820"/>
              <a:gd name="connsiteY5" fmla="*/ 3953024 h 4165242"/>
              <a:gd name="connsiteX6" fmla="*/ 76447 w 4958820"/>
              <a:gd name="connsiteY6" fmla="*/ 3313039 h 4165242"/>
              <a:gd name="connsiteX7" fmla="*/ 163050 w 4958820"/>
              <a:gd name="connsiteY7" fmla="*/ 1290513 h 4165242"/>
              <a:gd name="connsiteX8" fmla="*/ 990367 w 4958820"/>
              <a:gd name="connsiteY8" fmla="*/ 590018 h 4165242"/>
              <a:gd name="connsiteX9" fmla="*/ 1008299 w 4958820"/>
              <a:gd name="connsiteY9" fmla="*/ 0 h 4165242"/>
              <a:gd name="connsiteX0" fmla="*/ 879400 w 4829921"/>
              <a:gd name="connsiteY0" fmla="*/ 0 h 4165244"/>
              <a:gd name="connsiteX1" fmla="*/ 1517367 w 4829921"/>
              <a:gd name="connsiteY1" fmla="*/ 574434 h 4165244"/>
              <a:gd name="connsiteX2" fmla="*/ 4502961 w 4829921"/>
              <a:gd name="connsiteY2" fmla="*/ 934302 h 4165244"/>
              <a:gd name="connsiteX3" fmla="*/ 4598202 w 4829921"/>
              <a:gd name="connsiteY3" fmla="*/ 3409206 h 4165244"/>
              <a:gd name="connsiteX4" fmla="*/ 3450139 w 4829921"/>
              <a:gd name="connsiteY4" fmla="*/ 4131303 h 4165244"/>
              <a:gd name="connsiteX5" fmla="*/ 835824 w 4829921"/>
              <a:gd name="connsiteY5" fmla="*/ 3953024 h 4165244"/>
              <a:gd name="connsiteX6" fmla="*/ 388743 w 4829921"/>
              <a:gd name="connsiteY6" fmla="*/ 3217428 h 4165244"/>
              <a:gd name="connsiteX7" fmla="*/ 34151 w 4829921"/>
              <a:gd name="connsiteY7" fmla="*/ 1290513 h 4165244"/>
              <a:gd name="connsiteX8" fmla="*/ 861468 w 4829921"/>
              <a:gd name="connsiteY8" fmla="*/ 590018 h 4165244"/>
              <a:gd name="connsiteX9" fmla="*/ 879400 w 4829921"/>
              <a:gd name="connsiteY9" fmla="*/ 0 h 4165244"/>
              <a:gd name="connsiteX0" fmla="*/ 879400 w 4829921"/>
              <a:gd name="connsiteY0" fmla="*/ 0 h 4138288"/>
              <a:gd name="connsiteX1" fmla="*/ 1517367 w 4829921"/>
              <a:gd name="connsiteY1" fmla="*/ 574434 h 4138288"/>
              <a:gd name="connsiteX2" fmla="*/ 4502961 w 4829921"/>
              <a:gd name="connsiteY2" fmla="*/ 934302 h 4138288"/>
              <a:gd name="connsiteX3" fmla="*/ 4598202 w 4829921"/>
              <a:gd name="connsiteY3" fmla="*/ 3409206 h 4138288"/>
              <a:gd name="connsiteX4" fmla="*/ 3450139 w 4829921"/>
              <a:gd name="connsiteY4" fmla="*/ 4131303 h 4138288"/>
              <a:gd name="connsiteX5" fmla="*/ 982153 w 4829921"/>
              <a:gd name="connsiteY5" fmla="*/ 3738143 h 4138288"/>
              <a:gd name="connsiteX6" fmla="*/ 388743 w 4829921"/>
              <a:gd name="connsiteY6" fmla="*/ 3217428 h 4138288"/>
              <a:gd name="connsiteX7" fmla="*/ 34151 w 4829921"/>
              <a:gd name="connsiteY7" fmla="*/ 1290513 h 4138288"/>
              <a:gd name="connsiteX8" fmla="*/ 861468 w 4829921"/>
              <a:gd name="connsiteY8" fmla="*/ 590018 h 4138288"/>
              <a:gd name="connsiteX9" fmla="*/ 879400 w 4829921"/>
              <a:gd name="connsiteY9" fmla="*/ 0 h 4138288"/>
              <a:gd name="connsiteX0" fmla="*/ 797965 w 4748486"/>
              <a:gd name="connsiteY0" fmla="*/ 0 h 4138290"/>
              <a:gd name="connsiteX1" fmla="*/ 1435932 w 4748486"/>
              <a:gd name="connsiteY1" fmla="*/ 574434 h 4138290"/>
              <a:gd name="connsiteX2" fmla="*/ 4421526 w 4748486"/>
              <a:gd name="connsiteY2" fmla="*/ 934302 h 4138290"/>
              <a:gd name="connsiteX3" fmla="*/ 4516767 w 4748486"/>
              <a:gd name="connsiteY3" fmla="*/ 3409206 h 4138290"/>
              <a:gd name="connsiteX4" fmla="*/ 3368704 w 4748486"/>
              <a:gd name="connsiteY4" fmla="*/ 4131303 h 4138290"/>
              <a:gd name="connsiteX5" fmla="*/ 900718 w 4748486"/>
              <a:gd name="connsiteY5" fmla="*/ 3738143 h 4138290"/>
              <a:gd name="connsiteX6" fmla="*/ 307308 w 4748486"/>
              <a:gd name="connsiteY6" fmla="*/ 3217428 h 4138290"/>
              <a:gd name="connsiteX7" fmla="*/ 42133 w 4748486"/>
              <a:gd name="connsiteY7" fmla="*/ 1485818 h 4138290"/>
              <a:gd name="connsiteX8" fmla="*/ 780033 w 4748486"/>
              <a:gd name="connsiteY8" fmla="*/ 590018 h 4138290"/>
              <a:gd name="connsiteX9" fmla="*/ 797965 w 4748486"/>
              <a:gd name="connsiteY9" fmla="*/ 0 h 4138290"/>
              <a:gd name="connsiteX0" fmla="*/ 816235 w 4766756"/>
              <a:gd name="connsiteY0" fmla="*/ 0 h 4138288"/>
              <a:gd name="connsiteX1" fmla="*/ 1454202 w 4766756"/>
              <a:gd name="connsiteY1" fmla="*/ 574434 h 4138288"/>
              <a:gd name="connsiteX2" fmla="*/ 4439796 w 4766756"/>
              <a:gd name="connsiteY2" fmla="*/ 934302 h 4138288"/>
              <a:gd name="connsiteX3" fmla="*/ 4535037 w 4766756"/>
              <a:gd name="connsiteY3" fmla="*/ 3409206 h 4138288"/>
              <a:gd name="connsiteX4" fmla="*/ 3386974 w 4766756"/>
              <a:gd name="connsiteY4" fmla="*/ 4131303 h 4138288"/>
              <a:gd name="connsiteX5" fmla="*/ 918988 w 4766756"/>
              <a:gd name="connsiteY5" fmla="*/ 3738143 h 4138288"/>
              <a:gd name="connsiteX6" fmla="*/ 205861 w 4766756"/>
              <a:gd name="connsiteY6" fmla="*/ 2965662 h 4138288"/>
              <a:gd name="connsiteX7" fmla="*/ 60403 w 4766756"/>
              <a:gd name="connsiteY7" fmla="*/ 1485818 h 4138288"/>
              <a:gd name="connsiteX8" fmla="*/ 798303 w 4766756"/>
              <a:gd name="connsiteY8" fmla="*/ 590018 h 4138288"/>
              <a:gd name="connsiteX9" fmla="*/ 816235 w 4766756"/>
              <a:gd name="connsiteY9" fmla="*/ 0 h 4138288"/>
              <a:gd name="connsiteX0" fmla="*/ 816235 w 4622539"/>
              <a:gd name="connsiteY0" fmla="*/ 0 h 4138290"/>
              <a:gd name="connsiteX1" fmla="*/ 1454202 w 4622539"/>
              <a:gd name="connsiteY1" fmla="*/ 574434 h 4138290"/>
              <a:gd name="connsiteX2" fmla="*/ 4015228 w 4622539"/>
              <a:gd name="connsiteY2" fmla="*/ 1032218 h 4138290"/>
              <a:gd name="connsiteX3" fmla="*/ 4535037 w 4622539"/>
              <a:gd name="connsiteY3" fmla="*/ 3409206 h 4138290"/>
              <a:gd name="connsiteX4" fmla="*/ 3386974 w 4622539"/>
              <a:gd name="connsiteY4" fmla="*/ 4131303 h 4138290"/>
              <a:gd name="connsiteX5" fmla="*/ 918988 w 4622539"/>
              <a:gd name="connsiteY5" fmla="*/ 3738143 h 4138290"/>
              <a:gd name="connsiteX6" fmla="*/ 205861 w 4622539"/>
              <a:gd name="connsiteY6" fmla="*/ 2965662 h 4138290"/>
              <a:gd name="connsiteX7" fmla="*/ 60403 w 4622539"/>
              <a:gd name="connsiteY7" fmla="*/ 1485818 h 4138290"/>
              <a:gd name="connsiteX8" fmla="*/ 798303 w 4622539"/>
              <a:gd name="connsiteY8" fmla="*/ 590018 h 4138290"/>
              <a:gd name="connsiteX9" fmla="*/ 816235 w 4622539"/>
              <a:gd name="connsiteY9" fmla="*/ 0 h 4138290"/>
              <a:gd name="connsiteX0" fmla="*/ 816235 w 4622539"/>
              <a:gd name="connsiteY0" fmla="*/ 0 h 4132081"/>
              <a:gd name="connsiteX1" fmla="*/ 1454202 w 4622539"/>
              <a:gd name="connsiteY1" fmla="*/ 574434 h 4132081"/>
              <a:gd name="connsiteX2" fmla="*/ 4015228 w 4622539"/>
              <a:gd name="connsiteY2" fmla="*/ 1032218 h 4132081"/>
              <a:gd name="connsiteX3" fmla="*/ 4535037 w 4622539"/>
              <a:gd name="connsiteY3" fmla="*/ 3409206 h 4132081"/>
              <a:gd name="connsiteX4" fmla="*/ 3152706 w 4622539"/>
              <a:gd name="connsiteY4" fmla="*/ 4124957 h 4132081"/>
              <a:gd name="connsiteX5" fmla="*/ 918988 w 4622539"/>
              <a:gd name="connsiteY5" fmla="*/ 3738143 h 4132081"/>
              <a:gd name="connsiteX6" fmla="*/ 205861 w 4622539"/>
              <a:gd name="connsiteY6" fmla="*/ 2965662 h 4132081"/>
              <a:gd name="connsiteX7" fmla="*/ 60403 w 4622539"/>
              <a:gd name="connsiteY7" fmla="*/ 1485818 h 4132081"/>
              <a:gd name="connsiteX8" fmla="*/ 798303 w 4622539"/>
              <a:gd name="connsiteY8" fmla="*/ 590018 h 4132081"/>
              <a:gd name="connsiteX9" fmla="*/ 816235 w 4622539"/>
              <a:gd name="connsiteY9" fmla="*/ 0 h 4132081"/>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798303 w 4372994"/>
              <a:gd name="connsiteY8" fmla="*/ 59001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6235 w 4372994"/>
              <a:gd name="connsiteY0" fmla="*/ 0 h 4138222"/>
              <a:gd name="connsiteX1" fmla="*/ 1454202 w 4372994"/>
              <a:gd name="connsiteY1" fmla="*/ 574434 h 4138222"/>
              <a:gd name="connsiteX2" fmla="*/ 4015228 w 4372994"/>
              <a:gd name="connsiteY2" fmla="*/ 1032218 h 4138222"/>
              <a:gd name="connsiteX3" fmla="*/ 4208394 w 4372994"/>
              <a:gd name="connsiteY3" fmla="*/ 3259401 h 4138222"/>
              <a:gd name="connsiteX4" fmla="*/ 3152706 w 4372994"/>
              <a:gd name="connsiteY4" fmla="*/ 4124957 h 4138222"/>
              <a:gd name="connsiteX5" fmla="*/ 918988 w 4372994"/>
              <a:gd name="connsiteY5" fmla="*/ 3738143 h 4138222"/>
              <a:gd name="connsiteX6" fmla="*/ 205861 w 4372994"/>
              <a:gd name="connsiteY6" fmla="*/ 2965662 h 4138222"/>
              <a:gd name="connsiteX7" fmla="*/ 60403 w 4372994"/>
              <a:gd name="connsiteY7" fmla="*/ 1485818 h 4138222"/>
              <a:gd name="connsiteX8" fmla="*/ 898165 w 4372994"/>
              <a:gd name="connsiteY8" fmla="*/ 606258 h 4138222"/>
              <a:gd name="connsiteX9" fmla="*/ 816235 w 4372994"/>
              <a:gd name="connsiteY9" fmla="*/ 0 h 4138222"/>
              <a:gd name="connsiteX0" fmla="*/ 816235 w 4372994"/>
              <a:gd name="connsiteY0" fmla="*/ 0 h 4138224"/>
              <a:gd name="connsiteX1" fmla="*/ 1454202 w 4372994"/>
              <a:gd name="connsiteY1" fmla="*/ 574434 h 4138224"/>
              <a:gd name="connsiteX2" fmla="*/ 4015228 w 4372994"/>
              <a:gd name="connsiteY2" fmla="*/ 1032218 h 4138224"/>
              <a:gd name="connsiteX3" fmla="*/ 4208394 w 4372994"/>
              <a:gd name="connsiteY3" fmla="*/ 3259401 h 4138224"/>
              <a:gd name="connsiteX4" fmla="*/ 3152706 w 4372994"/>
              <a:gd name="connsiteY4" fmla="*/ 4124957 h 4138224"/>
              <a:gd name="connsiteX5" fmla="*/ 918988 w 4372994"/>
              <a:gd name="connsiteY5" fmla="*/ 3738143 h 4138224"/>
              <a:gd name="connsiteX6" fmla="*/ 205861 w 4372994"/>
              <a:gd name="connsiteY6" fmla="*/ 2965662 h 4138224"/>
              <a:gd name="connsiteX7" fmla="*/ 60403 w 4372994"/>
              <a:gd name="connsiteY7" fmla="*/ 1485818 h 4138224"/>
              <a:gd name="connsiteX8" fmla="*/ 898165 w 4372994"/>
              <a:gd name="connsiteY8" fmla="*/ 606258 h 4138224"/>
              <a:gd name="connsiteX9" fmla="*/ 816235 w 4372994"/>
              <a:gd name="connsiteY9" fmla="*/ 0 h 4138224"/>
              <a:gd name="connsiteX0" fmla="*/ 810336 w 4367095"/>
              <a:gd name="connsiteY0" fmla="*/ 0 h 4138222"/>
              <a:gd name="connsiteX1" fmla="*/ 1448303 w 4367095"/>
              <a:gd name="connsiteY1" fmla="*/ 574434 h 4138222"/>
              <a:gd name="connsiteX2" fmla="*/ 4009329 w 4367095"/>
              <a:gd name="connsiteY2" fmla="*/ 1032218 h 4138222"/>
              <a:gd name="connsiteX3" fmla="*/ 4202495 w 4367095"/>
              <a:gd name="connsiteY3" fmla="*/ 3259401 h 4138222"/>
              <a:gd name="connsiteX4" fmla="*/ 3146807 w 4367095"/>
              <a:gd name="connsiteY4" fmla="*/ 4124957 h 4138222"/>
              <a:gd name="connsiteX5" fmla="*/ 913089 w 4367095"/>
              <a:gd name="connsiteY5" fmla="*/ 3738143 h 4138222"/>
              <a:gd name="connsiteX6" fmla="*/ 199962 w 4367095"/>
              <a:gd name="connsiteY6" fmla="*/ 2965662 h 4138222"/>
              <a:gd name="connsiteX7" fmla="*/ 54504 w 4367095"/>
              <a:gd name="connsiteY7" fmla="*/ 1485818 h 4138222"/>
              <a:gd name="connsiteX8" fmla="*/ 892266 w 4367095"/>
              <a:gd name="connsiteY8" fmla="*/ 606258 h 4138222"/>
              <a:gd name="connsiteX9" fmla="*/ 810336 w 4367095"/>
              <a:gd name="connsiteY9" fmla="*/ 0 h 4138222"/>
              <a:gd name="connsiteX0" fmla="*/ 814639 w 4371398"/>
              <a:gd name="connsiteY0" fmla="*/ 0 h 4138224"/>
              <a:gd name="connsiteX1" fmla="*/ 1452606 w 4371398"/>
              <a:gd name="connsiteY1" fmla="*/ 574434 h 4138224"/>
              <a:gd name="connsiteX2" fmla="*/ 4013632 w 4371398"/>
              <a:gd name="connsiteY2" fmla="*/ 1032218 h 4138224"/>
              <a:gd name="connsiteX3" fmla="*/ 4206798 w 4371398"/>
              <a:gd name="connsiteY3" fmla="*/ 3259401 h 4138224"/>
              <a:gd name="connsiteX4" fmla="*/ 3151110 w 4371398"/>
              <a:gd name="connsiteY4" fmla="*/ 4124957 h 4138224"/>
              <a:gd name="connsiteX5" fmla="*/ 917392 w 4371398"/>
              <a:gd name="connsiteY5" fmla="*/ 3738143 h 4138224"/>
              <a:gd name="connsiteX6" fmla="*/ 184820 w 4371398"/>
              <a:gd name="connsiteY6" fmla="*/ 2971263 h 4138224"/>
              <a:gd name="connsiteX7" fmla="*/ 58807 w 4371398"/>
              <a:gd name="connsiteY7" fmla="*/ 1485818 h 4138224"/>
              <a:gd name="connsiteX8" fmla="*/ 896569 w 4371398"/>
              <a:gd name="connsiteY8" fmla="*/ 606258 h 4138224"/>
              <a:gd name="connsiteX9" fmla="*/ 814639 w 4371398"/>
              <a:gd name="connsiteY9" fmla="*/ 0 h 4138224"/>
              <a:gd name="connsiteX0" fmla="*/ 824982 w 4381741"/>
              <a:gd name="connsiteY0" fmla="*/ 0 h 4138222"/>
              <a:gd name="connsiteX1" fmla="*/ 1462949 w 4381741"/>
              <a:gd name="connsiteY1" fmla="*/ 574434 h 4138222"/>
              <a:gd name="connsiteX2" fmla="*/ 4023975 w 4381741"/>
              <a:gd name="connsiteY2" fmla="*/ 1032218 h 4138222"/>
              <a:gd name="connsiteX3" fmla="*/ 4217141 w 4381741"/>
              <a:gd name="connsiteY3" fmla="*/ 3259401 h 4138222"/>
              <a:gd name="connsiteX4" fmla="*/ 3161453 w 4381741"/>
              <a:gd name="connsiteY4" fmla="*/ 4124957 h 4138222"/>
              <a:gd name="connsiteX5" fmla="*/ 927735 w 4381741"/>
              <a:gd name="connsiteY5" fmla="*/ 3738143 h 4138222"/>
              <a:gd name="connsiteX6" fmla="*/ 195163 w 4381741"/>
              <a:gd name="connsiteY6" fmla="*/ 2971263 h 4138222"/>
              <a:gd name="connsiteX7" fmla="*/ 69150 w 4381741"/>
              <a:gd name="connsiteY7" fmla="*/ 1485818 h 4138222"/>
              <a:gd name="connsiteX8" fmla="*/ 906912 w 4381741"/>
              <a:gd name="connsiteY8" fmla="*/ 606258 h 4138222"/>
              <a:gd name="connsiteX9" fmla="*/ 824982 w 4381741"/>
              <a:gd name="connsiteY9" fmla="*/ 0 h 4138222"/>
              <a:gd name="connsiteX0" fmla="*/ 824982 w 4385632"/>
              <a:gd name="connsiteY0" fmla="*/ 0 h 4138224"/>
              <a:gd name="connsiteX1" fmla="*/ 1462949 w 4385632"/>
              <a:gd name="connsiteY1" fmla="*/ 574434 h 4138224"/>
              <a:gd name="connsiteX2" fmla="*/ 4023975 w 4385632"/>
              <a:gd name="connsiteY2" fmla="*/ 1032218 h 4138224"/>
              <a:gd name="connsiteX3" fmla="*/ 4217141 w 4385632"/>
              <a:gd name="connsiteY3" fmla="*/ 3259401 h 4138224"/>
              <a:gd name="connsiteX4" fmla="*/ 3161453 w 4385632"/>
              <a:gd name="connsiteY4" fmla="*/ 4124957 h 4138224"/>
              <a:gd name="connsiteX5" fmla="*/ 927735 w 4385632"/>
              <a:gd name="connsiteY5" fmla="*/ 3738143 h 4138224"/>
              <a:gd name="connsiteX6" fmla="*/ 195163 w 4385632"/>
              <a:gd name="connsiteY6" fmla="*/ 2971263 h 4138224"/>
              <a:gd name="connsiteX7" fmla="*/ 69150 w 4385632"/>
              <a:gd name="connsiteY7" fmla="*/ 1485818 h 4138224"/>
              <a:gd name="connsiteX8" fmla="*/ 906912 w 4385632"/>
              <a:gd name="connsiteY8" fmla="*/ 606258 h 4138224"/>
              <a:gd name="connsiteX9" fmla="*/ 824982 w 4385632"/>
              <a:gd name="connsiteY9" fmla="*/ 0 h 4138224"/>
              <a:gd name="connsiteX0" fmla="*/ 832223 w 4392873"/>
              <a:gd name="connsiteY0" fmla="*/ 0 h 4138222"/>
              <a:gd name="connsiteX1" fmla="*/ 1470190 w 4392873"/>
              <a:gd name="connsiteY1" fmla="*/ 574434 h 4138222"/>
              <a:gd name="connsiteX2" fmla="*/ 4031216 w 4392873"/>
              <a:gd name="connsiteY2" fmla="*/ 1032218 h 4138222"/>
              <a:gd name="connsiteX3" fmla="*/ 4224382 w 4392873"/>
              <a:gd name="connsiteY3" fmla="*/ 3259401 h 4138222"/>
              <a:gd name="connsiteX4" fmla="*/ 3168694 w 4392873"/>
              <a:gd name="connsiteY4" fmla="*/ 4124957 h 4138222"/>
              <a:gd name="connsiteX5" fmla="*/ 934976 w 4392873"/>
              <a:gd name="connsiteY5" fmla="*/ 3738143 h 4138222"/>
              <a:gd name="connsiteX6" fmla="*/ 179579 w 4392873"/>
              <a:gd name="connsiteY6" fmla="*/ 3046439 h 4138222"/>
              <a:gd name="connsiteX7" fmla="*/ 76391 w 4392873"/>
              <a:gd name="connsiteY7" fmla="*/ 1485818 h 4138222"/>
              <a:gd name="connsiteX8" fmla="*/ 914153 w 4392873"/>
              <a:gd name="connsiteY8" fmla="*/ 606258 h 4138222"/>
              <a:gd name="connsiteX9" fmla="*/ 832223 w 4392873"/>
              <a:gd name="connsiteY9" fmla="*/ 0 h 4138222"/>
              <a:gd name="connsiteX0" fmla="*/ 823971 w 4384621"/>
              <a:gd name="connsiteY0" fmla="*/ 0 h 4138224"/>
              <a:gd name="connsiteX1" fmla="*/ 1461938 w 4384621"/>
              <a:gd name="connsiteY1" fmla="*/ 574434 h 4138224"/>
              <a:gd name="connsiteX2" fmla="*/ 4022964 w 4384621"/>
              <a:gd name="connsiteY2" fmla="*/ 1032218 h 4138224"/>
              <a:gd name="connsiteX3" fmla="*/ 4216130 w 4384621"/>
              <a:gd name="connsiteY3" fmla="*/ 3259401 h 4138224"/>
              <a:gd name="connsiteX4" fmla="*/ 3160442 w 4384621"/>
              <a:gd name="connsiteY4" fmla="*/ 4124957 h 4138224"/>
              <a:gd name="connsiteX5" fmla="*/ 926724 w 4384621"/>
              <a:gd name="connsiteY5" fmla="*/ 3738143 h 4138224"/>
              <a:gd name="connsiteX6" fmla="*/ 171327 w 4384621"/>
              <a:gd name="connsiteY6" fmla="*/ 3046439 h 4138224"/>
              <a:gd name="connsiteX7" fmla="*/ 68139 w 4384621"/>
              <a:gd name="connsiteY7" fmla="*/ 1485818 h 4138224"/>
              <a:gd name="connsiteX8" fmla="*/ 905901 w 4384621"/>
              <a:gd name="connsiteY8" fmla="*/ 606258 h 4138224"/>
              <a:gd name="connsiteX9" fmla="*/ 823971 w 4384621"/>
              <a:gd name="connsiteY9" fmla="*/ 0 h 4138224"/>
              <a:gd name="connsiteX0" fmla="*/ 806189 w 4366839"/>
              <a:gd name="connsiteY0" fmla="*/ 0 h 4138222"/>
              <a:gd name="connsiteX1" fmla="*/ 1444156 w 4366839"/>
              <a:gd name="connsiteY1" fmla="*/ 574434 h 4138222"/>
              <a:gd name="connsiteX2" fmla="*/ 4005182 w 4366839"/>
              <a:gd name="connsiteY2" fmla="*/ 1032218 h 4138222"/>
              <a:gd name="connsiteX3" fmla="*/ 4198348 w 4366839"/>
              <a:gd name="connsiteY3" fmla="*/ 3259401 h 4138222"/>
              <a:gd name="connsiteX4" fmla="*/ 3142660 w 4366839"/>
              <a:gd name="connsiteY4" fmla="*/ 4124957 h 4138222"/>
              <a:gd name="connsiteX5" fmla="*/ 908942 w 4366839"/>
              <a:gd name="connsiteY5" fmla="*/ 3738143 h 4138222"/>
              <a:gd name="connsiteX6" fmla="*/ 153545 w 4366839"/>
              <a:gd name="connsiteY6" fmla="*/ 3046439 h 4138222"/>
              <a:gd name="connsiteX7" fmla="*/ 50357 w 4366839"/>
              <a:gd name="connsiteY7" fmla="*/ 1485818 h 4138222"/>
              <a:gd name="connsiteX8" fmla="*/ 888119 w 4366839"/>
              <a:gd name="connsiteY8" fmla="*/ 606258 h 4138222"/>
              <a:gd name="connsiteX9" fmla="*/ 806189 w 4366839"/>
              <a:gd name="connsiteY9" fmla="*/ 0 h 4138222"/>
              <a:gd name="connsiteX0" fmla="*/ 806189 w 4366839"/>
              <a:gd name="connsiteY0" fmla="*/ 0 h 4138224"/>
              <a:gd name="connsiteX1" fmla="*/ 1444156 w 4366839"/>
              <a:gd name="connsiteY1" fmla="*/ 574434 h 4138224"/>
              <a:gd name="connsiteX2" fmla="*/ 4005182 w 4366839"/>
              <a:gd name="connsiteY2" fmla="*/ 1032218 h 4138224"/>
              <a:gd name="connsiteX3" fmla="*/ 4198348 w 4366839"/>
              <a:gd name="connsiteY3" fmla="*/ 3259401 h 4138224"/>
              <a:gd name="connsiteX4" fmla="*/ 3142660 w 4366839"/>
              <a:gd name="connsiteY4" fmla="*/ 4124957 h 4138224"/>
              <a:gd name="connsiteX5" fmla="*/ 908942 w 4366839"/>
              <a:gd name="connsiteY5" fmla="*/ 3738143 h 4138224"/>
              <a:gd name="connsiteX6" fmla="*/ 153545 w 4366839"/>
              <a:gd name="connsiteY6" fmla="*/ 3046439 h 4138224"/>
              <a:gd name="connsiteX7" fmla="*/ 50357 w 4366839"/>
              <a:gd name="connsiteY7" fmla="*/ 1485818 h 4138224"/>
              <a:gd name="connsiteX8" fmla="*/ 888119 w 4366839"/>
              <a:gd name="connsiteY8" fmla="*/ 606258 h 4138224"/>
              <a:gd name="connsiteX9" fmla="*/ 806189 w 4366839"/>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104082 w 4317376"/>
              <a:gd name="connsiteY6" fmla="*/ 3046439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224"/>
              <a:gd name="connsiteX1" fmla="*/ 1394693 w 4317376"/>
              <a:gd name="connsiteY1" fmla="*/ 574434 h 4138224"/>
              <a:gd name="connsiteX2" fmla="*/ 3955719 w 4317376"/>
              <a:gd name="connsiteY2" fmla="*/ 1032218 h 4138224"/>
              <a:gd name="connsiteX3" fmla="*/ 4148885 w 4317376"/>
              <a:gd name="connsiteY3" fmla="*/ 3259401 h 4138224"/>
              <a:gd name="connsiteX4" fmla="*/ 3093197 w 4317376"/>
              <a:gd name="connsiteY4" fmla="*/ 4124957 h 4138224"/>
              <a:gd name="connsiteX5" fmla="*/ 859479 w 4317376"/>
              <a:gd name="connsiteY5" fmla="*/ 3738143 h 4138224"/>
              <a:gd name="connsiteX6" fmla="*/ 219159 w 4317376"/>
              <a:gd name="connsiteY6" fmla="*/ 3144044 h 4138224"/>
              <a:gd name="connsiteX7" fmla="*/ 894 w 4317376"/>
              <a:gd name="connsiteY7" fmla="*/ 1485818 h 4138224"/>
              <a:gd name="connsiteX8" fmla="*/ 838656 w 4317376"/>
              <a:gd name="connsiteY8" fmla="*/ 606258 h 4138224"/>
              <a:gd name="connsiteX9" fmla="*/ 756726 w 4317376"/>
              <a:gd name="connsiteY9" fmla="*/ 0 h 4138224"/>
              <a:gd name="connsiteX0" fmla="*/ 756726 w 4317376"/>
              <a:gd name="connsiteY0" fmla="*/ 0 h 4138222"/>
              <a:gd name="connsiteX1" fmla="*/ 1394693 w 4317376"/>
              <a:gd name="connsiteY1" fmla="*/ 574434 h 4138222"/>
              <a:gd name="connsiteX2" fmla="*/ 3955719 w 4317376"/>
              <a:gd name="connsiteY2" fmla="*/ 1032218 h 4138222"/>
              <a:gd name="connsiteX3" fmla="*/ 4148885 w 4317376"/>
              <a:gd name="connsiteY3" fmla="*/ 3259401 h 4138222"/>
              <a:gd name="connsiteX4" fmla="*/ 3093197 w 4317376"/>
              <a:gd name="connsiteY4" fmla="*/ 4124957 h 4138222"/>
              <a:gd name="connsiteX5" fmla="*/ 859479 w 4317376"/>
              <a:gd name="connsiteY5" fmla="*/ 3738143 h 4138222"/>
              <a:gd name="connsiteX6" fmla="*/ 232580 w 4317376"/>
              <a:gd name="connsiteY6" fmla="*/ 3163758 h 4138222"/>
              <a:gd name="connsiteX7" fmla="*/ 894 w 4317376"/>
              <a:gd name="connsiteY7" fmla="*/ 1485818 h 4138222"/>
              <a:gd name="connsiteX8" fmla="*/ 838656 w 4317376"/>
              <a:gd name="connsiteY8" fmla="*/ 606258 h 4138222"/>
              <a:gd name="connsiteX9" fmla="*/ 756726 w 4317376"/>
              <a:gd name="connsiteY9" fmla="*/ 0 h 4138222"/>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56726 w 4317376"/>
              <a:gd name="connsiteY0" fmla="*/ 0 h 4138731"/>
              <a:gd name="connsiteX1" fmla="*/ 1394693 w 4317376"/>
              <a:gd name="connsiteY1" fmla="*/ 574434 h 4138731"/>
              <a:gd name="connsiteX2" fmla="*/ 3955719 w 4317376"/>
              <a:gd name="connsiteY2" fmla="*/ 1032218 h 4138731"/>
              <a:gd name="connsiteX3" fmla="*/ 4148885 w 4317376"/>
              <a:gd name="connsiteY3" fmla="*/ 3259401 h 4138731"/>
              <a:gd name="connsiteX4" fmla="*/ 3093197 w 4317376"/>
              <a:gd name="connsiteY4" fmla="*/ 4124957 h 4138731"/>
              <a:gd name="connsiteX5" fmla="*/ 897522 w 4317376"/>
              <a:gd name="connsiteY5" fmla="*/ 3744330 h 4138731"/>
              <a:gd name="connsiteX6" fmla="*/ 232580 w 4317376"/>
              <a:gd name="connsiteY6" fmla="*/ 3163758 h 4138731"/>
              <a:gd name="connsiteX7" fmla="*/ 894 w 4317376"/>
              <a:gd name="connsiteY7" fmla="*/ 1485818 h 4138731"/>
              <a:gd name="connsiteX8" fmla="*/ 838656 w 4317376"/>
              <a:gd name="connsiteY8" fmla="*/ 606258 h 4138731"/>
              <a:gd name="connsiteX9" fmla="*/ 756726 w 4317376"/>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583 w 4324233"/>
              <a:gd name="connsiteY0" fmla="*/ 0 h 4138731"/>
              <a:gd name="connsiteX1" fmla="*/ 1401550 w 4324233"/>
              <a:gd name="connsiteY1" fmla="*/ 574434 h 4138731"/>
              <a:gd name="connsiteX2" fmla="*/ 3962576 w 4324233"/>
              <a:gd name="connsiteY2" fmla="*/ 1032218 h 4138731"/>
              <a:gd name="connsiteX3" fmla="*/ 4155742 w 4324233"/>
              <a:gd name="connsiteY3" fmla="*/ 3259401 h 4138731"/>
              <a:gd name="connsiteX4" fmla="*/ 3100054 w 4324233"/>
              <a:gd name="connsiteY4" fmla="*/ 4124957 h 4138731"/>
              <a:gd name="connsiteX5" fmla="*/ 904379 w 4324233"/>
              <a:gd name="connsiteY5" fmla="*/ 3744330 h 4138731"/>
              <a:gd name="connsiteX6" fmla="*/ 239437 w 4324233"/>
              <a:gd name="connsiteY6" fmla="*/ 3163758 h 4138731"/>
              <a:gd name="connsiteX7" fmla="*/ 881 w 4324233"/>
              <a:gd name="connsiteY7" fmla="*/ 1528534 h 4138731"/>
              <a:gd name="connsiteX8" fmla="*/ 845513 w 4324233"/>
              <a:gd name="connsiteY8" fmla="*/ 606258 h 4138731"/>
              <a:gd name="connsiteX9" fmla="*/ 763583 w 4324233"/>
              <a:gd name="connsiteY9" fmla="*/ 0 h 4138731"/>
              <a:gd name="connsiteX0" fmla="*/ 763706 w 4324356"/>
              <a:gd name="connsiteY0" fmla="*/ 0 h 4138731"/>
              <a:gd name="connsiteX1" fmla="*/ 1401673 w 4324356"/>
              <a:gd name="connsiteY1" fmla="*/ 574434 h 4138731"/>
              <a:gd name="connsiteX2" fmla="*/ 3962699 w 4324356"/>
              <a:gd name="connsiteY2" fmla="*/ 1032218 h 4138731"/>
              <a:gd name="connsiteX3" fmla="*/ 4155865 w 4324356"/>
              <a:gd name="connsiteY3" fmla="*/ 3259401 h 4138731"/>
              <a:gd name="connsiteX4" fmla="*/ 3100177 w 4324356"/>
              <a:gd name="connsiteY4" fmla="*/ 4124957 h 4138731"/>
              <a:gd name="connsiteX5" fmla="*/ 904502 w 4324356"/>
              <a:gd name="connsiteY5" fmla="*/ 3744330 h 4138731"/>
              <a:gd name="connsiteX6" fmla="*/ 239560 w 4324356"/>
              <a:gd name="connsiteY6" fmla="*/ 3163758 h 4138731"/>
              <a:gd name="connsiteX7" fmla="*/ 1004 w 4324356"/>
              <a:gd name="connsiteY7" fmla="*/ 1528534 h 4138731"/>
              <a:gd name="connsiteX8" fmla="*/ 845636 w 4324356"/>
              <a:gd name="connsiteY8" fmla="*/ 606258 h 4138731"/>
              <a:gd name="connsiteX9" fmla="*/ 763706 w 4324356"/>
              <a:gd name="connsiteY9" fmla="*/ 0 h 4138731"/>
              <a:gd name="connsiteX0" fmla="*/ 763710 w 4324360"/>
              <a:gd name="connsiteY0" fmla="*/ 0 h 4138731"/>
              <a:gd name="connsiteX1" fmla="*/ 1401677 w 4324360"/>
              <a:gd name="connsiteY1" fmla="*/ 574434 h 4138731"/>
              <a:gd name="connsiteX2" fmla="*/ 3962703 w 4324360"/>
              <a:gd name="connsiteY2" fmla="*/ 1032218 h 4138731"/>
              <a:gd name="connsiteX3" fmla="*/ 4155869 w 4324360"/>
              <a:gd name="connsiteY3" fmla="*/ 3259401 h 4138731"/>
              <a:gd name="connsiteX4" fmla="*/ 3100181 w 4324360"/>
              <a:gd name="connsiteY4" fmla="*/ 4124957 h 4138731"/>
              <a:gd name="connsiteX5" fmla="*/ 904506 w 4324360"/>
              <a:gd name="connsiteY5" fmla="*/ 3744330 h 4138731"/>
              <a:gd name="connsiteX6" fmla="*/ 239564 w 4324360"/>
              <a:gd name="connsiteY6" fmla="*/ 3163758 h 4138731"/>
              <a:gd name="connsiteX7" fmla="*/ 1008 w 4324360"/>
              <a:gd name="connsiteY7" fmla="*/ 1528534 h 4138731"/>
              <a:gd name="connsiteX8" fmla="*/ 845640 w 4324360"/>
              <a:gd name="connsiteY8" fmla="*/ 606258 h 4138731"/>
              <a:gd name="connsiteX9" fmla="*/ 763710 w 4324360"/>
              <a:gd name="connsiteY9" fmla="*/ 0 h 41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4360" h="4138731">
                <a:moveTo>
                  <a:pt x="763710" y="0"/>
                </a:moveTo>
                <a:cubicBezTo>
                  <a:pt x="835632" y="58905"/>
                  <a:pt x="1258100" y="357725"/>
                  <a:pt x="1401677" y="574434"/>
                </a:cubicBezTo>
                <a:cubicBezTo>
                  <a:pt x="1557398" y="585526"/>
                  <a:pt x="3503671" y="584724"/>
                  <a:pt x="3962703" y="1032218"/>
                </a:cubicBezTo>
                <a:cubicBezTo>
                  <a:pt x="4421735" y="1479712"/>
                  <a:pt x="4393755" y="2068459"/>
                  <a:pt x="4155869" y="3259401"/>
                </a:cubicBezTo>
                <a:cubicBezTo>
                  <a:pt x="4006903" y="3825365"/>
                  <a:pt x="3642075" y="4044135"/>
                  <a:pt x="3100181" y="4124957"/>
                </a:cubicBezTo>
                <a:cubicBezTo>
                  <a:pt x="2558287" y="4205779"/>
                  <a:pt x="1639845" y="3911670"/>
                  <a:pt x="904506" y="3744330"/>
                </a:cubicBezTo>
                <a:cubicBezTo>
                  <a:pt x="600271" y="3642054"/>
                  <a:pt x="464613" y="3557214"/>
                  <a:pt x="239564" y="3163758"/>
                </a:cubicBezTo>
                <a:cubicBezTo>
                  <a:pt x="75461" y="2876879"/>
                  <a:pt x="40807" y="2193725"/>
                  <a:pt x="1008" y="1528534"/>
                </a:cubicBezTo>
                <a:cubicBezTo>
                  <a:pt x="-24451" y="805482"/>
                  <a:pt x="437089" y="647961"/>
                  <a:pt x="845640" y="606258"/>
                </a:cubicBezTo>
                <a:cubicBezTo>
                  <a:pt x="845640" y="606258"/>
                  <a:pt x="854014" y="343114"/>
                  <a:pt x="763710"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0453FF-0193-89AC-0CD1-0C9FC75C99AB}"/>
              </a:ext>
            </a:extLst>
          </p:cNvPr>
          <p:cNvSpPr>
            <a:spLocks noGrp="1"/>
          </p:cNvSpPr>
          <p:nvPr>
            <p:ph type="title"/>
          </p:nvPr>
        </p:nvSpPr>
        <p:spPr>
          <a:xfrm>
            <a:off x="900544" y="862837"/>
            <a:ext cx="4373478" cy="2083242"/>
          </a:xfrm>
        </p:spPr>
        <p:txBody>
          <a:bodyPr vert="horz" lIns="91440" tIns="45720" rIns="91440" bIns="45720" rtlCol="0" anchor="ctr">
            <a:normAutofit/>
          </a:bodyPr>
          <a:lstStyle/>
          <a:p>
            <a:pPr algn="ctr">
              <a:lnSpc>
                <a:spcPct val="90000"/>
              </a:lnSpc>
            </a:pPr>
            <a:r>
              <a:rPr lang="en-US" sz="3400"/>
              <a:t>Resilient Communities that Regenerate well-being are built in our imagination first</a:t>
            </a:r>
          </a:p>
        </p:txBody>
      </p:sp>
      <p:sp>
        <p:nvSpPr>
          <p:cNvPr id="3" name="Content Placeholder 2">
            <a:extLst>
              <a:ext uri="{FF2B5EF4-FFF2-40B4-BE49-F238E27FC236}">
                <a16:creationId xmlns:a16="http://schemas.microsoft.com/office/drawing/2014/main" id="{F8533100-DA37-F3CA-BEBA-0023172426C9}"/>
              </a:ext>
            </a:extLst>
          </p:cNvPr>
          <p:cNvSpPr>
            <a:spLocks noGrp="1"/>
          </p:cNvSpPr>
          <p:nvPr>
            <p:ph idx="1"/>
          </p:nvPr>
        </p:nvSpPr>
        <p:spPr>
          <a:xfrm>
            <a:off x="5374434" y="660074"/>
            <a:ext cx="3321698" cy="1068714"/>
          </a:xfrm>
        </p:spPr>
        <p:txBody>
          <a:bodyPr vert="horz" lIns="91440" tIns="45720" rIns="91440" bIns="45720" rtlCol="0" anchor="ctr">
            <a:normAutofit/>
          </a:bodyPr>
          <a:lstStyle/>
          <a:p>
            <a:pPr algn="ctr"/>
            <a:r>
              <a:rPr lang="en-US" dirty="0">
                <a:sym typeface="Wingdings" panose="05000000000000000000" pitchFamily="2" charset="2"/>
              </a:rPr>
              <a:t>Reflect on a belief and turn it around</a:t>
            </a:r>
            <a:endParaRPr lang="en-US"/>
          </a:p>
        </p:txBody>
      </p:sp>
    </p:spTree>
    <p:extLst>
      <p:ext uri="{BB962C8B-B14F-4D97-AF65-F5344CB8AC3E}">
        <p14:creationId xmlns:p14="http://schemas.microsoft.com/office/powerpoint/2010/main" val="29802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858C1-A6E5-D340-9FA4-28AD78C8F50C}"/>
              </a:ext>
            </a:extLst>
          </p:cNvPr>
          <p:cNvSpPr>
            <a:spLocks noGrp="1"/>
          </p:cNvSpPr>
          <p:nvPr>
            <p:ph idx="4294967295"/>
          </p:nvPr>
        </p:nvSpPr>
        <p:spPr>
          <a:xfrm>
            <a:off x="6705600" y="7489825"/>
            <a:ext cx="5486400" cy="4343400"/>
          </a:xfrm>
        </p:spPr>
        <p:txBody>
          <a:bodyPr/>
          <a:lstStyle/>
          <a:p>
            <a:pPr>
              <a:lnSpc>
                <a:spcPct val="150000"/>
              </a:lnSpc>
            </a:pPr>
            <a:r>
              <a:rPr lang="en-US" sz="2800"/>
              <a:t>Stress that occurs when one believes they know the right thing to do, but institutional or other constraints make it difficult to pursue a course of action.</a:t>
            </a:r>
            <a:r>
              <a:rPr lang="en-US"/>
              <a:t> </a:t>
            </a:r>
          </a:p>
          <a:p>
            <a:endParaRPr lang="en-US"/>
          </a:p>
        </p:txBody>
      </p:sp>
      <p:graphicFrame>
        <p:nvGraphicFramePr>
          <p:cNvPr id="5" name="Diagram 4">
            <a:extLst>
              <a:ext uri="{FF2B5EF4-FFF2-40B4-BE49-F238E27FC236}">
                <a16:creationId xmlns:a16="http://schemas.microsoft.com/office/drawing/2014/main" id="{89E15B30-D094-2049-9595-074723E0E233}"/>
              </a:ext>
            </a:extLst>
          </p:cNvPr>
          <p:cNvGraphicFramePr/>
          <p:nvPr/>
        </p:nvGraphicFramePr>
        <p:xfrm>
          <a:off x="1485053" y="1532465"/>
          <a:ext cx="9059333" cy="3793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0879B1A-2D0C-D148-88BC-0E92CCCE2057}"/>
              </a:ext>
            </a:extLst>
          </p:cNvPr>
          <p:cNvSpPr txBox="1"/>
          <p:nvPr/>
        </p:nvSpPr>
        <p:spPr>
          <a:xfrm>
            <a:off x="8280401" y="5636700"/>
            <a:ext cx="3757505" cy="306900"/>
          </a:xfrm>
          <a:prstGeom prst="rect">
            <a:avLst/>
          </a:prstGeom>
          <a:noFill/>
        </p:spPr>
        <p:txBody>
          <a:bodyPr wrap="square" rtlCol="0">
            <a:spAutoFit/>
          </a:bodyPr>
          <a:lstStyle/>
          <a:p>
            <a:r>
              <a:rPr lang="en-US" sz="1400">
                <a:latin typeface="Century Gothic" panose="020B0502020202020204" pitchFamily="34" charset="0"/>
              </a:rPr>
              <a:t>National Child Traumatic Stress Network</a:t>
            </a:r>
          </a:p>
        </p:txBody>
      </p:sp>
      <p:sp>
        <p:nvSpPr>
          <p:cNvPr id="10" name="Straight Connector 9">
            <a:extLst>
              <a:ext uri="{FF2B5EF4-FFF2-40B4-BE49-F238E27FC236}">
                <a16:creationId xmlns:a16="http://schemas.microsoft.com/office/drawing/2014/main" id="{13310E59-81B7-41BD-81CB-69CCDB0EDD3E}"/>
              </a:ext>
            </a:extLst>
          </p:cNvPr>
          <p:cNvSpPr/>
          <p:nvPr/>
        </p:nvSpPr>
        <p:spPr>
          <a:xfrm>
            <a:off x="5508596" y="1556674"/>
            <a:ext cx="4940167" cy="0"/>
          </a:xfrm>
          <a:prstGeom prst="line">
            <a:avLst/>
          </a:prstGeom>
          <a:ln>
            <a:solidFill>
              <a:schemeClr val="bg2">
                <a:lumMod val="25000"/>
              </a:schemeClr>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Title 1">
            <a:extLst>
              <a:ext uri="{FF2B5EF4-FFF2-40B4-BE49-F238E27FC236}">
                <a16:creationId xmlns:a16="http://schemas.microsoft.com/office/drawing/2014/main" id="{51E859B8-9BD1-476F-8F88-142CCE61DE85}"/>
              </a:ext>
            </a:extLst>
          </p:cNvPr>
          <p:cNvSpPr txBox="1">
            <a:spLocks/>
          </p:cNvSpPr>
          <p:nvPr/>
        </p:nvSpPr>
        <p:spPr>
          <a:xfrm flipV="1">
            <a:off x="-1" y="0"/>
            <a:ext cx="5508597"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94D3B18D-93C6-4ED5-9193-39F4CF8C9BEF}"/>
              </a:ext>
            </a:extLst>
          </p:cNvPr>
          <p:cNvSpPr txBox="1"/>
          <p:nvPr/>
        </p:nvSpPr>
        <p:spPr>
          <a:xfrm>
            <a:off x="160118" y="141067"/>
            <a:ext cx="4979041"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MORAL INJURY…</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6455154C-72EE-4EB4-8FEC-3F9398A2F79B}"/>
              </a:ext>
            </a:extLst>
          </p:cNvPr>
          <p:cNvGrpSpPr/>
          <p:nvPr/>
        </p:nvGrpSpPr>
        <p:grpSpPr>
          <a:xfrm>
            <a:off x="3330148" y="867706"/>
            <a:ext cx="1642478" cy="219735"/>
            <a:chOff x="7057282" y="2099387"/>
            <a:chExt cx="1642478" cy="219735"/>
          </a:xfrm>
          <a:effectLst>
            <a:outerShdw blurRad="50800" dist="38100" dir="5400000" algn="t" rotWithShape="0">
              <a:prstClr val="black">
                <a:alpha val="40000"/>
              </a:prstClr>
            </a:outerShdw>
          </a:effectLst>
        </p:grpSpPr>
        <p:sp>
          <p:nvSpPr>
            <p:cNvPr id="19" name="Flowchart: Connector 18">
              <a:extLst>
                <a:ext uri="{FF2B5EF4-FFF2-40B4-BE49-F238E27FC236}">
                  <a16:creationId xmlns:a16="http://schemas.microsoft.com/office/drawing/2014/main" id="{8C06F039-83F1-4FF3-92B3-696D096D087A}"/>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A60CE296-FBD9-4B1A-9EF7-7CF0DA2D8254}"/>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DE1410E7-72EF-492D-8820-12588FA9DEE3}"/>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F6D54141-821A-49B6-B750-8B742D2CEA20}"/>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lowchart: Connector 12">
              <a:extLst>
                <a:ext uri="{FF2B5EF4-FFF2-40B4-BE49-F238E27FC236}">
                  <a16:creationId xmlns:a16="http://schemas.microsoft.com/office/drawing/2014/main" id="{46899A74-A182-4145-B070-1CBE092A11AF}"/>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63157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BA00BC-69E9-4995-B335-FD31182B13B5}"/>
              </a:ext>
            </a:extLst>
          </p:cNvPr>
          <p:cNvSpPr txBox="1">
            <a:spLocks/>
          </p:cNvSpPr>
          <p:nvPr/>
        </p:nvSpPr>
        <p:spPr>
          <a:xfrm flipH="1" flipV="1">
            <a:off x="2453833" y="520862"/>
            <a:ext cx="9738167" cy="5174210"/>
          </a:xfrm>
          <a:prstGeom prst="snip1Rect">
            <a:avLst/>
          </a:prstGeom>
          <a:solidFill>
            <a:srgbClr val="5F6278"/>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2" name="Title 1">
            <a:extLst>
              <a:ext uri="{FF2B5EF4-FFF2-40B4-BE49-F238E27FC236}">
                <a16:creationId xmlns:a16="http://schemas.microsoft.com/office/drawing/2014/main" id="{BA01BB52-EC1D-4DE2-94DC-D88616469422}"/>
              </a:ext>
            </a:extLst>
          </p:cNvPr>
          <p:cNvSpPr>
            <a:spLocks noGrp="1"/>
          </p:cNvSpPr>
          <p:nvPr>
            <p:ph type="ctrTitle" idx="4294967295"/>
          </p:nvPr>
        </p:nvSpPr>
        <p:spPr>
          <a:xfrm>
            <a:off x="5999163" y="1601788"/>
            <a:ext cx="6192837" cy="2743200"/>
          </a:xfrm>
          <a:prstGeom prst="snip2DiagRect">
            <a:avLst/>
          </a:prstGeom>
          <a:noFill/>
        </p:spPr>
        <p:txBody>
          <a:bodyPr anchor="ctr">
            <a:normAutofit/>
          </a:bodyPr>
          <a:lstStyle/>
          <a:p>
            <a:pPr algn="ctr"/>
            <a:r>
              <a:rPr lang="en-US" sz="4400" cap="all" dirty="0">
                <a:solidFill>
                  <a:schemeClr val="bg1"/>
                </a:solidFill>
                <a:latin typeface="Century Gothic" panose="020B0502020202020204" pitchFamily="34" charset="0"/>
              </a:rPr>
              <a:t>Individual &amp; Organizational Approaches</a:t>
            </a:r>
          </a:p>
        </p:txBody>
      </p:sp>
      <p:pic>
        <p:nvPicPr>
          <p:cNvPr id="13314" name="Picture 2" descr="Individual Roles, Capabilities and the Right Organization - Part 3 |  Covenant Group">
            <a:extLst>
              <a:ext uri="{FF2B5EF4-FFF2-40B4-BE49-F238E27FC236}">
                <a16:creationId xmlns:a16="http://schemas.microsoft.com/office/drawing/2014/main" id="{C8D6341D-24F5-467C-A4DB-4094A9F8B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27" y="1186078"/>
            <a:ext cx="4946684" cy="37100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15F3F1B-0A43-4403-A4AD-6F928F39145C}"/>
              </a:ext>
            </a:extLst>
          </p:cNvPr>
          <p:cNvGrpSpPr/>
          <p:nvPr/>
        </p:nvGrpSpPr>
        <p:grpSpPr>
          <a:xfrm>
            <a:off x="7705378" y="4125926"/>
            <a:ext cx="1642478" cy="219735"/>
            <a:chOff x="7057282" y="2099387"/>
            <a:chExt cx="1642478" cy="219735"/>
          </a:xfrm>
          <a:effectLst>
            <a:outerShdw blurRad="50800" dist="38100" dir="5400000" algn="t" rotWithShape="0">
              <a:prstClr val="black">
                <a:alpha val="40000"/>
              </a:prstClr>
            </a:outerShdw>
          </a:effectLst>
        </p:grpSpPr>
        <p:sp>
          <p:nvSpPr>
            <p:cNvPr id="6" name="Flowchart: Connector 5">
              <a:extLst>
                <a:ext uri="{FF2B5EF4-FFF2-40B4-BE49-F238E27FC236}">
                  <a16:creationId xmlns:a16="http://schemas.microsoft.com/office/drawing/2014/main" id="{1956629B-1898-4A9E-907C-FCD39125E6A3}"/>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Connector 6">
              <a:extLst>
                <a:ext uri="{FF2B5EF4-FFF2-40B4-BE49-F238E27FC236}">
                  <a16:creationId xmlns:a16="http://schemas.microsoft.com/office/drawing/2014/main" id="{5413170D-9FC5-4294-AFA3-6C876815EF2A}"/>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lowchart: Connector 7">
              <a:extLst>
                <a:ext uri="{FF2B5EF4-FFF2-40B4-BE49-F238E27FC236}">
                  <a16:creationId xmlns:a16="http://schemas.microsoft.com/office/drawing/2014/main" id="{AD979B1B-BBF3-4DA1-809F-EB5958D94B0B}"/>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Connector 8">
              <a:extLst>
                <a:ext uri="{FF2B5EF4-FFF2-40B4-BE49-F238E27FC236}">
                  <a16:creationId xmlns:a16="http://schemas.microsoft.com/office/drawing/2014/main" id="{D4D771CB-9C04-4EDF-BFFC-2F768207DA98}"/>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owchart: Connector 12">
              <a:extLst>
                <a:ext uri="{FF2B5EF4-FFF2-40B4-BE49-F238E27FC236}">
                  <a16:creationId xmlns:a16="http://schemas.microsoft.com/office/drawing/2014/main" id="{6E6BD2FA-E69E-4E2E-B21B-F6ADD1E9F028}"/>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18004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782A21E-F038-C847-B280-095BEC577C63}"/>
              </a:ext>
            </a:extLst>
          </p:cNvPr>
          <p:cNvGraphicFramePr>
            <a:graphicFrameLocks noGrp="1"/>
          </p:cNvGraphicFramePr>
          <p:nvPr>
            <p:ph idx="4294967295"/>
            <p:extLst>
              <p:ext uri="{D42A27DB-BD31-4B8C-83A1-F6EECF244321}">
                <p14:modId xmlns:p14="http://schemas.microsoft.com/office/powerpoint/2010/main" val="3774804025"/>
              </p:ext>
            </p:extLst>
          </p:nvPr>
        </p:nvGraphicFramePr>
        <p:xfrm>
          <a:off x="1219200" y="1655763"/>
          <a:ext cx="10972800" cy="4174208"/>
        </p:xfrm>
        <a:graphic>
          <a:graphicData uri="http://schemas.openxmlformats.org/drawingml/2006/table">
            <a:tbl>
              <a:tblPr firstRow="1" bandRow="1">
                <a:tableStyleId>{2D5ABB26-0587-4C30-8999-92F81FD0307C}</a:tableStyleId>
              </a:tblPr>
              <a:tblGrid>
                <a:gridCol w="4895191">
                  <a:extLst>
                    <a:ext uri="{9D8B030D-6E8A-4147-A177-3AD203B41FA5}">
                      <a16:colId xmlns:a16="http://schemas.microsoft.com/office/drawing/2014/main" val="403099668"/>
                    </a:ext>
                  </a:extLst>
                </a:gridCol>
                <a:gridCol w="6077609">
                  <a:extLst>
                    <a:ext uri="{9D8B030D-6E8A-4147-A177-3AD203B41FA5}">
                      <a16:colId xmlns:a16="http://schemas.microsoft.com/office/drawing/2014/main" val="3698773053"/>
                    </a:ext>
                  </a:extLst>
                </a:gridCol>
              </a:tblGrid>
              <a:tr h="777132">
                <a:tc gridSpan="2">
                  <a:txBody>
                    <a:bodyPr/>
                    <a:lstStyle/>
                    <a:p>
                      <a:pPr marL="0" indent="0" fontAlgn="base">
                        <a:buNone/>
                      </a:pPr>
                      <a:r>
                        <a:rPr lang="en-US" sz="2400" b="1">
                          <a:solidFill>
                            <a:schemeClr val="bg2">
                              <a:lumMod val="25000"/>
                            </a:schemeClr>
                          </a:solidFill>
                          <a:latin typeface="Century Gothic" panose="020B0502020202020204" pitchFamily="34" charset="0"/>
                        </a:rPr>
                        <a:t>People bring a past and present story to everything they do:​</a:t>
                      </a:r>
                    </a:p>
                    <a:p>
                      <a:pPr marL="0" indent="0" fontAlgn="base">
                        <a:buNone/>
                      </a:pPr>
                      <a:endParaRPr lang="en-US" sz="1050" b="1">
                        <a:solidFill>
                          <a:schemeClr val="bg2">
                            <a:lumMod val="50000"/>
                          </a:schemeClr>
                        </a:solidFill>
                        <a:latin typeface="Century Gothic" panose="020B0502020202020204" pitchFamily="34" charset="0"/>
                      </a:endParaRPr>
                    </a:p>
                  </a:txBody>
                  <a:tcPr/>
                </a:tc>
                <a:tc hMerge="1">
                  <a:txBody>
                    <a:bodyPr/>
                    <a:lstStyle/>
                    <a:p>
                      <a:endParaRPr lang="en-US"/>
                    </a:p>
                  </a:txBody>
                  <a:tcPr/>
                </a:tc>
                <a:extLst>
                  <a:ext uri="{0D108BD9-81ED-4DB2-BD59-A6C34878D82A}">
                    <a16:rowId xmlns:a16="http://schemas.microsoft.com/office/drawing/2014/main" val="2909174363"/>
                  </a:ext>
                </a:extLst>
              </a:tr>
              <a:tr h="669677">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200" b="0">
                          <a:solidFill>
                            <a:schemeClr val="bg2">
                              <a:lumMod val="25000"/>
                            </a:schemeClr>
                          </a:solidFill>
                          <a:latin typeface="Century Gothic" panose="020B0502020202020204" pitchFamily="34" charset="0"/>
                        </a:rPr>
                        <a:t>Schemas and beliefs​</a:t>
                      </a:r>
                    </a:p>
                  </a:txBody>
                  <a:tcPr>
                    <a:solidFill>
                      <a:schemeClr val="tx2">
                        <a:lumMod val="10000"/>
                        <a:lumOff val="90000"/>
                      </a:schemeClr>
                    </a:solidFill>
                  </a:tcPr>
                </a:tc>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200" b="0">
                          <a:solidFill>
                            <a:schemeClr val="bg2">
                              <a:lumMod val="25000"/>
                            </a:schemeClr>
                          </a:solidFill>
                          <a:latin typeface="Century Gothic" panose="020B0502020202020204" pitchFamily="34" charset="0"/>
                        </a:rPr>
                        <a:t>Personal history of trauma and adversity​</a:t>
                      </a:r>
                    </a:p>
                  </a:txBody>
                  <a:tcPr>
                    <a:solidFill>
                      <a:schemeClr val="tx2">
                        <a:lumMod val="10000"/>
                        <a:lumOff val="90000"/>
                      </a:schemeClr>
                    </a:solidFill>
                  </a:tcPr>
                </a:tc>
                <a:extLst>
                  <a:ext uri="{0D108BD9-81ED-4DB2-BD59-A6C34878D82A}">
                    <a16:rowId xmlns:a16="http://schemas.microsoft.com/office/drawing/2014/main" val="2043475218"/>
                  </a:ext>
                </a:extLst>
              </a:tr>
              <a:tr h="669677">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200" b="0" dirty="0">
                          <a:solidFill>
                            <a:schemeClr val="bg2">
                              <a:lumMod val="25000"/>
                            </a:schemeClr>
                          </a:solidFill>
                          <a:latin typeface="Century Gothic"/>
                        </a:rPr>
                        <a:t>Stigma beliefs​</a:t>
                      </a:r>
                    </a:p>
                  </a:txBody>
                  <a:tcPr/>
                </a:tc>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200" b="0" dirty="0">
                          <a:solidFill>
                            <a:schemeClr val="bg2">
                              <a:lumMod val="25000"/>
                            </a:schemeClr>
                          </a:solidFill>
                          <a:latin typeface="Century Gothic"/>
                        </a:rPr>
                        <a:t>Families and close friends</a:t>
                      </a:r>
                    </a:p>
                  </a:txBody>
                  <a:tcPr/>
                </a:tc>
                <a:extLst>
                  <a:ext uri="{0D108BD9-81ED-4DB2-BD59-A6C34878D82A}">
                    <a16:rowId xmlns:a16="http://schemas.microsoft.com/office/drawing/2014/main" val="3646362380"/>
                  </a:ext>
                </a:extLst>
              </a:tr>
              <a:tr h="669677">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200" b="0" dirty="0">
                          <a:solidFill>
                            <a:schemeClr val="bg2">
                              <a:lumMod val="25000"/>
                            </a:schemeClr>
                          </a:solidFill>
                          <a:latin typeface="Century Gothic"/>
                        </a:rPr>
                        <a:t>Social support systems​</a:t>
                      </a:r>
                    </a:p>
                  </a:txBody>
                  <a:tcPr>
                    <a:solidFill>
                      <a:schemeClr val="tx2">
                        <a:lumMod val="10000"/>
                        <a:lumOff val="90000"/>
                      </a:schemeClr>
                    </a:solidFill>
                  </a:tcPr>
                </a:tc>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200" b="0" dirty="0">
                          <a:solidFill>
                            <a:schemeClr val="bg2">
                              <a:lumMod val="25000"/>
                            </a:schemeClr>
                          </a:solidFill>
                          <a:latin typeface="Century Gothic" panose="020B0502020202020204" pitchFamily="34" charset="0"/>
                        </a:rPr>
                        <a:t>Economic situation</a:t>
                      </a:r>
                    </a:p>
                  </a:txBody>
                  <a:tcPr>
                    <a:solidFill>
                      <a:schemeClr val="tx2">
                        <a:lumMod val="10000"/>
                        <a:lumOff val="90000"/>
                      </a:schemeClr>
                    </a:solidFill>
                  </a:tcPr>
                </a:tc>
                <a:extLst>
                  <a:ext uri="{0D108BD9-81ED-4DB2-BD59-A6C34878D82A}">
                    <a16:rowId xmlns:a16="http://schemas.microsoft.com/office/drawing/2014/main" val="79577321"/>
                  </a:ext>
                </a:extLst>
              </a:tr>
              <a:tr h="669677">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200" b="0" dirty="0">
                          <a:solidFill>
                            <a:schemeClr val="bg2">
                              <a:lumMod val="25000"/>
                            </a:schemeClr>
                          </a:solidFill>
                          <a:latin typeface="Century Gothic"/>
                        </a:rPr>
                        <a:t>Positive support​</a:t>
                      </a:r>
                    </a:p>
                  </a:txBody>
                  <a:tcPr/>
                </a:tc>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200" b="0" dirty="0">
                          <a:solidFill>
                            <a:schemeClr val="bg2">
                              <a:lumMod val="25000"/>
                            </a:schemeClr>
                          </a:solidFill>
                          <a:latin typeface="Century Gothic"/>
                        </a:rPr>
                        <a:t>Cultural Identity</a:t>
                      </a:r>
                    </a:p>
                  </a:txBody>
                  <a:tcPr/>
                </a:tc>
                <a:extLst>
                  <a:ext uri="{0D108BD9-81ED-4DB2-BD59-A6C34878D82A}">
                    <a16:rowId xmlns:a16="http://schemas.microsoft.com/office/drawing/2014/main" val="987273201"/>
                  </a:ext>
                </a:extLst>
              </a:tr>
              <a:tr h="718368">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200" b="0" dirty="0">
                          <a:solidFill>
                            <a:schemeClr val="bg2">
                              <a:lumMod val="25000"/>
                            </a:schemeClr>
                          </a:solidFill>
                          <a:latin typeface="Century Gothic"/>
                        </a:rPr>
                        <a:t>Negative support​</a:t>
                      </a:r>
                    </a:p>
                  </a:txBody>
                  <a:tcPr>
                    <a:solidFill>
                      <a:schemeClr val="tx2">
                        <a:lumMod val="10000"/>
                        <a:lumOff val="90000"/>
                      </a:schemeClr>
                    </a:solidFill>
                  </a:tcPr>
                </a:tc>
                <a:tc>
                  <a:txBody>
                    <a:bodyPr/>
                    <a:lstStyle/>
                    <a:p>
                      <a:pPr>
                        <a:lnSpc>
                          <a:spcPct val="150000"/>
                        </a:lnSpc>
                        <a:spcAft>
                          <a:spcPts val="600"/>
                        </a:spcAft>
                      </a:pPr>
                      <a:endParaRPr lang="en-US" sz="2400" b="0" dirty="0">
                        <a:solidFill>
                          <a:schemeClr val="bg2">
                            <a:lumMod val="25000"/>
                          </a:schemeClr>
                        </a:solidFill>
                        <a:latin typeface="Century Gothic" panose="020B0502020202020204" pitchFamily="34" charset="0"/>
                      </a:endParaRPr>
                    </a:p>
                  </a:txBody>
                  <a:tcPr>
                    <a:solidFill>
                      <a:schemeClr val="tx2">
                        <a:lumMod val="10000"/>
                        <a:lumOff val="90000"/>
                      </a:schemeClr>
                    </a:solidFill>
                  </a:tcPr>
                </a:tc>
                <a:extLst>
                  <a:ext uri="{0D108BD9-81ED-4DB2-BD59-A6C34878D82A}">
                    <a16:rowId xmlns:a16="http://schemas.microsoft.com/office/drawing/2014/main" val="120624842"/>
                  </a:ext>
                </a:extLst>
              </a:tr>
            </a:tbl>
          </a:graphicData>
        </a:graphic>
      </p:graphicFrame>
      <p:sp>
        <p:nvSpPr>
          <p:cNvPr id="8" name="TextBox 7">
            <a:extLst>
              <a:ext uri="{FF2B5EF4-FFF2-40B4-BE49-F238E27FC236}">
                <a16:creationId xmlns:a16="http://schemas.microsoft.com/office/drawing/2014/main" id="{34B9E348-9E4F-6444-83AC-F852360C9525}"/>
              </a:ext>
            </a:extLst>
          </p:cNvPr>
          <p:cNvSpPr txBox="1"/>
          <p:nvPr/>
        </p:nvSpPr>
        <p:spPr>
          <a:xfrm>
            <a:off x="8935905" y="5521610"/>
            <a:ext cx="3112168" cy="307777"/>
          </a:xfrm>
          <a:prstGeom prst="rect">
            <a:avLst/>
          </a:prstGeom>
          <a:noFill/>
        </p:spPr>
        <p:txBody>
          <a:bodyPr wrap="square" rtlCol="0">
            <a:spAutoFit/>
          </a:bodyPr>
          <a:lstStyle/>
          <a:p>
            <a:r>
              <a:rPr lang="en-US" sz="1400" dirty="0">
                <a:latin typeface="Century Gothic" panose="020B0502020202020204" pitchFamily="34" charset="0"/>
              </a:rPr>
              <a:t>A. Hildebrand &amp; C. Parker 2019</a:t>
            </a:r>
          </a:p>
        </p:txBody>
      </p:sp>
      <p:sp>
        <p:nvSpPr>
          <p:cNvPr id="5" name="Title 1">
            <a:extLst>
              <a:ext uri="{FF2B5EF4-FFF2-40B4-BE49-F238E27FC236}">
                <a16:creationId xmlns:a16="http://schemas.microsoft.com/office/drawing/2014/main" id="{7D73DDD4-3D66-4B5A-90DE-18249CC15600}"/>
              </a:ext>
            </a:extLst>
          </p:cNvPr>
          <p:cNvSpPr txBox="1">
            <a:spLocks/>
          </p:cNvSpPr>
          <p:nvPr/>
        </p:nvSpPr>
        <p:spPr>
          <a:xfrm flipV="1">
            <a:off x="-1" y="14468"/>
            <a:ext cx="8935906"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B772C360-E05C-4C72-98E7-3E5B9101BE8F}"/>
              </a:ext>
            </a:extLst>
          </p:cNvPr>
          <p:cNvSpPr txBox="1"/>
          <p:nvPr/>
        </p:nvSpPr>
        <p:spPr>
          <a:xfrm>
            <a:off x="-39623" y="190128"/>
            <a:ext cx="8926908"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WE WORK WITH OUR WHOLE SELVES…</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70F262B0-B3BD-4756-B385-BAE96A3FBA20}"/>
              </a:ext>
            </a:extLst>
          </p:cNvPr>
          <p:cNvGrpSpPr/>
          <p:nvPr/>
        </p:nvGrpSpPr>
        <p:grpSpPr>
          <a:xfrm>
            <a:off x="6698381" y="902251"/>
            <a:ext cx="1642478" cy="219735"/>
            <a:chOff x="7057282" y="2099387"/>
            <a:chExt cx="1642478" cy="219735"/>
          </a:xfrm>
          <a:effectLst>
            <a:outerShdw blurRad="50800" dist="38100" dir="5400000" algn="t" rotWithShape="0">
              <a:prstClr val="black">
                <a:alpha val="40000"/>
              </a:prstClr>
            </a:outerShdw>
          </a:effectLst>
        </p:grpSpPr>
        <p:sp>
          <p:nvSpPr>
            <p:cNvPr id="25" name="Flowchart: Connector 24">
              <a:extLst>
                <a:ext uri="{FF2B5EF4-FFF2-40B4-BE49-F238E27FC236}">
                  <a16:creationId xmlns:a16="http://schemas.microsoft.com/office/drawing/2014/main" id="{2779945E-6F4E-4149-8549-956D22983A18}"/>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45C8383F-3967-44C3-A18C-B9074754C50B}"/>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lowchart: Connector 26">
              <a:extLst>
                <a:ext uri="{FF2B5EF4-FFF2-40B4-BE49-F238E27FC236}">
                  <a16:creationId xmlns:a16="http://schemas.microsoft.com/office/drawing/2014/main" id="{EE0FB5B6-8924-4162-80DF-49827914F2E6}"/>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lowchart: Connector 27">
              <a:extLst>
                <a:ext uri="{FF2B5EF4-FFF2-40B4-BE49-F238E27FC236}">
                  <a16:creationId xmlns:a16="http://schemas.microsoft.com/office/drawing/2014/main" id="{845439EC-B2A0-4302-8FDA-D7B261E7E796}"/>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lowchart: Connector 12">
              <a:extLst>
                <a:ext uri="{FF2B5EF4-FFF2-40B4-BE49-F238E27FC236}">
                  <a16:creationId xmlns:a16="http://schemas.microsoft.com/office/drawing/2014/main" id="{A4F38DA1-BCB6-4173-932C-ECC7194F26D7}"/>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2151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73179ED-A37B-9E4E-A94A-0DBD0934E298}"/>
              </a:ext>
            </a:extLst>
          </p:cNvPr>
          <p:cNvSpPr txBox="1">
            <a:spLocks/>
          </p:cNvSpPr>
          <p:nvPr/>
        </p:nvSpPr>
        <p:spPr>
          <a:xfrm>
            <a:off x="234794" y="1373439"/>
            <a:ext cx="4198361" cy="4389120"/>
          </a:xfrm>
          <a:prstGeom prst="flowChartDelay">
            <a:avLst/>
          </a:prstGeom>
          <a:solidFill>
            <a:schemeClr val="tx2">
              <a:lumMod val="10000"/>
              <a:lumOff val="90000"/>
            </a:schemeClr>
          </a:solidFill>
          <a:effectLst>
            <a:innerShdw blurRad="63500" dist="50800" dir="16200000">
              <a:prstClr val="black">
                <a:alpha val="50000"/>
              </a:prstClr>
            </a:innerShdw>
          </a:effectLst>
        </p:spPr>
        <p:txBody>
          <a:bodyPr anchor="ctr"/>
          <a:lstStyle>
            <a:lvl1pPr marL="228600" indent="-228600" algn="l" defTabSz="914400" rtl="0" eaLnBrk="1" latinLnBrk="0" hangingPunct="1">
              <a:lnSpc>
                <a:spcPct val="100000"/>
              </a:lnSpc>
              <a:spcBef>
                <a:spcPts val="0"/>
              </a:spcBef>
              <a:spcAft>
                <a:spcPts val="600"/>
              </a:spcAft>
              <a:buClr>
                <a:schemeClr val="accent1"/>
              </a:buClr>
              <a:buSzPct val="100000"/>
              <a:buFont typeface="LucidaGrande" charset="0"/>
              <a:buChar char="‣"/>
              <a:tabLst/>
              <a:defRPr sz="2400" b="1" kern="1200" spc="0" baseline="0">
                <a:solidFill>
                  <a:schemeClr val="tx1">
                    <a:lumMod val="75000"/>
                    <a:lumOff val="25000"/>
                  </a:schemeClr>
                </a:solidFill>
                <a:latin typeface="+mn-lt"/>
                <a:ea typeface="+mn-ea"/>
                <a:cs typeface="+mn-cs"/>
              </a:defRPr>
            </a:lvl1pPr>
            <a:lvl2pPr marL="365760" indent="-228600" algn="l" defTabSz="914400" rtl="0" eaLnBrk="1" latinLnBrk="0" hangingPunct="1">
              <a:lnSpc>
                <a:spcPct val="100000"/>
              </a:lnSpc>
              <a:spcBef>
                <a:spcPts val="0"/>
              </a:spcBef>
              <a:spcAft>
                <a:spcPts val="600"/>
              </a:spcAft>
              <a:buClr>
                <a:schemeClr val="accent1"/>
              </a:buClr>
              <a:buFont typeface="LucidaGrande" charset="0"/>
              <a:buChar char="•"/>
              <a:defRPr sz="2400" kern="1200" spc="0" baseline="0">
                <a:solidFill>
                  <a:schemeClr val="tx1">
                    <a:lumMod val="75000"/>
                    <a:lumOff val="25000"/>
                  </a:schemeClr>
                </a:solidFill>
                <a:latin typeface="+mn-lt"/>
                <a:ea typeface="+mn-ea"/>
                <a:cs typeface="+mn-cs"/>
              </a:defRPr>
            </a:lvl2pPr>
            <a:lvl3pPr marL="548640" indent="-228600" algn="l" defTabSz="914400" rtl="0" eaLnBrk="1" latinLnBrk="0" hangingPunct="1">
              <a:lnSpc>
                <a:spcPct val="100000"/>
              </a:lnSpc>
              <a:spcBef>
                <a:spcPts val="0"/>
              </a:spcBef>
              <a:spcAft>
                <a:spcPts val="600"/>
              </a:spcAft>
              <a:buClr>
                <a:schemeClr val="accent1"/>
              </a:buClr>
              <a:buFont typeface="LucidaGrande" charset="0"/>
              <a:buChar char="◦"/>
              <a:defRPr sz="1600" kern="1200" spc="0" baseline="0">
                <a:solidFill>
                  <a:schemeClr val="tx1">
                    <a:lumMod val="75000"/>
                    <a:lumOff val="25000"/>
                  </a:schemeClr>
                </a:solidFill>
                <a:latin typeface="+mn-lt"/>
                <a:ea typeface="+mn-ea"/>
                <a:cs typeface="+mn-cs"/>
              </a:defRPr>
            </a:lvl3pPr>
            <a:lvl4pPr marL="731520" indent="-228600" algn="l" defTabSz="914400" rtl="0" eaLnBrk="1" latinLnBrk="0" hangingPunct="1">
              <a:lnSpc>
                <a:spcPct val="100000"/>
              </a:lnSpc>
              <a:spcBef>
                <a:spcPts val="0"/>
              </a:spcBef>
              <a:spcAft>
                <a:spcPts val="600"/>
              </a:spcAft>
              <a:buClr>
                <a:schemeClr val="accent1"/>
              </a:buClr>
              <a:buFont typeface="LucidaGrande" charset="0"/>
              <a:buChar char="✓"/>
              <a:defRPr sz="1600" kern="1200" spc="0" baseline="0">
                <a:solidFill>
                  <a:schemeClr val="tx1">
                    <a:lumMod val="75000"/>
                    <a:lumOff val="25000"/>
                  </a:schemeClr>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accent1"/>
              </a:buClr>
              <a:buFont typeface="ZapfDingbatsITC" charset="0"/>
              <a:buChar char="✚"/>
              <a:defRPr sz="1600" kern="1200" spc="0" baseline="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82880" lvl="1" indent="0">
              <a:buNone/>
            </a:pPr>
            <a:r>
              <a:rPr lang="en-US" sz="2800" dirty="0">
                <a:solidFill>
                  <a:schemeClr val="bg2">
                    <a:lumMod val="25000"/>
                  </a:schemeClr>
                </a:solidFill>
                <a:latin typeface="Century Gothic" panose="020B0502020202020204" pitchFamily="34" charset="0"/>
              </a:rPr>
              <a:t>Staff who are members of marginalized groups warrant our special attention due to…</a:t>
            </a:r>
          </a:p>
          <a:p>
            <a:pPr marL="0" lvl="1" indent="0">
              <a:buNone/>
            </a:pPr>
            <a:endParaRPr lang="en-US" sz="2800" dirty="0">
              <a:solidFill>
                <a:schemeClr val="bg2">
                  <a:lumMod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45560DD9-2E21-4843-933C-CB283EB4A0EB}"/>
              </a:ext>
            </a:extLst>
          </p:cNvPr>
          <p:cNvSpPr txBox="1"/>
          <p:nvPr/>
        </p:nvSpPr>
        <p:spPr>
          <a:xfrm>
            <a:off x="8326788" y="5720388"/>
            <a:ext cx="3775407" cy="307777"/>
          </a:xfrm>
          <a:prstGeom prst="rect">
            <a:avLst/>
          </a:prstGeom>
          <a:noFill/>
        </p:spPr>
        <p:txBody>
          <a:bodyPr wrap="square" rtlCol="0">
            <a:spAutoFit/>
          </a:bodyPr>
          <a:lstStyle/>
          <a:p>
            <a:r>
              <a:rPr lang="en-US" sz="1400">
                <a:solidFill>
                  <a:schemeClr val="bg2">
                    <a:lumMod val="50000"/>
                  </a:schemeClr>
                </a:solidFill>
                <a:latin typeface="Century Gothic" panose="020B0502020202020204" pitchFamily="34" charset="0"/>
              </a:rPr>
              <a:t>National Child Traumatic Stress Network</a:t>
            </a:r>
          </a:p>
        </p:txBody>
      </p:sp>
      <p:sp>
        <p:nvSpPr>
          <p:cNvPr id="8" name="Title 1">
            <a:extLst>
              <a:ext uri="{FF2B5EF4-FFF2-40B4-BE49-F238E27FC236}">
                <a16:creationId xmlns:a16="http://schemas.microsoft.com/office/drawing/2014/main" id="{EBACA105-4140-49C7-90A9-8D13DA2BFA7F}"/>
              </a:ext>
            </a:extLst>
          </p:cNvPr>
          <p:cNvSpPr txBox="1">
            <a:spLocks/>
          </p:cNvSpPr>
          <p:nvPr/>
        </p:nvSpPr>
        <p:spPr>
          <a:xfrm flipV="1">
            <a:off x="9325" y="0"/>
            <a:ext cx="9074552"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3A90C954-95E6-47F6-97B5-DF13BE31897B}"/>
              </a:ext>
            </a:extLst>
          </p:cNvPr>
          <p:cNvSpPr txBox="1"/>
          <p:nvPr/>
        </p:nvSpPr>
        <p:spPr>
          <a:xfrm>
            <a:off x="-24061" y="129371"/>
            <a:ext cx="8914433"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DESERVING OF FOCUSED ATTENTION…</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aphicFrame>
        <p:nvGraphicFramePr>
          <p:cNvPr id="18" name="Diagram 17">
            <a:extLst>
              <a:ext uri="{FF2B5EF4-FFF2-40B4-BE49-F238E27FC236}">
                <a16:creationId xmlns:a16="http://schemas.microsoft.com/office/drawing/2014/main" id="{27BC848A-865F-4034-9003-1112167252F5}"/>
              </a:ext>
            </a:extLst>
          </p:cNvPr>
          <p:cNvGraphicFramePr/>
          <p:nvPr/>
        </p:nvGraphicFramePr>
        <p:xfrm>
          <a:off x="3862828" y="1041726"/>
          <a:ext cx="8196356" cy="50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4" name="Group 23">
            <a:extLst>
              <a:ext uri="{FF2B5EF4-FFF2-40B4-BE49-F238E27FC236}">
                <a16:creationId xmlns:a16="http://schemas.microsoft.com/office/drawing/2014/main" id="{7CE6E6E1-2BB8-48A4-87D6-E80438E79A05}"/>
              </a:ext>
            </a:extLst>
          </p:cNvPr>
          <p:cNvGrpSpPr/>
          <p:nvPr/>
        </p:nvGrpSpPr>
        <p:grpSpPr>
          <a:xfrm>
            <a:off x="6883577" y="877980"/>
            <a:ext cx="1642478" cy="219735"/>
            <a:chOff x="7057282" y="2099387"/>
            <a:chExt cx="1642478" cy="219735"/>
          </a:xfrm>
          <a:effectLst>
            <a:outerShdw blurRad="50800" dist="38100" dir="5400000" algn="t" rotWithShape="0">
              <a:prstClr val="black">
                <a:alpha val="40000"/>
              </a:prstClr>
            </a:outerShdw>
          </a:effectLst>
        </p:grpSpPr>
        <p:sp>
          <p:nvSpPr>
            <p:cNvPr id="25" name="Flowchart: Connector 24">
              <a:extLst>
                <a:ext uri="{FF2B5EF4-FFF2-40B4-BE49-F238E27FC236}">
                  <a16:creationId xmlns:a16="http://schemas.microsoft.com/office/drawing/2014/main" id="{FC2B53D3-6929-4C5E-A903-C634708F502D}"/>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C4E9D9AD-EDD7-425A-83C0-326A3944D07E}"/>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lowchart: Connector 26">
              <a:extLst>
                <a:ext uri="{FF2B5EF4-FFF2-40B4-BE49-F238E27FC236}">
                  <a16:creationId xmlns:a16="http://schemas.microsoft.com/office/drawing/2014/main" id="{0057CB94-F9F4-4F6F-BDD0-B79BC2311BD4}"/>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lowchart: Connector 27">
              <a:extLst>
                <a:ext uri="{FF2B5EF4-FFF2-40B4-BE49-F238E27FC236}">
                  <a16:creationId xmlns:a16="http://schemas.microsoft.com/office/drawing/2014/main" id="{5B36E8AD-3E55-4F2B-9B88-8EFF65F5F4E8}"/>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lowchart: Connector 12">
              <a:extLst>
                <a:ext uri="{FF2B5EF4-FFF2-40B4-BE49-F238E27FC236}">
                  <a16:creationId xmlns:a16="http://schemas.microsoft.com/office/drawing/2014/main" id="{592A3F80-ED3F-4B76-BCC6-63F341429BF5}"/>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779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1A93D9F-53DA-C84E-A320-0DEA77FDA168}"/>
              </a:ext>
            </a:extLst>
          </p:cNvPr>
          <p:cNvGraphicFramePr>
            <a:graphicFrameLocks/>
          </p:cNvGraphicFramePr>
          <p:nvPr/>
        </p:nvGraphicFramePr>
        <p:xfrm>
          <a:off x="782320" y="1551008"/>
          <a:ext cx="10972800" cy="4166885"/>
        </p:xfrm>
        <a:graphic>
          <a:graphicData uri="http://schemas.openxmlformats.org/drawingml/2006/table">
            <a:tbl>
              <a:tblPr firstRow="1" bandRow="1">
                <a:tableStyleId>{2D5ABB26-0587-4C30-8999-92F81FD0307C}</a:tableStyleId>
              </a:tblPr>
              <a:tblGrid>
                <a:gridCol w="5858933">
                  <a:extLst>
                    <a:ext uri="{9D8B030D-6E8A-4147-A177-3AD203B41FA5}">
                      <a16:colId xmlns:a16="http://schemas.microsoft.com/office/drawing/2014/main" val="403099668"/>
                    </a:ext>
                  </a:extLst>
                </a:gridCol>
                <a:gridCol w="5113867">
                  <a:extLst>
                    <a:ext uri="{9D8B030D-6E8A-4147-A177-3AD203B41FA5}">
                      <a16:colId xmlns:a16="http://schemas.microsoft.com/office/drawing/2014/main" val="3698773053"/>
                    </a:ext>
                  </a:extLst>
                </a:gridCol>
              </a:tblGrid>
              <a:tr h="833377">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400" b="1">
                          <a:solidFill>
                            <a:schemeClr val="bg2">
                              <a:lumMod val="25000"/>
                            </a:schemeClr>
                          </a:solidFill>
                          <a:latin typeface="Century Gothic" panose="020B0502020202020204" pitchFamily="34" charset="0"/>
                        </a:rPr>
                        <a:t>Self-awareness</a:t>
                      </a:r>
                    </a:p>
                  </a:txBody>
                  <a:tcPr>
                    <a:solidFill>
                      <a:schemeClr val="tx2">
                        <a:lumMod val="10000"/>
                        <a:lumOff val="90000"/>
                      </a:schemeClr>
                    </a:solidFill>
                  </a:tcPr>
                </a:tc>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400" b="1">
                          <a:solidFill>
                            <a:schemeClr val="bg2">
                              <a:lumMod val="25000"/>
                            </a:schemeClr>
                          </a:solidFill>
                          <a:latin typeface="Century Gothic" panose="020B0502020202020204" pitchFamily="34" charset="0"/>
                        </a:rPr>
                        <a:t>Lower doses of exposure​</a:t>
                      </a:r>
                    </a:p>
                  </a:txBody>
                  <a:tcPr>
                    <a:solidFill>
                      <a:schemeClr val="tx2">
                        <a:lumMod val="10000"/>
                        <a:lumOff val="90000"/>
                      </a:schemeClr>
                    </a:solidFill>
                  </a:tcPr>
                </a:tc>
                <a:extLst>
                  <a:ext uri="{0D108BD9-81ED-4DB2-BD59-A6C34878D82A}">
                    <a16:rowId xmlns:a16="http://schemas.microsoft.com/office/drawing/2014/main" val="2043475218"/>
                  </a:ext>
                </a:extLst>
              </a:tr>
              <a:tr h="833377">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400" b="1">
                          <a:solidFill>
                            <a:schemeClr val="bg2">
                              <a:lumMod val="25000"/>
                            </a:schemeClr>
                          </a:solidFill>
                          <a:latin typeface="Century Gothic" panose="020B0502020202020204" pitchFamily="34" charset="0"/>
                        </a:rPr>
                        <a:t>Healthy professional boundaries​</a:t>
                      </a:r>
                    </a:p>
                  </a:txBody>
                  <a:tcPr/>
                </a:tc>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400" b="1">
                          <a:solidFill>
                            <a:schemeClr val="bg2">
                              <a:lumMod val="25000"/>
                            </a:schemeClr>
                          </a:solidFill>
                          <a:latin typeface="Century Gothic" panose="020B0502020202020204" pitchFamily="34" charset="0"/>
                        </a:rPr>
                        <a:t>Experience to draw from</a:t>
                      </a:r>
                    </a:p>
                  </a:txBody>
                  <a:tcPr/>
                </a:tc>
                <a:extLst>
                  <a:ext uri="{0D108BD9-81ED-4DB2-BD59-A6C34878D82A}">
                    <a16:rowId xmlns:a16="http://schemas.microsoft.com/office/drawing/2014/main" val="3646362380"/>
                  </a:ext>
                </a:extLst>
              </a:tr>
              <a:tr h="833377">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400" b="1" dirty="0">
                          <a:solidFill>
                            <a:schemeClr val="bg2">
                              <a:lumMod val="25000"/>
                            </a:schemeClr>
                          </a:solidFill>
                          <a:latin typeface="Century Gothic" panose="020B0502020202020204" pitchFamily="34" charset="0"/>
                        </a:rPr>
                        <a:t>Working with compassion​</a:t>
                      </a:r>
                    </a:p>
                  </a:txBody>
                  <a:tcPr>
                    <a:solidFill>
                      <a:schemeClr val="tx2">
                        <a:lumMod val="10000"/>
                        <a:lumOff val="90000"/>
                      </a:schemeClr>
                    </a:solidFill>
                  </a:tcPr>
                </a:tc>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400" b="1">
                          <a:solidFill>
                            <a:schemeClr val="bg2">
                              <a:lumMod val="25000"/>
                            </a:schemeClr>
                          </a:solidFill>
                          <a:latin typeface="Century Gothic" panose="020B0502020202020204" pitchFamily="34" charset="0"/>
                        </a:rPr>
                        <a:t>Sense of competence</a:t>
                      </a:r>
                    </a:p>
                  </a:txBody>
                  <a:tcPr>
                    <a:solidFill>
                      <a:schemeClr val="tx2">
                        <a:lumMod val="10000"/>
                        <a:lumOff val="90000"/>
                      </a:schemeClr>
                    </a:solidFill>
                  </a:tcPr>
                </a:tc>
                <a:extLst>
                  <a:ext uri="{0D108BD9-81ED-4DB2-BD59-A6C34878D82A}">
                    <a16:rowId xmlns:a16="http://schemas.microsoft.com/office/drawing/2014/main" val="79577321"/>
                  </a:ext>
                </a:extLst>
              </a:tr>
              <a:tr h="833377">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400" b="1">
                          <a:solidFill>
                            <a:schemeClr val="bg2">
                              <a:lumMod val="25000"/>
                            </a:schemeClr>
                          </a:solidFill>
                          <a:latin typeface="Century Gothic" panose="020B0502020202020204" pitchFamily="34" charset="0"/>
                        </a:rPr>
                        <a:t>Positive work-life balance​</a:t>
                      </a:r>
                    </a:p>
                  </a:txBody>
                  <a:tcPr/>
                </a:tc>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400" b="1">
                          <a:solidFill>
                            <a:schemeClr val="bg2">
                              <a:lumMod val="25000"/>
                            </a:schemeClr>
                          </a:solidFill>
                          <a:latin typeface="Century Gothic" panose="020B0502020202020204" pitchFamily="34" charset="0"/>
                        </a:rPr>
                        <a:t>Individual coping strategies</a:t>
                      </a:r>
                    </a:p>
                  </a:txBody>
                  <a:tcPr/>
                </a:tc>
                <a:extLst>
                  <a:ext uri="{0D108BD9-81ED-4DB2-BD59-A6C34878D82A}">
                    <a16:rowId xmlns:a16="http://schemas.microsoft.com/office/drawing/2014/main" val="987273201"/>
                  </a:ext>
                </a:extLst>
              </a:tr>
              <a:tr h="833377">
                <a:tc>
                  <a: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400" b="1" dirty="0">
                          <a:solidFill>
                            <a:schemeClr val="bg2">
                              <a:lumMod val="25000"/>
                            </a:schemeClr>
                          </a:solidFill>
                          <a:latin typeface="Century Gothic"/>
                        </a:rPr>
                        <a:t>Supportive relationships ​</a:t>
                      </a:r>
                    </a:p>
                  </a:txBody>
                  <a:tcPr>
                    <a:solidFill>
                      <a:schemeClr val="tx2">
                        <a:lumMod val="10000"/>
                        <a:lumOff val="90000"/>
                      </a:schemeClr>
                    </a:solidFill>
                  </a:tcPr>
                </a:tc>
                <a:tc>
                  <a:txBody>
                    <a:bodyPr/>
                    <a:lstStyle/>
                    <a:p>
                      <a:pPr>
                        <a:lnSpc>
                          <a:spcPct val="150000"/>
                        </a:lnSpc>
                        <a:spcAft>
                          <a:spcPts val="600"/>
                        </a:spcAft>
                      </a:pPr>
                      <a:endParaRPr lang="en-US" sz="2400" b="1" dirty="0">
                        <a:solidFill>
                          <a:schemeClr val="bg2">
                            <a:lumMod val="25000"/>
                          </a:schemeClr>
                        </a:solidFill>
                        <a:latin typeface="Century Gothic" panose="020B0502020202020204" pitchFamily="34" charset="0"/>
                      </a:endParaRPr>
                    </a:p>
                  </a:txBody>
                  <a:tcPr>
                    <a:solidFill>
                      <a:schemeClr val="tx2">
                        <a:lumMod val="10000"/>
                        <a:lumOff val="90000"/>
                      </a:schemeClr>
                    </a:solidFill>
                  </a:tcPr>
                </a:tc>
                <a:extLst>
                  <a:ext uri="{0D108BD9-81ED-4DB2-BD59-A6C34878D82A}">
                    <a16:rowId xmlns:a16="http://schemas.microsoft.com/office/drawing/2014/main" val="120624842"/>
                  </a:ext>
                </a:extLst>
              </a:tr>
            </a:tbl>
          </a:graphicData>
        </a:graphic>
      </p:graphicFrame>
      <p:sp>
        <p:nvSpPr>
          <p:cNvPr id="4" name="Title 1">
            <a:extLst>
              <a:ext uri="{FF2B5EF4-FFF2-40B4-BE49-F238E27FC236}">
                <a16:creationId xmlns:a16="http://schemas.microsoft.com/office/drawing/2014/main" id="{C30A0ADC-46C5-484E-A114-C2E682D6F4C6}"/>
              </a:ext>
            </a:extLst>
          </p:cNvPr>
          <p:cNvSpPr txBox="1">
            <a:spLocks/>
          </p:cNvSpPr>
          <p:nvPr/>
        </p:nvSpPr>
        <p:spPr>
          <a:xfrm flipV="1">
            <a:off x="10236" y="14468"/>
            <a:ext cx="9074552"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5" name="TextBox 4">
            <a:extLst>
              <a:ext uri="{FF2B5EF4-FFF2-40B4-BE49-F238E27FC236}">
                <a16:creationId xmlns:a16="http://schemas.microsoft.com/office/drawing/2014/main" id="{DA6DA567-BC32-4895-8E26-023BC4259CD5}"/>
              </a:ext>
            </a:extLst>
          </p:cNvPr>
          <p:cNvSpPr txBox="1"/>
          <p:nvPr/>
        </p:nvSpPr>
        <p:spPr>
          <a:xfrm>
            <a:off x="-23150" y="143839"/>
            <a:ext cx="8914433"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PROTECTIVE FACTORS - INDIVIDUAL…</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pSp>
        <p:nvGrpSpPr>
          <p:cNvPr id="14" name="Group 13">
            <a:extLst>
              <a:ext uri="{FF2B5EF4-FFF2-40B4-BE49-F238E27FC236}">
                <a16:creationId xmlns:a16="http://schemas.microsoft.com/office/drawing/2014/main" id="{769519D4-F392-4CBF-AFE2-968F0496A2AE}"/>
              </a:ext>
            </a:extLst>
          </p:cNvPr>
          <p:cNvGrpSpPr/>
          <p:nvPr/>
        </p:nvGrpSpPr>
        <p:grpSpPr>
          <a:xfrm>
            <a:off x="6860426" y="907955"/>
            <a:ext cx="1642478" cy="219735"/>
            <a:chOff x="7057282" y="2099387"/>
            <a:chExt cx="1642478" cy="219735"/>
          </a:xfrm>
          <a:effectLst>
            <a:outerShdw blurRad="50800" dist="38100" dir="5400000" algn="t" rotWithShape="0">
              <a:prstClr val="black">
                <a:alpha val="40000"/>
              </a:prstClr>
            </a:outerShdw>
          </a:effectLst>
        </p:grpSpPr>
        <p:sp>
          <p:nvSpPr>
            <p:cNvPr id="15" name="Flowchart: Connector 14">
              <a:extLst>
                <a:ext uri="{FF2B5EF4-FFF2-40B4-BE49-F238E27FC236}">
                  <a16:creationId xmlns:a16="http://schemas.microsoft.com/office/drawing/2014/main" id="{A81D4508-02AB-4BA7-B2EC-0E84F2E5AC69}"/>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Connector 15">
              <a:extLst>
                <a:ext uri="{FF2B5EF4-FFF2-40B4-BE49-F238E27FC236}">
                  <a16:creationId xmlns:a16="http://schemas.microsoft.com/office/drawing/2014/main" id="{C47E3E9E-37EF-4BB9-9C0C-0AE6B4A39BB6}"/>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33B7668E-00C4-49F4-B030-76D37FC1490E}"/>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5104298D-81CC-4EC5-9A3C-06461B3DD848}"/>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lowchart: Connector 12">
              <a:extLst>
                <a:ext uri="{FF2B5EF4-FFF2-40B4-BE49-F238E27FC236}">
                  <a16:creationId xmlns:a16="http://schemas.microsoft.com/office/drawing/2014/main" id="{41B3AA2B-1333-458E-849A-A2644BB9E261}"/>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14980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traight Connector 14">
            <a:extLst>
              <a:ext uri="{FF2B5EF4-FFF2-40B4-BE49-F238E27FC236}">
                <a16:creationId xmlns:a16="http://schemas.microsoft.com/office/drawing/2014/main" id="{CA9C8628-CDD6-4DF6-B5A2-D2FA283471D1}"/>
              </a:ext>
            </a:extLst>
          </p:cNvPr>
          <p:cNvSpPr/>
          <p:nvPr/>
        </p:nvSpPr>
        <p:spPr>
          <a:xfrm>
            <a:off x="545038" y="1378330"/>
            <a:ext cx="10693980" cy="0"/>
          </a:xfrm>
          <a:prstGeom prst="lin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8CA91FFF-A7B9-47A4-8B0B-0AA0668FE4F7}"/>
              </a:ext>
            </a:extLst>
          </p:cNvPr>
          <p:cNvSpPr/>
          <p:nvPr/>
        </p:nvSpPr>
        <p:spPr>
          <a:xfrm>
            <a:off x="545037" y="1368880"/>
            <a:ext cx="3216739" cy="4395307"/>
          </a:xfrm>
          <a:custGeom>
            <a:avLst/>
            <a:gdLst>
              <a:gd name="connsiteX0" fmla="*/ 0 w 3195969"/>
              <a:gd name="connsiteY0" fmla="*/ 0 h 4356081"/>
              <a:gd name="connsiteX1" fmla="*/ 3195969 w 3195969"/>
              <a:gd name="connsiteY1" fmla="*/ 0 h 4356081"/>
              <a:gd name="connsiteX2" fmla="*/ 3195969 w 3195969"/>
              <a:gd name="connsiteY2" fmla="*/ 4356081 h 4356081"/>
              <a:gd name="connsiteX3" fmla="*/ 0 w 3195969"/>
              <a:gd name="connsiteY3" fmla="*/ 4356081 h 4356081"/>
              <a:gd name="connsiteX4" fmla="*/ 0 w 3195969"/>
              <a:gd name="connsiteY4" fmla="*/ 0 h 435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5969" h="4356081">
                <a:moveTo>
                  <a:pt x="0" y="0"/>
                </a:moveTo>
                <a:lnTo>
                  <a:pt x="3195969" y="0"/>
                </a:lnTo>
                <a:lnTo>
                  <a:pt x="3195969" y="4356081"/>
                </a:lnTo>
                <a:lnTo>
                  <a:pt x="0" y="4356081"/>
                </a:lnTo>
                <a:lnTo>
                  <a:pt x="0" y="0"/>
                </a:lnTo>
                <a:close/>
              </a:path>
            </a:pathLst>
          </a:custGeom>
          <a:solidFill>
            <a:schemeClr val="tx2">
              <a:lumMod val="10000"/>
              <a:lumOff val="90000"/>
            </a:schemeClr>
          </a:solidFill>
          <a:effectLst>
            <a:innerShdw blurRad="63500" dist="50800" dir="16200000">
              <a:prstClr val="black">
                <a:alpha val="50000"/>
              </a:prstClr>
            </a:innerShdw>
          </a:effectLst>
        </p:spPr>
        <p:style>
          <a:lnRef idx="0">
            <a:schemeClr val="dk1">
              <a:alpha val="0"/>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182880" lvl="0" indent="0" algn="l" defTabSz="1066800">
              <a:lnSpc>
                <a:spcPct val="100000"/>
              </a:lnSpc>
              <a:spcBef>
                <a:spcPct val="0"/>
              </a:spcBef>
              <a:spcAft>
                <a:spcPct val="35000"/>
              </a:spcAft>
              <a:buSzPts val="2600"/>
              <a:buNone/>
            </a:pPr>
            <a:r>
              <a:rPr lang="en-US" sz="2400" b="0" kern="1200" dirty="0">
                <a:latin typeface="Century Gothic" panose="020B0502020202020204" pitchFamily="34" charset="0"/>
              </a:rPr>
              <a:t>Consider how the information shared so far in this presentation leads you to reflect upon your own experiences </a:t>
            </a:r>
          </a:p>
          <a:p>
            <a:pPr marL="0" lvl="0" indent="0" algn="l" defTabSz="1066800">
              <a:lnSpc>
                <a:spcPct val="100000"/>
              </a:lnSpc>
              <a:spcBef>
                <a:spcPct val="0"/>
              </a:spcBef>
              <a:spcAft>
                <a:spcPct val="35000"/>
              </a:spcAft>
              <a:buSzPts val="2600"/>
              <a:buNone/>
            </a:pPr>
            <a:endParaRPr lang="en-US" sz="2400" b="0" kern="1200" dirty="0">
              <a:latin typeface="Century Gothic" panose="020B0502020202020204" pitchFamily="34" charset="0"/>
            </a:endParaRPr>
          </a:p>
          <a:p>
            <a:pPr marL="0" lvl="0" indent="0" algn="l" defTabSz="1066800">
              <a:lnSpc>
                <a:spcPct val="100000"/>
              </a:lnSpc>
              <a:spcBef>
                <a:spcPct val="0"/>
              </a:spcBef>
              <a:spcAft>
                <a:spcPct val="35000"/>
              </a:spcAft>
              <a:buSzPts val="2600"/>
              <a:buNone/>
            </a:pPr>
            <a:endParaRPr lang="en-US" sz="2400" b="0" kern="1200" dirty="0">
              <a:latin typeface="Century Gothic" panose="020B0502020202020204" pitchFamily="34" charset="0"/>
            </a:endParaRPr>
          </a:p>
        </p:txBody>
      </p:sp>
      <p:sp>
        <p:nvSpPr>
          <p:cNvPr id="17" name="Freeform: Shape 16">
            <a:extLst>
              <a:ext uri="{FF2B5EF4-FFF2-40B4-BE49-F238E27FC236}">
                <a16:creationId xmlns:a16="http://schemas.microsoft.com/office/drawing/2014/main" id="{97D954D5-1821-4F11-8AF6-AA1B9236AFF7}"/>
              </a:ext>
            </a:extLst>
          </p:cNvPr>
          <p:cNvSpPr/>
          <p:nvPr/>
        </p:nvSpPr>
        <p:spPr>
          <a:xfrm>
            <a:off x="3881523" y="1437403"/>
            <a:ext cx="7353625" cy="1138952"/>
          </a:xfrm>
          <a:custGeom>
            <a:avLst/>
            <a:gdLst>
              <a:gd name="connsiteX0" fmla="*/ 0 w 7353625"/>
              <a:gd name="connsiteY0" fmla="*/ 0 h 1138952"/>
              <a:gd name="connsiteX1" fmla="*/ 7353625 w 7353625"/>
              <a:gd name="connsiteY1" fmla="*/ 0 h 1138952"/>
              <a:gd name="connsiteX2" fmla="*/ 7353625 w 7353625"/>
              <a:gd name="connsiteY2" fmla="*/ 1138952 h 1138952"/>
              <a:gd name="connsiteX3" fmla="*/ 0 w 7353625"/>
              <a:gd name="connsiteY3" fmla="*/ 1138952 h 1138952"/>
              <a:gd name="connsiteX4" fmla="*/ 0 w 7353625"/>
              <a:gd name="connsiteY4" fmla="*/ 0 h 113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3625" h="1138952">
                <a:moveTo>
                  <a:pt x="0" y="0"/>
                </a:moveTo>
                <a:lnTo>
                  <a:pt x="7353625" y="0"/>
                </a:lnTo>
                <a:lnTo>
                  <a:pt x="7353625" y="1138952"/>
                </a:lnTo>
                <a:lnTo>
                  <a:pt x="0" y="1138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SzPts val="2400"/>
              <a:buNone/>
            </a:pPr>
            <a:r>
              <a:rPr lang="en-US" sz="2000" b="1" i="1" kern="1200" dirty="0">
                <a:latin typeface="Century Gothic" panose="020B0502020202020204" pitchFamily="34" charset="0"/>
              </a:rPr>
              <a:t>How do you know when you are becoming overly stressed? What do you notice about yourself?</a:t>
            </a:r>
            <a:endParaRPr lang="en-US" sz="2000" b="1" kern="1200" dirty="0">
              <a:latin typeface="Century Gothic" panose="020B0502020202020204" pitchFamily="34" charset="0"/>
            </a:endParaRPr>
          </a:p>
        </p:txBody>
      </p:sp>
      <p:sp>
        <p:nvSpPr>
          <p:cNvPr id="18" name="Straight Connector 17">
            <a:extLst>
              <a:ext uri="{FF2B5EF4-FFF2-40B4-BE49-F238E27FC236}">
                <a16:creationId xmlns:a16="http://schemas.microsoft.com/office/drawing/2014/main" id="{DDAC40E5-BD61-43A3-9E09-C59B1FBB7950}"/>
              </a:ext>
            </a:extLst>
          </p:cNvPr>
          <p:cNvSpPr/>
          <p:nvPr/>
        </p:nvSpPr>
        <p:spPr>
          <a:xfrm>
            <a:off x="3741007" y="2460605"/>
            <a:ext cx="7494140" cy="0"/>
          </a:xfrm>
          <a:prstGeom prst="line">
            <a:avLst/>
          </a:prstGeom>
        </p:spPr>
        <p:style>
          <a:lnRef idx="2">
            <a:schemeClr val="dk1">
              <a:hueOff val="0"/>
              <a:satOff val="0"/>
              <a:lumOff val="0"/>
              <a:alphaOff val="0"/>
            </a:schemeClr>
          </a:lnRef>
          <a:fillRef idx="1">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706ACD55-6EE4-4D17-8D68-92BD229E1A98}"/>
              </a:ext>
            </a:extLst>
          </p:cNvPr>
          <p:cNvSpPr/>
          <p:nvPr/>
        </p:nvSpPr>
        <p:spPr>
          <a:xfrm>
            <a:off x="3881523" y="2727202"/>
            <a:ext cx="7353625" cy="878035"/>
          </a:xfrm>
          <a:custGeom>
            <a:avLst/>
            <a:gdLst>
              <a:gd name="connsiteX0" fmla="*/ 0 w 7353625"/>
              <a:gd name="connsiteY0" fmla="*/ 0 h 971936"/>
              <a:gd name="connsiteX1" fmla="*/ 7353625 w 7353625"/>
              <a:gd name="connsiteY1" fmla="*/ 0 h 971936"/>
              <a:gd name="connsiteX2" fmla="*/ 7353625 w 7353625"/>
              <a:gd name="connsiteY2" fmla="*/ 971936 h 971936"/>
              <a:gd name="connsiteX3" fmla="*/ 0 w 7353625"/>
              <a:gd name="connsiteY3" fmla="*/ 971936 h 971936"/>
              <a:gd name="connsiteX4" fmla="*/ 0 w 7353625"/>
              <a:gd name="connsiteY4" fmla="*/ 0 h 97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3625" h="971936">
                <a:moveTo>
                  <a:pt x="0" y="0"/>
                </a:moveTo>
                <a:lnTo>
                  <a:pt x="7353625" y="0"/>
                </a:lnTo>
                <a:lnTo>
                  <a:pt x="7353625" y="971936"/>
                </a:lnTo>
                <a:lnTo>
                  <a:pt x="0" y="9719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SzPts val="2400"/>
              <a:buNone/>
            </a:pPr>
            <a:r>
              <a:rPr lang="en-US" sz="2000" b="1" i="1" kern="1200" dirty="0">
                <a:latin typeface="Century Gothic" panose="020B0502020202020204" pitchFamily="34" charset="0"/>
              </a:rPr>
              <a:t>What are your particular vulnerabilities or risk factors? </a:t>
            </a:r>
            <a:endParaRPr lang="en-US" sz="2000" b="1" kern="1200" dirty="0">
              <a:latin typeface="Century Gothic" panose="020B0502020202020204" pitchFamily="34" charset="0"/>
            </a:endParaRPr>
          </a:p>
        </p:txBody>
      </p:sp>
      <p:sp>
        <p:nvSpPr>
          <p:cNvPr id="20" name="Straight Connector 19">
            <a:extLst>
              <a:ext uri="{FF2B5EF4-FFF2-40B4-BE49-F238E27FC236}">
                <a16:creationId xmlns:a16="http://schemas.microsoft.com/office/drawing/2014/main" id="{F6526CE9-30AA-4272-84CC-19BF807005F0}"/>
              </a:ext>
            </a:extLst>
          </p:cNvPr>
          <p:cNvSpPr/>
          <p:nvPr/>
        </p:nvSpPr>
        <p:spPr>
          <a:xfrm>
            <a:off x="3741007" y="3605239"/>
            <a:ext cx="7494140" cy="0"/>
          </a:xfrm>
          <a:prstGeom prst="line">
            <a:avLst/>
          </a:prstGeom>
        </p:spPr>
        <p:style>
          <a:lnRef idx="2">
            <a:schemeClr val="dk1">
              <a:hueOff val="0"/>
              <a:satOff val="0"/>
              <a:lumOff val="0"/>
              <a:alphaOff val="0"/>
            </a:schemeClr>
          </a:lnRef>
          <a:fillRef idx="1">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D4942B11-CD08-4EB0-B46D-FB2440CDB414}"/>
              </a:ext>
            </a:extLst>
          </p:cNvPr>
          <p:cNvSpPr/>
          <p:nvPr/>
        </p:nvSpPr>
        <p:spPr>
          <a:xfrm>
            <a:off x="3924945" y="3756088"/>
            <a:ext cx="7353625" cy="894197"/>
          </a:xfrm>
          <a:custGeom>
            <a:avLst/>
            <a:gdLst>
              <a:gd name="connsiteX0" fmla="*/ 0 w 7353625"/>
              <a:gd name="connsiteY0" fmla="*/ 0 h 1138952"/>
              <a:gd name="connsiteX1" fmla="*/ 7353625 w 7353625"/>
              <a:gd name="connsiteY1" fmla="*/ 0 h 1138952"/>
              <a:gd name="connsiteX2" fmla="*/ 7353625 w 7353625"/>
              <a:gd name="connsiteY2" fmla="*/ 1138952 h 1138952"/>
              <a:gd name="connsiteX3" fmla="*/ 0 w 7353625"/>
              <a:gd name="connsiteY3" fmla="*/ 1138952 h 1138952"/>
              <a:gd name="connsiteX4" fmla="*/ 0 w 7353625"/>
              <a:gd name="connsiteY4" fmla="*/ 0 h 113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3625" h="1138952">
                <a:moveTo>
                  <a:pt x="0" y="0"/>
                </a:moveTo>
                <a:lnTo>
                  <a:pt x="7353625" y="0"/>
                </a:lnTo>
                <a:lnTo>
                  <a:pt x="7353625" y="1138952"/>
                </a:lnTo>
                <a:lnTo>
                  <a:pt x="0" y="1138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SzPts val="2400"/>
              <a:buNone/>
            </a:pPr>
            <a:r>
              <a:rPr lang="en-US" sz="2000" b="1" i="1" kern="1200" dirty="0">
                <a:latin typeface="Century Gothic" panose="020B0502020202020204" pitchFamily="34" charset="0"/>
              </a:rPr>
              <a:t>What protective factors help you stay healthy while doing the challenging work that you do?</a:t>
            </a:r>
            <a:endParaRPr lang="en-US" sz="2000" b="1" kern="1200" dirty="0">
              <a:latin typeface="Century Gothic" panose="020B0502020202020204" pitchFamily="34" charset="0"/>
            </a:endParaRPr>
          </a:p>
        </p:txBody>
      </p:sp>
      <p:sp>
        <p:nvSpPr>
          <p:cNvPr id="22" name="Straight Connector 21">
            <a:extLst>
              <a:ext uri="{FF2B5EF4-FFF2-40B4-BE49-F238E27FC236}">
                <a16:creationId xmlns:a16="http://schemas.microsoft.com/office/drawing/2014/main" id="{546B26D6-33E2-41F1-80C6-70A4A2F775FD}"/>
              </a:ext>
            </a:extLst>
          </p:cNvPr>
          <p:cNvSpPr/>
          <p:nvPr/>
        </p:nvSpPr>
        <p:spPr>
          <a:xfrm>
            <a:off x="3741007" y="4801138"/>
            <a:ext cx="7494140" cy="0"/>
          </a:xfrm>
          <a:prstGeom prst="line">
            <a:avLst/>
          </a:prstGeom>
        </p:spPr>
        <p:style>
          <a:lnRef idx="2">
            <a:schemeClr val="dk1">
              <a:hueOff val="0"/>
              <a:satOff val="0"/>
              <a:lumOff val="0"/>
              <a:alphaOff val="0"/>
            </a:schemeClr>
          </a:lnRef>
          <a:fillRef idx="1">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CA872994-6F6A-4796-BEA0-4F22A1F13BA0}"/>
              </a:ext>
            </a:extLst>
          </p:cNvPr>
          <p:cNvSpPr/>
          <p:nvPr/>
        </p:nvSpPr>
        <p:spPr>
          <a:xfrm>
            <a:off x="3881523" y="4858086"/>
            <a:ext cx="7353625" cy="813177"/>
          </a:xfrm>
          <a:custGeom>
            <a:avLst/>
            <a:gdLst>
              <a:gd name="connsiteX0" fmla="*/ 0 w 7353625"/>
              <a:gd name="connsiteY0" fmla="*/ 0 h 813177"/>
              <a:gd name="connsiteX1" fmla="*/ 7353625 w 7353625"/>
              <a:gd name="connsiteY1" fmla="*/ 0 h 813177"/>
              <a:gd name="connsiteX2" fmla="*/ 7353625 w 7353625"/>
              <a:gd name="connsiteY2" fmla="*/ 813177 h 813177"/>
              <a:gd name="connsiteX3" fmla="*/ 0 w 7353625"/>
              <a:gd name="connsiteY3" fmla="*/ 813177 h 813177"/>
              <a:gd name="connsiteX4" fmla="*/ 0 w 7353625"/>
              <a:gd name="connsiteY4" fmla="*/ 0 h 81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3625" h="813177">
                <a:moveTo>
                  <a:pt x="0" y="0"/>
                </a:moveTo>
                <a:lnTo>
                  <a:pt x="7353625" y="0"/>
                </a:lnTo>
                <a:lnTo>
                  <a:pt x="7353625" y="813177"/>
                </a:lnTo>
                <a:lnTo>
                  <a:pt x="0" y="813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SzPts val="2400"/>
              <a:buNone/>
            </a:pPr>
            <a:r>
              <a:rPr lang="en-US" sz="2000" b="1" i="1" kern="1200" dirty="0">
                <a:latin typeface="Century Gothic" panose="020B0502020202020204" pitchFamily="34" charset="0"/>
              </a:rPr>
              <a:t>What do you do at the end of a workday to put stresses or exposures to others’ trauma away before you go home?				        </a:t>
            </a:r>
          </a:p>
        </p:txBody>
      </p:sp>
      <p:sp>
        <p:nvSpPr>
          <p:cNvPr id="24" name="Straight Connector 23">
            <a:extLst>
              <a:ext uri="{FF2B5EF4-FFF2-40B4-BE49-F238E27FC236}">
                <a16:creationId xmlns:a16="http://schemas.microsoft.com/office/drawing/2014/main" id="{33A670F4-6A1D-4BC5-802D-C946FC3CDE1B}"/>
              </a:ext>
            </a:extLst>
          </p:cNvPr>
          <p:cNvSpPr/>
          <p:nvPr/>
        </p:nvSpPr>
        <p:spPr>
          <a:xfrm>
            <a:off x="3741007" y="5752288"/>
            <a:ext cx="7494140" cy="0"/>
          </a:xfrm>
          <a:prstGeom prst="line">
            <a:avLst/>
          </a:prstGeom>
        </p:spPr>
        <p:style>
          <a:lnRef idx="2">
            <a:schemeClr val="dk1">
              <a:hueOff val="0"/>
              <a:satOff val="0"/>
              <a:lumOff val="0"/>
              <a:alphaOff val="0"/>
            </a:schemeClr>
          </a:lnRef>
          <a:fillRef idx="1">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itle 1">
            <a:extLst>
              <a:ext uri="{FF2B5EF4-FFF2-40B4-BE49-F238E27FC236}">
                <a16:creationId xmlns:a16="http://schemas.microsoft.com/office/drawing/2014/main" id="{49DFA445-D911-4C32-9E3A-35531EB0707B}"/>
              </a:ext>
            </a:extLst>
          </p:cNvPr>
          <p:cNvSpPr txBox="1">
            <a:spLocks/>
          </p:cNvSpPr>
          <p:nvPr/>
        </p:nvSpPr>
        <p:spPr>
          <a:xfrm flipV="1">
            <a:off x="10236" y="14468"/>
            <a:ext cx="6085764" cy="1041726"/>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71C813EE-DDB6-46F6-93BD-CFC66BEDAD17}"/>
              </a:ext>
            </a:extLst>
          </p:cNvPr>
          <p:cNvSpPr txBox="1"/>
          <p:nvPr/>
        </p:nvSpPr>
        <p:spPr>
          <a:xfrm>
            <a:off x="-23150" y="143839"/>
            <a:ext cx="5590573"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REFLECTIVE EXERCISE…</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pSp>
        <p:nvGrpSpPr>
          <p:cNvPr id="25" name="Group 24">
            <a:extLst>
              <a:ext uri="{FF2B5EF4-FFF2-40B4-BE49-F238E27FC236}">
                <a16:creationId xmlns:a16="http://schemas.microsoft.com/office/drawing/2014/main" id="{6200EC97-D3FD-4450-8036-E223A15FE30C}"/>
              </a:ext>
            </a:extLst>
          </p:cNvPr>
          <p:cNvGrpSpPr/>
          <p:nvPr/>
        </p:nvGrpSpPr>
        <p:grpSpPr>
          <a:xfrm>
            <a:off x="3881523" y="891999"/>
            <a:ext cx="1642478" cy="219735"/>
            <a:chOff x="7057282" y="2099387"/>
            <a:chExt cx="1642478" cy="219735"/>
          </a:xfrm>
          <a:effectLst>
            <a:outerShdw blurRad="50800" dist="38100" dir="5400000" algn="t" rotWithShape="0">
              <a:prstClr val="black">
                <a:alpha val="40000"/>
              </a:prstClr>
            </a:outerShdw>
          </a:effectLst>
        </p:grpSpPr>
        <p:sp>
          <p:nvSpPr>
            <p:cNvPr id="26" name="Flowchart: Connector 25">
              <a:extLst>
                <a:ext uri="{FF2B5EF4-FFF2-40B4-BE49-F238E27FC236}">
                  <a16:creationId xmlns:a16="http://schemas.microsoft.com/office/drawing/2014/main" id="{EF35CB02-AC58-4746-BAAA-9551EE019F7F}"/>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lowchart: Connector 26">
              <a:extLst>
                <a:ext uri="{FF2B5EF4-FFF2-40B4-BE49-F238E27FC236}">
                  <a16:creationId xmlns:a16="http://schemas.microsoft.com/office/drawing/2014/main" id="{E8BE0CE0-6E38-4F64-8108-6ED9362FD4E6}"/>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lowchart: Connector 27">
              <a:extLst>
                <a:ext uri="{FF2B5EF4-FFF2-40B4-BE49-F238E27FC236}">
                  <a16:creationId xmlns:a16="http://schemas.microsoft.com/office/drawing/2014/main" id="{9D3083B3-EB05-49F4-A63A-B7A7B344AC68}"/>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Connector 28">
              <a:extLst>
                <a:ext uri="{FF2B5EF4-FFF2-40B4-BE49-F238E27FC236}">
                  <a16:creationId xmlns:a16="http://schemas.microsoft.com/office/drawing/2014/main" id="{02409EB6-3AE4-4C69-A85E-2E65C4FC5DDC}"/>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lowchart: Connector 12">
              <a:extLst>
                <a:ext uri="{FF2B5EF4-FFF2-40B4-BE49-F238E27FC236}">
                  <a16:creationId xmlns:a16="http://schemas.microsoft.com/office/drawing/2014/main" id="{C42C5EF2-7335-471B-9DD0-6591A86AD72F}"/>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81708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397FF0-2414-491F-8C86-84D3E3C6D751}"/>
              </a:ext>
            </a:extLst>
          </p:cNvPr>
          <p:cNvSpPr txBox="1">
            <a:spLocks/>
          </p:cNvSpPr>
          <p:nvPr/>
        </p:nvSpPr>
        <p:spPr>
          <a:xfrm flipH="1" flipV="1">
            <a:off x="2453831" y="496913"/>
            <a:ext cx="9738167" cy="5741840"/>
          </a:xfrm>
          <a:prstGeom prst="snip1Rect">
            <a:avLst/>
          </a:prstGeom>
          <a:solidFill>
            <a:srgbClr val="C3D2DB"/>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endParaRPr>
          </a:p>
        </p:txBody>
      </p:sp>
      <p:grpSp>
        <p:nvGrpSpPr>
          <p:cNvPr id="9" name="Group 8">
            <a:extLst>
              <a:ext uri="{FF2B5EF4-FFF2-40B4-BE49-F238E27FC236}">
                <a16:creationId xmlns:a16="http://schemas.microsoft.com/office/drawing/2014/main" id="{917793AC-F167-4FAB-BF1B-3C6377EAC6E0}"/>
              </a:ext>
            </a:extLst>
          </p:cNvPr>
          <p:cNvGrpSpPr/>
          <p:nvPr/>
        </p:nvGrpSpPr>
        <p:grpSpPr>
          <a:xfrm>
            <a:off x="7201125" y="3881643"/>
            <a:ext cx="1642478" cy="219735"/>
            <a:chOff x="7057282" y="2099387"/>
            <a:chExt cx="1642478" cy="219735"/>
          </a:xfrm>
          <a:effectLst>
            <a:outerShdw blurRad="50800" dist="38100" dir="5400000" algn="t" rotWithShape="0">
              <a:prstClr val="black">
                <a:alpha val="40000"/>
              </a:prstClr>
            </a:outerShdw>
          </a:effectLst>
        </p:grpSpPr>
        <p:sp>
          <p:nvSpPr>
            <p:cNvPr id="10" name="Flowchart: Connector 9">
              <a:extLst>
                <a:ext uri="{FF2B5EF4-FFF2-40B4-BE49-F238E27FC236}">
                  <a16:creationId xmlns:a16="http://schemas.microsoft.com/office/drawing/2014/main" id="{8AA7E4D0-1812-40D8-A99D-6ABF37049513}"/>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3727697D-4101-4CFE-A6CB-717DD839FBB9}"/>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84693A51-B7C6-465F-B23D-1EF92C93BA4C}"/>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2F06C752-2582-4FB0-87EC-81E9E03B48C4}"/>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Connector 12">
              <a:extLst>
                <a:ext uri="{FF2B5EF4-FFF2-40B4-BE49-F238E27FC236}">
                  <a16:creationId xmlns:a16="http://schemas.microsoft.com/office/drawing/2014/main" id="{A3B45E1E-6995-447D-8B36-5B7869A947A7}"/>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descr="A picture containing text, plaque&#10;&#10;Description automatically generated">
            <a:extLst>
              <a:ext uri="{FF2B5EF4-FFF2-40B4-BE49-F238E27FC236}">
                <a16:creationId xmlns:a16="http://schemas.microsoft.com/office/drawing/2014/main" id="{06DD0AD6-72B0-2B4B-AF5C-F4DACE0FC1A9}"/>
              </a:ext>
            </a:extLst>
          </p:cNvPr>
          <p:cNvPicPr>
            <a:picLocks noChangeAspect="1"/>
          </p:cNvPicPr>
          <p:nvPr/>
        </p:nvPicPr>
        <p:blipFill rotWithShape="1">
          <a:blip r:embed="rId3">
            <a:extLst>
              <a:ext uri="{28A0092B-C50C-407E-A947-70E740481C1C}">
                <a14:useLocalDpi xmlns:a14="http://schemas.microsoft.com/office/drawing/2010/main" val="0"/>
              </a:ext>
            </a:extLst>
          </a:blip>
          <a:srcRect t="3313" r="-1" b="-1"/>
          <a:stretch/>
        </p:blipFill>
        <p:spPr>
          <a:xfrm>
            <a:off x="428602" y="1444749"/>
            <a:ext cx="4050457" cy="36421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Subtitle 2">
            <a:extLst>
              <a:ext uri="{FF2B5EF4-FFF2-40B4-BE49-F238E27FC236}">
                <a16:creationId xmlns:a16="http://schemas.microsoft.com/office/drawing/2014/main" id="{952D08F2-B841-4F62-A08E-F4BB424FA14F}"/>
              </a:ext>
            </a:extLst>
          </p:cNvPr>
          <p:cNvSpPr>
            <a:spLocks noGrp="1"/>
          </p:cNvSpPr>
          <p:nvPr>
            <p:ph type="subTitle" idx="1"/>
          </p:nvPr>
        </p:nvSpPr>
        <p:spPr>
          <a:xfrm>
            <a:off x="4692283" y="2625627"/>
            <a:ext cx="6380480" cy="1132840"/>
          </a:xfrm>
          <a:prstGeom prst="rect">
            <a:avLst/>
          </a:prstGeom>
          <a:noFill/>
        </p:spPr>
        <p:txBody>
          <a:bodyPr anchor="ctr"/>
          <a:lstStyle/>
          <a:p>
            <a:pPr algn="ctr"/>
            <a:r>
              <a:rPr lang="en-US" dirty="0">
                <a:solidFill>
                  <a:schemeClr val="tx1"/>
                </a:solidFill>
                <a:latin typeface="Century Gothic" panose="020B0502020202020204" pitchFamily="34" charset="0"/>
              </a:rPr>
              <a:t>An Essential Skill in a Trauma-Informed Organization</a:t>
            </a:r>
            <a:endParaRPr lang="en-US" dirty="0">
              <a:solidFill>
                <a:schemeClr val="tx1"/>
              </a:solidFill>
            </a:endParaRPr>
          </a:p>
        </p:txBody>
      </p:sp>
      <p:sp>
        <p:nvSpPr>
          <p:cNvPr id="5" name="Title 1">
            <a:extLst>
              <a:ext uri="{FF2B5EF4-FFF2-40B4-BE49-F238E27FC236}">
                <a16:creationId xmlns:a16="http://schemas.microsoft.com/office/drawing/2014/main" id="{03233412-13BF-4508-BADE-C2D04402F67E}"/>
              </a:ext>
            </a:extLst>
          </p:cNvPr>
          <p:cNvSpPr txBox="1">
            <a:spLocks/>
          </p:cNvSpPr>
          <p:nvPr/>
        </p:nvSpPr>
        <p:spPr>
          <a:xfrm>
            <a:off x="4292090" y="1444749"/>
            <a:ext cx="7248587" cy="1365884"/>
          </a:xfrm>
          <a:prstGeom prst="snip2DiagRect">
            <a:avLst/>
          </a:prstGeom>
          <a:noFill/>
        </p:spPr>
        <p:txBody>
          <a:bodyPr vert="horz" lIns="0" tIns="0" rIns="0" bIns="0" rtlCol="0" anchor="ctr">
            <a:normAutofit/>
          </a:bodyPr>
          <a:lstStyle>
            <a:lvl1pPr algn="l" defTabSz="914400" rtl="0" eaLnBrk="1" latinLnBrk="0" hangingPunct="1">
              <a:lnSpc>
                <a:spcPct val="85000"/>
              </a:lnSpc>
              <a:spcBef>
                <a:spcPct val="0"/>
              </a:spcBef>
              <a:buNone/>
              <a:defRPr lang="en-US" sz="7200" b="1" kern="1200" spc="-50" baseline="0" dirty="0">
                <a:solidFill>
                  <a:schemeClr val="tx1">
                    <a:lumMod val="75000"/>
                    <a:lumOff val="25000"/>
                  </a:schemeClr>
                </a:solidFill>
                <a:latin typeface="Century Gothic" panose="020B0502020202020204" pitchFamily="34" charset="0"/>
                <a:ea typeface="+mj-ea"/>
                <a:cs typeface="+mj-cs"/>
              </a:defRPr>
            </a:lvl1pPr>
          </a:lstStyle>
          <a:p>
            <a:pPr algn="ctr"/>
            <a:r>
              <a:rPr lang="en-US" sz="4800" dirty="0">
                <a:solidFill>
                  <a:schemeClr val="tx1"/>
                </a:solidFill>
              </a:rPr>
              <a:t>Self &amp; Community Care</a:t>
            </a:r>
          </a:p>
        </p:txBody>
      </p:sp>
    </p:spTree>
    <p:extLst>
      <p:ext uri="{BB962C8B-B14F-4D97-AF65-F5344CB8AC3E}">
        <p14:creationId xmlns:p14="http://schemas.microsoft.com/office/powerpoint/2010/main" val="4206502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D043D-6864-2049-9AC8-341EDD42A78B}"/>
              </a:ext>
            </a:extLst>
          </p:cNvPr>
          <p:cNvSpPr>
            <a:spLocks noGrp="1"/>
          </p:cNvSpPr>
          <p:nvPr>
            <p:ph idx="4294967295"/>
          </p:nvPr>
        </p:nvSpPr>
        <p:spPr>
          <a:xfrm>
            <a:off x="0" y="1304925"/>
            <a:ext cx="11185525" cy="1817688"/>
          </a:xfrm>
          <a:prstGeom prst="rect">
            <a:avLst/>
          </a:prstGeom>
          <a:solidFill>
            <a:srgbClr val="C3D2DB"/>
          </a:solidFill>
          <a:effectLst/>
        </p:spPr>
        <p:txBody>
          <a:bodyPr>
            <a:normAutofit fontScale="77500" lnSpcReduction="20000"/>
          </a:bodyPr>
          <a:lstStyle/>
          <a:p>
            <a:pPr marL="365760" indent="0">
              <a:spcBef>
                <a:spcPts val="600"/>
              </a:spcBef>
              <a:buSzPts val="2600"/>
              <a:buNone/>
            </a:pPr>
            <a:endParaRPr lang="en-US" sz="100" dirty="0">
              <a:solidFill>
                <a:schemeClr val="tx1"/>
              </a:solidFill>
              <a:latin typeface="Century Gothic" panose="020B0502020202020204" pitchFamily="34" charset="0"/>
            </a:endParaRPr>
          </a:p>
          <a:p>
            <a:pPr marL="365760" indent="0">
              <a:spcBef>
                <a:spcPts val="600"/>
              </a:spcBef>
              <a:buSzPts val="2600"/>
              <a:buNone/>
            </a:pPr>
            <a:r>
              <a:rPr lang="en-US" dirty="0">
                <a:solidFill>
                  <a:schemeClr val="tx1"/>
                </a:solidFill>
                <a:latin typeface="Century Gothic" panose="020B0502020202020204" pitchFamily="34" charset="0"/>
              </a:rPr>
              <a:t>Build mutual support around how your identities, culture, race, and history may affect your responses to your work.</a:t>
            </a:r>
          </a:p>
          <a:p>
            <a:pPr marL="914400" lvl="1" indent="-274320">
              <a:spcAft>
                <a:spcPts val="0"/>
              </a:spcAft>
              <a:buSzPts val="2400"/>
            </a:pPr>
            <a:r>
              <a:rPr lang="en-US" sz="2600" dirty="0">
                <a:solidFill>
                  <a:schemeClr val="tx1"/>
                </a:solidFill>
              </a:rPr>
              <a:t>Informal, supportive discussions with peers</a:t>
            </a:r>
          </a:p>
          <a:p>
            <a:pPr marL="914400" lvl="1" indent="-274320">
              <a:spcAft>
                <a:spcPts val="0"/>
              </a:spcAft>
              <a:buSzPts val="2400"/>
            </a:pPr>
            <a:r>
              <a:rPr lang="en-US" sz="2600" dirty="0">
                <a:solidFill>
                  <a:schemeClr val="tx1"/>
                </a:solidFill>
              </a:rPr>
              <a:t>Regular peer processing groups</a:t>
            </a:r>
          </a:p>
          <a:p>
            <a:pPr marL="914400" lvl="1" indent="-274320">
              <a:spcAft>
                <a:spcPts val="0"/>
              </a:spcAft>
              <a:buSzPts val="2400"/>
            </a:pPr>
            <a:r>
              <a:rPr lang="en-US" sz="2600" dirty="0">
                <a:solidFill>
                  <a:schemeClr val="tx1"/>
                </a:solidFill>
              </a:rPr>
              <a:t>Peer support and/or mentorship (internal and/or external)</a:t>
            </a:r>
          </a:p>
          <a:p>
            <a:endParaRPr lang="en-US" dirty="0"/>
          </a:p>
        </p:txBody>
      </p:sp>
      <p:sp>
        <p:nvSpPr>
          <p:cNvPr id="5" name="Title 1">
            <a:extLst>
              <a:ext uri="{FF2B5EF4-FFF2-40B4-BE49-F238E27FC236}">
                <a16:creationId xmlns:a16="http://schemas.microsoft.com/office/drawing/2014/main" id="{A6040F28-769F-4520-B562-1FB35C820D51}"/>
              </a:ext>
            </a:extLst>
          </p:cNvPr>
          <p:cNvSpPr txBox="1">
            <a:spLocks/>
          </p:cNvSpPr>
          <p:nvPr/>
        </p:nvSpPr>
        <p:spPr>
          <a:xfrm flipV="1">
            <a:off x="0" y="0"/>
            <a:ext cx="9155575" cy="976135"/>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5C896DEB-4C9B-4998-A1E2-98663FCE252F}"/>
              </a:ext>
            </a:extLst>
          </p:cNvPr>
          <p:cNvSpPr txBox="1"/>
          <p:nvPr/>
        </p:nvSpPr>
        <p:spPr>
          <a:xfrm>
            <a:off x="232254" y="110071"/>
            <a:ext cx="8737365"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CONNECT: RACE, CULTURE, &amp; IDENTITY</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56492F38-C445-4AB0-8FDA-346D000334F6}"/>
              </a:ext>
            </a:extLst>
          </p:cNvPr>
          <p:cNvGrpSpPr/>
          <p:nvPr/>
        </p:nvGrpSpPr>
        <p:grpSpPr>
          <a:xfrm>
            <a:off x="6902197" y="842404"/>
            <a:ext cx="1726952" cy="219735"/>
            <a:chOff x="6902197" y="842404"/>
            <a:chExt cx="1726952" cy="219735"/>
          </a:xfrm>
        </p:grpSpPr>
        <p:sp>
          <p:nvSpPr>
            <p:cNvPr id="8" name="Flowchart: Connector 7">
              <a:extLst>
                <a:ext uri="{FF2B5EF4-FFF2-40B4-BE49-F238E27FC236}">
                  <a16:creationId xmlns:a16="http://schemas.microsoft.com/office/drawing/2014/main" id="{B453F8C8-03E4-491B-9F99-F6CF877CE723}"/>
                </a:ext>
              </a:extLst>
            </p:cNvPr>
            <p:cNvSpPr/>
            <p:nvPr/>
          </p:nvSpPr>
          <p:spPr>
            <a:xfrm>
              <a:off x="7279706" y="842404"/>
              <a:ext cx="253984"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Connector 8">
              <a:extLst>
                <a:ext uri="{FF2B5EF4-FFF2-40B4-BE49-F238E27FC236}">
                  <a16:creationId xmlns:a16="http://schemas.microsoft.com/office/drawing/2014/main" id="{50BD63ED-A98D-4CB1-B996-6A1F23CF7FF2}"/>
                </a:ext>
              </a:extLst>
            </p:cNvPr>
            <p:cNvSpPr/>
            <p:nvPr/>
          </p:nvSpPr>
          <p:spPr>
            <a:xfrm>
              <a:off x="7657216" y="842404"/>
              <a:ext cx="253984"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owchart: Connector 9">
              <a:extLst>
                <a:ext uri="{FF2B5EF4-FFF2-40B4-BE49-F238E27FC236}">
                  <a16:creationId xmlns:a16="http://schemas.microsoft.com/office/drawing/2014/main" id="{E2ABC786-C7FF-4CF6-B35F-A67EB9C99B1C}"/>
                </a:ext>
              </a:extLst>
            </p:cNvPr>
            <p:cNvSpPr/>
            <p:nvPr/>
          </p:nvSpPr>
          <p:spPr>
            <a:xfrm>
              <a:off x="8034725" y="842404"/>
              <a:ext cx="253984"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31C95692-8E31-406D-AD16-FB34AE140BA6}"/>
                </a:ext>
              </a:extLst>
            </p:cNvPr>
            <p:cNvSpPr/>
            <p:nvPr/>
          </p:nvSpPr>
          <p:spPr>
            <a:xfrm>
              <a:off x="6902197" y="842404"/>
              <a:ext cx="253984"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Connector 12">
              <a:extLst>
                <a:ext uri="{FF2B5EF4-FFF2-40B4-BE49-F238E27FC236}">
                  <a16:creationId xmlns:a16="http://schemas.microsoft.com/office/drawing/2014/main" id="{92C0F001-C5D9-42B6-8F19-8699A6D58FB7}"/>
                </a:ext>
              </a:extLst>
            </p:cNvPr>
            <p:cNvSpPr/>
            <p:nvPr/>
          </p:nvSpPr>
          <p:spPr>
            <a:xfrm>
              <a:off x="8375165" y="842404"/>
              <a:ext cx="253984"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Content Placeholder 2">
            <a:extLst>
              <a:ext uri="{FF2B5EF4-FFF2-40B4-BE49-F238E27FC236}">
                <a16:creationId xmlns:a16="http://schemas.microsoft.com/office/drawing/2014/main" id="{0895792B-CB86-4341-A736-8E9CFE7A05A2}"/>
              </a:ext>
            </a:extLst>
          </p:cNvPr>
          <p:cNvSpPr txBox="1">
            <a:spLocks/>
          </p:cNvSpPr>
          <p:nvPr/>
        </p:nvSpPr>
        <p:spPr>
          <a:xfrm>
            <a:off x="393538" y="3327711"/>
            <a:ext cx="11185964" cy="1331263"/>
          </a:xfrm>
          <a:prstGeom prst="rect">
            <a:avLst/>
          </a:prstGeom>
          <a:solidFill>
            <a:srgbClr val="E8CECA"/>
          </a:solidFill>
          <a:effectLst/>
        </p:spPr>
        <p:txBody>
          <a:bodyPr vert="horz" lIns="0" tIns="0" rIns="0" bIns="0" rtlCol="0">
            <a:normAutofit/>
          </a:bodyPr>
          <a:lstStyle>
            <a:lvl1pPr marL="228600" indent="-228600" algn="l" defTabSz="914400" rtl="0" eaLnBrk="1" latinLnBrk="0" hangingPunct="1">
              <a:lnSpc>
                <a:spcPct val="100000"/>
              </a:lnSpc>
              <a:spcBef>
                <a:spcPts val="0"/>
              </a:spcBef>
              <a:spcAft>
                <a:spcPts val="600"/>
              </a:spcAft>
              <a:buClrTx/>
              <a:buSzPct val="100000"/>
              <a:buFont typeface="LucidaGrande" charset="0"/>
              <a:buChar char="‣"/>
              <a:tabLst/>
              <a:defRPr sz="2400" b="1" kern="1200" spc="0" baseline="0">
                <a:solidFill>
                  <a:schemeClr val="tx1">
                    <a:lumMod val="75000"/>
                    <a:lumOff val="25000"/>
                  </a:schemeClr>
                </a:solidFill>
                <a:latin typeface="Century Gothic" panose="020B0502020202020204" pitchFamily="34" charset="0"/>
                <a:ea typeface="+mn-ea"/>
                <a:cs typeface="Calibri" panose="020F0502020204030204" pitchFamily="34" charset="0"/>
              </a:defRPr>
            </a:lvl1pPr>
            <a:lvl2pPr marL="365760" indent="-228600" algn="l" defTabSz="914400" rtl="0" eaLnBrk="1" latinLnBrk="0" hangingPunct="1">
              <a:lnSpc>
                <a:spcPct val="100000"/>
              </a:lnSpc>
              <a:spcBef>
                <a:spcPts val="0"/>
              </a:spcBef>
              <a:spcAft>
                <a:spcPts val="600"/>
              </a:spcAft>
              <a:buClrTx/>
              <a:buFont typeface="LucidaGrande" charset="0"/>
              <a:buChar char="•"/>
              <a:defRPr sz="2400" kern="1200" spc="0" baseline="0">
                <a:solidFill>
                  <a:schemeClr val="tx1">
                    <a:lumMod val="75000"/>
                    <a:lumOff val="25000"/>
                  </a:schemeClr>
                </a:solidFill>
                <a:latin typeface="Calibri" panose="020F0502020204030204" pitchFamily="34" charset="0"/>
                <a:ea typeface="+mn-ea"/>
                <a:cs typeface="Calibri" panose="020F0502020204030204" pitchFamily="34" charset="0"/>
              </a:defRPr>
            </a:lvl2pPr>
            <a:lvl3pPr marL="548640" indent="-228600" algn="l" defTabSz="914400" rtl="0" eaLnBrk="1" latinLnBrk="0" hangingPunct="1">
              <a:lnSpc>
                <a:spcPct val="100000"/>
              </a:lnSpc>
              <a:spcBef>
                <a:spcPts val="0"/>
              </a:spcBef>
              <a:spcAft>
                <a:spcPts val="600"/>
              </a:spcAft>
              <a:buClrTx/>
              <a:buFont typeface="LucidaGrande" charset="0"/>
              <a:buChar char="◦"/>
              <a:defRPr sz="1800" kern="1200" spc="0" baseline="0">
                <a:solidFill>
                  <a:schemeClr val="tx1">
                    <a:lumMod val="75000"/>
                    <a:lumOff val="25000"/>
                  </a:schemeClr>
                </a:solidFill>
                <a:latin typeface="Calibri" panose="020F0502020204030204" pitchFamily="34" charset="0"/>
                <a:ea typeface="+mn-ea"/>
                <a:cs typeface="Calibri" panose="020F0502020204030204" pitchFamily="34" charset="0"/>
              </a:defRPr>
            </a:lvl3pPr>
            <a:lvl4pPr marL="731520" indent="-228600" algn="l" defTabSz="914400" rtl="0" eaLnBrk="1" latinLnBrk="0" hangingPunct="1">
              <a:lnSpc>
                <a:spcPct val="100000"/>
              </a:lnSpc>
              <a:spcBef>
                <a:spcPts val="0"/>
              </a:spcBef>
              <a:spcAft>
                <a:spcPts val="600"/>
              </a:spcAft>
              <a:buClrTx/>
              <a:buFont typeface="LucidaGrande" charset="0"/>
              <a:buChar char="✓"/>
              <a:defRPr sz="1600" kern="1200" spc="0" baseline="0">
                <a:solidFill>
                  <a:schemeClr val="tx1">
                    <a:lumMod val="75000"/>
                    <a:lumOff val="25000"/>
                  </a:schemeClr>
                </a:solidFill>
                <a:latin typeface="Calibri" panose="020F0502020204030204" pitchFamily="34" charset="0"/>
                <a:ea typeface="+mn-ea"/>
                <a:cs typeface="Calibri" panose="020F0502020204030204" pitchFamily="34" charset="0"/>
              </a:defRPr>
            </a:lvl4pPr>
            <a:lvl5pPr marL="914400" indent="-228600" algn="l" defTabSz="914400" rtl="0" eaLnBrk="1" latinLnBrk="0" hangingPunct="1">
              <a:lnSpc>
                <a:spcPct val="100000"/>
              </a:lnSpc>
              <a:spcBef>
                <a:spcPts val="0"/>
              </a:spcBef>
              <a:spcAft>
                <a:spcPts val="600"/>
              </a:spcAft>
              <a:buClrTx/>
              <a:buFont typeface="ZapfDingbatsITC" charset="0"/>
              <a:buChar char="✚"/>
              <a:defRPr sz="1600" kern="1200" spc="0" baseline="0">
                <a:solidFill>
                  <a:schemeClr val="tx1">
                    <a:lumMod val="75000"/>
                    <a:lumOff val="25000"/>
                  </a:schemeClr>
                </a:solidFill>
                <a:latin typeface="Calibri" panose="020F050202020403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74320" indent="0">
              <a:spcBef>
                <a:spcPts val="600"/>
              </a:spcBef>
              <a:buSzPts val="2600"/>
              <a:buNone/>
            </a:pPr>
            <a:endParaRPr lang="en-US" sz="100" dirty="0">
              <a:solidFill>
                <a:schemeClr val="tx1"/>
              </a:solidFill>
            </a:endParaRPr>
          </a:p>
          <a:p>
            <a:pPr marL="274320" indent="0">
              <a:spcBef>
                <a:spcPts val="600"/>
              </a:spcBef>
              <a:buSzPts val="2600"/>
              <a:buNone/>
            </a:pPr>
            <a:r>
              <a:rPr lang="en-US" sz="2200" dirty="0">
                <a:solidFill>
                  <a:schemeClr val="tx1"/>
                </a:solidFill>
              </a:rPr>
              <a:t>Adopt a holistic mindset to employee wellness.  Support individuals connecting with their own cultural backgrounds to enhance their protective factors </a:t>
            </a:r>
          </a:p>
          <a:p>
            <a:pPr marL="274320" indent="0">
              <a:spcAft>
                <a:spcPts val="0"/>
              </a:spcAft>
              <a:buSzPts val="2600"/>
              <a:buNone/>
            </a:pPr>
            <a:r>
              <a:rPr lang="en-US" sz="1800" b="0" i="1" dirty="0">
                <a:solidFill>
                  <a:schemeClr val="tx1"/>
                </a:solidFill>
              </a:rPr>
              <a:t>(</a:t>
            </a:r>
            <a:r>
              <a:rPr lang="en-US" sz="1800" b="0" i="1" dirty="0" err="1">
                <a:solidFill>
                  <a:schemeClr val="tx1"/>
                </a:solidFill>
              </a:rPr>
              <a:t>i.e</a:t>
            </a:r>
            <a:r>
              <a:rPr lang="en-US" sz="1800" b="0" i="1" dirty="0">
                <a:solidFill>
                  <a:schemeClr val="tx1"/>
                </a:solidFill>
              </a:rPr>
              <a:t>, healing practices, traditional ceremonies, and cultural supports, etc.)</a:t>
            </a:r>
            <a:endParaRPr lang="en-US" sz="2000" b="0" i="1" dirty="0">
              <a:solidFill>
                <a:schemeClr val="tx1"/>
              </a:solidFill>
            </a:endParaRPr>
          </a:p>
        </p:txBody>
      </p:sp>
      <p:sp>
        <p:nvSpPr>
          <p:cNvPr id="18" name="TextBox 17">
            <a:extLst>
              <a:ext uri="{FF2B5EF4-FFF2-40B4-BE49-F238E27FC236}">
                <a16:creationId xmlns:a16="http://schemas.microsoft.com/office/drawing/2014/main" id="{670949D7-FC4E-4E24-929B-DFA7176B8CEB}"/>
              </a:ext>
            </a:extLst>
          </p:cNvPr>
          <p:cNvSpPr txBox="1"/>
          <p:nvPr/>
        </p:nvSpPr>
        <p:spPr>
          <a:xfrm>
            <a:off x="393538" y="4863327"/>
            <a:ext cx="11185964" cy="1000274"/>
          </a:xfrm>
          <a:prstGeom prst="rect">
            <a:avLst/>
          </a:prstGeom>
          <a:solidFill>
            <a:srgbClr val="D5D8BE"/>
          </a:solidFill>
        </p:spPr>
        <p:txBody>
          <a:bodyPr wrap="square">
            <a:spAutoFit/>
          </a:bodyPr>
          <a:lstStyle/>
          <a:p>
            <a:pPr>
              <a:spcBef>
                <a:spcPts val="600"/>
              </a:spcBef>
              <a:spcAft>
                <a:spcPts val="0"/>
              </a:spcAft>
              <a:buSzPts val="2600"/>
            </a:pPr>
            <a:endParaRPr lang="en-US" sz="100" b="1" dirty="0">
              <a:solidFill>
                <a:schemeClr val="tx1"/>
              </a:solidFill>
              <a:latin typeface="Century Gothic" panose="020B0502020202020204" pitchFamily="34" charset="0"/>
            </a:endParaRPr>
          </a:p>
          <a:p>
            <a:pPr>
              <a:spcBef>
                <a:spcPts val="600"/>
              </a:spcBef>
              <a:spcAft>
                <a:spcPts val="0"/>
              </a:spcAft>
              <a:buSzPts val="2600"/>
            </a:pPr>
            <a:r>
              <a:rPr lang="en-US" sz="2200" b="1" dirty="0">
                <a:solidFill>
                  <a:schemeClr val="tx1"/>
                </a:solidFill>
                <a:latin typeface="Century Gothic" panose="020B0502020202020204" pitchFamily="34" charset="0"/>
              </a:rPr>
              <a:t>Be honest and real about current injustices and challenges while also holding space for idealism, hope, and building change for future generations. </a:t>
            </a:r>
          </a:p>
          <a:p>
            <a:pPr>
              <a:spcBef>
                <a:spcPts val="600"/>
              </a:spcBef>
              <a:spcAft>
                <a:spcPts val="0"/>
              </a:spcAft>
              <a:buSzPts val="2600"/>
            </a:pPr>
            <a:endParaRPr lang="en-US" sz="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573855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AB4CE7D3-B1E2-7644-974A-6C109A66C6FB}"/>
              </a:ext>
            </a:extLst>
          </p:cNvPr>
          <p:cNvGraphicFramePr>
            <a:graphicFrameLocks noGrp="1"/>
          </p:cNvGraphicFramePr>
          <p:nvPr>
            <p:ph idx="4294967295"/>
            <p:extLst>
              <p:ext uri="{D42A27DB-BD31-4B8C-83A1-F6EECF244321}">
                <p14:modId xmlns:p14="http://schemas.microsoft.com/office/powerpoint/2010/main" val="4219672025"/>
              </p:ext>
            </p:extLst>
          </p:nvPr>
        </p:nvGraphicFramePr>
        <p:xfrm>
          <a:off x="0" y="1312863"/>
          <a:ext cx="1097280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19BA0091-BC73-4251-9143-EDFA3E7828A3}"/>
              </a:ext>
            </a:extLst>
          </p:cNvPr>
          <p:cNvGrpSpPr/>
          <p:nvPr/>
        </p:nvGrpSpPr>
        <p:grpSpPr>
          <a:xfrm>
            <a:off x="0" y="12031"/>
            <a:ext cx="9155575" cy="1062139"/>
            <a:chOff x="-196770" y="2257063"/>
            <a:chExt cx="9155575" cy="1062139"/>
          </a:xfrm>
        </p:grpSpPr>
        <p:sp>
          <p:nvSpPr>
            <p:cNvPr id="5" name="Title 1">
              <a:extLst>
                <a:ext uri="{FF2B5EF4-FFF2-40B4-BE49-F238E27FC236}">
                  <a16:creationId xmlns:a16="http://schemas.microsoft.com/office/drawing/2014/main" id="{C6748B1A-495A-46CB-88ED-43C6138C3C4B}"/>
                </a:ext>
              </a:extLst>
            </p:cNvPr>
            <p:cNvSpPr txBox="1">
              <a:spLocks/>
            </p:cNvSpPr>
            <p:nvPr/>
          </p:nvSpPr>
          <p:spPr>
            <a:xfrm flipV="1">
              <a:off x="-196770" y="2257063"/>
              <a:ext cx="9155575" cy="976135"/>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6661713A-6A09-4CE7-B715-CC267204A50B}"/>
                </a:ext>
              </a:extLst>
            </p:cNvPr>
            <p:cNvSpPr txBox="1"/>
            <p:nvPr/>
          </p:nvSpPr>
          <p:spPr>
            <a:xfrm>
              <a:off x="35484" y="2367134"/>
              <a:ext cx="8737365"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a:ln>
                    <a:noFill/>
                  </a:ln>
                  <a:solidFill>
                    <a:srgbClr val="3C3D44"/>
                  </a:solidFill>
                  <a:effectLst/>
                  <a:uLnTx/>
                  <a:uFillTx/>
                  <a:latin typeface="Century Gothic" panose="020B0502020202020204" pitchFamily="34" charset="0"/>
                  <a:ea typeface="+mn-ea"/>
                  <a:cs typeface="+mn-cs"/>
                </a:rPr>
                <a:t>STEPS SPECIFIC TO ORGANIZATIONS</a:t>
              </a:r>
              <a:endParaRPr kumimoji="0" lang="en-US" sz="1600" b="1" i="0" u="none" strike="noStrike" kern="1200" cap="all" spc="0" normalizeH="0" baseline="0" noProof="0" dirty="0">
                <a:ln>
                  <a:noFill/>
                </a:ln>
                <a:solidFill>
                  <a:srgbClr val="3C3D44"/>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28235DE1-89AB-4488-B2C8-E2B45855EE51}"/>
                </a:ext>
              </a:extLst>
            </p:cNvPr>
            <p:cNvGrpSpPr/>
            <p:nvPr/>
          </p:nvGrpSpPr>
          <p:grpSpPr>
            <a:xfrm>
              <a:off x="6705427" y="3099467"/>
              <a:ext cx="1726952" cy="219735"/>
              <a:chOff x="6902197" y="842404"/>
              <a:chExt cx="1726952" cy="219735"/>
            </a:xfrm>
          </p:grpSpPr>
          <p:sp>
            <p:nvSpPr>
              <p:cNvPr id="8" name="Flowchart: Connector 7">
                <a:extLst>
                  <a:ext uri="{FF2B5EF4-FFF2-40B4-BE49-F238E27FC236}">
                    <a16:creationId xmlns:a16="http://schemas.microsoft.com/office/drawing/2014/main" id="{A76A5922-FA92-4BCE-9E73-86A895BE8055}"/>
                  </a:ext>
                </a:extLst>
              </p:cNvPr>
              <p:cNvSpPr/>
              <p:nvPr/>
            </p:nvSpPr>
            <p:spPr>
              <a:xfrm>
                <a:off x="7279706" y="842404"/>
                <a:ext cx="253984"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Connector 8">
                <a:extLst>
                  <a:ext uri="{FF2B5EF4-FFF2-40B4-BE49-F238E27FC236}">
                    <a16:creationId xmlns:a16="http://schemas.microsoft.com/office/drawing/2014/main" id="{7C2560FD-77E7-4B91-9E34-46EBC6203AC9}"/>
                  </a:ext>
                </a:extLst>
              </p:cNvPr>
              <p:cNvSpPr/>
              <p:nvPr/>
            </p:nvSpPr>
            <p:spPr>
              <a:xfrm>
                <a:off x="7657216" y="842404"/>
                <a:ext cx="253984"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owchart: Connector 9">
                <a:extLst>
                  <a:ext uri="{FF2B5EF4-FFF2-40B4-BE49-F238E27FC236}">
                    <a16:creationId xmlns:a16="http://schemas.microsoft.com/office/drawing/2014/main" id="{3B6401F7-944F-42D8-B9F6-1D0EEC0E3E86}"/>
                  </a:ext>
                </a:extLst>
              </p:cNvPr>
              <p:cNvSpPr/>
              <p:nvPr/>
            </p:nvSpPr>
            <p:spPr>
              <a:xfrm>
                <a:off x="8034725" y="842404"/>
                <a:ext cx="253984"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BD9778F4-C178-44D6-8189-ACED88B9965C}"/>
                  </a:ext>
                </a:extLst>
              </p:cNvPr>
              <p:cNvSpPr/>
              <p:nvPr/>
            </p:nvSpPr>
            <p:spPr>
              <a:xfrm>
                <a:off x="6902197" y="842404"/>
                <a:ext cx="253984"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Connector 12">
                <a:extLst>
                  <a:ext uri="{FF2B5EF4-FFF2-40B4-BE49-F238E27FC236}">
                    <a16:creationId xmlns:a16="http://schemas.microsoft.com/office/drawing/2014/main" id="{23052015-DFDF-45C3-BCE5-1BA4E7C281F8}"/>
                  </a:ext>
                </a:extLst>
              </p:cNvPr>
              <p:cNvSpPr/>
              <p:nvPr/>
            </p:nvSpPr>
            <p:spPr>
              <a:xfrm>
                <a:off x="8375165" y="842404"/>
                <a:ext cx="253984"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084058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lide Number Placeholder 3">
            <a:extLst>
              <a:ext uri="{FF2B5EF4-FFF2-40B4-BE49-F238E27FC236}">
                <a16:creationId xmlns:a16="http://schemas.microsoft.com/office/drawing/2014/main" id="{582F5757-1DB7-4A30-BEC8-E1A36053C2F3}"/>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fld id="{48F63A3B-78C7-47BE-AE5E-E10140E04643}" type="slidenum">
              <a:rPr lang="en-US" smtClean="0"/>
              <a:pPr defTabSz="342900">
                <a:defRPr/>
              </a:pPr>
              <a:t>59</a:t>
            </a:fld>
            <a:endParaRPr lang="en-US" b="0">
              <a:solidFill>
                <a:prstClr val="black">
                  <a:tint val="75000"/>
                </a:prstClr>
              </a:solidFill>
              <a:latin typeface="Calibri" panose="020F0502020204030204"/>
              <a:ea typeface="+mn-ea"/>
              <a:cs typeface="+mn-cs"/>
            </a:endParaRPr>
          </a:p>
        </p:txBody>
      </p:sp>
      <p:grpSp>
        <p:nvGrpSpPr>
          <p:cNvPr id="114" name="Group 113">
            <a:extLst>
              <a:ext uri="{FF2B5EF4-FFF2-40B4-BE49-F238E27FC236}">
                <a16:creationId xmlns:a16="http://schemas.microsoft.com/office/drawing/2014/main" id="{D5D02E0C-1A14-4462-9FDC-9FF95B4CBB7F}"/>
              </a:ext>
            </a:extLst>
          </p:cNvPr>
          <p:cNvGrpSpPr/>
          <p:nvPr/>
        </p:nvGrpSpPr>
        <p:grpSpPr>
          <a:xfrm>
            <a:off x="458636" y="1033532"/>
            <a:ext cx="11430000" cy="731520"/>
            <a:chOff x="381000" y="1322386"/>
            <a:chExt cx="11430000" cy="731520"/>
          </a:xfrm>
        </p:grpSpPr>
        <p:sp>
          <p:nvSpPr>
            <p:cNvPr id="115" name="Rectangle: Rounded Corners 114">
              <a:extLst>
                <a:ext uri="{FF2B5EF4-FFF2-40B4-BE49-F238E27FC236}">
                  <a16:creationId xmlns:a16="http://schemas.microsoft.com/office/drawing/2014/main" id="{49A7CB70-E612-4274-B8C2-E5416F87F02B}"/>
                </a:ext>
              </a:extLst>
            </p:cNvPr>
            <p:cNvSpPr/>
            <p:nvPr/>
          </p:nvSpPr>
          <p:spPr>
            <a:xfrm>
              <a:off x="381000" y="1322386"/>
              <a:ext cx="11430000" cy="731520"/>
            </a:xfrm>
            <a:prstGeom prst="roundRect">
              <a:avLst>
                <a:gd name="adj" fmla="val 50000"/>
              </a:avLst>
            </a:prstGeom>
            <a:solidFill>
              <a:schemeClr val="bg1"/>
            </a:solidFill>
            <a:ln>
              <a:noFill/>
            </a:ln>
            <a:effectLst>
              <a:innerShdw blurRad="381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Rounded Corners 115">
              <a:extLst>
                <a:ext uri="{FF2B5EF4-FFF2-40B4-BE49-F238E27FC236}">
                  <a16:creationId xmlns:a16="http://schemas.microsoft.com/office/drawing/2014/main" id="{B821B3ED-713E-4EC9-B9D6-99E6CBAE5B45}"/>
                </a:ext>
              </a:extLst>
            </p:cNvPr>
            <p:cNvSpPr/>
            <p:nvPr/>
          </p:nvSpPr>
          <p:spPr>
            <a:xfrm>
              <a:off x="655320" y="1484311"/>
              <a:ext cx="10881360" cy="365760"/>
            </a:xfrm>
            <a:prstGeom prst="roundRect">
              <a:avLst>
                <a:gd name="adj" fmla="val 50000"/>
              </a:avLst>
            </a:prstGeom>
            <a:solidFill>
              <a:schemeClr val="tx1">
                <a:lumMod val="50000"/>
                <a:lumOff val="5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7" name="Group 116">
            <a:extLst>
              <a:ext uri="{FF2B5EF4-FFF2-40B4-BE49-F238E27FC236}">
                <a16:creationId xmlns:a16="http://schemas.microsoft.com/office/drawing/2014/main" id="{CB917324-61B6-40FA-8127-CC55CBF541E5}"/>
              </a:ext>
            </a:extLst>
          </p:cNvPr>
          <p:cNvGrpSpPr/>
          <p:nvPr/>
        </p:nvGrpSpPr>
        <p:grpSpPr>
          <a:xfrm>
            <a:off x="346740" y="1048774"/>
            <a:ext cx="2743200" cy="4389120"/>
            <a:chOff x="346740" y="1373894"/>
            <a:chExt cx="2743200" cy="4389120"/>
          </a:xfrm>
        </p:grpSpPr>
        <p:grpSp>
          <p:nvGrpSpPr>
            <p:cNvPr id="118" name="Group 117">
              <a:extLst>
                <a:ext uri="{FF2B5EF4-FFF2-40B4-BE49-F238E27FC236}">
                  <a16:creationId xmlns:a16="http://schemas.microsoft.com/office/drawing/2014/main" id="{B00CBA15-1130-401A-BE74-165E5A070298}"/>
                </a:ext>
              </a:extLst>
            </p:cNvPr>
            <p:cNvGrpSpPr/>
            <p:nvPr/>
          </p:nvGrpSpPr>
          <p:grpSpPr>
            <a:xfrm>
              <a:off x="346740" y="1373894"/>
              <a:ext cx="2743200" cy="4389120"/>
              <a:chOff x="269104" y="744172"/>
              <a:chExt cx="2745916" cy="4495704"/>
            </a:xfrm>
          </p:grpSpPr>
          <p:cxnSp>
            <p:nvCxnSpPr>
              <p:cNvPr id="120" name="Connector: Curved 119">
                <a:extLst>
                  <a:ext uri="{FF2B5EF4-FFF2-40B4-BE49-F238E27FC236}">
                    <a16:creationId xmlns:a16="http://schemas.microsoft.com/office/drawing/2014/main" id="{B8A6C70B-E38E-4301-A822-D3AC6AF1D623}"/>
                  </a:ext>
                </a:extLst>
              </p:cNvPr>
              <p:cNvCxnSpPr>
                <a:cxnSpLocks/>
              </p:cNvCxnSpPr>
              <p:nvPr/>
            </p:nvCxnSpPr>
            <p:spPr>
              <a:xfrm flipH="1">
                <a:off x="1453154" y="2630478"/>
                <a:ext cx="12700" cy="95250"/>
              </a:xfrm>
              <a:prstGeom prst="curvedConnector3">
                <a:avLst>
                  <a:gd name="adj1" fmla="val 23933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1BF50EB2-27F4-4331-B547-2273B538A4EA}"/>
                  </a:ext>
                </a:extLst>
              </p:cNvPr>
              <p:cNvGrpSpPr/>
              <p:nvPr/>
            </p:nvGrpSpPr>
            <p:grpSpPr>
              <a:xfrm>
                <a:off x="269104" y="2616754"/>
                <a:ext cx="2745916" cy="2623122"/>
                <a:chOff x="1413985" y="3429000"/>
                <a:chExt cx="2745916" cy="2623122"/>
              </a:xfrm>
            </p:grpSpPr>
            <p:sp>
              <p:nvSpPr>
                <p:cNvPr id="129" name="Rectangle: Folded Corner 128">
                  <a:extLst>
                    <a:ext uri="{FF2B5EF4-FFF2-40B4-BE49-F238E27FC236}">
                      <a16:creationId xmlns:a16="http://schemas.microsoft.com/office/drawing/2014/main" id="{DBF7CFAD-B686-4C51-B265-F74D380A2B72}"/>
                    </a:ext>
                  </a:extLst>
                </p:cNvPr>
                <p:cNvSpPr/>
                <p:nvPr/>
              </p:nvSpPr>
              <p:spPr>
                <a:xfrm>
                  <a:off x="1413985" y="3429000"/>
                  <a:ext cx="2745916" cy="2623122"/>
                </a:xfrm>
                <a:prstGeom prst="foldedCorner">
                  <a:avLst/>
                </a:prstGeom>
                <a:solidFill>
                  <a:srgbClr val="86A4BA"/>
                </a:solidFill>
                <a:ln>
                  <a:gradFill>
                    <a:gsLst>
                      <a:gs pos="0">
                        <a:schemeClr val="bg1"/>
                      </a:gs>
                      <a:gs pos="100000">
                        <a:schemeClr val="bg1"/>
                      </a:gs>
                    </a:gsLst>
                    <a:lin ang="10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TextBox 138">
                  <a:extLst>
                    <a:ext uri="{FF2B5EF4-FFF2-40B4-BE49-F238E27FC236}">
                      <a16:creationId xmlns:a16="http://schemas.microsoft.com/office/drawing/2014/main" id="{D73656F0-E063-4623-AD8E-AE882EA1C766}"/>
                    </a:ext>
                  </a:extLst>
                </p:cNvPr>
                <p:cNvSpPr txBox="1"/>
                <p:nvPr/>
              </p:nvSpPr>
              <p:spPr>
                <a:xfrm>
                  <a:off x="1480300" y="3735548"/>
                  <a:ext cx="2609376" cy="7566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noProof="0" dirty="0">
                      <a:ln>
                        <a:noFill/>
                      </a:ln>
                      <a:solidFill>
                        <a:prstClr val="black"/>
                      </a:solidFill>
                      <a:effectLst/>
                      <a:uLnTx/>
                      <a:uFillTx/>
                      <a:ea typeface="+mn-ea"/>
                      <a:cs typeface="+mn-cs"/>
                    </a:rPr>
                    <a:t>Self Care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50000"/>
                      </a:srgbClr>
                    </a:solidFill>
                    <a:effectLst/>
                    <a:uLnTx/>
                    <a:uFillTx/>
                    <a:latin typeface="Calibri" panose="020F0502020204030204"/>
                    <a:ea typeface="+mn-ea"/>
                    <a:cs typeface="+mn-cs"/>
                  </a:endParaRPr>
                </a:p>
              </p:txBody>
            </p:sp>
          </p:grpSp>
          <p:grpSp>
            <p:nvGrpSpPr>
              <p:cNvPr id="122" name="Group 121">
                <a:extLst>
                  <a:ext uri="{FF2B5EF4-FFF2-40B4-BE49-F238E27FC236}">
                    <a16:creationId xmlns:a16="http://schemas.microsoft.com/office/drawing/2014/main" id="{7AEE13BA-F0EF-4311-BACE-B17FB33A8E19}"/>
                  </a:ext>
                </a:extLst>
              </p:cNvPr>
              <p:cNvGrpSpPr/>
              <p:nvPr/>
            </p:nvGrpSpPr>
            <p:grpSpPr>
              <a:xfrm>
                <a:off x="1289678" y="744172"/>
                <a:ext cx="640080" cy="640080"/>
                <a:chOff x="2783424" y="711916"/>
                <a:chExt cx="640080" cy="640080"/>
              </a:xfrm>
            </p:grpSpPr>
            <p:sp>
              <p:nvSpPr>
                <p:cNvPr id="127" name="Oval 126">
                  <a:extLst>
                    <a:ext uri="{FF2B5EF4-FFF2-40B4-BE49-F238E27FC236}">
                      <a16:creationId xmlns:a16="http://schemas.microsoft.com/office/drawing/2014/main" id="{EDE59B20-FA88-40B2-AD08-F7E3AD78F9BD}"/>
                    </a:ext>
                  </a:extLst>
                </p:cNvPr>
                <p:cNvSpPr/>
                <p:nvPr/>
              </p:nvSpPr>
              <p:spPr>
                <a:xfrm>
                  <a:off x="2783424" y="711916"/>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FB10B212-42DA-4DF0-A661-9C4E7B3703F8}"/>
                    </a:ext>
                  </a:extLst>
                </p:cNvPr>
                <p:cNvSpPr/>
                <p:nvPr/>
              </p:nvSpPr>
              <p:spPr>
                <a:xfrm>
                  <a:off x="2886993" y="817797"/>
                  <a:ext cx="408849" cy="411480"/>
                </a:xfrm>
                <a:prstGeom prst="ellipse">
                  <a:avLst/>
                </a:prstGeom>
                <a:solidFill>
                  <a:srgbClr val="86A4BA"/>
                </a:solidFill>
                <a:ln>
                  <a:gradFill>
                    <a:gsLst>
                      <a:gs pos="0">
                        <a:schemeClr val="bg1"/>
                      </a:gs>
                      <a:gs pos="100000">
                        <a:schemeClr val="bg1"/>
                      </a:gs>
                    </a:gsLst>
                    <a:lin ang="10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3" name="Straight Connector 122">
                <a:extLst>
                  <a:ext uri="{FF2B5EF4-FFF2-40B4-BE49-F238E27FC236}">
                    <a16:creationId xmlns:a16="http://schemas.microsoft.com/office/drawing/2014/main" id="{EDE821E1-044B-4E77-9042-B7A6E8D35AF1}"/>
                  </a:ext>
                </a:extLst>
              </p:cNvPr>
              <p:cNvCxnSpPr>
                <a:cxnSpLocks/>
              </p:cNvCxnSpPr>
              <p:nvPr/>
            </p:nvCxnSpPr>
            <p:spPr>
              <a:xfrm>
                <a:off x="1598963" y="1384252"/>
                <a:ext cx="0" cy="1237226"/>
              </a:xfrm>
              <a:prstGeom prst="line">
                <a:avLst/>
              </a:prstGeom>
              <a:ln w="12700"/>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335416E9-F5DF-448A-8B31-1CA8959EE375}"/>
                  </a:ext>
                </a:extLst>
              </p:cNvPr>
              <p:cNvCxnSpPr>
                <a:cxnSpLocks/>
              </p:cNvCxnSpPr>
              <p:nvPr/>
            </p:nvCxnSpPr>
            <p:spPr>
              <a:xfrm>
                <a:off x="1577491" y="2621919"/>
                <a:ext cx="76541" cy="23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ctor: Curved 124">
                <a:extLst>
                  <a:ext uri="{FF2B5EF4-FFF2-40B4-BE49-F238E27FC236}">
                    <a16:creationId xmlns:a16="http://schemas.microsoft.com/office/drawing/2014/main" id="{BADF4359-70D3-4BDA-B03B-0508F76590A5}"/>
                  </a:ext>
                </a:extLst>
              </p:cNvPr>
              <p:cNvCxnSpPr>
                <a:cxnSpLocks/>
              </p:cNvCxnSpPr>
              <p:nvPr/>
            </p:nvCxnSpPr>
            <p:spPr>
              <a:xfrm>
                <a:off x="1577141" y="2629613"/>
                <a:ext cx="12700" cy="95250"/>
              </a:xfrm>
              <a:prstGeom prst="curvedConnector3">
                <a:avLst>
                  <a:gd name="adj1" fmla="val 23933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04B57D5-A166-48CC-88F0-431161383673}"/>
                  </a:ext>
                </a:extLst>
              </p:cNvPr>
              <p:cNvCxnSpPr>
                <a:cxnSpLocks/>
              </p:cNvCxnSpPr>
              <p:nvPr/>
            </p:nvCxnSpPr>
            <p:spPr>
              <a:xfrm>
                <a:off x="1583844" y="2605546"/>
                <a:ext cx="76541" cy="23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9" name="Picture 118" descr="See the source image">
              <a:extLst>
                <a:ext uri="{FF2B5EF4-FFF2-40B4-BE49-F238E27FC236}">
                  <a16:creationId xmlns:a16="http://schemas.microsoft.com/office/drawing/2014/main" id="{E214F57A-67BC-4318-9B5D-B9D60F371D3C}"/>
                </a:ext>
              </a:extLst>
            </p:cNvPr>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rot="21126791">
              <a:off x="1224777" y="4057041"/>
              <a:ext cx="724700" cy="1247282"/>
            </a:xfrm>
            <a:prstGeom prst="rect">
              <a:avLst/>
            </a:prstGeom>
            <a:noFill/>
            <a:ln>
              <a:noFill/>
            </a:ln>
          </p:spPr>
        </p:pic>
      </p:grpSp>
      <p:grpSp>
        <p:nvGrpSpPr>
          <p:cNvPr id="140" name="Group 139">
            <a:extLst>
              <a:ext uri="{FF2B5EF4-FFF2-40B4-BE49-F238E27FC236}">
                <a16:creationId xmlns:a16="http://schemas.microsoft.com/office/drawing/2014/main" id="{FF538057-511B-4444-8D8E-10B8EF0BA3AF}"/>
              </a:ext>
            </a:extLst>
          </p:cNvPr>
          <p:cNvGrpSpPr/>
          <p:nvPr/>
        </p:nvGrpSpPr>
        <p:grpSpPr>
          <a:xfrm>
            <a:off x="6111374" y="1091904"/>
            <a:ext cx="2743200" cy="3968732"/>
            <a:chOff x="6111374" y="1417024"/>
            <a:chExt cx="2743200" cy="3968732"/>
          </a:xfrm>
        </p:grpSpPr>
        <p:grpSp>
          <p:nvGrpSpPr>
            <p:cNvPr id="141" name="Group 140">
              <a:extLst>
                <a:ext uri="{FF2B5EF4-FFF2-40B4-BE49-F238E27FC236}">
                  <a16:creationId xmlns:a16="http://schemas.microsoft.com/office/drawing/2014/main" id="{41BC91B3-3610-4795-A7F0-DB4AEC2F5941}"/>
                </a:ext>
              </a:extLst>
            </p:cNvPr>
            <p:cNvGrpSpPr/>
            <p:nvPr/>
          </p:nvGrpSpPr>
          <p:grpSpPr>
            <a:xfrm>
              <a:off x="6111374" y="1417024"/>
              <a:ext cx="2743200" cy="3968732"/>
              <a:chOff x="6291923" y="744172"/>
              <a:chExt cx="2743200" cy="4530143"/>
            </a:xfrm>
          </p:grpSpPr>
          <p:cxnSp>
            <p:nvCxnSpPr>
              <p:cNvPr id="145" name="Connector: Curved 144">
                <a:extLst>
                  <a:ext uri="{FF2B5EF4-FFF2-40B4-BE49-F238E27FC236}">
                    <a16:creationId xmlns:a16="http://schemas.microsoft.com/office/drawing/2014/main" id="{937DAFEF-F61D-49D0-9064-38B15822969C}"/>
                  </a:ext>
                </a:extLst>
              </p:cNvPr>
              <p:cNvCxnSpPr>
                <a:cxnSpLocks/>
              </p:cNvCxnSpPr>
              <p:nvPr/>
            </p:nvCxnSpPr>
            <p:spPr>
              <a:xfrm flipH="1">
                <a:off x="7753653" y="3020400"/>
                <a:ext cx="12700" cy="95250"/>
              </a:xfrm>
              <a:prstGeom prst="curvedConnector3">
                <a:avLst>
                  <a:gd name="adj1" fmla="val 23933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3B1CF60-906A-4362-AC91-8B4979E02702}"/>
                  </a:ext>
                </a:extLst>
              </p:cNvPr>
              <p:cNvCxnSpPr>
                <a:cxnSpLocks/>
              </p:cNvCxnSpPr>
              <p:nvPr/>
            </p:nvCxnSpPr>
            <p:spPr>
              <a:xfrm flipH="1">
                <a:off x="7757996" y="1282590"/>
                <a:ext cx="0" cy="1043752"/>
              </a:xfrm>
              <a:prstGeom prst="line">
                <a:avLst/>
              </a:prstGeom>
              <a:ln w="12700"/>
            </p:spPr>
            <p:style>
              <a:lnRef idx="1">
                <a:schemeClr val="dk1"/>
              </a:lnRef>
              <a:fillRef idx="0">
                <a:schemeClr val="dk1"/>
              </a:fillRef>
              <a:effectRef idx="0">
                <a:schemeClr val="dk1"/>
              </a:effectRef>
              <a:fontRef idx="minor">
                <a:schemeClr val="tx1"/>
              </a:fontRef>
            </p:style>
          </p:cxnSp>
          <p:grpSp>
            <p:nvGrpSpPr>
              <p:cNvPr id="147" name="Group 146">
                <a:extLst>
                  <a:ext uri="{FF2B5EF4-FFF2-40B4-BE49-F238E27FC236}">
                    <a16:creationId xmlns:a16="http://schemas.microsoft.com/office/drawing/2014/main" id="{C092F462-BA42-4082-8FAD-3F49852236B0}"/>
                  </a:ext>
                </a:extLst>
              </p:cNvPr>
              <p:cNvGrpSpPr/>
              <p:nvPr/>
            </p:nvGrpSpPr>
            <p:grpSpPr>
              <a:xfrm>
                <a:off x="6291923" y="2351816"/>
                <a:ext cx="2743200" cy="2922499"/>
                <a:chOff x="1133383" y="2762146"/>
                <a:chExt cx="2743200" cy="2922499"/>
              </a:xfrm>
            </p:grpSpPr>
            <p:sp>
              <p:nvSpPr>
                <p:cNvPr id="153" name="Rectangle: Folded Corner 152">
                  <a:extLst>
                    <a:ext uri="{FF2B5EF4-FFF2-40B4-BE49-F238E27FC236}">
                      <a16:creationId xmlns:a16="http://schemas.microsoft.com/office/drawing/2014/main" id="{53E63AA6-E757-4041-BA50-775C8E91E307}"/>
                    </a:ext>
                  </a:extLst>
                </p:cNvPr>
                <p:cNvSpPr/>
                <p:nvPr/>
              </p:nvSpPr>
              <p:spPr>
                <a:xfrm>
                  <a:off x="1133383" y="2762146"/>
                  <a:ext cx="2743200" cy="2922499"/>
                </a:xfrm>
                <a:prstGeom prst="foldedCorner">
                  <a:avLst/>
                </a:prstGeom>
                <a:solidFill>
                  <a:srgbClr val="EFAE71"/>
                </a:solidFill>
                <a:ln>
                  <a:gradFill>
                    <a:gsLst>
                      <a:gs pos="0">
                        <a:schemeClr val="bg1"/>
                      </a:gs>
                      <a:gs pos="100000">
                        <a:schemeClr val="bg1"/>
                      </a:gs>
                    </a:gsLst>
                    <a:lin ang="10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E52A3BF9-AA68-45E9-94A1-99606846B576}"/>
                    </a:ext>
                  </a:extLst>
                </p:cNvPr>
                <p:cNvSpPr txBox="1"/>
                <p:nvPr/>
              </p:nvSpPr>
              <p:spPr>
                <a:xfrm>
                  <a:off x="1360485" y="2965971"/>
                  <a:ext cx="2435537" cy="16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noProof="0" dirty="0">
                      <a:ln>
                        <a:noFill/>
                      </a:ln>
                      <a:solidFill>
                        <a:prstClr val="black"/>
                      </a:solidFill>
                      <a:effectLst/>
                      <a:uLnTx/>
                      <a:uFillTx/>
                      <a:latin typeface="Calibri" panose="020F0502020204030204" pitchFamily="34" charset="0"/>
                      <a:cs typeface="Calibri" panose="020F0502020204030204" pitchFamily="34" charset="0"/>
                    </a:rPr>
                    <a:t>Practice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seeing through a new lens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8" name="Oval 147">
                <a:extLst>
                  <a:ext uri="{FF2B5EF4-FFF2-40B4-BE49-F238E27FC236}">
                    <a16:creationId xmlns:a16="http://schemas.microsoft.com/office/drawing/2014/main" id="{6B24ACC6-7074-480D-BAED-9E7E69497024}"/>
                  </a:ext>
                </a:extLst>
              </p:cNvPr>
              <p:cNvSpPr/>
              <p:nvPr/>
            </p:nvSpPr>
            <p:spPr>
              <a:xfrm>
                <a:off x="7417727" y="744172"/>
                <a:ext cx="640080" cy="730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BC22665A-EE38-45D6-B9E4-1085C9E15A7D}"/>
                  </a:ext>
                </a:extLst>
              </p:cNvPr>
              <p:cNvSpPr/>
              <p:nvPr/>
            </p:nvSpPr>
            <p:spPr>
              <a:xfrm>
                <a:off x="7532054" y="860810"/>
                <a:ext cx="408849" cy="469687"/>
              </a:xfrm>
              <a:prstGeom prst="ellipse">
                <a:avLst/>
              </a:prstGeom>
              <a:solidFill>
                <a:srgbClr val="F0AF72"/>
              </a:solidFill>
              <a:ln>
                <a:gradFill>
                  <a:gsLst>
                    <a:gs pos="0">
                      <a:schemeClr val="bg1"/>
                    </a:gs>
                    <a:gs pos="100000">
                      <a:schemeClr val="bg1"/>
                    </a:gs>
                  </a:gsLst>
                  <a:lin ang="10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0" name="Connector: Curved 149">
                <a:extLst>
                  <a:ext uri="{FF2B5EF4-FFF2-40B4-BE49-F238E27FC236}">
                    <a16:creationId xmlns:a16="http://schemas.microsoft.com/office/drawing/2014/main" id="{B74D267B-EB46-43B8-BC35-52A9516B5BCC}"/>
                  </a:ext>
                </a:extLst>
              </p:cNvPr>
              <p:cNvCxnSpPr>
                <a:cxnSpLocks/>
              </p:cNvCxnSpPr>
              <p:nvPr/>
            </p:nvCxnSpPr>
            <p:spPr>
              <a:xfrm>
                <a:off x="7748545" y="2367194"/>
                <a:ext cx="12700" cy="95250"/>
              </a:xfrm>
              <a:prstGeom prst="curvedConnector3">
                <a:avLst>
                  <a:gd name="adj1" fmla="val 23933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6C2D854-49E8-4F4F-9BF6-50597D31CCB4}"/>
                  </a:ext>
                </a:extLst>
              </p:cNvPr>
              <p:cNvCxnSpPr>
                <a:cxnSpLocks/>
              </p:cNvCxnSpPr>
              <p:nvPr/>
            </p:nvCxnSpPr>
            <p:spPr>
              <a:xfrm>
                <a:off x="7716624" y="2316007"/>
                <a:ext cx="76541" cy="23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3307F9B-1E06-4027-AE56-D307E607BFC2}"/>
                  </a:ext>
                </a:extLst>
              </p:cNvPr>
              <p:cNvCxnSpPr>
                <a:cxnSpLocks/>
              </p:cNvCxnSpPr>
              <p:nvPr/>
            </p:nvCxnSpPr>
            <p:spPr>
              <a:xfrm>
                <a:off x="7722974" y="2343123"/>
                <a:ext cx="76541" cy="23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3" name="Picture 2" descr="focus Icon 2749942">
              <a:extLst>
                <a:ext uri="{FF2B5EF4-FFF2-40B4-BE49-F238E27FC236}">
                  <a16:creationId xmlns:a16="http://schemas.microsoft.com/office/drawing/2014/main" id="{EC4E1FBA-0874-443C-86B2-2D0DCF693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4423" y="4272100"/>
              <a:ext cx="996385" cy="9963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5" name="Group 154">
            <a:extLst>
              <a:ext uri="{FF2B5EF4-FFF2-40B4-BE49-F238E27FC236}">
                <a16:creationId xmlns:a16="http://schemas.microsoft.com/office/drawing/2014/main" id="{710A7E68-A2B3-4366-9DA3-E3052B3BBBB7}"/>
              </a:ext>
            </a:extLst>
          </p:cNvPr>
          <p:cNvGrpSpPr/>
          <p:nvPr/>
        </p:nvGrpSpPr>
        <p:grpSpPr>
          <a:xfrm>
            <a:off x="3231087" y="1091904"/>
            <a:ext cx="2743200" cy="4886770"/>
            <a:chOff x="3231087" y="1417024"/>
            <a:chExt cx="2743200" cy="4886770"/>
          </a:xfrm>
        </p:grpSpPr>
        <p:grpSp>
          <p:nvGrpSpPr>
            <p:cNvPr id="156" name="Group 155">
              <a:extLst>
                <a:ext uri="{FF2B5EF4-FFF2-40B4-BE49-F238E27FC236}">
                  <a16:creationId xmlns:a16="http://schemas.microsoft.com/office/drawing/2014/main" id="{FEA011B2-7E4D-4322-B510-DAB173119FC9}"/>
                </a:ext>
              </a:extLst>
            </p:cNvPr>
            <p:cNvGrpSpPr/>
            <p:nvPr/>
          </p:nvGrpSpPr>
          <p:grpSpPr>
            <a:xfrm>
              <a:off x="3231087" y="1417024"/>
              <a:ext cx="2743200" cy="4886770"/>
              <a:chOff x="3392453" y="1417024"/>
              <a:chExt cx="2743200" cy="4886770"/>
            </a:xfrm>
          </p:grpSpPr>
          <p:grpSp>
            <p:nvGrpSpPr>
              <p:cNvPr id="159" name="Group 158">
                <a:extLst>
                  <a:ext uri="{FF2B5EF4-FFF2-40B4-BE49-F238E27FC236}">
                    <a16:creationId xmlns:a16="http://schemas.microsoft.com/office/drawing/2014/main" id="{B74A325E-1561-42B5-B508-2D3D194B598A}"/>
                  </a:ext>
                </a:extLst>
              </p:cNvPr>
              <p:cNvGrpSpPr/>
              <p:nvPr/>
            </p:nvGrpSpPr>
            <p:grpSpPr>
              <a:xfrm>
                <a:off x="3392453" y="1417024"/>
                <a:ext cx="2743200" cy="4886770"/>
                <a:chOff x="3932491" y="736005"/>
                <a:chExt cx="2743200" cy="4886770"/>
              </a:xfrm>
            </p:grpSpPr>
            <p:cxnSp>
              <p:nvCxnSpPr>
                <p:cNvPr id="161" name="Connector: Curved 160">
                  <a:extLst>
                    <a:ext uri="{FF2B5EF4-FFF2-40B4-BE49-F238E27FC236}">
                      <a16:creationId xmlns:a16="http://schemas.microsoft.com/office/drawing/2014/main" id="{812E1A18-E32B-4DA7-A2A4-291093F2CCFD}"/>
                    </a:ext>
                  </a:extLst>
                </p:cNvPr>
                <p:cNvCxnSpPr>
                  <a:cxnSpLocks/>
                </p:cNvCxnSpPr>
                <p:nvPr/>
              </p:nvCxnSpPr>
              <p:spPr>
                <a:xfrm flipH="1">
                  <a:off x="5025970" y="3061831"/>
                  <a:ext cx="12700" cy="95250"/>
                </a:xfrm>
                <a:prstGeom prst="curvedConnector3">
                  <a:avLst>
                    <a:gd name="adj1" fmla="val 23933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Rectangle: Folded Corner 161">
                  <a:extLst>
                    <a:ext uri="{FF2B5EF4-FFF2-40B4-BE49-F238E27FC236}">
                      <a16:creationId xmlns:a16="http://schemas.microsoft.com/office/drawing/2014/main" id="{96B1D4AC-13A9-4018-B68E-D8C1B97F8123}"/>
                    </a:ext>
                  </a:extLst>
                </p:cNvPr>
                <p:cNvSpPr/>
                <p:nvPr/>
              </p:nvSpPr>
              <p:spPr>
                <a:xfrm>
                  <a:off x="3932491" y="3062455"/>
                  <a:ext cx="2743200" cy="2560320"/>
                </a:xfrm>
                <a:prstGeom prst="foldedCorner">
                  <a:avLst/>
                </a:prstGeom>
                <a:solidFill>
                  <a:srgbClr val="ADB37E"/>
                </a:solidFill>
                <a:ln>
                  <a:gradFill>
                    <a:gsLst>
                      <a:gs pos="0">
                        <a:schemeClr val="bg1"/>
                      </a:gs>
                      <a:gs pos="100000">
                        <a:schemeClr val="bg1"/>
                      </a:gs>
                    </a:gsLst>
                    <a:lin ang="10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3" name="Straight Connector 162">
                  <a:extLst>
                    <a:ext uri="{FF2B5EF4-FFF2-40B4-BE49-F238E27FC236}">
                      <a16:creationId xmlns:a16="http://schemas.microsoft.com/office/drawing/2014/main" id="{FC9BA1EB-F06F-4F5F-AEEE-57BCAA6D6657}"/>
                    </a:ext>
                  </a:extLst>
                </p:cNvPr>
                <p:cNvCxnSpPr>
                  <a:cxnSpLocks/>
                </p:cNvCxnSpPr>
                <p:nvPr/>
              </p:nvCxnSpPr>
              <p:spPr>
                <a:xfrm flipH="1">
                  <a:off x="5255705" y="1138147"/>
                  <a:ext cx="0" cy="1949798"/>
                </a:xfrm>
                <a:prstGeom prst="line">
                  <a:avLst/>
                </a:prstGeom>
                <a:ln w="12700"/>
              </p:spPr>
              <p:style>
                <a:lnRef idx="1">
                  <a:schemeClr val="dk1"/>
                </a:lnRef>
                <a:fillRef idx="0">
                  <a:schemeClr val="dk1"/>
                </a:fillRef>
                <a:effectRef idx="0">
                  <a:schemeClr val="dk1"/>
                </a:effectRef>
                <a:fontRef idx="minor">
                  <a:schemeClr val="tx1"/>
                </a:fontRef>
              </p:style>
            </p:cxnSp>
            <p:grpSp>
              <p:nvGrpSpPr>
                <p:cNvPr id="164" name="Group 163">
                  <a:extLst>
                    <a:ext uri="{FF2B5EF4-FFF2-40B4-BE49-F238E27FC236}">
                      <a16:creationId xmlns:a16="http://schemas.microsoft.com/office/drawing/2014/main" id="{FE4188C8-1EAC-43D9-81AE-33314A6C50C3}"/>
                    </a:ext>
                  </a:extLst>
                </p:cNvPr>
                <p:cNvGrpSpPr/>
                <p:nvPr/>
              </p:nvGrpSpPr>
              <p:grpSpPr>
                <a:xfrm>
                  <a:off x="4924279" y="736005"/>
                  <a:ext cx="640080" cy="640080"/>
                  <a:chOff x="2847979" y="711916"/>
                  <a:chExt cx="640080" cy="640080"/>
                </a:xfrm>
              </p:grpSpPr>
              <p:sp>
                <p:nvSpPr>
                  <p:cNvPr id="168" name="Oval 167">
                    <a:extLst>
                      <a:ext uri="{FF2B5EF4-FFF2-40B4-BE49-F238E27FC236}">
                        <a16:creationId xmlns:a16="http://schemas.microsoft.com/office/drawing/2014/main" id="{312830BF-8782-43C2-8FED-508A9802A85E}"/>
                      </a:ext>
                    </a:extLst>
                  </p:cNvPr>
                  <p:cNvSpPr/>
                  <p:nvPr/>
                </p:nvSpPr>
                <p:spPr>
                  <a:xfrm>
                    <a:off x="2847979" y="711916"/>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F4BBC677-B7B9-403A-9FD5-C88B4B6727D1}"/>
                      </a:ext>
                    </a:extLst>
                  </p:cNvPr>
                  <p:cNvSpPr/>
                  <p:nvPr/>
                </p:nvSpPr>
                <p:spPr>
                  <a:xfrm>
                    <a:off x="2962306" y="807039"/>
                    <a:ext cx="408849" cy="411480"/>
                  </a:xfrm>
                  <a:prstGeom prst="ellipse">
                    <a:avLst/>
                  </a:prstGeom>
                  <a:solidFill>
                    <a:srgbClr val="ADB37E"/>
                  </a:solidFill>
                  <a:ln>
                    <a:gradFill>
                      <a:gsLst>
                        <a:gs pos="0">
                          <a:schemeClr val="bg1"/>
                        </a:gs>
                        <a:gs pos="100000">
                          <a:schemeClr val="bg1"/>
                        </a:gs>
                      </a:gsLst>
                      <a:lin ang="10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65" name="Connector: Curved 164">
                  <a:extLst>
                    <a:ext uri="{FF2B5EF4-FFF2-40B4-BE49-F238E27FC236}">
                      <a16:creationId xmlns:a16="http://schemas.microsoft.com/office/drawing/2014/main" id="{55518186-E0E2-4058-BB4E-BEA07FD301E5}"/>
                    </a:ext>
                  </a:extLst>
                </p:cNvPr>
                <p:cNvCxnSpPr>
                  <a:cxnSpLocks/>
                </p:cNvCxnSpPr>
                <p:nvPr/>
              </p:nvCxnSpPr>
              <p:spPr>
                <a:xfrm>
                  <a:off x="5246774" y="3060966"/>
                  <a:ext cx="12700" cy="95250"/>
                </a:xfrm>
                <a:prstGeom prst="curvedConnector3">
                  <a:avLst>
                    <a:gd name="adj1" fmla="val 23933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49FC3EDA-0CEF-4471-B71B-9FC0CBD85633}"/>
                    </a:ext>
                  </a:extLst>
                </p:cNvPr>
                <p:cNvCxnSpPr>
                  <a:cxnSpLocks/>
                </p:cNvCxnSpPr>
                <p:nvPr/>
              </p:nvCxnSpPr>
              <p:spPr>
                <a:xfrm>
                  <a:off x="5162080" y="3049365"/>
                  <a:ext cx="76541" cy="23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9BFA7C3-C256-4A7A-A001-4F9EABB76380}"/>
                    </a:ext>
                  </a:extLst>
                </p:cNvPr>
                <p:cNvCxnSpPr>
                  <a:cxnSpLocks/>
                </p:cNvCxnSpPr>
                <p:nvPr/>
              </p:nvCxnSpPr>
              <p:spPr>
                <a:xfrm>
                  <a:off x="5221537" y="3026135"/>
                  <a:ext cx="76541" cy="23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TextBox 159">
                <a:extLst>
                  <a:ext uri="{FF2B5EF4-FFF2-40B4-BE49-F238E27FC236}">
                    <a16:creationId xmlns:a16="http://schemas.microsoft.com/office/drawing/2014/main" id="{BEFD0934-755F-4A9F-BEE2-E0E69C908786}"/>
                  </a:ext>
                </a:extLst>
              </p:cNvPr>
              <p:cNvSpPr txBox="1"/>
              <p:nvPr/>
            </p:nvSpPr>
            <p:spPr>
              <a:xfrm>
                <a:off x="3716388" y="3915004"/>
                <a:ext cx="2174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noProof="0" dirty="0">
                    <a:ln>
                      <a:noFill/>
                    </a:ln>
                    <a:solidFill>
                      <a:prstClr val="black"/>
                    </a:solidFill>
                    <a:effectLst/>
                    <a:uLnTx/>
                    <a:uFillTx/>
                    <a:ea typeface="+mn-ea"/>
                    <a:cs typeface="+mn-cs"/>
                  </a:rPr>
                  <a:t>Educate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rPr>
                  <a:t>Yourself and Others</a:t>
                </a:r>
                <a:endParaRPr kumimoji="0" lang="en-US" sz="2400" b="1" i="0" u="none" strike="noStrike" kern="1200" cap="none" spc="0" normalizeH="0" baseline="0" noProof="0" dirty="0">
                  <a:ln>
                    <a:noFill/>
                  </a:ln>
                  <a:solidFill>
                    <a:prstClr val="black"/>
                  </a:solidFill>
                  <a:effectLst/>
                  <a:uLnTx/>
                  <a:uFillTx/>
                  <a:ea typeface="+mn-ea"/>
                  <a:cs typeface="+mn-cs"/>
                </a:endParaRPr>
              </a:p>
            </p:txBody>
          </p:sp>
        </p:grpSp>
        <p:pic>
          <p:nvPicPr>
            <p:cNvPr id="157" name="Picture 2" descr="education Icon 13647">
              <a:extLst>
                <a:ext uri="{FF2B5EF4-FFF2-40B4-BE49-F238E27FC236}">
                  <a16:creationId xmlns:a16="http://schemas.microsoft.com/office/drawing/2014/main" id="{154C01E1-1FD6-4EF5-B182-177129A995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3515" y="5067863"/>
              <a:ext cx="845830" cy="84583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4" descr="teaching Icon 2000574">
              <a:extLst>
                <a:ext uri="{FF2B5EF4-FFF2-40B4-BE49-F238E27FC236}">
                  <a16:creationId xmlns:a16="http://schemas.microsoft.com/office/drawing/2014/main" id="{7D467565-5358-4109-8376-CF0CE3EA95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1509" y="5164051"/>
              <a:ext cx="845830" cy="84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0" name="Group 169">
            <a:extLst>
              <a:ext uri="{FF2B5EF4-FFF2-40B4-BE49-F238E27FC236}">
                <a16:creationId xmlns:a16="http://schemas.microsoft.com/office/drawing/2014/main" id="{2D0B315F-425E-4E09-9561-D5BD3022F60E}"/>
              </a:ext>
            </a:extLst>
          </p:cNvPr>
          <p:cNvGrpSpPr/>
          <p:nvPr/>
        </p:nvGrpSpPr>
        <p:grpSpPr>
          <a:xfrm>
            <a:off x="9062750" y="1091904"/>
            <a:ext cx="2743200" cy="4407632"/>
            <a:chOff x="9062750" y="1417024"/>
            <a:chExt cx="2743200" cy="4407632"/>
          </a:xfrm>
        </p:grpSpPr>
        <p:grpSp>
          <p:nvGrpSpPr>
            <p:cNvPr id="171" name="Group 170">
              <a:extLst>
                <a:ext uri="{FF2B5EF4-FFF2-40B4-BE49-F238E27FC236}">
                  <a16:creationId xmlns:a16="http://schemas.microsoft.com/office/drawing/2014/main" id="{4A1E29BE-BDD2-4C00-AA17-B0CB723D05CC}"/>
                </a:ext>
              </a:extLst>
            </p:cNvPr>
            <p:cNvGrpSpPr/>
            <p:nvPr/>
          </p:nvGrpSpPr>
          <p:grpSpPr>
            <a:xfrm>
              <a:off x="9062750" y="1417024"/>
              <a:ext cx="2743200" cy="4407632"/>
              <a:chOff x="9232545" y="801655"/>
              <a:chExt cx="2743200" cy="4407632"/>
            </a:xfrm>
          </p:grpSpPr>
          <p:cxnSp>
            <p:nvCxnSpPr>
              <p:cNvPr id="175" name="Connector: Curved 174">
                <a:extLst>
                  <a:ext uri="{FF2B5EF4-FFF2-40B4-BE49-F238E27FC236}">
                    <a16:creationId xmlns:a16="http://schemas.microsoft.com/office/drawing/2014/main" id="{AD707B67-E320-4CCE-BF3B-20B983081967}"/>
                  </a:ext>
                </a:extLst>
              </p:cNvPr>
              <p:cNvCxnSpPr>
                <a:cxnSpLocks/>
              </p:cNvCxnSpPr>
              <p:nvPr/>
            </p:nvCxnSpPr>
            <p:spPr>
              <a:xfrm flipH="1">
                <a:off x="10517425" y="2641980"/>
                <a:ext cx="12700" cy="95250"/>
              </a:xfrm>
              <a:prstGeom prst="curvedConnector3">
                <a:avLst>
                  <a:gd name="adj1" fmla="val 23933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ectangle: Folded Corner 175">
                <a:extLst>
                  <a:ext uri="{FF2B5EF4-FFF2-40B4-BE49-F238E27FC236}">
                    <a16:creationId xmlns:a16="http://schemas.microsoft.com/office/drawing/2014/main" id="{126DC165-D231-48B0-BA13-69228649BF9C}"/>
                  </a:ext>
                </a:extLst>
              </p:cNvPr>
              <p:cNvSpPr/>
              <p:nvPr/>
            </p:nvSpPr>
            <p:spPr>
              <a:xfrm>
                <a:off x="9232545" y="2648967"/>
                <a:ext cx="2743200" cy="2560320"/>
              </a:xfrm>
              <a:prstGeom prst="foldedCorner">
                <a:avLst/>
              </a:prstGeom>
              <a:solidFill>
                <a:srgbClr val="EFD290"/>
              </a:solidFill>
              <a:ln>
                <a:gradFill>
                  <a:gsLst>
                    <a:gs pos="0">
                      <a:schemeClr val="bg1"/>
                    </a:gs>
                    <a:gs pos="100000">
                      <a:schemeClr val="bg1"/>
                    </a:gs>
                  </a:gsLst>
                  <a:lin ang="10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noProof="0" dirty="0">
                    <a:ln>
                      <a:noFill/>
                    </a:ln>
                    <a:solidFill>
                      <a:prstClr val="black"/>
                    </a:solidFill>
                    <a:effectLst/>
                    <a:uLnTx/>
                    <a:uFillTx/>
                    <a:ea typeface="+mn-ea"/>
                    <a:cs typeface="+mn-cs"/>
                  </a:rPr>
                  <a:t>Be generous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with yourself and others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D7D31">
                      <a:lumMod val="50000"/>
                    </a:srgbClr>
                  </a:solidFill>
                  <a:effectLst/>
                  <a:uLnTx/>
                  <a:uFillTx/>
                  <a:latin typeface="Tw Cen MT" panose="020B06020201040206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7" name="Straight Connector 176">
                <a:extLst>
                  <a:ext uri="{FF2B5EF4-FFF2-40B4-BE49-F238E27FC236}">
                    <a16:creationId xmlns:a16="http://schemas.microsoft.com/office/drawing/2014/main" id="{1F25092A-1676-409A-A6E7-68228467D391}"/>
                  </a:ext>
                </a:extLst>
              </p:cNvPr>
              <p:cNvCxnSpPr>
                <a:cxnSpLocks/>
              </p:cNvCxnSpPr>
              <p:nvPr/>
            </p:nvCxnSpPr>
            <p:spPr>
              <a:xfrm>
                <a:off x="10521842" y="1371518"/>
                <a:ext cx="0" cy="1286633"/>
              </a:xfrm>
              <a:prstGeom prst="line">
                <a:avLst/>
              </a:prstGeom>
              <a:ln w="12700"/>
            </p:spPr>
            <p:style>
              <a:lnRef idx="1">
                <a:schemeClr val="dk1"/>
              </a:lnRef>
              <a:fillRef idx="0">
                <a:schemeClr val="dk1"/>
              </a:fillRef>
              <a:effectRef idx="0">
                <a:schemeClr val="dk1"/>
              </a:effectRef>
              <a:fontRef idx="minor">
                <a:schemeClr val="tx1"/>
              </a:fontRef>
            </p:style>
          </p:cxnSp>
          <p:sp>
            <p:nvSpPr>
              <p:cNvPr id="178" name="Oval 177">
                <a:extLst>
                  <a:ext uri="{FF2B5EF4-FFF2-40B4-BE49-F238E27FC236}">
                    <a16:creationId xmlns:a16="http://schemas.microsoft.com/office/drawing/2014/main" id="{79D4B66B-134F-47D8-998F-CCC308B19646}"/>
                  </a:ext>
                </a:extLst>
              </p:cNvPr>
              <p:cNvSpPr/>
              <p:nvPr/>
            </p:nvSpPr>
            <p:spPr>
              <a:xfrm>
                <a:off x="10187263" y="801655"/>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93DD8FF4-89E0-431D-8C44-CA92BE6C3D2C}"/>
                  </a:ext>
                </a:extLst>
              </p:cNvPr>
              <p:cNvSpPr/>
              <p:nvPr/>
            </p:nvSpPr>
            <p:spPr>
              <a:xfrm>
                <a:off x="10301590" y="907536"/>
                <a:ext cx="408849" cy="411480"/>
              </a:xfrm>
              <a:prstGeom prst="ellipse">
                <a:avLst/>
              </a:prstGeom>
              <a:solidFill>
                <a:srgbClr val="E3B344"/>
              </a:solidFill>
              <a:ln>
                <a:gradFill>
                  <a:gsLst>
                    <a:gs pos="0">
                      <a:schemeClr val="bg1"/>
                    </a:gs>
                    <a:gs pos="100000">
                      <a:schemeClr val="bg1"/>
                    </a:gs>
                  </a:gsLst>
                  <a:lin ang="10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0" name="Connector: Curved 179">
                <a:extLst>
                  <a:ext uri="{FF2B5EF4-FFF2-40B4-BE49-F238E27FC236}">
                    <a16:creationId xmlns:a16="http://schemas.microsoft.com/office/drawing/2014/main" id="{9E9861E5-D9F2-4717-BAA3-076AD0A3CFCA}"/>
                  </a:ext>
                </a:extLst>
              </p:cNvPr>
              <p:cNvCxnSpPr>
                <a:cxnSpLocks/>
              </p:cNvCxnSpPr>
              <p:nvPr/>
            </p:nvCxnSpPr>
            <p:spPr>
              <a:xfrm>
                <a:off x="10512317" y="2641115"/>
                <a:ext cx="12700" cy="95250"/>
              </a:xfrm>
              <a:prstGeom prst="curvedConnector3">
                <a:avLst>
                  <a:gd name="adj1" fmla="val 23933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FAE79D4-12BA-43C5-A36A-BD12431F3FE5}"/>
                  </a:ext>
                </a:extLst>
              </p:cNvPr>
              <p:cNvCxnSpPr>
                <a:cxnSpLocks/>
              </p:cNvCxnSpPr>
              <p:nvPr/>
            </p:nvCxnSpPr>
            <p:spPr>
              <a:xfrm>
                <a:off x="10480396" y="2633421"/>
                <a:ext cx="76541" cy="23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A9B7069-26B0-419D-885C-9B5FA6779CBE}"/>
                  </a:ext>
                </a:extLst>
              </p:cNvPr>
              <p:cNvCxnSpPr>
                <a:cxnSpLocks/>
              </p:cNvCxnSpPr>
              <p:nvPr/>
            </p:nvCxnSpPr>
            <p:spPr>
              <a:xfrm>
                <a:off x="10486746" y="2617048"/>
                <a:ext cx="76541" cy="23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2" name="Picture 6" descr="sympathy Icon 2189915">
              <a:extLst>
                <a:ext uri="{FF2B5EF4-FFF2-40B4-BE49-F238E27FC236}">
                  <a16:creationId xmlns:a16="http://schemas.microsoft.com/office/drawing/2014/main" id="{372B3C58-1CB3-4CCE-B38C-C1A2F32C99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66245" y="4983633"/>
              <a:ext cx="569703" cy="569703"/>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8" descr="people Icon 2049989">
              <a:extLst>
                <a:ext uri="{FF2B5EF4-FFF2-40B4-BE49-F238E27FC236}">
                  <a16:creationId xmlns:a16="http://schemas.microsoft.com/office/drawing/2014/main" id="{B424BA01-E4B5-4813-B27A-B5EEFED8B0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66131" y="4747130"/>
              <a:ext cx="627668" cy="638626"/>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0" descr="portrait Icon 2020950">
              <a:extLst>
                <a:ext uri="{FF2B5EF4-FFF2-40B4-BE49-F238E27FC236}">
                  <a16:creationId xmlns:a16="http://schemas.microsoft.com/office/drawing/2014/main" id="{0502F2D0-0A97-48DC-8B32-BFC30705C6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49195" y="4694563"/>
              <a:ext cx="804785" cy="80478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Title 1">
            <a:extLst>
              <a:ext uri="{FF2B5EF4-FFF2-40B4-BE49-F238E27FC236}">
                <a16:creationId xmlns:a16="http://schemas.microsoft.com/office/drawing/2014/main" id="{301BD36D-283C-49CE-A949-CA6DF4E93CCC}"/>
              </a:ext>
            </a:extLst>
          </p:cNvPr>
          <p:cNvSpPr txBox="1">
            <a:spLocks/>
          </p:cNvSpPr>
          <p:nvPr/>
        </p:nvSpPr>
        <p:spPr>
          <a:xfrm flipV="1">
            <a:off x="0" y="-63961"/>
            <a:ext cx="12192000" cy="899328"/>
          </a:xfrm>
          <a:prstGeom prst="snip2SameRect">
            <a:avLst>
              <a:gd name="adj1" fmla="val 50000"/>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71" name="TextBox 70">
            <a:extLst>
              <a:ext uri="{FF2B5EF4-FFF2-40B4-BE49-F238E27FC236}">
                <a16:creationId xmlns:a16="http://schemas.microsoft.com/office/drawing/2014/main" id="{159C6CE1-D6E9-439E-AF40-D4BCF4C0E31E}"/>
              </a:ext>
            </a:extLst>
          </p:cNvPr>
          <p:cNvSpPr txBox="1"/>
          <p:nvPr/>
        </p:nvSpPr>
        <p:spPr>
          <a:xfrm>
            <a:off x="1814766" y="10610"/>
            <a:ext cx="8562469"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8" normalizeH="0" baseline="0" noProof="0" dirty="0">
                <a:ln>
                  <a:noFill/>
                </a:ln>
                <a:effectLst/>
                <a:uLnTx/>
                <a:uFillTx/>
                <a:latin typeface="Century Gothic" panose="020B0502020202020204" pitchFamily="34" charset="0"/>
              </a:rPr>
              <a:t>Individual: Start with yourself</a:t>
            </a:r>
            <a:endParaRPr kumimoji="0" lang="en-US" sz="800" b="1" i="0" u="none" strike="noStrike" kern="1200" cap="all" spc="0" normalizeH="0" baseline="0" noProof="0" dirty="0">
              <a:ln>
                <a:noFill/>
              </a:ln>
              <a:effectLst/>
              <a:uLnTx/>
              <a:uFillTx/>
              <a:latin typeface="Century Gothic" panose="020B0502020202020204" pitchFamily="34" charset="0"/>
            </a:endParaRPr>
          </a:p>
        </p:txBody>
      </p:sp>
      <p:grpSp>
        <p:nvGrpSpPr>
          <p:cNvPr id="72" name="Group 71">
            <a:extLst>
              <a:ext uri="{FF2B5EF4-FFF2-40B4-BE49-F238E27FC236}">
                <a16:creationId xmlns:a16="http://schemas.microsoft.com/office/drawing/2014/main" id="{BA055DEB-0E70-433F-AC73-95DEE4216886}"/>
              </a:ext>
            </a:extLst>
          </p:cNvPr>
          <p:cNvGrpSpPr/>
          <p:nvPr/>
        </p:nvGrpSpPr>
        <p:grpSpPr>
          <a:xfrm>
            <a:off x="9971838" y="662334"/>
            <a:ext cx="1642478" cy="219735"/>
            <a:chOff x="7057282" y="2099387"/>
            <a:chExt cx="1642478" cy="219735"/>
          </a:xfrm>
          <a:effectLst>
            <a:outerShdw blurRad="50800" dist="38100" dir="5400000" algn="t" rotWithShape="0">
              <a:prstClr val="black">
                <a:alpha val="40000"/>
              </a:prstClr>
            </a:outerShdw>
          </a:effectLst>
        </p:grpSpPr>
        <p:sp>
          <p:nvSpPr>
            <p:cNvPr id="74" name="Flowchart: Connector 73">
              <a:extLst>
                <a:ext uri="{FF2B5EF4-FFF2-40B4-BE49-F238E27FC236}">
                  <a16:creationId xmlns:a16="http://schemas.microsoft.com/office/drawing/2014/main" id="{65810632-8AAE-46FF-B388-E84811EAA895}"/>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lowchart: Connector 74">
              <a:extLst>
                <a:ext uri="{FF2B5EF4-FFF2-40B4-BE49-F238E27FC236}">
                  <a16:creationId xmlns:a16="http://schemas.microsoft.com/office/drawing/2014/main" id="{20CAB2AA-5F3F-4519-9783-61CF72A02B97}"/>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lowchart: Connector 75">
              <a:extLst>
                <a:ext uri="{FF2B5EF4-FFF2-40B4-BE49-F238E27FC236}">
                  <a16:creationId xmlns:a16="http://schemas.microsoft.com/office/drawing/2014/main" id="{F72B736F-AEA3-431F-A82D-ECA2E7954298}"/>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lowchart: Connector 76">
              <a:extLst>
                <a:ext uri="{FF2B5EF4-FFF2-40B4-BE49-F238E27FC236}">
                  <a16:creationId xmlns:a16="http://schemas.microsoft.com/office/drawing/2014/main" id="{C8AF2D6F-2C0D-4370-8A9D-F2E30FF843ED}"/>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Flowchart: Connector 12">
              <a:extLst>
                <a:ext uri="{FF2B5EF4-FFF2-40B4-BE49-F238E27FC236}">
                  <a16:creationId xmlns:a16="http://schemas.microsoft.com/office/drawing/2014/main" id="{4ED7E905-F421-4FA3-8315-0C030A6B21FB}"/>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851157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80000">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14:bounceEnd="80000">
                                          <p:cBhvr additive="base">
                                            <p:cTn id="7" dur="1750" fill="hold"/>
                                            <p:tgtEl>
                                              <p:spTgt spid="117"/>
                                            </p:tgtEl>
                                            <p:attrNameLst>
                                              <p:attrName>ppt_x</p:attrName>
                                            </p:attrNameLst>
                                          </p:cBhvr>
                                          <p:tavLst>
                                            <p:tav tm="0">
                                              <p:val>
                                                <p:strVal val="1+#ppt_w/2"/>
                                              </p:val>
                                            </p:tav>
                                            <p:tav tm="100000">
                                              <p:val>
                                                <p:strVal val="#ppt_x"/>
                                              </p:val>
                                            </p:tav>
                                          </p:tavLst>
                                        </p:anim>
                                        <p:anim calcmode="lin" valueType="num" p14:bounceEnd="80000">
                                          <p:cBhvr additive="base">
                                            <p:cTn id="8" dur="175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80000">
                                      <p:stCondLst>
                                        <p:cond delay="0"/>
                                      </p:stCondLst>
                                      <p:childTnLst>
                                        <p:set>
                                          <p:cBhvr>
                                            <p:cTn id="12" dur="1" fill="hold">
                                              <p:stCondLst>
                                                <p:cond delay="0"/>
                                              </p:stCondLst>
                                            </p:cTn>
                                            <p:tgtEl>
                                              <p:spTgt spid="155"/>
                                            </p:tgtEl>
                                            <p:attrNameLst>
                                              <p:attrName>style.visibility</p:attrName>
                                            </p:attrNameLst>
                                          </p:cBhvr>
                                          <p:to>
                                            <p:strVal val="visible"/>
                                          </p:to>
                                        </p:set>
                                        <p:anim calcmode="lin" valueType="num" p14:bounceEnd="80000">
                                          <p:cBhvr additive="base">
                                            <p:cTn id="13" dur="1250" fill="hold"/>
                                            <p:tgtEl>
                                              <p:spTgt spid="155"/>
                                            </p:tgtEl>
                                            <p:attrNameLst>
                                              <p:attrName>ppt_x</p:attrName>
                                            </p:attrNameLst>
                                          </p:cBhvr>
                                          <p:tavLst>
                                            <p:tav tm="0">
                                              <p:val>
                                                <p:strVal val="1+#ppt_w/2"/>
                                              </p:val>
                                            </p:tav>
                                            <p:tav tm="100000">
                                              <p:val>
                                                <p:strVal val="#ppt_x"/>
                                              </p:val>
                                            </p:tav>
                                          </p:tavLst>
                                        </p:anim>
                                        <p:anim calcmode="lin" valueType="num" p14:bounceEnd="80000">
                                          <p:cBhvr additive="base">
                                            <p:cTn id="14" dur="125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80000">
                                      <p:stCondLst>
                                        <p:cond delay="0"/>
                                      </p:stCondLst>
                                      <p:childTnLst>
                                        <p:set>
                                          <p:cBhvr>
                                            <p:cTn id="18" dur="1" fill="hold">
                                              <p:stCondLst>
                                                <p:cond delay="0"/>
                                              </p:stCondLst>
                                            </p:cTn>
                                            <p:tgtEl>
                                              <p:spTgt spid="140"/>
                                            </p:tgtEl>
                                            <p:attrNameLst>
                                              <p:attrName>style.visibility</p:attrName>
                                            </p:attrNameLst>
                                          </p:cBhvr>
                                          <p:to>
                                            <p:strVal val="visible"/>
                                          </p:to>
                                        </p:set>
                                        <p:anim calcmode="lin" valueType="num" p14:bounceEnd="80000">
                                          <p:cBhvr additive="base">
                                            <p:cTn id="19" dur="1000" fill="hold"/>
                                            <p:tgtEl>
                                              <p:spTgt spid="140"/>
                                            </p:tgtEl>
                                            <p:attrNameLst>
                                              <p:attrName>ppt_x</p:attrName>
                                            </p:attrNameLst>
                                          </p:cBhvr>
                                          <p:tavLst>
                                            <p:tav tm="0">
                                              <p:val>
                                                <p:strVal val="1+#ppt_w/2"/>
                                              </p:val>
                                            </p:tav>
                                            <p:tav tm="100000">
                                              <p:val>
                                                <p:strVal val="#ppt_x"/>
                                              </p:val>
                                            </p:tav>
                                          </p:tavLst>
                                        </p:anim>
                                        <p:anim calcmode="lin" valueType="num" p14:bounceEnd="80000">
                                          <p:cBhvr additive="base">
                                            <p:cTn id="20"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80000">
                                      <p:stCondLst>
                                        <p:cond delay="0"/>
                                      </p:stCondLst>
                                      <p:childTnLst>
                                        <p:set>
                                          <p:cBhvr>
                                            <p:cTn id="24" dur="1" fill="hold">
                                              <p:stCondLst>
                                                <p:cond delay="0"/>
                                              </p:stCondLst>
                                            </p:cTn>
                                            <p:tgtEl>
                                              <p:spTgt spid="170"/>
                                            </p:tgtEl>
                                            <p:attrNameLst>
                                              <p:attrName>style.visibility</p:attrName>
                                            </p:attrNameLst>
                                          </p:cBhvr>
                                          <p:to>
                                            <p:strVal val="visible"/>
                                          </p:to>
                                        </p:set>
                                        <p:anim calcmode="lin" valueType="num" p14:bounceEnd="80000">
                                          <p:cBhvr additive="base">
                                            <p:cTn id="25" dur="750" fill="hold"/>
                                            <p:tgtEl>
                                              <p:spTgt spid="170"/>
                                            </p:tgtEl>
                                            <p:attrNameLst>
                                              <p:attrName>ppt_x</p:attrName>
                                            </p:attrNameLst>
                                          </p:cBhvr>
                                          <p:tavLst>
                                            <p:tav tm="0">
                                              <p:val>
                                                <p:strVal val="1+#ppt_w/2"/>
                                              </p:val>
                                            </p:tav>
                                            <p:tav tm="100000">
                                              <p:val>
                                                <p:strVal val="#ppt_x"/>
                                              </p:val>
                                            </p:tav>
                                          </p:tavLst>
                                        </p:anim>
                                        <p:anim calcmode="lin" valueType="num" p14:bounceEnd="80000">
                                          <p:cBhvr additive="base">
                                            <p:cTn id="26" dur="75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1750" fill="hold"/>
                                            <p:tgtEl>
                                              <p:spTgt spid="117"/>
                                            </p:tgtEl>
                                            <p:attrNameLst>
                                              <p:attrName>ppt_x</p:attrName>
                                            </p:attrNameLst>
                                          </p:cBhvr>
                                          <p:tavLst>
                                            <p:tav tm="0">
                                              <p:val>
                                                <p:strVal val="1+#ppt_w/2"/>
                                              </p:val>
                                            </p:tav>
                                            <p:tav tm="100000">
                                              <p:val>
                                                <p:strVal val="#ppt_x"/>
                                              </p:val>
                                            </p:tav>
                                          </p:tavLst>
                                        </p:anim>
                                        <p:anim calcmode="lin" valueType="num">
                                          <p:cBhvr additive="base">
                                            <p:cTn id="8" dur="175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5"/>
                                            </p:tgtEl>
                                            <p:attrNameLst>
                                              <p:attrName>style.visibility</p:attrName>
                                            </p:attrNameLst>
                                          </p:cBhvr>
                                          <p:to>
                                            <p:strVal val="visible"/>
                                          </p:to>
                                        </p:set>
                                        <p:anim calcmode="lin" valueType="num">
                                          <p:cBhvr additive="base">
                                            <p:cTn id="13" dur="1250" fill="hold"/>
                                            <p:tgtEl>
                                              <p:spTgt spid="155"/>
                                            </p:tgtEl>
                                            <p:attrNameLst>
                                              <p:attrName>ppt_x</p:attrName>
                                            </p:attrNameLst>
                                          </p:cBhvr>
                                          <p:tavLst>
                                            <p:tav tm="0">
                                              <p:val>
                                                <p:strVal val="1+#ppt_w/2"/>
                                              </p:val>
                                            </p:tav>
                                            <p:tav tm="100000">
                                              <p:val>
                                                <p:strVal val="#ppt_x"/>
                                              </p:val>
                                            </p:tav>
                                          </p:tavLst>
                                        </p:anim>
                                        <p:anim calcmode="lin" valueType="num">
                                          <p:cBhvr additive="base">
                                            <p:cTn id="14" dur="125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0"/>
                                            </p:tgtEl>
                                            <p:attrNameLst>
                                              <p:attrName>style.visibility</p:attrName>
                                            </p:attrNameLst>
                                          </p:cBhvr>
                                          <p:to>
                                            <p:strVal val="visible"/>
                                          </p:to>
                                        </p:set>
                                        <p:anim calcmode="lin" valueType="num">
                                          <p:cBhvr additive="base">
                                            <p:cTn id="19" dur="1000" fill="hold"/>
                                            <p:tgtEl>
                                              <p:spTgt spid="140"/>
                                            </p:tgtEl>
                                            <p:attrNameLst>
                                              <p:attrName>ppt_x</p:attrName>
                                            </p:attrNameLst>
                                          </p:cBhvr>
                                          <p:tavLst>
                                            <p:tav tm="0">
                                              <p:val>
                                                <p:strVal val="1+#ppt_w/2"/>
                                              </p:val>
                                            </p:tav>
                                            <p:tav tm="100000">
                                              <p:val>
                                                <p:strVal val="#ppt_x"/>
                                              </p:val>
                                            </p:tav>
                                          </p:tavLst>
                                        </p:anim>
                                        <p:anim calcmode="lin" valueType="num">
                                          <p:cBhvr additive="base">
                                            <p:cTn id="20" dur="10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70"/>
                                            </p:tgtEl>
                                            <p:attrNameLst>
                                              <p:attrName>style.visibility</p:attrName>
                                            </p:attrNameLst>
                                          </p:cBhvr>
                                          <p:to>
                                            <p:strVal val="visible"/>
                                          </p:to>
                                        </p:set>
                                        <p:anim calcmode="lin" valueType="num">
                                          <p:cBhvr additive="base">
                                            <p:cTn id="25" dur="750" fill="hold"/>
                                            <p:tgtEl>
                                              <p:spTgt spid="170"/>
                                            </p:tgtEl>
                                            <p:attrNameLst>
                                              <p:attrName>ppt_x</p:attrName>
                                            </p:attrNameLst>
                                          </p:cBhvr>
                                          <p:tavLst>
                                            <p:tav tm="0">
                                              <p:val>
                                                <p:strVal val="1+#ppt_w/2"/>
                                              </p:val>
                                            </p:tav>
                                            <p:tav tm="100000">
                                              <p:val>
                                                <p:strVal val="#ppt_x"/>
                                              </p:val>
                                            </p:tav>
                                          </p:tavLst>
                                        </p:anim>
                                        <p:anim calcmode="lin" valueType="num">
                                          <p:cBhvr additive="base">
                                            <p:cTn id="26" dur="75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2A9EB7-7830-4775-AEBF-E0F5611C4043}"/>
              </a:ext>
            </a:extLst>
          </p:cNvPr>
          <p:cNvSpPr/>
          <p:nvPr/>
        </p:nvSpPr>
        <p:spPr>
          <a:xfrm>
            <a:off x="5516880" y="-15966"/>
            <a:ext cx="6675120" cy="6873966"/>
          </a:xfrm>
          <a:prstGeom prst="rect">
            <a:avLst/>
          </a:prstGeom>
          <a:solidFill>
            <a:srgbClr val="F4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003A2E7-02D4-4D1B-BF99-3297454B605C}"/>
              </a:ext>
            </a:extLst>
          </p:cNvPr>
          <p:cNvSpPr/>
          <p:nvPr/>
        </p:nvSpPr>
        <p:spPr>
          <a:xfrm>
            <a:off x="-29378" y="-21530"/>
            <a:ext cx="6379285" cy="6887585"/>
          </a:xfrm>
          <a:prstGeom prst="rect">
            <a:avLst/>
          </a:prstGeom>
          <a:solidFill>
            <a:srgbClr val="E5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0662E9A-01A1-4C08-BFF7-CBF9B8E4383F}"/>
              </a:ext>
            </a:extLst>
          </p:cNvPr>
          <p:cNvGrpSpPr/>
          <p:nvPr/>
        </p:nvGrpSpPr>
        <p:grpSpPr>
          <a:xfrm>
            <a:off x="1489177" y="40354"/>
            <a:ext cx="4860730" cy="6839175"/>
            <a:chOff x="1489177" y="40354"/>
            <a:chExt cx="4860730" cy="6839175"/>
          </a:xfrm>
        </p:grpSpPr>
        <p:pic>
          <p:nvPicPr>
            <p:cNvPr id="24" name="Picture 23" descr="Stress versus relaxation, a fight between two systems - Majestic Mobile and  Incall Massage Bucharest">
              <a:extLst>
                <a:ext uri="{FF2B5EF4-FFF2-40B4-BE49-F238E27FC236}">
                  <a16:creationId xmlns:a16="http://schemas.microsoft.com/office/drawing/2014/main" id="{13D7AA69-51B9-442C-9751-CE0CC4F1B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158"/>
            <a:stretch>
              <a:fillRect/>
            </a:stretch>
          </p:blipFill>
          <p:spPr bwMode="auto">
            <a:xfrm>
              <a:off x="1489177" y="377001"/>
              <a:ext cx="4860730" cy="6502528"/>
            </a:xfrm>
            <a:custGeom>
              <a:avLst/>
              <a:gdLst>
                <a:gd name="connsiteX0" fmla="*/ 0 w 3929776"/>
                <a:gd name="connsiteY0" fmla="*/ 0 h 6858000"/>
                <a:gd name="connsiteX1" fmla="*/ 3929776 w 3929776"/>
                <a:gd name="connsiteY1" fmla="*/ 0 h 6858000"/>
                <a:gd name="connsiteX2" fmla="*/ 3929776 w 3929776"/>
                <a:gd name="connsiteY2" fmla="*/ 6858000 h 6858000"/>
                <a:gd name="connsiteX3" fmla="*/ 0 w 39297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29776" h="6858000">
                  <a:moveTo>
                    <a:pt x="0" y="0"/>
                  </a:moveTo>
                  <a:lnTo>
                    <a:pt x="3929776" y="0"/>
                  </a:lnTo>
                  <a:lnTo>
                    <a:pt x="39297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9" name="Text Placeholder 7">
              <a:extLst>
                <a:ext uri="{FF2B5EF4-FFF2-40B4-BE49-F238E27FC236}">
                  <a16:creationId xmlns:a16="http://schemas.microsoft.com/office/drawing/2014/main" id="{6740711F-AB12-456C-BCFF-67153F2C5BD1}"/>
                </a:ext>
              </a:extLst>
            </p:cNvPr>
            <p:cNvSpPr txBox="1">
              <a:spLocks/>
            </p:cNvSpPr>
            <p:nvPr/>
          </p:nvSpPr>
          <p:spPr>
            <a:xfrm>
              <a:off x="1651541" y="40354"/>
              <a:ext cx="4536002" cy="798325"/>
            </a:xfrm>
            <a:prstGeom prst="rect">
              <a:avLst/>
            </a:prstGeom>
            <a:solidFill>
              <a:srgbClr val="C3D2DB"/>
            </a:solidFill>
          </p:spPr>
          <p:txBody>
            <a:bodyPr vert="horz" lIns="91440" tIns="45720" rIns="91440" bIns="45720" rtlCol="0" anchor="ctr">
              <a:normAutofit/>
            </a:bodyPr>
            <a:lstStyle>
              <a:lvl1pPr marL="228600" indent="-228600" algn="l" defTabSz="914400" rtl="0" eaLnBrk="1" latinLnBrk="0" hangingPunct="1">
                <a:lnSpc>
                  <a:spcPct val="100000"/>
                </a:lnSpc>
                <a:spcBef>
                  <a:spcPts val="0"/>
                </a:spcBef>
                <a:spcAft>
                  <a:spcPts val="600"/>
                </a:spcAft>
                <a:buClrTx/>
                <a:buSzPct val="100000"/>
                <a:buFont typeface="LucidaGrande" charset="0"/>
                <a:buChar char="‣"/>
                <a:tabLst/>
                <a:defRPr sz="2400" b="1" kern="1200" spc="0" baseline="0">
                  <a:solidFill>
                    <a:schemeClr val="tx1">
                      <a:lumMod val="75000"/>
                      <a:lumOff val="25000"/>
                    </a:schemeClr>
                  </a:solidFill>
                  <a:latin typeface="Calibri" panose="020F0502020204030204" pitchFamily="34" charset="0"/>
                  <a:ea typeface="+mn-ea"/>
                  <a:cs typeface="Calibri" panose="020F0502020204030204" pitchFamily="34" charset="0"/>
                </a:defRPr>
              </a:lvl1pPr>
              <a:lvl2pPr marL="365760" indent="-228600" algn="l" defTabSz="914400" rtl="0" eaLnBrk="1" latinLnBrk="0" hangingPunct="1">
                <a:lnSpc>
                  <a:spcPct val="100000"/>
                </a:lnSpc>
                <a:spcBef>
                  <a:spcPts val="0"/>
                </a:spcBef>
                <a:spcAft>
                  <a:spcPts val="600"/>
                </a:spcAft>
                <a:buClrTx/>
                <a:buFont typeface="LucidaGrande" charset="0"/>
                <a:buChar char="•"/>
                <a:defRPr sz="2400" kern="1200" spc="0" baseline="0">
                  <a:solidFill>
                    <a:schemeClr val="tx1">
                      <a:lumMod val="75000"/>
                      <a:lumOff val="25000"/>
                    </a:schemeClr>
                  </a:solidFill>
                  <a:latin typeface="Calibri" panose="020F0502020204030204" pitchFamily="34" charset="0"/>
                  <a:ea typeface="+mn-ea"/>
                  <a:cs typeface="Calibri" panose="020F0502020204030204" pitchFamily="34" charset="0"/>
                </a:defRPr>
              </a:lvl2pPr>
              <a:lvl3pPr marL="548640" indent="-228600" algn="l" defTabSz="914400" rtl="0" eaLnBrk="1" latinLnBrk="0" hangingPunct="1">
                <a:lnSpc>
                  <a:spcPct val="100000"/>
                </a:lnSpc>
                <a:spcBef>
                  <a:spcPts val="0"/>
                </a:spcBef>
                <a:spcAft>
                  <a:spcPts val="600"/>
                </a:spcAft>
                <a:buClrTx/>
                <a:buFont typeface="LucidaGrande" charset="0"/>
                <a:buChar char="◦"/>
                <a:defRPr sz="2000" kern="1200" spc="0" baseline="0">
                  <a:solidFill>
                    <a:schemeClr val="tx1">
                      <a:lumMod val="75000"/>
                      <a:lumOff val="25000"/>
                    </a:schemeClr>
                  </a:solidFill>
                  <a:latin typeface="Calibri" panose="020F0502020204030204" pitchFamily="34" charset="0"/>
                  <a:ea typeface="+mn-ea"/>
                  <a:cs typeface="Calibri" panose="020F0502020204030204" pitchFamily="34" charset="0"/>
                </a:defRPr>
              </a:lvl3pPr>
              <a:lvl4pPr marL="731520" indent="-228600" algn="l" defTabSz="914400" rtl="0" eaLnBrk="1" latinLnBrk="0" hangingPunct="1">
                <a:lnSpc>
                  <a:spcPct val="100000"/>
                </a:lnSpc>
                <a:spcBef>
                  <a:spcPts val="0"/>
                </a:spcBef>
                <a:spcAft>
                  <a:spcPts val="600"/>
                </a:spcAft>
                <a:buClrTx/>
                <a:buFont typeface="LucidaGrande" charset="0"/>
                <a:buChar char="✓"/>
                <a:defRPr sz="1600" kern="1200" spc="0" baseline="0">
                  <a:solidFill>
                    <a:schemeClr val="tx1">
                      <a:lumMod val="75000"/>
                      <a:lumOff val="25000"/>
                    </a:schemeClr>
                  </a:solidFill>
                  <a:latin typeface="Calibri" panose="020F0502020204030204" pitchFamily="34" charset="0"/>
                  <a:ea typeface="+mn-ea"/>
                  <a:cs typeface="Calibri" panose="020F0502020204030204" pitchFamily="34" charset="0"/>
                </a:defRPr>
              </a:lvl4pPr>
              <a:lvl5pPr marL="914400" indent="-228600" algn="l" defTabSz="914400" rtl="0" eaLnBrk="1" latinLnBrk="0" hangingPunct="1">
                <a:lnSpc>
                  <a:spcPct val="100000"/>
                </a:lnSpc>
                <a:spcBef>
                  <a:spcPts val="0"/>
                </a:spcBef>
                <a:spcAft>
                  <a:spcPts val="600"/>
                </a:spcAft>
                <a:buClrTx/>
                <a:buFont typeface="ZapfDingbatsITC" charset="0"/>
                <a:buChar char="✚"/>
                <a:defRPr sz="1600" kern="1200" spc="0" baseline="0">
                  <a:solidFill>
                    <a:schemeClr val="tx1">
                      <a:lumMod val="75000"/>
                      <a:lumOff val="25000"/>
                    </a:schemeClr>
                  </a:solidFill>
                  <a:latin typeface="Calibri" panose="020F050202020403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0" algn="ctr" defTabSz="914400" rtl="0" eaLnBrk="1" fontAlgn="auto" latinLnBrk="0" hangingPunct="1">
                <a:lnSpc>
                  <a:spcPct val="100000"/>
                </a:lnSpc>
                <a:spcBef>
                  <a:spcPts val="0"/>
                </a:spcBef>
                <a:spcAft>
                  <a:spcPts val="0"/>
                </a:spcAft>
                <a:buClrTx/>
                <a:buSzPct val="100000"/>
                <a:buFont typeface="LucidaGrande" charset="0"/>
                <a:buNone/>
                <a:tabLst/>
                <a:defRPr/>
              </a:pPr>
              <a:r>
                <a:rPr kumimoji="0" lang="en-US" sz="2000" b="1" i="0" u="none" strike="noStrike" kern="1200" cap="all" spc="0" normalizeH="0" baseline="0" noProof="0">
                  <a:ln>
                    <a:noFill/>
                  </a:ln>
                  <a:solidFill>
                    <a:prstClr val="black"/>
                  </a:solidFill>
                  <a:effectLst/>
                  <a:uLnTx/>
                  <a:uFillTx/>
                  <a:latin typeface="Century Gothic" panose="020B0502020202020204" pitchFamily="34" charset="0"/>
                  <a:ea typeface="+mn-ea"/>
                  <a:cs typeface="Calibri" panose="020F0502020204030204" pitchFamily="34" charset="0"/>
                </a:rPr>
                <a:t>Parasympathetic</a:t>
              </a:r>
            </a:p>
            <a:p>
              <a:pPr marL="91440" marR="0" lvl="0" indent="0" algn="ctr" defTabSz="914400" rtl="0" eaLnBrk="1" fontAlgn="auto" latinLnBrk="0" hangingPunct="1">
                <a:lnSpc>
                  <a:spcPct val="100000"/>
                </a:lnSpc>
                <a:spcBef>
                  <a:spcPts val="0"/>
                </a:spcBef>
                <a:spcAft>
                  <a:spcPts val="0"/>
                </a:spcAft>
                <a:buClrTx/>
                <a:buSzPct val="100000"/>
                <a:buFont typeface="LucidaGrande"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Typical Functioning | Rest &amp; Digest</a:t>
              </a:r>
            </a:p>
          </p:txBody>
        </p:sp>
      </p:grpSp>
      <p:grpSp>
        <p:nvGrpSpPr>
          <p:cNvPr id="4" name="Group 3">
            <a:extLst>
              <a:ext uri="{FF2B5EF4-FFF2-40B4-BE49-F238E27FC236}">
                <a16:creationId xmlns:a16="http://schemas.microsoft.com/office/drawing/2014/main" id="{725B103F-3EEE-42ED-AF08-C88C49E2D25B}"/>
              </a:ext>
            </a:extLst>
          </p:cNvPr>
          <p:cNvGrpSpPr/>
          <p:nvPr/>
        </p:nvGrpSpPr>
        <p:grpSpPr>
          <a:xfrm>
            <a:off x="-3499" y="14295"/>
            <a:ext cx="955572" cy="6843705"/>
            <a:chOff x="-3499" y="14295"/>
            <a:chExt cx="955572" cy="6843705"/>
          </a:xfrm>
        </p:grpSpPr>
        <p:sp>
          <p:nvSpPr>
            <p:cNvPr id="11" name="Title 1">
              <a:extLst>
                <a:ext uri="{FF2B5EF4-FFF2-40B4-BE49-F238E27FC236}">
                  <a16:creationId xmlns:a16="http://schemas.microsoft.com/office/drawing/2014/main" id="{4EBCEB68-4BA2-488B-BC6B-ECBD26478531}"/>
                </a:ext>
              </a:extLst>
            </p:cNvPr>
            <p:cNvSpPr txBox="1">
              <a:spLocks/>
            </p:cNvSpPr>
            <p:nvPr/>
          </p:nvSpPr>
          <p:spPr>
            <a:xfrm rot="16200000" flipV="1">
              <a:off x="-2947566" y="2958362"/>
              <a:ext cx="6843705" cy="955572"/>
            </a:xfrm>
            <a:prstGeom prst="snip2SameRect">
              <a:avLst>
                <a:gd name="adj1" fmla="val 43451"/>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3FB4A7"/>
                </a:solidFill>
                <a:effectLst/>
                <a:uLnTx/>
                <a:uFillTx/>
                <a:latin typeface="Century Gothic" panose="020B0502020202020204" pitchFamily="34" charset="0"/>
                <a:ea typeface="+mj-ea"/>
                <a:cs typeface="+mj-cs"/>
              </a:endParaRPr>
            </a:p>
          </p:txBody>
        </p:sp>
        <p:sp>
          <p:nvSpPr>
            <p:cNvPr id="13" name="Title 1">
              <a:extLst>
                <a:ext uri="{FF2B5EF4-FFF2-40B4-BE49-F238E27FC236}">
                  <a16:creationId xmlns:a16="http://schemas.microsoft.com/office/drawing/2014/main" id="{8D77928E-CE64-42D7-97FC-F6E6CB0B46E5}"/>
                </a:ext>
              </a:extLst>
            </p:cNvPr>
            <p:cNvSpPr txBox="1">
              <a:spLocks/>
            </p:cNvSpPr>
            <p:nvPr/>
          </p:nvSpPr>
          <p:spPr>
            <a:xfrm rot="16200000">
              <a:off x="-2528548" y="3104524"/>
              <a:ext cx="6147056" cy="648953"/>
            </a:xfrm>
            <a:prstGeom prst="rect">
              <a:avLst/>
            </a:prstGeom>
            <a:noFill/>
            <a:effectLst>
              <a:innerShdw blurRad="63500" dist="50800" dir="16200000">
                <a:prstClr val="black">
                  <a:alpha val="50000"/>
                </a:prstClr>
              </a:innerShdw>
            </a:effectLst>
          </p:spPr>
          <p:txBody>
            <a:bodyPr vert="horz" lIns="0" tIns="0" rIns="0" bIns="0" rtlCol="0" anchor="ctr">
              <a:normAutofit/>
            </a:bodyPr>
            <a:lst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1" i="0" u="none" strike="noStrike" kern="1200" cap="all" spc="-50" normalizeH="0" baseline="0" noProof="0" dirty="0">
                  <a:ln>
                    <a:noFill/>
                  </a:ln>
                  <a:solidFill>
                    <a:srgbClr val="3C3D44"/>
                  </a:solidFill>
                  <a:effectLst/>
                  <a:uLnTx/>
                  <a:uFillTx/>
                  <a:latin typeface="Century Gothic" panose="020B0502020202020204" pitchFamily="34" charset="0"/>
                  <a:ea typeface="+mj-ea"/>
                  <a:cs typeface="+mj-cs"/>
                </a:rPr>
                <a:t>Two parallel systems…</a:t>
              </a:r>
            </a:p>
          </p:txBody>
        </p:sp>
      </p:grpSp>
      <p:pic>
        <p:nvPicPr>
          <p:cNvPr id="23" name="Picture 22" descr="Stress versus relaxation, a fight between two systems - Majestic Mobile and  Incall Massage Bucharest">
            <a:extLst>
              <a:ext uri="{FF2B5EF4-FFF2-40B4-BE49-F238E27FC236}">
                <a16:creationId xmlns:a16="http://schemas.microsoft.com/office/drawing/2014/main" id="{FA54FC0F-7776-422F-8473-FFE133717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753"/>
          <a:stretch>
            <a:fillRect/>
          </a:stretch>
        </p:blipFill>
        <p:spPr bwMode="auto">
          <a:xfrm>
            <a:off x="7155312" y="266079"/>
            <a:ext cx="4536002" cy="6497963"/>
          </a:xfrm>
          <a:custGeom>
            <a:avLst/>
            <a:gdLst>
              <a:gd name="connsiteX0" fmla="*/ 0 w 3878813"/>
              <a:gd name="connsiteY0" fmla="*/ 0 h 6858000"/>
              <a:gd name="connsiteX1" fmla="*/ 3878813 w 3878813"/>
              <a:gd name="connsiteY1" fmla="*/ 0 h 6858000"/>
              <a:gd name="connsiteX2" fmla="*/ 3878813 w 3878813"/>
              <a:gd name="connsiteY2" fmla="*/ 6858000 h 6858000"/>
              <a:gd name="connsiteX3" fmla="*/ 0 w 38788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78813" h="6858000">
                <a:moveTo>
                  <a:pt x="0" y="0"/>
                </a:moveTo>
                <a:lnTo>
                  <a:pt x="3878813" y="0"/>
                </a:lnTo>
                <a:lnTo>
                  <a:pt x="38788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B46DE3F-D957-4B5A-A538-853CB720AE7A}"/>
              </a:ext>
            </a:extLst>
          </p:cNvPr>
          <p:cNvSpPr/>
          <p:nvPr/>
        </p:nvSpPr>
        <p:spPr>
          <a:xfrm>
            <a:off x="7182934" y="76458"/>
            <a:ext cx="4536002" cy="707886"/>
          </a:xfrm>
          <a:prstGeom prst="rect">
            <a:avLst/>
          </a:prstGeom>
          <a:solidFill>
            <a:srgbClr val="E8CECA"/>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a:ln>
                  <a:noFill/>
                </a:ln>
                <a:solidFill>
                  <a:prstClr val="black"/>
                </a:solidFill>
                <a:effectLst/>
                <a:uLnTx/>
                <a:uFillTx/>
                <a:latin typeface="Century Gothic" panose="020B0502020202020204" pitchFamily="34" charset="0"/>
                <a:ea typeface="+mn-ea"/>
                <a:cs typeface="+mn-cs"/>
              </a:rPr>
              <a:t>Sympathetic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Stress Response | Fight – Flight – Freeze </a:t>
            </a:r>
          </a:p>
        </p:txBody>
      </p:sp>
    </p:spTree>
    <p:extLst>
      <p:ext uri="{BB962C8B-B14F-4D97-AF65-F5344CB8AC3E}">
        <p14:creationId xmlns:p14="http://schemas.microsoft.com/office/powerpoint/2010/main" val="283179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B88C0CBD-0833-4B21-93E2-A493BAFA8E9B}"/>
              </a:ext>
            </a:extLst>
          </p:cNvPr>
          <p:cNvGraphicFramePr/>
          <p:nvPr/>
        </p:nvGraphicFramePr>
        <p:xfrm>
          <a:off x="-592870" y="714570"/>
          <a:ext cx="12304571" cy="4758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2F494F5B-D9BC-480C-9D47-D757C92F63FD}"/>
              </a:ext>
            </a:extLst>
          </p:cNvPr>
          <p:cNvSpPr txBox="1">
            <a:spLocks/>
          </p:cNvSpPr>
          <p:nvPr/>
        </p:nvSpPr>
        <p:spPr>
          <a:xfrm flipV="1">
            <a:off x="0" y="-63961"/>
            <a:ext cx="12192000" cy="899328"/>
          </a:xfrm>
          <a:prstGeom prst="snip2SameRect">
            <a:avLst>
              <a:gd name="adj1" fmla="val 50000"/>
              <a:gd name="adj2" fmla="val 0"/>
            </a:avLst>
          </a:prstGeom>
          <a:solidFill>
            <a:schemeClr val="bg1">
              <a:lumMod val="95000"/>
            </a:schemeClr>
          </a:solidFill>
          <a:effectLst>
            <a:innerShdw blurRad="63500" dist="50800" dir="16200000">
              <a:prstClr val="black">
                <a:alpha val="50000"/>
              </a:prstClr>
            </a:inn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288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3FB4A7"/>
              </a:solidFill>
              <a:effectLst/>
              <a:uLnTx/>
              <a:uFillTx/>
              <a:latin typeface="Century Gothic" panose="020B0502020202020204" pitchFamily="34" charset="0"/>
              <a:ea typeface="+mj-ea"/>
              <a:cs typeface="+mj-cs"/>
            </a:endParaRPr>
          </a:p>
        </p:txBody>
      </p:sp>
      <p:sp>
        <p:nvSpPr>
          <p:cNvPr id="5" name="TextBox 4">
            <a:extLst>
              <a:ext uri="{FF2B5EF4-FFF2-40B4-BE49-F238E27FC236}">
                <a16:creationId xmlns:a16="http://schemas.microsoft.com/office/drawing/2014/main" id="{1D2C82D2-36D1-40D7-94B0-E227B88FFE94}"/>
              </a:ext>
            </a:extLst>
          </p:cNvPr>
          <p:cNvSpPr txBox="1"/>
          <p:nvPr/>
        </p:nvSpPr>
        <p:spPr>
          <a:xfrm>
            <a:off x="480299" y="10610"/>
            <a:ext cx="11231401" cy="646331"/>
          </a:xfrm>
          <a:prstGeom prst="rect">
            <a:avLst/>
          </a:prstGeom>
          <a:noFill/>
        </p:spPr>
        <p:txBody>
          <a:bodyPr wrap="square">
            <a:spAutoFit/>
          </a:bodyPr>
          <a:lstStyle/>
          <a:p>
            <a:pPr marL="18288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8" normalizeH="0" baseline="0" noProof="0" dirty="0">
                <a:ln>
                  <a:noFill/>
                </a:ln>
                <a:effectLst/>
                <a:uLnTx/>
                <a:uFillTx/>
                <a:latin typeface="Century Gothic" panose="020B0502020202020204" pitchFamily="34" charset="0"/>
              </a:rPr>
              <a:t>As part of a Trauma-Responsive Team</a:t>
            </a:r>
            <a:endParaRPr kumimoji="0" lang="en-US" sz="800" b="1" i="0" u="none" strike="noStrike" kern="1200" cap="all" spc="0" normalizeH="0" baseline="0" noProof="0" dirty="0">
              <a:ln>
                <a:noFill/>
              </a:ln>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3854FE55-8968-443C-A0C8-6635A2CAA523}"/>
              </a:ext>
            </a:extLst>
          </p:cNvPr>
          <p:cNvGrpSpPr/>
          <p:nvPr/>
        </p:nvGrpSpPr>
        <p:grpSpPr>
          <a:xfrm>
            <a:off x="9971838" y="662334"/>
            <a:ext cx="1642478" cy="219735"/>
            <a:chOff x="7057282" y="2099387"/>
            <a:chExt cx="1642478" cy="219735"/>
          </a:xfrm>
          <a:effectLst>
            <a:outerShdw blurRad="50800" dist="38100" dir="5400000" algn="t" rotWithShape="0">
              <a:prstClr val="black">
                <a:alpha val="40000"/>
              </a:prstClr>
            </a:outerShdw>
          </a:effectLst>
        </p:grpSpPr>
        <p:sp>
          <p:nvSpPr>
            <p:cNvPr id="7" name="Flowchart: Connector 6">
              <a:extLst>
                <a:ext uri="{FF2B5EF4-FFF2-40B4-BE49-F238E27FC236}">
                  <a16:creationId xmlns:a16="http://schemas.microsoft.com/office/drawing/2014/main" id="{2AFFF891-9E82-4417-A289-11F4FC38CE6B}"/>
                </a:ext>
              </a:extLst>
            </p:cNvPr>
            <p:cNvSpPr/>
            <p:nvPr/>
          </p:nvSpPr>
          <p:spPr>
            <a:xfrm>
              <a:off x="7416325" y="2099387"/>
              <a:ext cx="241560" cy="219735"/>
            </a:xfrm>
            <a:prstGeom prst="flowChartConnector">
              <a:avLst/>
            </a:prstGeom>
            <a:solidFill>
              <a:srgbClr val="ADB37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lowchart: Connector 7">
              <a:extLst>
                <a:ext uri="{FF2B5EF4-FFF2-40B4-BE49-F238E27FC236}">
                  <a16:creationId xmlns:a16="http://schemas.microsoft.com/office/drawing/2014/main" id="{246302B3-BB65-4B1D-A83B-FD2BADDD1E11}"/>
                </a:ext>
              </a:extLst>
            </p:cNvPr>
            <p:cNvSpPr/>
            <p:nvPr/>
          </p:nvSpPr>
          <p:spPr>
            <a:xfrm>
              <a:off x="7775369" y="2099387"/>
              <a:ext cx="241560" cy="219735"/>
            </a:xfrm>
            <a:prstGeom prst="flowChartConnector">
              <a:avLst/>
            </a:prstGeom>
            <a:solidFill>
              <a:srgbClr val="C27B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owchart: Connector 8">
              <a:extLst>
                <a:ext uri="{FF2B5EF4-FFF2-40B4-BE49-F238E27FC236}">
                  <a16:creationId xmlns:a16="http://schemas.microsoft.com/office/drawing/2014/main" id="{3F3D9361-0D27-482E-8AB4-35F51990FC91}"/>
                </a:ext>
              </a:extLst>
            </p:cNvPr>
            <p:cNvSpPr/>
            <p:nvPr/>
          </p:nvSpPr>
          <p:spPr>
            <a:xfrm>
              <a:off x="8134412" y="2099387"/>
              <a:ext cx="241560" cy="219735"/>
            </a:xfrm>
            <a:prstGeom prst="flowChartConnector">
              <a:avLst/>
            </a:prstGeom>
            <a:solidFill>
              <a:srgbClr val="E98C3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Connector 9">
              <a:extLst>
                <a:ext uri="{FF2B5EF4-FFF2-40B4-BE49-F238E27FC236}">
                  <a16:creationId xmlns:a16="http://schemas.microsoft.com/office/drawing/2014/main" id="{6C972D49-E962-4309-80FD-98EBF340812A}"/>
                </a:ext>
              </a:extLst>
            </p:cNvPr>
            <p:cNvSpPr/>
            <p:nvPr/>
          </p:nvSpPr>
          <p:spPr>
            <a:xfrm>
              <a:off x="7057282" y="2099387"/>
              <a:ext cx="241560" cy="219735"/>
            </a:xfrm>
            <a:prstGeom prst="flowChartConnector">
              <a:avLst/>
            </a:prstGeom>
            <a:solidFill>
              <a:srgbClr val="5F88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lowchart: Connector 12">
              <a:extLst>
                <a:ext uri="{FF2B5EF4-FFF2-40B4-BE49-F238E27FC236}">
                  <a16:creationId xmlns:a16="http://schemas.microsoft.com/office/drawing/2014/main" id="{6F52EA35-7F7D-48FB-AF8A-2BCA410E78F3}"/>
                </a:ext>
              </a:extLst>
            </p:cNvPr>
            <p:cNvSpPr/>
            <p:nvPr/>
          </p:nvSpPr>
          <p:spPr>
            <a:xfrm>
              <a:off x="8458200" y="2099387"/>
              <a:ext cx="241560" cy="219735"/>
            </a:xfrm>
            <a:prstGeom prst="flowChartConnector">
              <a:avLst/>
            </a:prstGeom>
            <a:solidFill>
              <a:srgbClr val="E3B3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05882989"/>
      </p:ext>
    </p:extLst>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9C25-61A9-576E-9581-F10CFBC8E291}"/>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9F25CA77-CA27-FA99-1DC8-E45D9540CCC0}"/>
              </a:ext>
            </a:extLst>
          </p:cNvPr>
          <p:cNvSpPr>
            <a:spLocks noGrp="1"/>
          </p:cNvSpPr>
          <p:nvPr>
            <p:ph idx="1"/>
          </p:nvPr>
        </p:nvSpPr>
        <p:spPr/>
        <p:txBody>
          <a:bodyPr>
            <a:normAutofit/>
          </a:bodyPr>
          <a:lstStyle/>
          <a:p>
            <a:r>
              <a:rPr lang="en-US" sz="4800" dirty="0">
                <a:effectLst/>
                <a:ea typeface="Calibri" panose="020F0502020204030204" pitchFamily="34" charset="0"/>
                <a:cs typeface="Times New Roman" panose="02020603050405020304" pitchFamily="18" charset="0"/>
              </a:rPr>
              <a:t>What has learning looked like in your life? </a:t>
            </a:r>
          </a:p>
          <a:p>
            <a:r>
              <a:rPr lang="en-US" sz="4800" dirty="0">
                <a:effectLst/>
                <a:ea typeface="Calibri" panose="020F0502020204030204" pitchFamily="34" charset="0"/>
                <a:cs typeface="Times New Roman" panose="02020603050405020304" pitchFamily="18" charset="0"/>
              </a:rPr>
              <a:t>What was different from others? </a:t>
            </a:r>
          </a:p>
          <a:p>
            <a:r>
              <a:rPr lang="en-US" sz="4800" dirty="0">
                <a:effectLst/>
                <a:ea typeface="Calibri" panose="020F0502020204030204" pitchFamily="34" charset="0"/>
                <a:cs typeface="Times New Roman" panose="02020603050405020304" pitchFamily="18" charset="0"/>
              </a:rPr>
              <a:t>What was the same as others?</a:t>
            </a:r>
          </a:p>
        </p:txBody>
      </p:sp>
    </p:spTree>
    <p:extLst>
      <p:ext uri="{BB962C8B-B14F-4D97-AF65-F5344CB8AC3E}">
        <p14:creationId xmlns:p14="http://schemas.microsoft.com/office/powerpoint/2010/main" val="305255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AB5B99B-F175-F570-A667-54556B910DF3}"/>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14" name="Rectangle 13">
            <a:extLst>
              <a:ext uri="{FF2B5EF4-FFF2-40B4-BE49-F238E27FC236}">
                <a16:creationId xmlns:a16="http://schemas.microsoft.com/office/drawing/2014/main" id="{F2B4CD28-604D-4D9D-89A8-12FAC7245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iking path in lush green forest">
            <a:extLst>
              <a:ext uri="{FF2B5EF4-FFF2-40B4-BE49-F238E27FC236}">
                <a16:creationId xmlns:a16="http://schemas.microsoft.com/office/drawing/2014/main" id="{C2BE9539-A552-909F-72E5-DF99E3A723BA}"/>
              </a:ext>
            </a:extLst>
          </p:cNvPr>
          <p:cNvPicPr>
            <a:picLocks noChangeAspect="1"/>
          </p:cNvPicPr>
          <p:nvPr/>
        </p:nvPicPr>
        <p:blipFill>
          <a:blip r:embed="rId3">
            <a:extLst>
              <a:ext uri="{28A0092B-C50C-407E-A947-70E740481C1C}">
                <a14:useLocalDpi xmlns:a14="http://schemas.microsoft.com/office/drawing/2010/main" val="0"/>
              </a:ext>
            </a:extLst>
          </a:blip>
          <a:srcRect t="15413"/>
          <a:stretch/>
        </p:blipFill>
        <p:spPr>
          <a:xfrm>
            <a:off x="20" y="10"/>
            <a:ext cx="12191981" cy="6857990"/>
          </a:xfrm>
          <a:prstGeom prst="rect">
            <a:avLst/>
          </a:prstGeom>
        </p:spPr>
      </p:pic>
      <p:sp>
        <p:nvSpPr>
          <p:cNvPr id="16" name="Freeform: Shape 15">
            <a:extLst>
              <a:ext uri="{FF2B5EF4-FFF2-40B4-BE49-F238E27FC236}">
                <a16:creationId xmlns:a16="http://schemas.microsoft.com/office/drawing/2014/main" id="{C9AD5DBC-DEC2-48AB-A2B9-164512BE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7424">
            <a:off x="496546" y="475905"/>
            <a:ext cx="5522001" cy="2792916"/>
          </a:xfrm>
          <a:custGeom>
            <a:avLst/>
            <a:gdLst>
              <a:gd name="connsiteX0" fmla="*/ 891379 w 4662985"/>
              <a:gd name="connsiteY0" fmla="*/ 1591181 h 1931508"/>
              <a:gd name="connsiteX1" fmla="*/ 126235 w 4662985"/>
              <a:gd name="connsiteY1" fmla="*/ 1242280 h 1931508"/>
              <a:gd name="connsiteX2" fmla="*/ 8887 w 4662985"/>
              <a:gd name="connsiteY2" fmla="*/ 549241 h 1931508"/>
              <a:gd name="connsiteX3" fmla="*/ 481994 w 4662985"/>
              <a:gd name="connsiteY3" fmla="*/ 38891 h 1931508"/>
              <a:gd name="connsiteX4" fmla="*/ 4176837 w 4662985"/>
              <a:gd name="connsiteY4" fmla="*/ 108043 h 1931508"/>
              <a:gd name="connsiteX5" fmla="*/ 4661945 w 4662985"/>
              <a:gd name="connsiteY5" fmla="*/ 598104 h 1931508"/>
              <a:gd name="connsiteX6" fmla="*/ 4354479 w 4662985"/>
              <a:gd name="connsiteY6" fmla="*/ 1472118 h 1931508"/>
              <a:gd name="connsiteX7" fmla="*/ 1274188 w 4662985"/>
              <a:gd name="connsiteY7" fmla="*/ 1591276 h 1931508"/>
              <a:gd name="connsiteX8" fmla="*/ 896713 w 4662985"/>
              <a:gd name="connsiteY8" fmla="*/ 1931509 h 1931508"/>
              <a:gd name="connsiteX9" fmla="*/ 891379 w 4662985"/>
              <a:gd name="connsiteY9" fmla="*/ 1591181 h 1931508"/>
              <a:gd name="connsiteX0" fmla="*/ 891157 w 4662763"/>
              <a:gd name="connsiteY0" fmla="*/ 1591181 h 1931509"/>
              <a:gd name="connsiteX1" fmla="*/ 215888 w 4662763"/>
              <a:gd name="connsiteY1" fmla="*/ 1252973 h 1931509"/>
              <a:gd name="connsiteX2" fmla="*/ 8665 w 4662763"/>
              <a:gd name="connsiteY2" fmla="*/ 549241 h 1931509"/>
              <a:gd name="connsiteX3" fmla="*/ 481772 w 4662763"/>
              <a:gd name="connsiteY3" fmla="*/ 38891 h 1931509"/>
              <a:gd name="connsiteX4" fmla="*/ 4176615 w 4662763"/>
              <a:gd name="connsiteY4" fmla="*/ 108043 h 1931509"/>
              <a:gd name="connsiteX5" fmla="*/ 4661723 w 4662763"/>
              <a:gd name="connsiteY5" fmla="*/ 598104 h 1931509"/>
              <a:gd name="connsiteX6" fmla="*/ 4354257 w 4662763"/>
              <a:gd name="connsiteY6" fmla="*/ 1472118 h 1931509"/>
              <a:gd name="connsiteX7" fmla="*/ 1273966 w 4662763"/>
              <a:gd name="connsiteY7" fmla="*/ 1591276 h 1931509"/>
              <a:gd name="connsiteX8" fmla="*/ 896491 w 4662763"/>
              <a:gd name="connsiteY8" fmla="*/ 1931509 h 1931509"/>
              <a:gd name="connsiteX9" fmla="*/ 891157 w 4662763"/>
              <a:gd name="connsiteY9" fmla="*/ 1591181 h 1931509"/>
              <a:gd name="connsiteX0" fmla="*/ 893955 w 4665561"/>
              <a:gd name="connsiteY0" fmla="*/ 1591181 h 1931509"/>
              <a:gd name="connsiteX1" fmla="*/ 218686 w 4665561"/>
              <a:gd name="connsiteY1" fmla="*/ 1252973 h 1931509"/>
              <a:gd name="connsiteX2" fmla="*/ 11463 w 4665561"/>
              <a:gd name="connsiteY2" fmla="*/ 549241 h 1931509"/>
              <a:gd name="connsiteX3" fmla="*/ 484570 w 4665561"/>
              <a:gd name="connsiteY3" fmla="*/ 38891 h 1931509"/>
              <a:gd name="connsiteX4" fmla="*/ 4179413 w 4665561"/>
              <a:gd name="connsiteY4" fmla="*/ 108043 h 1931509"/>
              <a:gd name="connsiteX5" fmla="*/ 4664521 w 4665561"/>
              <a:gd name="connsiteY5" fmla="*/ 598104 h 1931509"/>
              <a:gd name="connsiteX6" fmla="*/ 4357055 w 4665561"/>
              <a:gd name="connsiteY6" fmla="*/ 1472118 h 1931509"/>
              <a:gd name="connsiteX7" fmla="*/ 1276764 w 4665561"/>
              <a:gd name="connsiteY7" fmla="*/ 1591276 h 1931509"/>
              <a:gd name="connsiteX8" fmla="*/ 899289 w 4665561"/>
              <a:gd name="connsiteY8" fmla="*/ 1931509 h 1931509"/>
              <a:gd name="connsiteX9" fmla="*/ 893955 w 4665561"/>
              <a:gd name="connsiteY9" fmla="*/ 1591181 h 1931509"/>
              <a:gd name="connsiteX0" fmla="*/ 882812 w 4654418"/>
              <a:gd name="connsiteY0" fmla="*/ 1591181 h 1931509"/>
              <a:gd name="connsiteX1" fmla="*/ 409762 w 4654418"/>
              <a:gd name="connsiteY1" fmla="*/ 1317128 h 1931509"/>
              <a:gd name="connsiteX2" fmla="*/ 320 w 4654418"/>
              <a:gd name="connsiteY2" fmla="*/ 549241 h 1931509"/>
              <a:gd name="connsiteX3" fmla="*/ 473427 w 4654418"/>
              <a:gd name="connsiteY3" fmla="*/ 38891 h 1931509"/>
              <a:gd name="connsiteX4" fmla="*/ 4168270 w 4654418"/>
              <a:gd name="connsiteY4" fmla="*/ 108043 h 1931509"/>
              <a:gd name="connsiteX5" fmla="*/ 4653378 w 4654418"/>
              <a:gd name="connsiteY5" fmla="*/ 598104 h 1931509"/>
              <a:gd name="connsiteX6" fmla="*/ 4345912 w 4654418"/>
              <a:gd name="connsiteY6" fmla="*/ 1472118 h 1931509"/>
              <a:gd name="connsiteX7" fmla="*/ 1265621 w 4654418"/>
              <a:gd name="connsiteY7" fmla="*/ 1591276 h 1931509"/>
              <a:gd name="connsiteX8" fmla="*/ 888146 w 4654418"/>
              <a:gd name="connsiteY8" fmla="*/ 1931509 h 1931509"/>
              <a:gd name="connsiteX9" fmla="*/ 882812 w 4654418"/>
              <a:gd name="connsiteY9" fmla="*/ 1591181 h 1931509"/>
              <a:gd name="connsiteX0" fmla="*/ 721472 w 4493078"/>
              <a:gd name="connsiteY0" fmla="*/ 1576074 h 1916402"/>
              <a:gd name="connsiteX1" fmla="*/ 248422 w 4493078"/>
              <a:gd name="connsiteY1" fmla="*/ 1302021 h 1916402"/>
              <a:gd name="connsiteX2" fmla="*/ 198481 w 4493078"/>
              <a:gd name="connsiteY2" fmla="*/ 544828 h 1916402"/>
              <a:gd name="connsiteX3" fmla="*/ 312087 w 4493078"/>
              <a:gd name="connsiteY3" fmla="*/ 23784 h 1916402"/>
              <a:gd name="connsiteX4" fmla="*/ 4006930 w 4493078"/>
              <a:gd name="connsiteY4" fmla="*/ 92936 h 1916402"/>
              <a:gd name="connsiteX5" fmla="*/ 4492038 w 4493078"/>
              <a:gd name="connsiteY5" fmla="*/ 582997 h 1916402"/>
              <a:gd name="connsiteX6" fmla="*/ 4184572 w 4493078"/>
              <a:gd name="connsiteY6" fmla="*/ 1457011 h 1916402"/>
              <a:gd name="connsiteX7" fmla="*/ 1104281 w 4493078"/>
              <a:gd name="connsiteY7" fmla="*/ 1576169 h 1916402"/>
              <a:gd name="connsiteX8" fmla="*/ 726806 w 4493078"/>
              <a:gd name="connsiteY8" fmla="*/ 1916402 h 1916402"/>
              <a:gd name="connsiteX9" fmla="*/ 721472 w 4493078"/>
              <a:gd name="connsiteY9" fmla="*/ 1576074 h 1916402"/>
              <a:gd name="connsiteX0" fmla="*/ 571898 w 4363378"/>
              <a:gd name="connsiteY0" fmla="*/ 1544826 h 1885154"/>
              <a:gd name="connsiteX1" fmla="*/ 98848 w 4363378"/>
              <a:gd name="connsiteY1" fmla="*/ 1270773 h 1885154"/>
              <a:gd name="connsiteX2" fmla="*/ 48907 w 4363378"/>
              <a:gd name="connsiteY2" fmla="*/ 513580 h 1885154"/>
              <a:gd name="connsiteX3" fmla="*/ 668060 w 4363378"/>
              <a:gd name="connsiteY3" fmla="*/ 56691 h 1885154"/>
              <a:gd name="connsiteX4" fmla="*/ 3857356 w 4363378"/>
              <a:gd name="connsiteY4" fmla="*/ 61688 h 1885154"/>
              <a:gd name="connsiteX5" fmla="*/ 4342464 w 4363378"/>
              <a:gd name="connsiteY5" fmla="*/ 551749 h 1885154"/>
              <a:gd name="connsiteX6" fmla="*/ 4034998 w 4363378"/>
              <a:gd name="connsiteY6" fmla="*/ 1425763 h 1885154"/>
              <a:gd name="connsiteX7" fmla="*/ 954707 w 4363378"/>
              <a:gd name="connsiteY7" fmla="*/ 1544921 h 1885154"/>
              <a:gd name="connsiteX8" fmla="*/ 577232 w 4363378"/>
              <a:gd name="connsiteY8" fmla="*/ 1885154 h 1885154"/>
              <a:gd name="connsiteX9" fmla="*/ 571898 w 4363378"/>
              <a:gd name="connsiteY9" fmla="*/ 1544826 h 1885154"/>
              <a:gd name="connsiteX0" fmla="*/ 571898 w 4363379"/>
              <a:gd name="connsiteY0" fmla="*/ 1544826 h 1885154"/>
              <a:gd name="connsiteX1" fmla="*/ 98848 w 4363379"/>
              <a:gd name="connsiteY1" fmla="*/ 1270773 h 1885154"/>
              <a:gd name="connsiteX2" fmla="*/ 48907 w 4363379"/>
              <a:gd name="connsiteY2" fmla="*/ 513580 h 1885154"/>
              <a:gd name="connsiteX3" fmla="*/ 668060 w 4363379"/>
              <a:gd name="connsiteY3" fmla="*/ 56691 h 1885154"/>
              <a:gd name="connsiteX4" fmla="*/ 3857356 w 4363379"/>
              <a:gd name="connsiteY4" fmla="*/ 61688 h 1885154"/>
              <a:gd name="connsiteX5" fmla="*/ 4342464 w 4363379"/>
              <a:gd name="connsiteY5" fmla="*/ 551749 h 1885154"/>
              <a:gd name="connsiteX6" fmla="*/ 4034998 w 4363379"/>
              <a:gd name="connsiteY6" fmla="*/ 1425763 h 1885154"/>
              <a:gd name="connsiteX7" fmla="*/ 954707 w 4363379"/>
              <a:gd name="connsiteY7" fmla="*/ 1544921 h 1885154"/>
              <a:gd name="connsiteX8" fmla="*/ 577232 w 4363379"/>
              <a:gd name="connsiteY8" fmla="*/ 1885154 h 1885154"/>
              <a:gd name="connsiteX9" fmla="*/ 571898 w 4363379"/>
              <a:gd name="connsiteY9" fmla="*/ 1544826 h 1885154"/>
              <a:gd name="connsiteX0" fmla="*/ 577456 w 4368937"/>
              <a:gd name="connsiteY0" fmla="*/ 1544826 h 1885154"/>
              <a:gd name="connsiteX1" fmla="*/ 104406 w 4368937"/>
              <a:gd name="connsiteY1" fmla="*/ 1270773 h 1885154"/>
              <a:gd name="connsiteX2" fmla="*/ 54465 w 4368937"/>
              <a:gd name="connsiteY2" fmla="*/ 513580 h 1885154"/>
              <a:gd name="connsiteX3" fmla="*/ 673618 w 4368937"/>
              <a:gd name="connsiteY3" fmla="*/ 56691 h 1885154"/>
              <a:gd name="connsiteX4" fmla="*/ 3862914 w 4368937"/>
              <a:gd name="connsiteY4" fmla="*/ 61688 h 1885154"/>
              <a:gd name="connsiteX5" fmla="*/ 4348022 w 4368937"/>
              <a:gd name="connsiteY5" fmla="*/ 551749 h 1885154"/>
              <a:gd name="connsiteX6" fmla="*/ 4040556 w 4368937"/>
              <a:gd name="connsiteY6" fmla="*/ 1425763 h 1885154"/>
              <a:gd name="connsiteX7" fmla="*/ 960265 w 4368937"/>
              <a:gd name="connsiteY7" fmla="*/ 1544921 h 1885154"/>
              <a:gd name="connsiteX8" fmla="*/ 582790 w 4368937"/>
              <a:gd name="connsiteY8" fmla="*/ 1885154 h 1885154"/>
              <a:gd name="connsiteX9" fmla="*/ 577456 w 4368937"/>
              <a:gd name="connsiteY9" fmla="*/ 1544826 h 1885154"/>
              <a:gd name="connsiteX0" fmla="*/ 558214 w 4349695"/>
              <a:gd name="connsiteY0" fmla="*/ 1544826 h 1885154"/>
              <a:gd name="connsiteX1" fmla="*/ 141335 w 4349695"/>
              <a:gd name="connsiteY1" fmla="*/ 1249388 h 1885154"/>
              <a:gd name="connsiteX2" fmla="*/ 35223 w 4349695"/>
              <a:gd name="connsiteY2" fmla="*/ 513580 h 1885154"/>
              <a:gd name="connsiteX3" fmla="*/ 654376 w 4349695"/>
              <a:gd name="connsiteY3" fmla="*/ 56691 h 1885154"/>
              <a:gd name="connsiteX4" fmla="*/ 3843672 w 4349695"/>
              <a:gd name="connsiteY4" fmla="*/ 61688 h 1885154"/>
              <a:gd name="connsiteX5" fmla="*/ 4328780 w 4349695"/>
              <a:gd name="connsiteY5" fmla="*/ 551749 h 1885154"/>
              <a:gd name="connsiteX6" fmla="*/ 4021314 w 4349695"/>
              <a:gd name="connsiteY6" fmla="*/ 1425763 h 1885154"/>
              <a:gd name="connsiteX7" fmla="*/ 941023 w 4349695"/>
              <a:gd name="connsiteY7" fmla="*/ 1544921 h 1885154"/>
              <a:gd name="connsiteX8" fmla="*/ 563548 w 4349695"/>
              <a:gd name="connsiteY8" fmla="*/ 1885154 h 1885154"/>
              <a:gd name="connsiteX9" fmla="*/ 558214 w 4349695"/>
              <a:gd name="connsiteY9" fmla="*/ 1544826 h 1885154"/>
              <a:gd name="connsiteX0" fmla="*/ 533956 w 4325437"/>
              <a:gd name="connsiteY0" fmla="*/ 1544826 h 1885154"/>
              <a:gd name="connsiteX1" fmla="*/ 117077 w 4325437"/>
              <a:gd name="connsiteY1" fmla="*/ 1249388 h 1885154"/>
              <a:gd name="connsiteX2" fmla="*/ 10965 w 4325437"/>
              <a:gd name="connsiteY2" fmla="*/ 513580 h 1885154"/>
              <a:gd name="connsiteX3" fmla="*/ 630118 w 4325437"/>
              <a:gd name="connsiteY3" fmla="*/ 56691 h 1885154"/>
              <a:gd name="connsiteX4" fmla="*/ 3819414 w 4325437"/>
              <a:gd name="connsiteY4" fmla="*/ 61688 h 1885154"/>
              <a:gd name="connsiteX5" fmla="*/ 4304522 w 4325437"/>
              <a:gd name="connsiteY5" fmla="*/ 551749 h 1885154"/>
              <a:gd name="connsiteX6" fmla="*/ 3997056 w 4325437"/>
              <a:gd name="connsiteY6" fmla="*/ 1425763 h 1885154"/>
              <a:gd name="connsiteX7" fmla="*/ 916765 w 4325437"/>
              <a:gd name="connsiteY7" fmla="*/ 1544921 h 1885154"/>
              <a:gd name="connsiteX8" fmla="*/ 539290 w 4325437"/>
              <a:gd name="connsiteY8" fmla="*/ 1885154 h 1885154"/>
              <a:gd name="connsiteX9" fmla="*/ 533956 w 4325437"/>
              <a:gd name="connsiteY9" fmla="*/ 1544826 h 1885154"/>
              <a:gd name="connsiteX0" fmla="*/ 541936 w 4333417"/>
              <a:gd name="connsiteY0" fmla="*/ 1542160 h 1882488"/>
              <a:gd name="connsiteX1" fmla="*/ 125057 w 4333417"/>
              <a:gd name="connsiteY1" fmla="*/ 1246722 h 1882488"/>
              <a:gd name="connsiteX2" fmla="*/ 7711 w 4333417"/>
              <a:gd name="connsiteY2" fmla="*/ 468144 h 1882488"/>
              <a:gd name="connsiteX3" fmla="*/ 638098 w 4333417"/>
              <a:gd name="connsiteY3" fmla="*/ 54025 h 1882488"/>
              <a:gd name="connsiteX4" fmla="*/ 3827394 w 4333417"/>
              <a:gd name="connsiteY4" fmla="*/ 59022 h 1882488"/>
              <a:gd name="connsiteX5" fmla="*/ 4312502 w 4333417"/>
              <a:gd name="connsiteY5" fmla="*/ 549083 h 1882488"/>
              <a:gd name="connsiteX6" fmla="*/ 4005036 w 4333417"/>
              <a:gd name="connsiteY6" fmla="*/ 1423097 h 1882488"/>
              <a:gd name="connsiteX7" fmla="*/ 924745 w 4333417"/>
              <a:gd name="connsiteY7" fmla="*/ 1542255 h 1882488"/>
              <a:gd name="connsiteX8" fmla="*/ 547270 w 4333417"/>
              <a:gd name="connsiteY8" fmla="*/ 1882488 h 1882488"/>
              <a:gd name="connsiteX9" fmla="*/ 541936 w 4333417"/>
              <a:gd name="connsiteY9" fmla="*/ 1542160 h 1882488"/>
              <a:gd name="connsiteX0" fmla="*/ 541936 w 4388134"/>
              <a:gd name="connsiteY0" fmla="*/ 1552672 h 1893000"/>
              <a:gd name="connsiteX1" fmla="*/ 125057 w 4388134"/>
              <a:gd name="connsiteY1" fmla="*/ 1257234 h 1893000"/>
              <a:gd name="connsiteX2" fmla="*/ 7711 w 4388134"/>
              <a:gd name="connsiteY2" fmla="*/ 478656 h 1893000"/>
              <a:gd name="connsiteX3" fmla="*/ 638098 w 4388134"/>
              <a:gd name="connsiteY3" fmla="*/ 64537 h 1893000"/>
              <a:gd name="connsiteX4" fmla="*/ 3827394 w 4388134"/>
              <a:gd name="connsiteY4" fmla="*/ 69534 h 1893000"/>
              <a:gd name="connsiteX5" fmla="*/ 4357440 w 4388134"/>
              <a:gd name="connsiteY5" fmla="*/ 719981 h 1893000"/>
              <a:gd name="connsiteX6" fmla="*/ 4005036 w 4388134"/>
              <a:gd name="connsiteY6" fmla="*/ 1433609 h 1893000"/>
              <a:gd name="connsiteX7" fmla="*/ 924745 w 4388134"/>
              <a:gd name="connsiteY7" fmla="*/ 1552767 h 1893000"/>
              <a:gd name="connsiteX8" fmla="*/ 547270 w 4388134"/>
              <a:gd name="connsiteY8" fmla="*/ 1893000 h 1893000"/>
              <a:gd name="connsiteX9" fmla="*/ 541936 w 4388134"/>
              <a:gd name="connsiteY9" fmla="*/ 1552672 h 1893000"/>
              <a:gd name="connsiteX0" fmla="*/ 541936 w 4371319"/>
              <a:gd name="connsiteY0" fmla="*/ 1552672 h 1893000"/>
              <a:gd name="connsiteX1" fmla="*/ 125057 w 4371319"/>
              <a:gd name="connsiteY1" fmla="*/ 1257234 h 1893000"/>
              <a:gd name="connsiteX2" fmla="*/ 7711 w 4371319"/>
              <a:gd name="connsiteY2" fmla="*/ 478656 h 1893000"/>
              <a:gd name="connsiteX3" fmla="*/ 638098 w 4371319"/>
              <a:gd name="connsiteY3" fmla="*/ 64537 h 1893000"/>
              <a:gd name="connsiteX4" fmla="*/ 3827394 w 4371319"/>
              <a:gd name="connsiteY4" fmla="*/ 69534 h 1893000"/>
              <a:gd name="connsiteX5" fmla="*/ 4357440 w 4371319"/>
              <a:gd name="connsiteY5" fmla="*/ 719981 h 1893000"/>
              <a:gd name="connsiteX6" fmla="*/ 4005036 w 4371319"/>
              <a:gd name="connsiteY6" fmla="*/ 1433609 h 1893000"/>
              <a:gd name="connsiteX7" fmla="*/ 924745 w 4371319"/>
              <a:gd name="connsiteY7" fmla="*/ 1552767 h 1893000"/>
              <a:gd name="connsiteX8" fmla="*/ 547270 w 4371319"/>
              <a:gd name="connsiteY8" fmla="*/ 1893000 h 1893000"/>
              <a:gd name="connsiteX9" fmla="*/ 541936 w 4371319"/>
              <a:gd name="connsiteY9" fmla="*/ 1552672 h 1893000"/>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5036 w 4371319"/>
              <a:gd name="connsiteY6" fmla="*/ 1433609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3373 w 4371319"/>
              <a:gd name="connsiteY6" fmla="*/ 1412283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2709"/>
              <a:gd name="connsiteY0" fmla="*/ 1574600 h 1882850"/>
              <a:gd name="connsiteX1" fmla="*/ 125057 w 4372709"/>
              <a:gd name="connsiteY1" fmla="*/ 1279162 h 1882850"/>
              <a:gd name="connsiteX2" fmla="*/ 7711 w 4372709"/>
              <a:gd name="connsiteY2" fmla="*/ 500584 h 1882850"/>
              <a:gd name="connsiteX3" fmla="*/ 638098 w 4372709"/>
              <a:gd name="connsiteY3" fmla="*/ 86465 h 1882850"/>
              <a:gd name="connsiteX4" fmla="*/ 3836101 w 4372709"/>
              <a:gd name="connsiteY4" fmla="*/ 58680 h 1882850"/>
              <a:gd name="connsiteX5" fmla="*/ 4357440 w 4372709"/>
              <a:gd name="connsiteY5" fmla="*/ 741909 h 1882850"/>
              <a:gd name="connsiteX6" fmla="*/ 4003373 w 4372709"/>
              <a:gd name="connsiteY6" fmla="*/ 1434211 h 1882850"/>
              <a:gd name="connsiteX7" fmla="*/ 924745 w 4372709"/>
              <a:gd name="connsiteY7" fmla="*/ 1574695 h 1882850"/>
              <a:gd name="connsiteX8" fmla="*/ 513567 w 4372709"/>
              <a:gd name="connsiteY8" fmla="*/ 1882850 h 1882850"/>
              <a:gd name="connsiteX9" fmla="*/ 541936 w 4372709"/>
              <a:gd name="connsiteY9" fmla="*/ 1574600 h 1882850"/>
              <a:gd name="connsiteX0" fmla="*/ 596079 w 4426852"/>
              <a:gd name="connsiteY0" fmla="*/ 1574294 h 1882544"/>
              <a:gd name="connsiteX1" fmla="*/ 179200 w 4426852"/>
              <a:gd name="connsiteY1" fmla="*/ 1278856 h 1882544"/>
              <a:gd name="connsiteX2" fmla="*/ 5005 w 4426852"/>
              <a:gd name="connsiteY2" fmla="*/ 493573 h 1882544"/>
              <a:gd name="connsiteX3" fmla="*/ 692241 w 4426852"/>
              <a:gd name="connsiteY3" fmla="*/ 86159 h 1882544"/>
              <a:gd name="connsiteX4" fmla="*/ 3890244 w 4426852"/>
              <a:gd name="connsiteY4" fmla="*/ 58374 h 1882544"/>
              <a:gd name="connsiteX5" fmla="*/ 4411583 w 4426852"/>
              <a:gd name="connsiteY5" fmla="*/ 741603 h 1882544"/>
              <a:gd name="connsiteX6" fmla="*/ 4057516 w 4426852"/>
              <a:gd name="connsiteY6" fmla="*/ 1433905 h 1882544"/>
              <a:gd name="connsiteX7" fmla="*/ 978888 w 4426852"/>
              <a:gd name="connsiteY7" fmla="*/ 1574389 h 1882544"/>
              <a:gd name="connsiteX8" fmla="*/ 567710 w 4426852"/>
              <a:gd name="connsiteY8" fmla="*/ 1882544 h 1882544"/>
              <a:gd name="connsiteX9" fmla="*/ 596079 w 4426852"/>
              <a:gd name="connsiteY9" fmla="*/ 1574294 h 1882544"/>
              <a:gd name="connsiteX0" fmla="*/ 614119 w 4445340"/>
              <a:gd name="connsiteY0" fmla="*/ 1619631 h 1927881"/>
              <a:gd name="connsiteX1" fmla="*/ 197240 w 4445340"/>
              <a:gd name="connsiteY1" fmla="*/ 1324193 h 1927881"/>
              <a:gd name="connsiteX2" fmla="*/ 23045 w 4445340"/>
              <a:gd name="connsiteY2" fmla="*/ 538910 h 1927881"/>
              <a:gd name="connsiteX3" fmla="*/ 692421 w 4445340"/>
              <a:gd name="connsiteY3" fmla="*/ 46983 h 1927881"/>
              <a:gd name="connsiteX4" fmla="*/ 3908284 w 4445340"/>
              <a:gd name="connsiteY4" fmla="*/ 103711 h 1927881"/>
              <a:gd name="connsiteX5" fmla="*/ 4429623 w 4445340"/>
              <a:gd name="connsiteY5" fmla="*/ 786940 h 1927881"/>
              <a:gd name="connsiteX6" fmla="*/ 4075556 w 4445340"/>
              <a:gd name="connsiteY6" fmla="*/ 1479242 h 1927881"/>
              <a:gd name="connsiteX7" fmla="*/ 996928 w 4445340"/>
              <a:gd name="connsiteY7" fmla="*/ 1619726 h 1927881"/>
              <a:gd name="connsiteX8" fmla="*/ 585750 w 4445340"/>
              <a:gd name="connsiteY8" fmla="*/ 1927881 h 1927881"/>
              <a:gd name="connsiteX9" fmla="*/ 614119 w 4445340"/>
              <a:gd name="connsiteY9" fmla="*/ 1619631 h 1927881"/>
              <a:gd name="connsiteX0" fmla="*/ 595113 w 4426334"/>
              <a:gd name="connsiteY0" fmla="*/ 1619631 h 1927881"/>
              <a:gd name="connsiteX1" fmla="*/ 178234 w 4426334"/>
              <a:gd name="connsiteY1" fmla="*/ 1324193 h 1927881"/>
              <a:gd name="connsiteX2" fmla="*/ 4039 w 4426334"/>
              <a:gd name="connsiteY2" fmla="*/ 538910 h 1927881"/>
              <a:gd name="connsiteX3" fmla="*/ 673415 w 4426334"/>
              <a:gd name="connsiteY3" fmla="*/ 46983 h 1927881"/>
              <a:gd name="connsiteX4" fmla="*/ 3889278 w 4426334"/>
              <a:gd name="connsiteY4" fmla="*/ 103711 h 1927881"/>
              <a:gd name="connsiteX5" fmla="*/ 4410617 w 4426334"/>
              <a:gd name="connsiteY5" fmla="*/ 786940 h 1927881"/>
              <a:gd name="connsiteX6" fmla="*/ 4056550 w 4426334"/>
              <a:gd name="connsiteY6" fmla="*/ 1479242 h 1927881"/>
              <a:gd name="connsiteX7" fmla="*/ 977922 w 4426334"/>
              <a:gd name="connsiteY7" fmla="*/ 1619726 h 1927881"/>
              <a:gd name="connsiteX8" fmla="*/ 566744 w 4426334"/>
              <a:gd name="connsiteY8" fmla="*/ 1927881 h 1927881"/>
              <a:gd name="connsiteX9" fmla="*/ 595113 w 4426334"/>
              <a:gd name="connsiteY9" fmla="*/ 1619631 h 1927881"/>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38498 h 1946748"/>
              <a:gd name="connsiteX1" fmla="*/ 162953 w 4410649"/>
              <a:gd name="connsiteY1" fmla="*/ 1343060 h 1946748"/>
              <a:gd name="connsiteX2" fmla="*/ 4508 w 4410649"/>
              <a:gd name="connsiteY2" fmla="*/ 470888 h 1946748"/>
              <a:gd name="connsiteX3" fmla="*/ 658134 w 4410649"/>
              <a:gd name="connsiteY3" fmla="*/ 65850 h 1946748"/>
              <a:gd name="connsiteX4" fmla="*/ 3871596 w 4410649"/>
              <a:gd name="connsiteY4" fmla="*/ 92219 h 1946748"/>
              <a:gd name="connsiteX5" fmla="*/ 4395336 w 4410649"/>
              <a:gd name="connsiteY5" fmla="*/ 805807 h 1946748"/>
              <a:gd name="connsiteX6" fmla="*/ 4041269 w 4410649"/>
              <a:gd name="connsiteY6" fmla="*/ 1498109 h 1946748"/>
              <a:gd name="connsiteX7" fmla="*/ 962641 w 4410649"/>
              <a:gd name="connsiteY7" fmla="*/ 1638593 h 1946748"/>
              <a:gd name="connsiteX8" fmla="*/ 551463 w 4410649"/>
              <a:gd name="connsiteY8" fmla="*/ 1946748 h 1946748"/>
              <a:gd name="connsiteX9" fmla="*/ 579832 w 4410649"/>
              <a:gd name="connsiteY9" fmla="*/ 1638498 h 194674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28152"/>
              <a:gd name="connsiteY0" fmla="*/ 1638498 h 1966993"/>
              <a:gd name="connsiteX1" fmla="*/ 162953 w 4428152"/>
              <a:gd name="connsiteY1" fmla="*/ 1343060 h 1966993"/>
              <a:gd name="connsiteX2" fmla="*/ 4508 w 4428152"/>
              <a:gd name="connsiteY2" fmla="*/ 470888 h 1966993"/>
              <a:gd name="connsiteX3" fmla="*/ 658134 w 4428152"/>
              <a:gd name="connsiteY3" fmla="*/ 65850 h 1966993"/>
              <a:gd name="connsiteX4" fmla="*/ 3871596 w 4428152"/>
              <a:gd name="connsiteY4" fmla="*/ 92219 h 1966993"/>
              <a:gd name="connsiteX5" fmla="*/ 4395336 w 4428152"/>
              <a:gd name="connsiteY5" fmla="*/ 805807 h 1966993"/>
              <a:gd name="connsiteX6" fmla="*/ 4041269 w 4428152"/>
              <a:gd name="connsiteY6" fmla="*/ 1498109 h 1966993"/>
              <a:gd name="connsiteX7" fmla="*/ 911570 w 4428152"/>
              <a:gd name="connsiteY7" fmla="*/ 1642154 h 1966993"/>
              <a:gd name="connsiteX8" fmla="*/ 853844 w 4428152"/>
              <a:gd name="connsiteY8" fmla="*/ 1966993 h 1966993"/>
              <a:gd name="connsiteX9" fmla="*/ 579832 w 4428152"/>
              <a:gd name="connsiteY9" fmla="*/ 1638498 h 1966993"/>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03897"/>
              <a:gd name="connsiteY0" fmla="*/ 1638498 h 1962415"/>
              <a:gd name="connsiteX1" fmla="*/ 162953 w 4403897"/>
              <a:gd name="connsiteY1" fmla="*/ 1343060 h 1962415"/>
              <a:gd name="connsiteX2" fmla="*/ 4508 w 4403897"/>
              <a:gd name="connsiteY2" fmla="*/ 470888 h 1962415"/>
              <a:gd name="connsiteX3" fmla="*/ 658134 w 4403897"/>
              <a:gd name="connsiteY3" fmla="*/ 65850 h 1962415"/>
              <a:gd name="connsiteX4" fmla="*/ 3871596 w 4403897"/>
              <a:gd name="connsiteY4" fmla="*/ 92219 h 1962415"/>
              <a:gd name="connsiteX5" fmla="*/ 4395336 w 4403897"/>
              <a:gd name="connsiteY5" fmla="*/ 805807 h 1962415"/>
              <a:gd name="connsiteX6" fmla="*/ 4041269 w 4403897"/>
              <a:gd name="connsiteY6" fmla="*/ 1498109 h 1962415"/>
              <a:gd name="connsiteX7" fmla="*/ 911570 w 4403897"/>
              <a:gd name="connsiteY7" fmla="*/ 1642154 h 1962415"/>
              <a:gd name="connsiteX8" fmla="*/ 919506 w 4403897"/>
              <a:gd name="connsiteY8" fmla="*/ 1962415 h 1962415"/>
              <a:gd name="connsiteX9" fmla="*/ 579832 w 4403897"/>
              <a:gd name="connsiteY9" fmla="*/ 1638498 h 1962415"/>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4041269 w 4403170"/>
              <a:gd name="connsiteY6" fmla="*/ 1529947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7252 w 4403170"/>
              <a:gd name="connsiteY6" fmla="*/ 1555855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4291 w 4403170"/>
              <a:gd name="connsiteY6" fmla="*/ 1611163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34162 w 4402901"/>
              <a:gd name="connsiteY0" fmla="*/ 1652839 h 1994253"/>
              <a:gd name="connsiteX1" fmla="*/ 162684 w 4402901"/>
              <a:gd name="connsiteY1" fmla="*/ 1374898 h 1994253"/>
              <a:gd name="connsiteX2" fmla="*/ 4239 w 4402901"/>
              <a:gd name="connsiteY2" fmla="*/ 502726 h 1994253"/>
              <a:gd name="connsiteX3" fmla="*/ 657865 w 4402901"/>
              <a:gd name="connsiteY3" fmla="*/ 97688 h 1994253"/>
              <a:gd name="connsiteX4" fmla="*/ 3866451 w 4402901"/>
              <a:gd name="connsiteY4" fmla="*/ 62409 h 1994253"/>
              <a:gd name="connsiteX5" fmla="*/ 4395067 w 4402901"/>
              <a:gd name="connsiteY5" fmla="*/ 837645 h 1994253"/>
              <a:gd name="connsiteX6" fmla="*/ 3860519 w 4402901"/>
              <a:gd name="connsiteY6" fmla="*/ 1659621 h 1994253"/>
              <a:gd name="connsiteX7" fmla="*/ 911301 w 4402901"/>
              <a:gd name="connsiteY7" fmla="*/ 1673992 h 1994253"/>
              <a:gd name="connsiteX8" fmla="*/ 919237 w 4402901"/>
              <a:gd name="connsiteY8" fmla="*/ 1994253 h 1994253"/>
              <a:gd name="connsiteX9" fmla="*/ 534162 w 4402901"/>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4095 h 1995509"/>
              <a:gd name="connsiteX1" fmla="*/ 167956 w 4425474"/>
              <a:gd name="connsiteY1" fmla="*/ 1342922 h 1995509"/>
              <a:gd name="connsiteX2" fmla="*/ 26812 w 4425474"/>
              <a:gd name="connsiteY2" fmla="*/ 503982 h 1995509"/>
              <a:gd name="connsiteX3" fmla="*/ 680438 w 4425474"/>
              <a:gd name="connsiteY3" fmla="*/ 98944 h 1995509"/>
              <a:gd name="connsiteX4" fmla="*/ 3889024 w 4425474"/>
              <a:gd name="connsiteY4" fmla="*/ 63665 h 1995509"/>
              <a:gd name="connsiteX5" fmla="*/ 4417640 w 4425474"/>
              <a:gd name="connsiteY5" fmla="*/ 838901 h 1995509"/>
              <a:gd name="connsiteX6" fmla="*/ 3883092 w 4425474"/>
              <a:gd name="connsiteY6" fmla="*/ 1660877 h 1995509"/>
              <a:gd name="connsiteX7" fmla="*/ 933874 w 4425474"/>
              <a:gd name="connsiteY7" fmla="*/ 1675248 h 1995509"/>
              <a:gd name="connsiteX8" fmla="*/ 941810 w 4425474"/>
              <a:gd name="connsiteY8" fmla="*/ 1995509 h 1995509"/>
              <a:gd name="connsiteX9" fmla="*/ 556735 w 4425474"/>
              <a:gd name="connsiteY9" fmla="*/ 1654095 h 1995509"/>
              <a:gd name="connsiteX0" fmla="*/ 556735 w 4425474"/>
              <a:gd name="connsiteY0" fmla="*/ 1655129 h 1996543"/>
              <a:gd name="connsiteX1" fmla="*/ 167956 w 4425474"/>
              <a:gd name="connsiteY1" fmla="*/ 1343956 h 1996543"/>
              <a:gd name="connsiteX2" fmla="*/ 26812 w 4425474"/>
              <a:gd name="connsiteY2" fmla="*/ 505016 h 1996543"/>
              <a:gd name="connsiteX3" fmla="*/ 680438 w 4425474"/>
              <a:gd name="connsiteY3" fmla="*/ 99978 h 1996543"/>
              <a:gd name="connsiteX4" fmla="*/ 3889024 w 4425474"/>
              <a:gd name="connsiteY4" fmla="*/ 64699 h 1996543"/>
              <a:gd name="connsiteX5" fmla="*/ 4417640 w 4425474"/>
              <a:gd name="connsiteY5" fmla="*/ 839935 h 1996543"/>
              <a:gd name="connsiteX6" fmla="*/ 3883092 w 4425474"/>
              <a:gd name="connsiteY6" fmla="*/ 1661911 h 1996543"/>
              <a:gd name="connsiteX7" fmla="*/ 933874 w 4425474"/>
              <a:gd name="connsiteY7" fmla="*/ 1676282 h 1996543"/>
              <a:gd name="connsiteX8" fmla="*/ 941810 w 4425474"/>
              <a:gd name="connsiteY8" fmla="*/ 1996543 h 1996543"/>
              <a:gd name="connsiteX9" fmla="*/ 556735 w 4425474"/>
              <a:gd name="connsiteY9" fmla="*/ 1655129 h 1996543"/>
              <a:gd name="connsiteX0" fmla="*/ 550979 w 4421752"/>
              <a:gd name="connsiteY0" fmla="*/ 1650230 h 1991644"/>
              <a:gd name="connsiteX1" fmla="*/ 162200 w 4421752"/>
              <a:gd name="connsiteY1" fmla="*/ 1339057 h 1991644"/>
              <a:gd name="connsiteX2" fmla="*/ 21056 w 4421752"/>
              <a:gd name="connsiteY2" fmla="*/ 500117 h 1991644"/>
              <a:gd name="connsiteX3" fmla="*/ 587675 w 4421752"/>
              <a:gd name="connsiteY3" fmla="*/ 108032 h 1991644"/>
              <a:gd name="connsiteX4" fmla="*/ 3883268 w 4421752"/>
              <a:gd name="connsiteY4" fmla="*/ 59800 h 1991644"/>
              <a:gd name="connsiteX5" fmla="*/ 4411884 w 4421752"/>
              <a:gd name="connsiteY5" fmla="*/ 835036 h 1991644"/>
              <a:gd name="connsiteX6" fmla="*/ 3877336 w 4421752"/>
              <a:gd name="connsiteY6" fmla="*/ 1657012 h 1991644"/>
              <a:gd name="connsiteX7" fmla="*/ 928118 w 4421752"/>
              <a:gd name="connsiteY7" fmla="*/ 1671383 h 1991644"/>
              <a:gd name="connsiteX8" fmla="*/ 936054 w 4421752"/>
              <a:gd name="connsiteY8" fmla="*/ 1991644 h 1991644"/>
              <a:gd name="connsiteX9" fmla="*/ 550979 w 4421752"/>
              <a:gd name="connsiteY9" fmla="*/ 1650230 h 1991644"/>
              <a:gd name="connsiteX0" fmla="*/ 550979 w 4423181"/>
              <a:gd name="connsiteY0" fmla="*/ 1701894 h 2043308"/>
              <a:gd name="connsiteX1" fmla="*/ 162200 w 4423181"/>
              <a:gd name="connsiteY1" fmla="*/ 1390721 h 2043308"/>
              <a:gd name="connsiteX2" fmla="*/ 21056 w 4423181"/>
              <a:gd name="connsiteY2" fmla="*/ 551781 h 2043308"/>
              <a:gd name="connsiteX3" fmla="*/ 587675 w 4423181"/>
              <a:gd name="connsiteY3" fmla="*/ 159696 h 2043308"/>
              <a:gd name="connsiteX4" fmla="*/ 3883268 w 4423181"/>
              <a:gd name="connsiteY4" fmla="*/ 111464 h 2043308"/>
              <a:gd name="connsiteX5" fmla="*/ 4411884 w 4423181"/>
              <a:gd name="connsiteY5" fmla="*/ 886700 h 2043308"/>
              <a:gd name="connsiteX6" fmla="*/ 3877336 w 4423181"/>
              <a:gd name="connsiteY6" fmla="*/ 1708676 h 2043308"/>
              <a:gd name="connsiteX7" fmla="*/ 928118 w 4423181"/>
              <a:gd name="connsiteY7" fmla="*/ 1723047 h 2043308"/>
              <a:gd name="connsiteX8" fmla="*/ 936054 w 4423181"/>
              <a:gd name="connsiteY8" fmla="*/ 2043308 h 2043308"/>
              <a:gd name="connsiteX9" fmla="*/ 550979 w 4423181"/>
              <a:gd name="connsiteY9" fmla="*/ 1701894 h 2043308"/>
              <a:gd name="connsiteX0" fmla="*/ 550979 w 4416703"/>
              <a:gd name="connsiteY0" fmla="*/ 1724338 h 2065752"/>
              <a:gd name="connsiteX1" fmla="*/ 162200 w 4416703"/>
              <a:gd name="connsiteY1" fmla="*/ 1413165 h 2065752"/>
              <a:gd name="connsiteX2" fmla="*/ 21056 w 4416703"/>
              <a:gd name="connsiteY2" fmla="*/ 574225 h 2065752"/>
              <a:gd name="connsiteX3" fmla="*/ 587675 w 4416703"/>
              <a:gd name="connsiteY3" fmla="*/ 182140 h 2065752"/>
              <a:gd name="connsiteX4" fmla="*/ 3836784 w 4416703"/>
              <a:gd name="connsiteY4" fmla="*/ 102710 h 2065752"/>
              <a:gd name="connsiteX5" fmla="*/ 4411884 w 4416703"/>
              <a:gd name="connsiteY5" fmla="*/ 909144 h 2065752"/>
              <a:gd name="connsiteX6" fmla="*/ 3877336 w 4416703"/>
              <a:gd name="connsiteY6" fmla="*/ 1731120 h 2065752"/>
              <a:gd name="connsiteX7" fmla="*/ 928118 w 4416703"/>
              <a:gd name="connsiteY7" fmla="*/ 1745491 h 2065752"/>
              <a:gd name="connsiteX8" fmla="*/ 936054 w 4416703"/>
              <a:gd name="connsiteY8" fmla="*/ 2065752 h 2065752"/>
              <a:gd name="connsiteX9" fmla="*/ 550979 w 4416703"/>
              <a:gd name="connsiteY9" fmla="*/ 1724338 h 2065752"/>
              <a:gd name="connsiteX0" fmla="*/ 560106 w 4423497"/>
              <a:gd name="connsiteY0" fmla="*/ 1682522 h 2023936"/>
              <a:gd name="connsiteX1" fmla="*/ 171327 w 4423497"/>
              <a:gd name="connsiteY1" fmla="*/ 1371349 h 2023936"/>
              <a:gd name="connsiteX2" fmla="*/ 30183 w 4423497"/>
              <a:gd name="connsiteY2" fmla="*/ 532409 h 2023936"/>
              <a:gd name="connsiteX3" fmla="*/ 733796 w 4423497"/>
              <a:gd name="connsiteY3" fmla="*/ 110109 h 2023936"/>
              <a:gd name="connsiteX4" fmla="*/ 3845911 w 4423497"/>
              <a:gd name="connsiteY4" fmla="*/ 60894 h 2023936"/>
              <a:gd name="connsiteX5" fmla="*/ 4421011 w 4423497"/>
              <a:gd name="connsiteY5" fmla="*/ 867328 h 2023936"/>
              <a:gd name="connsiteX6" fmla="*/ 3886463 w 4423497"/>
              <a:gd name="connsiteY6" fmla="*/ 1689304 h 2023936"/>
              <a:gd name="connsiteX7" fmla="*/ 937245 w 4423497"/>
              <a:gd name="connsiteY7" fmla="*/ 1703675 h 2023936"/>
              <a:gd name="connsiteX8" fmla="*/ 945181 w 4423497"/>
              <a:gd name="connsiteY8" fmla="*/ 2023936 h 2023936"/>
              <a:gd name="connsiteX9" fmla="*/ 560106 w 4423497"/>
              <a:gd name="connsiteY9" fmla="*/ 1682522 h 2023936"/>
              <a:gd name="connsiteX0" fmla="*/ 563605 w 4426572"/>
              <a:gd name="connsiteY0" fmla="*/ 1726456 h 2067870"/>
              <a:gd name="connsiteX1" fmla="*/ 174826 w 4426572"/>
              <a:gd name="connsiteY1" fmla="*/ 1415283 h 2067870"/>
              <a:gd name="connsiteX2" fmla="*/ 33682 w 4426572"/>
              <a:gd name="connsiteY2" fmla="*/ 576343 h 2067870"/>
              <a:gd name="connsiteX3" fmla="*/ 788618 w 4426572"/>
              <a:gd name="connsiteY3" fmla="*/ 60926 h 2067870"/>
              <a:gd name="connsiteX4" fmla="*/ 3849410 w 4426572"/>
              <a:gd name="connsiteY4" fmla="*/ 104828 h 2067870"/>
              <a:gd name="connsiteX5" fmla="*/ 4424510 w 4426572"/>
              <a:gd name="connsiteY5" fmla="*/ 911262 h 2067870"/>
              <a:gd name="connsiteX6" fmla="*/ 3889962 w 4426572"/>
              <a:gd name="connsiteY6" fmla="*/ 1733238 h 2067870"/>
              <a:gd name="connsiteX7" fmla="*/ 940744 w 4426572"/>
              <a:gd name="connsiteY7" fmla="*/ 1747609 h 2067870"/>
              <a:gd name="connsiteX8" fmla="*/ 948680 w 4426572"/>
              <a:gd name="connsiteY8" fmla="*/ 2067870 h 2067870"/>
              <a:gd name="connsiteX9" fmla="*/ 563605 w 4426572"/>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4281 w 4427247"/>
              <a:gd name="connsiteY0" fmla="*/ 1726456 h 2067870"/>
              <a:gd name="connsiteX1" fmla="*/ 172251 w 4427247"/>
              <a:gd name="connsiteY1" fmla="*/ 1374183 h 2067870"/>
              <a:gd name="connsiteX2" fmla="*/ 34358 w 4427247"/>
              <a:gd name="connsiteY2" fmla="*/ 576343 h 2067870"/>
              <a:gd name="connsiteX3" fmla="*/ 789294 w 4427247"/>
              <a:gd name="connsiteY3" fmla="*/ 60926 h 2067870"/>
              <a:gd name="connsiteX4" fmla="*/ 3850086 w 4427247"/>
              <a:gd name="connsiteY4" fmla="*/ 104828 h 2067870"/>
              <a:gd name="connsiteX5" fmla="*/ 4425186 w 4427247"/>
              <a:gd name="connsiteY5" fmla="*/ 911262 h 2067870"/>
              <a:gd name="connsiteX6" fmla="*/ 3570165 w 4427247"/>
              <a:gd name="connsiteY6" fmla="*/ 1762468 h 2067870"/>
              <a:gd name="connsiteX7" fmla="*/ 941420 w 4427247"/>
              <a:gd name="connsiteY7" fmla="*/ 1747609 h 2067870"/>
              <a:gd name="connsiteX8" fmla="*/ 949356 w 4427247"/>
              <a:gd name="connsiteY8" fmla="*/ 2067870 h 2067870"/>
              <a:gd name="connsiteX9" fmla="*/ 564281 w 4427247"/>
              <a:gd name="connsiteY9" fmla="*/ 1726456 h 2067870"/>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941420 w 4427247"/>
              <a:gd name="connsiteY7" fmla="*/ 1762471 h 2082732"/>
              <a:gd name="connsiteX8" fmla="*/ 949356 w 4427247"/>
              <a:gd name="connsiteY8" fmla="*/ 2082732 h 2082732"/>
              <a:gd name="connsiteX9" fmla="*/ 564281 w 4427247"/>
              <a:gd name="connsiteY9" fmla="*/ 1741318 h 2082732"/>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1156249 w 4427247"/>
              <a:gd name="connsiteY7" fmla="*/ 1788819 h 2082732"/>
              <a:gd name="connsiteX8" fmla="*/ 949356 w 4427247"/>
              <a:gd name="connsiteY8" fmla="*/ 2082732 h 2082732"/>
              <a:gd name="connsiteX9" fmla="*/ 564281 w 4427247"/>
              <a:gd name="connsiteY9" fmla="*/ 1741318 h 2082732"/>
              <a:gd name="connsiteX0" fmla="*/ 564281 w 4427247"/>
              <a:gd name="connsiteY0" fmla="*/ 1741318 h 2116439"/>
              <a:gd name="connsiteX1" fmla="*/ 172251 w 4427247"/>
              <a:gd name="connsiteY1" fmla="*/ 1389045 h 2116439"/>
              <a:gd name="connsiteX2" fmla="*/ 34358 w 4427247"/>
              <a:gd name="connsiteY2" fmla="*/ 591205 h 2116439"/>
              <a:gd name="connsiteX3" fmla="*/ 789294 w 4427247"/>
              <a:gd name="connsiteY3" fmla="*/ 75788 h 2116439"/>
              <a:gd name="connsiteX4" fmla="*/ 3850086 w 4427247"/>
              <a:gd name="connsiteY4" fmla="*/ 119690 h 2116439"/>
              <a:gd name="connsiteX5" fmla="*/ 4425186 w 4427247"/>
              <a:gd name="connsiteY5" fmla="*/ 926124 h 2116439"/>
              <a:gd name="connsiteX6" fmla="*/ 3570165 w 4427247"/>
              <a:gd name="connsiteY6" fmla="*/ 1777330 h 2116439"/>
              <a:gd name="connsiteX7" fmla="*/ 1156249 w 4427247"/>
              <a:gd name="connsiteY7" fmla="*/ 1788819 h 2116439"/>
              <a:gd name="connsiteX8" fmla="*/ 1157432 w 4427247"/>
              <a:gd name="connsiteY8" fmla="*/ 2116439 h 2116439"/>
              <a:gd name="connsiteX9" fmla="*/ 564281 w 4427247"/>
              <a:gd name="connsiteY9" fmla="*/ 1741318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28763"/>
              <a:gd name="connsiteY0" fmla="*/ 1751186 h 2116439"/>
              <a:gd name="connsiteX1" fmla="*/ 175828 w 4428763"/>
              <a:gd name="connsiteY1" fmla="*/ 1389045 h 2116439"/>
              <a:gd name="connsiteX2" fmla="*/ 37935 w 4428763"/>
              <a:gd name="connsiteY2" fmla="*/ 591205 h 2116439"/>
              <a:gd name="connsiteX3" fmla="*/ 792871 w 4428763"/>
              <a:gd name="connsiteY3" fmla="*/ 75788 h 2116439"/>
              <a:gd name="connsiteX4" fmla="*/ 3853663 w 4428763"/>
              <a:gd name="connsiteY4" fmla="*/ 119690 h 2116439"/>
              <a:gd name="connsiteX5" fmla="*/ 4428763 w 4428763"/>
              <a:gd name="connsiteY5" fmla="*/ 926124 h 2116439"/>
              <a:gd name="connsiteX6" fmla="*/ 3573742 w 4428763"/>
              <a:gd name="connsiteY6" fmla="*/ 1777330 h 2116439"/>
              <a:gd name="connsiteX7" fmla="*/ 1159826 w 4428763"/>
              <a:gd name="connsiteY7" fmla="*/ 1788819 h 2116439"/>
              <a:gd name="connsiteX8" fmla="*/ 1161009 w 4428763"/>
              <a:gd name="connsiteY8" fmla="*/ 2116439 h 2116439"/>
              <a:gd name="connsiteX9" fmla="*/ 722695 w 4428763"/>
              <a:gd name="connsiteY9" fmla="*/ 1751186 h 2116439"/>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8763" h="2102473">
                <a:moveTo>
                  <a:pt x="722695" y="1737220"/>
                </a:moveTo>
                <a:cubicBezTo>
                  <a:pt x="541817" y="1663774"/>
                  <a:pt x="289955" y="1568409"/>
                  <a:pt x="175828" y="1375079"/>
                </a:cubicBezTo>
                <a:cubicBezTo>
                  <a:pt x="61701" y="1181749"/>
                  <a:pt x="-64905" y="796115"/>
                  <a:pt x="37935" y="577239"/>
                </a:cubicBezTo>
                <a:cubicBezTo>
                  <a:pt x="140775" y="358363"/>
                  <a:pt x="162043" y="140692"/>
                  <a:pt x="792871" y="61822"/>
                </a:cubicBezTo>
                <a:cubicBezTo>
                  <a:pt x="1423699" y="-17048"/>
                  <a:pt x="3216921" y="-37702"/>
                  <a:pt x="3822903" y="104021"/>
                </a:cubicBezTo>
                <a:cubicBezTo>
                  <a:pt x="4428885" y="245744"/>
                  <a:pt x="4416953" y="658639"/>
                  <a:pt x="4428763" y="912158"/>
                </a:cubicBezTo>
                <a:cubicBezTo>
                  <a:pt x="4404194" y="1365424"/>
                  <a:pt x="4118565" y="1619581"/>
                  <a:pt x="3573742" y="1763364"/>
                </a:cubicBezTo>
                <a:cubicBezTo>
                  <a:pt x="3028919" y="1907147"/>
                  <a:pt x="1313245" y="1816204"/>
                  <a:pt x="1159826" y="1774853"/>
                </a:cubicBezTo>
                <a:cubicBezTo>
                  <a:pt x="1098295" y="1880771"/>
                  <a:pt x="1112279" y="1894673"/>
                  <a:pt x="1161009" y="2102473"/>
                </a:cubicBezTo>
                <a:cubicBezTo>
                  <a:pt x="929550" y="1950845"/>
                  <a:pt x="722695" y="1737220"/>
                  <a:pt x="722695" y="1737220"/>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A8DE8EF-6356-3F6A-3878-95DD6FB86818}"/>
              </a:ext>
            </a:extLst>
          </p:cNvPr>
          <p:cNvSpPr>
            <a:spLocks noGrp="1"/>
          </p:cNvSpPr>
          <p:nvPr>
            <p:ph type="title"/>
          </p:nvPr>
        </p:nvSpPr>
        <p:spPr>
          <a:xfrm>
            <a:off x="769256" y="623429"/>
            <a:ext cx="5036457" cy="1282926"/>
          </a:xfrm>
        </p:spPr>
        <p:txBody>
          <a:bodyPr vert="horz" lIns="91440" tIns="45720" rIns="91440" bIns="45720" rtlCol="0" anchor="b">
            <a:normAutofit/>
          </a:bodyPr>
          <a:lstStyle/>
          <a:p>
            <a:pPr algn="ctr"/>
            <a:r>
              <a:rPr lang="en-US" dirty="0"/>
              <a:t>Timeline Activity</a:t>
            </a:r>
            <a:endParaRPr lang="en-US"/>
          </a:p>
        </p:txBody>
      </p:sp>
      <p:sp>
        <p:nvSpPr>
          <p:cNvPr id="18" name="Freeform: Shape 17">
            <a:extLst>
              <a:ext uri="{FF2B5EF4-FFF2-40B4-BE49-F238E27FC236}">
                <a16:creationId xmlns:a16="http://schemas.microsoft.com/office/drawing/2014/main" id="{9FBE8679-CB21-4876-82EA-4D4D5D4BC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7424">
            <a:off x="496549" y="410803"/>
            <a:ext cx="5522001" cy="2792916"/>
          </a:xfrm>
          <a:custGeom>
            <a:avLst/>
            <a:gdLst>
              <a:gd name="connsiteX0" fmla="*/ 891379 w 4662985"/>
              <a:gd name="connsiteY0" fmla="*/ 1591181 h 1931508"/>
              <a:gd name="connsiteX1" fmla="*/ 126235 w 4662985"/>
              <a:gd name="connsiteY1" fmla="*/ 1242280 h 1931508"/>
              <a:gd name="connsiteX2" fmla="*/ 8887 w 4662985"/>
              <a:gd name="connsiteY2" fmla="*/ 549241 h 1931508"/>
              <a:gd name="connsiteX3" fmla="*/ 481994 w 4662985"/>
              <a:gd name="connsiteY3" fmla="*/ 38891 h 1931508"/>
              <a:gd name="connsiteX4" fmla="*/ 4176837 w 4662985"/>
              <a:gd name="connsiteY4" fmla="*/ 108043 h 1931508"/>
              <a:gd name="connsiteX5" fmla="*/ 4661945 w 4662985"/>
              <a:gd name="connsiteY5" fmla="*/ 598104 h 1931508"/>
              <a:gd name="connsiteX6" fmla="*/ 4354479 w 4662985"/>
              <a:gd name="connsiteY6" fmla="*/ 1472118 h 1931508"/>
              <a:gd name="connsiteX7" fmla="*/ 1274188 w 4662985"/>
              <a:gd name="connsiteY7" fmla="*/ 1591276 h 1931508"/>
              <a:gd name="connsiteX8" fmla="*/ 896713 w 4662985"/>
              <a:gd name="connsiteY8" fmla="*/ 1931509 h 1931508"/>
              <a:gd name="connsiteX9" fmla="*/ 891379 w 4662985"/>
              <a:gd name="connsiteY9" fmla="*/ 1591181 h 1931508"/>
              <a:gd name="connsiteX0" fmla="*/ 891157 w 4662763"/>
              <a:gd name="connsiteY0" fmla="*/ 1591181 h 1931509"/>
              <a:gd name="connsiteX1" fmla="*/ 215888 w 4662763"/>
              <a:gd name="connsiteY1" fmla="*/ 1252973 h 1931509"/>
              <a:gd name="connsiteX2" fmla="*/ 8665 w 4662763"/>
              <a:gd name="connsiteY2" fmla="*/ 549241 h 1931509"/>
              <a:gd name="connsiteX3" fmla="*/ 481772 w 4662763"/>
              <a:gd name="connsiteY3" fmla="*/ 38891 h 1931509"/>
              <a:gd name="connsiteX4" fmla="*/ 4176615 w 4662763"/>
              <a:gd name="connsiteY4" fmla="*/ 108043 h 1931509"/>
              <a:gd name="connsiteX5" fmla="*/ 4661723 w 4662763"/>
              <a:gd name="connsiteY5" fmla="*/ 598104 h 1931509"/>
              <a:gd name="connsiteX6" fmla="*/ 4354257 w 4662763"/>
              <a:gd name="connsiteY6" fmla="*/ 1472118 h 1931509"/>
              <a:gd name="connsiteX7" fmla="*/ 1273966 w 4662763"/>
              <a:gd name="connsiteY7" fmla="*/ 1591276 h 1931509"/>
              <a:gd name="connsiteX8" fmla="*/ 896491 w 4662763"/>
              <a:gd name="connsiteY8" fmla="*/ 1931509 h 1931509"/>
              <a:gd name="connsiteX9" fmla="*/ 891157 w 4662763"/>
              <a:gd name="connsiteY9" fmla="*/ 1591181 h 1931509"/>
              <a:gd name="connsiteX0" fmla="*/ 893955 w 4665561"/>
              <a:gd name="connsiteY0" fmla="*/ 1591181 h 1931509"/>
              <a:gd name="connsiteX1" fmla="*/ 218686 w 4665561"/>
              <a:gd name="connsiteY1" fmla="*/ 1252973 h 1931509"/>
              <a:gd name="connsiteX2" fmla="*/ 11463 w 4665561"/>
              <a:gd name="connsiteY2" fmla="*/ 549241 h 1931509"/>
              <a:gd name="connsiteX3" fmla="*/ 484570 w 4665561"/>
              <a:gd name="connsiteY3" fmla="*/ 38891 h 1931509"/>
              <a:gd name="connsiteX4" fmla="*/ 4179413 w 4665561"/>
              <a:gd name="connsiteY4" fmla="*/ 108043 h 1931509"/>
              <a:gd name="connsiteX5" fmla="*/ 4664521 w 4665561"/>
              <a:gd name="connsiteY5" fmla="*/ 598104 h 1931509"/>
              <a:gd name="connsiteX6" fmla="*/ 4357055 w 4665561"/>
              <a:gd name="connsiteY6" fmla="*/ 1472118 h 1931509"/>
              <a:gd name="connsiteX7" fmla="*/ 1276764 w 4665561"/>
              <a:gd name="connsiteY7" fmla="*/ 1591276 h 1931509"/>
              <a:gd name="connsiteX8" fmla="*/ 899289 w 4665561"/>
              <a:gd name="connsiteY8" fmla="*/ 1931509 h 1931509"/>
              <a:gd name="connsiteX9" fmla="*/ 893955 w 4665561"/>
              <a:gd name="connsiteY9" fmla="*/ 1591181 h 1931509"/>
              <a:gd name="connsiteX0" fmla="*/ 882812 w 4654418"/>
              <a:gd name="connsiteY0" fmla="*/ 1591181 h 1931509"/>
              <a:gd name="connsiteX1" fmla="*/ 409762 w 4654418"/>
              <a:gd name="connsiteY1" fmla="*/ 1317128 h 1931509"/>
              <a:gd name="connsiteX2" fmla="*/ 320 w 4654418"/>
              <a:gd name="connsiteY2" fmla="*/ 549241 h 1931509"/>
              <a:gd name="connsiteX3" fmla="*/ 473427 w 4654418"/>
              <a:gd name="connsiteY3" fmla="*/ 38891 h 1931509"/>
              <a:gd name="connsiteX4" fmla="*/ 4168270 w 4654418"/>
              <a:gd name="connsiteY4" fmla="*/ 108043 h 1931509"/>
              <a:gd name="connsiteX5" fmla="*/ 4653378 w 4654418"/>
              <a:gd name="connsiteY5" fmla="*/ 598104 h 1931509"/>
              <a:gd name="connsiteX6" fmla="*/ 4345912 w 4654418"/>
              <a:gd name="connsiteY6" fmla="*/ 1472118 h 1931509"/>
              <a:gd name="connsiteX7" fmla="*/ 1265621 w 4654418"/>
              <a:gd name="connsiteY7" fmla="*/ 1591276 h 1931509"/>
              <a:gd name="connsiteX8" fmla="*/ 888146 w 4654418"/>
              <a:gd name="connsiteY8" fmla="*/ 1931509 h 1931509"/>
              <a:gd name="connsiteX9" fmla="*/ 882812 w 4654418"/>
              <a:gd name="connsiteY9" fmla="*/ 1591181 h 1931509"/>
              <a:gd name="connsiteX0" fmla="*/ 721472 w 4493078"/>
              <a:gd name="connsiteY0" fmla="*/ 1576074 h 1916402"/>
              <a:gd name="connsiteX1" fmla="*/ 248422 w 4493078"/>
              <a:gd name="connsiteY1" fmla="*/ 1302021 h 1916402"/>
              <a:gd name="connsiteX2" fmla="*/ 198481 w 4493078"/>
              <a:gd name="connsiteY2" fmla="*/ 544828 h 1916402"/>
              <a:gd name="connsiteX3" fmla="*/ 312087 w 4493078"/>
              <a:gd name="connsiteY3" fmla="*/ 23784 h 1916402"/>
              <a:gd name="connsiteX4" fmla="*/ 4006930 w 4493078"/>
              <a:gd name="connsiteY4" fmla="*/ 92936 h 1916402"/>
              <a:gd name="connsiteX5" fmla="*/ 4492038 w 4493078"/>
              <a:gd name="connsiteY5" fmla="*/ 582997 h 1916402"/>
              <a:gd name="connsiteX6" fmla="*/ 4184572 w 4493078"/>
              <a:gd name="connsiteY6" fmla="*/ 1457011 h 1916402"/>
              <a:gd name="connsiteX7" fmla="*/ 1104281 w 4493078"/>
              <a:gd name="connsiteY7" fmla="*/ 1576169 h 1916402"/>
              <a:gd name="connsiteX8" fmla="*/ 726806 w 4493078"/>
              <a:gd name="connsiteY8" fmla="*/ 1916402 h 1916402"/>
              <a:gd name="connsiteX9" fmla="*/ 721472 w 4493078"/>
              <a:gd name="connsiteY9" fmla="*/ 1576074 h 1916402"/>
              <a:gd name="connsiteX0" fmla="*/ 571898 w 4363378"/>
              <a:gd name="connsiteY0" fmla="*/ 1544826 h 1885154"/>
              <a:gd name="connsiteX1" fmla="*/ 98848 w 4363378"/>
              <a:gd name="connsiteY1" fmla="*/ 1270773 h 1885154"/>
              <a:gd name="connsiteX2" fmla="*/ 48907 w 4363378"/>
              <a:gd name="connsiteY2" fmla="*/ 513580 h 1885154"/>
              <a:gd name="connsiteX3" fmla="*/ 668060 w 4363378"/>
              <a:gd name="connsiteY3" fmla="*/ 56691 h 1885154"/>
              <a:gd name="connsiteX4" fmla="*/ 3857356 w 4363378"/>
              <a:gd name="connsiteY4" fmla="*/ 61688 h 1885154"/>
              <a:gd name="connsiteX5" fmla="*/ 4342464 w 4363378"/>
              <a:gd name="connsiteY5" fmla="*/ 551749 h 1885154"/>
              <a:gd name="connsiteX6" fmla="*/ 4034998 w 4363378"/>
              <a:gd name="connsiteY6" fmla="*/ 1425763 h 1885154"/>
              <a:gd name="connsiteX7" fmla="*/ 954707 w 4363378"/>
              <a:gd name="connsiteY7" fmla="*/ 1544921 h 1885154"/>
              <a:gd name="connsiteX8" fmla="*/ 577232 w 4363378"/>
              <a:gd name="connsiteY8" fmla="*/ 1885154 h 1885154"/>
              <a:gd name="connsiteX9" fmla="*/ 571898 w 4363378"/>
              <a:gd name="connsiteY9" fmla="*/ 1544826 h 1885154"/>
              <a:gd name="connsiteX0" fmla="*/ 571898 w 4363379"/>
              <a:gd name="connsiteY0" fmla="*/ 1544826 h 1885154"/>
              <a:gd name="connsiteX1" fmla="*/ 98848 w 4363379"/>
              <a:gd name="connsiteY1" fmla="*/ 1270773 h 1885154"/>
              <a:gd name="connsiteX2" fmla="*/ 48907 w 4363379"/>
              <a:gd name="connsiteY2" fmla="*/ 513580 h 1885154"/>
              <a:gd name="connsiteX3" fmla="*/ 668060 w 4363379"/>
              <a:gd name="connsiteY3" fmla="*/ 56691 h 1885154"/>
              <a:gd name="connsiteX4" fmla="*/ 3857356 w 4363379"/>
              <a:gd name="connsiteY4" fmla="*/ 61688 h 1885154"/>
              <a:gd name="connsiteX5" fmla="*/ 4342464 w 4363379"/>
              <a:gd name="connsiteY5" fmla="*/ 551749 h 1885154"/>
              <a:gd name="connsiteX6" fmla="*/ 4034998 w 4363379"/>
              <a:gd name="connsiteY6" fmla="*/ 1425763 h 1885154"/>
              <a:gd name="connsiteX7" fmla="*/ 954707 w 4363379"/>
              <a:gd name="connsiteY7" fmla="*/ 1544921 h 1885154"/>
              <a:gd name="connsiteX8" fmla="*/ 577232 w 4363379"/>
              <a:gd name="connsiteY8" fmla="*/ 1885154 h 1885154"/>
              <a:gd name="connsiteX9" fmla="*/ 571898 w 4363379"/>
              <a:gd name="connsiteY9" fmla="*/ 1544826 h 1885154"/>
              <a:gd name="connsiteX0" fmla="*/ 577456 w 4368937"/>
              <a:gd name="connsiteY0" fmla="*/ 1544826 h 1885154"/>
              <a:gd name="connsiteX1" fmla="*/ 104406 w 4368937"/>
              <a:gd name="connsiteY1" fmla="*/ 1270773 h 1885154"/>
              <a:gd name="connsiteX2" fmla="*/ 54465 w 4368937"/>
              <a:gd name="connsiteY2" fmla="*/ 513580 h 1885154"/>
              <a:gd name="connsiteX3" fmla="*/ 673618 w 4368937"/>
              <a:gd name="connsiteY3" fmla="*/ 56691 h 1885154"/>
              <a:gd name="connsiteX4" fmla="*/ 3862914 w 4368937"/>
              <a:gd name="connsiteY4" fmla="*/ 61688 h 1885154"/>
              <a:gd name="connsiteX5" fmla="*/ 4348022 w 4368937"/>
              <a:gd name="connsiteY5" fmla="*/ 551749 h 1885154"/>
              <a:gd name="connsiteX6" fmla="*/ 4040556 w 4368937"/>
              <a:gd name="connsiteY6" fmla="*/ 1425763 h 1885154"/>
              <a:gd name="connsiteX7" fmla="*/ 960265 w 4368937"/>
              <a:gd name="connsiteY7" fmla="*/ 1544921 h 1885154"/>
              <a:gd name="connsiteX8" fmla="*/ 582790 w 4368937"/>
              <a:gd name="connsiteY8" fmla="*/ 1885154 h 1885154"/>
              <a:gd name="connsiteX9" fmla="*/ 577456 w 4368937"/>
              <a:gd name="connsiteY9" fmla="*/ 1544826 h 1885154"/>
              <a:gd name="connsiteX0" fmla="*/ 558214 w 4349695"/>
              <a:gd name="connsiteY0" fmla="*/ 1544826 h 1885154"/>
              <a:gd name="connsiteX1" fmla="*/ 141335 w 4349695"/>
              <a:gd name="connsiteY1" fmla="*/ 1249388 h 1885154"/>
              <a:gd name="connsiteX2" fmla="*/ 35223 w 4349695"/>
              <a:gd name="connsiteY2" fmla="*/ 513580 h 1885154"/>
              <a:gd name="connsiteX3" fmla="*/ 654376 w 4349695"/>
              <a:gd name="connsiteY3" fmla="*/ 56691 h 1885154"/>
              <a:gd name="connsiteX4" fmla="*/ 3843672 w 4349695"/>
              <a:gd name="connsiteY4" fmla="*/ 61688 h 1885154"/>
              <a:gd name="connsiteX5" fmla="*/ 4328780 w 4349695"/>
              <a:gd name="connsiteY5" fmla="*/ 551749 h 1885154"/>
              <a:gd name="connsiteX6" fmla="*/ 4021314 w 4349695"/>
              <a:gd name="connsiteY6" fmla="*/ 1425763 h 1885154"/>
              <a:gd name="connsiteX7" fmla="*/ 941023 w 4349695"/>
              <a:gd name="connsiteY7" fmla="*/ 1544921 h 1885154"/>
              <a:gd name="connsiteX8" fmla="*/ 563548 w 4349695"/>
              <a:gd name="connsiteY8" fmla="*/ 1885154 h 1885154"/>
              <a:gd name="connsiteX9" fmla="*/ 558214 w 4349695"/>
              <a:gd name="connsiteY9" fmla="*/ 1544826 h 1885154"/>
              <a:gd name="connsiteX0" fmla="*/ 533956 w 4325437"/>
              <a:gd name="connsiteY0" fmla="*/ 1544826 h 1885154"/>
              <a:gd name="connsiteX1" fmla="*/ 117077 w 4325437"/>
              <a:gd name="connsiteY1" fmla="*/ 1249388 h 1885154"/>
              <a:gd name="connsiteX2" fmla="*/ 10965 w 4325437"/>
              <a:gd name="connsiteY2" fmla="*/ 513580 h 1885154"/>
              <a:gd name="connsiteX3" fmla="*/ 630118 w 4325437"/>
              <a:gd name="connsiteY3" fmla="*/ 56691 h 1885154"/>
              <a:gd name="connsiteX4" fmla="*/ 3819414 w 4325437"/>
              <a:gd name="connsiteY4" fmla="*/ 61688 h 1885154"/>
              <a:gd name="connsiteX5" fmla="*/ 4304522 w 4325437"/>
              <a:gd name="connsiteY5" fmla="*/ 551749 h 1885154"/>
              <a:gd name="connsiteX6" fmla="*/ 3997056 w 4325437"/>
              <a:gd name="connsiteY6" fmla="*/ 1425763 h 1885154"/>
              <a:gd name="connsiteX7" fmla="*/ 916765 w 4325437"/>
              <a:gd name="connsiteY7" fmla="*/ 1544921 h 1885154"/>
              <a:gd name="connsiteX8" fmla="*/ 539290 w 4325437"/>
              <a:gd name="connsiteY8" fmla="*/ 1885154 h 1885154"/>
              <a:gd name="connsiteX9" fmla="*/ 533956 w 4325437"/>
              <a:gd name="connsiteY9" fmla="*/ 1544826 h 1885154"/>
              <a:gd name="connsiteX0" fmla="*/ 541936 w 4333417"/>
              <a:gd name="connsiteY0" fmla="*/ 1542160 h 1882488"/>
              <a:gd name="connsiteX1" fmla="*/ 125057 w 4333417"/>
              <a:gd name="connsiteY1" fmla="*/ 1246722 h 1882488"/>
              <a:gd name="connsiteX2" fmla="*/ 7711 w 4333417"/>
              <a:gd name="connsiteY2" fmla="*/ 468144 h 1882488"/>
              <a:gd name="connsiteX3" fmla="*/ 638098 w 4333417"/>
              <a:gd name="connsiteY3" fmla="*/ 54025 h 1882488"/>
              <a:gd name="connsiteX4" fmla="*/ 3827394 w 4333417"/>
              <a:gd name="connsiteY4" fmla="*/ 59022 h 1882488"/>
              <a:gd name="connsiteX5" fmla="*/ 4312502 w 4333417"/>
              <a:gd name="connsiteY5" fmla="*/ 549083 h 1882488"/>
              <a:gd name="connsiteX6" fmla="*/ 4005036 w 4333417"/>
              <a:gd name="connsiteY6" fmla="*/ 1423097 h 1882488"/>
              <a:gd name="connsiteX7" fmla="*/ 924745 w 4333417"/>
              <a:gd name="connsiteY7" fmla="*/ 1542255 h 1882488"/>
              <a:gd name="connsiteX8" fmla="*/ 547270 w 4333417"/>
              <a:gd name="connsiteY8" fmla="*/ 1882488 h 1882488"/>
              <a:gd name="connsiteX9" fmla="*/ 541936 w 4333417"/>
              <a:gd name="connsiteY9" fmla="*/ 1542160 h 1882488"/>
              <a:gd name="connsiteX0" fmla="*/ 541936 w 4388134"/>
              <a:gd name="connsiteY0" fmla="*/ 1552672 h 1893000"/>
              <a:gd name="connsiteX1" fmla="*/ 125057 w 4388134"/>
              <a:gd name="connsiteY1" fmla="*/ 1257234 h 1893000"/>
              <a:gd name="connsiteX2" fmla="*/ 7711 w 4388134"/>
              <a:gd name="connsiteY2" fmla="*/ 478656 h 1893000"/>
              <a:gd name="connsiteX3" fmla="*/ 638098 w 4388134"/>
              <a:gd name="connsiteY3" fmla="*/ 64537 h 1893000"/>
              <a:gd name="connsiteX4" fmla="*/ 3827394 w 4388134"/>
              <a:gd name="connsiteY4" fmla="*/ 69534 h 1893000"/>
              <a:gd name="connsiteX5" fmla="*/ 4357440 w 4388134"/>
              <a:gd name="connsiteY5" fmla="*/ 719981 h 1893000"/>
              <a:gd name="connsiteX6" fmla="*/ 4005036 w 4388134"/>
              <a:gd name="connsiteY6" fmla="*/ 1433609 h 1893000"/>
              <a:gd name="connsiteX7" fmla="*/ 924745 w 4388134"/>
              <a:gd name="connsiteY7" fmla="*/ 1552767 h 1893000"/>
              <a:gd name="connsiteX8" fmla="*/ 547270 w 4388134"/>
              <a:gd name="connsiteY8" fmla="*/ 1893000 h 1893000"/>
              <a:gd name="connsiteX9" fmla="*/ 541936 w 4388134"/>
              <a:gd name="connsiteY9" fmla="*/ 1552672 h 1893000"/>
              <a:gd name="connsiteX0" fmla="*/ 541936 w 4371319"/>
              <a:gd name="connsiteY0" fmla="*/ 1552672 h 1893000"/>
              <a:gd name="connsiteX1" fmla="*/ 125057 w 4371319"/>
              <a:gd name="connsiteY1" fmla="*/ 1257234 h 1893000"/>
              <a:gd name="connsiteX2" fmla="*/ 7711 w 4371319"/>
              <a:gd name="connsiteY2" fmla="*/ 478656 h 1893000"/>
              <a:gd name="connsiteX3" fmla="*/ 638098 w 4371319"/>
              <a:gd name="connsiteY3" fmla="*/ 64537 h 1893000"/>
              <a:gd name="connsiteX4" fmla="*/ 3827394 w 4371319"/>
              <a:gd name="connsiteY4" fmla="*/ 69534 h 1893000"/>
              <a:gd name="connsiteX5" fmla="*/ 4357440 w 4371319"/>
              <a:gd name="connsiteY5" fmla="*/ 719981 h 1893000"/>
              <a:gd name="connsiteX6" fmla="*/ 4005036 w 4371319"/>
              <a:gd name="connsiteY6" fmla="*/ 1433609 h 1893000"/>
              <a:gd name="connsiteX7" fmla="*/ 924745 w 4371319"/>
              <a:gd name="connsiteY7" fmla="*/ 1552767 h 1893000"/>
              <a:gd name="connsiteX8" fmla="*/ 547270 w 4371319"/>
              <a:gd name="connsiteY8" fmla="*/ 1893000 h 1893000"/>
              <a:gd name="connsiteX9" fmla="*/ 541936 w 4371319"/>
              <a:gd name="connsiteY9" fmla="*/ 1552672 h 1893000"/>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5036 w 4371319"/>
              <a:gd name="connsiteY6" fmla="*/ 1433609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1319"/>
              <a:gd name="connsiteY0" fmla="*/ 1552672 h 1860922"/>
              <a:gd name="connsiteX1" fmla="*/ 125057 w 4371319"/>
              <a:gd name="connsiteY1" fmla="*/ 1257234 h 1860922"/>
              <a:gd name="connsiteX2" fmla="*/ 7711 w 4371319"/>
              <a:gd name="connsiteY2" fmla="*/ 478656 h 1860922"/>
              <a:gd name="connsiteX3" fmla="*/ 638098 w 4371319"/>
              <a:gd name="connsiteY3" fmla="*/ 64537 h 1860922"/>
              <a:gd name="connsiteX4" fmla="*/ 3827394 w 4371319"/>
              <a:gd name="connsiteY4" fmla="*/ 69534 h 1860922"/>
              <a:gd name="connsiteX5" fmla="*/ 4357440 w 4371319"/>
              <a:gd name="connsiteY5" fmla="*/ 719981 h 1860922"/>
              <a:gd name="connsiteX6" fmla="*/ 4003373 w 4371319"/>
              <a:gd name="connsiteY6" fmla="*/ 1412283 h 1860922"/>
              <a:gd name="connsiteX7" fmla="*/ 924745 w 4371319"/>
              <a:gd name="connsiteY7" fmla="*/ 1552767 h 1860922"/>
              <a:gd name="connsiteX8" fmla="*/ 513567 w 4371319"/>
              <a:gd name="connsiteY8" fmla="*/ 1860922 h 1860922"/>
              <a:gd name="connsiteX9" fmla="*/ 541936 w 4371319"/>
              <a:gd name="connsiteY9" fmla="*/ 1552672 h 1860922"/>
              <a:gd name="connsiteX0" fmla="*/ 541936 w 4372709"/>
              <a:gd name="connsiteY0" fmla="*/ 1574600 h 1882850"/>
              <a:gd name="connsiteX1" fmla="*/ 125057 w 4372709"/>
              <a:gd name="connsiteY1" fmla="*/ 1279162 h 1882850"/>
              <a:gd name="connsiteX2" fmla="*/ 7711 w 4372709"/>
              <a:gd name="connsiteY2" fmla="*/ 500584 h 1882850"/>
              <a:gd name="connsiteX3" fmla="*/ 638098 w 4372709"/>
              <a:gd name="connsiteY3" fmla="*/ 86465 h 1882850"/>
              <a:gd name="connsiteX4" fmla="*/ 3836101 w 4372709"/>
              <a:gd name="connsiteY4" fmla="*/ 58680 h 1882850"/>
              <a:gd name="connsiteX5" fmla="*/ 4357440 w 4372709"/>
              <a:gd name="connsiteY5" fmla="*/ 741909 h 1882850"/>
              <a:gd name="connsiteX6" fmla="*/ 4003373 w 4372709"/>
              <a:gd name="connsiteY6" fmla="*/ 1434211 h 1882850"/>
              <a:gd name="connsiteX7" fmla="*/ 924745 w 4372709"/>
              <a:gd name="connsiteY7" fmla="*/ 1574695 h 1882850"/>
              <a:gd name="connsiteX8" fmla="*/ 513567 w 4372709"/>
              <a:gd name="connsiteY8" fmla="*/ 1882850 h 1882850"/>
              <a:gd name="connsiteX9" fmla="*/ 541936 w 4372709"/>
              <a:gd name="connsiteY9" fmla="*/ 1574600 h 1882850"/>
              <a:gd name="connsiteX0" fmla="*/ 596079 w 4426852"/>
              <a:gd name="connsiteY0" fmla="*/ 1574294 h 1882544"/>
              <a:gd name="connsiteX1" fmla="*/ 179200 w 4426852"/>
              <a:gd name="connsiteY1" fmla="*/ 1278856 h 1882544"/>
              <a:gd name="connsiteX2" fmla="*/ 5005 w 4426852"/>
              <a:gd name="connsiteY2" fmla="*/ 493573 h 1882544"/>
              <a:gd name="connsiteX3" fmla="*/ 692241 w 4426852"/>
              <a:gd name="connsiteY3" fmla="*/ 86159 h 1882544"/>
              <a:gd name="connsiteX4" fmla="*/ 3890244 w 4426852"/>
              <a:gd name="connsiteY4" fmla="*/ 58374 h 1882544"/>
              <a:gd name="connsiteX5" fmla="*/ 4411583 w 4426852"/>
              <a:gd name="connsiteY5" fmla="*/ 741603 h 1882544"/>
              <a:gd name="connsiteX6" fmla="*/ 4057516 w 4426852"/>
              <a:gd name="connsiteY6" fmla="*/ 1433905 h 1882544"/>
              <a:gd name="connsiteX7" fmla="*/ 978888 w 4426852"/>
              <a:gd name="connsiteY7" fmla="*/ 1574389 h 1882544"/>
              <a:gd name="connsiteX8" fmla="*/ 567710 w 4426852"/>
              <a:gd name="connsiteY8" fmla="*/ 1882544 h 1882544"/>
              <a:gd name="connsiteX9" fmla="*/ 596079 w 4426852"/>
              <a:gd name="connsiteY9" fmla="*/ 1574294 h 1882544"/>
              <a:gd name="connsiteX0" fmla="*/ 614119 w 4445340"/>
              <a:gd name="connsiteY0" fmla="*/ 1619631 h 1927881"/>
              <a:gd name="connsiteX1" fmla="*/ 197240 w 4445340"/>
              <a:gd name="connsiteY1" fmla="*/ 1324193 h 1927881"/>
              <a:gd name="connsiteX2" fmla="*/ 23045 w 4445340"/>
              <a:gd name="connsiteY2" fmla="*/ 538910 h 1927881"/>
              <a:gd name="connsiteX3" fmla="*/ 692421 w 4445340"/>
              <a:gd name="connsiteY3" fmla="*/ 46983 h 1927881"/>
              <a:gd name="connsiteX4" fmla="*/ 3908284 w 4445340"/>
              <a:gd name="connsiteY4" fmla="*/ 103711 h 1927881"/>
              <a:gd name="connsiteX5" fmla="*/ 4429623 w 4445340"/>
              <a:gd name="connsiteY5" fmla="*/ 786940 h 1927881"/>
              <a:gd name="connsiteX6" fmla="*/ 4075556 w 4445340"/>
              <a:gd name="connsiteY6" fmla="*/ 1479242 h 1927881"/>
              <a:gd name="connsiteX7" fmla="*/ 996928 w 4445340"/>
              <a:gd name="connsiteY7" fmla="*/ 1619726 h 1927881"/>
              <a:gd name="connsiteX8" fmla="*/ 585750 w 4445340"/>
              <a:gd name="connsiteY8" fmla="*/ 1927881 h 1927881"/>
              <a:gd name="connsiteX9" fmla="*/ 614119 w 4445340"/>
              <a:gd name="connsiteY9" fmla="*/ 1619631 h 1927881"/>
              <a:gd name="connsiteX0" fmla="*/ 595113 w 4426334"/>
              <a:gd name="connsiteY0" fmla="*/ 1619631 h 1927881"/>
              <a:gd name="connsiteX1" fmla="*/ 178234 w 4426334"/>
              <a:gd name="connsiteY1" fmla="*/ 1324193 h 1927881"/>
              <a:gd name="connsiteX2" fmla="*/ 4039 w 4426334"/>
              <a:gd name="connsiteY2" fmla="*/ 538910 h 1927881"/>
              <a:gd name="connsiteX3" fmla="*/ 673415 w 4426334"/>
              <a:gd name="connsiteY3" fmla="*/ 46983 h 1927881"/>
              <a:gd name="connsiteX4" fmla="*/ 3889278 w 4426334"/>
              <a:gd name="connsiteY4" fmla="*/ 103711 h 1927881"/>
              <a:gd name="connsiteX5" fmla="*/ 4410617 w 4426334"/>
              <a:gd name="connsiteY5" fmla="*/ 786940 h 1927881"/>
              <a:gd name="connsiteX6" fmla="*/ 4056550 w 4426334"/>
              <a:gd name="connsiteY6" fmla="*/ 1479242 h 1927881"/>
              <a:gd name="connsiteX7" fmla="*/ 977922 w 4426334"/>
              <a:gd name="connsiteY7" fmla="*/ 1619726 h 1927881"/>
              <a:gd name="connsiteX8" fmla="*/ 566744 w 4426334"/>
              <a:gd name="connsiteY8" fmla="*/ 1927881 h 1927881"/>
              <a:gd name="connsiteX9" fmla="*/ 595113 w 4426334"/>
              <a:gd name="connsiteY9" fmla="*/ 1619631 h 1927881"/>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1053"/>
              <a:gd name="connsiteY0" fmla="*/ 1613526 h 1921776"/>
              <a:gd name="connsiteX1" fmla="*/ 162953 w 4411053"/>
              <a:gd name="connsiteY1" fmla="*/ 1318088 h 1921776"/>
              <a:gd name="connsiteX2" fmla="*/ 4508 w 4411053"/>
              <a:gd name="connsiteY2" fmla="*/ 445916 h 1921776"/>
              <a:gd name="connsiteX3" fmla="*/ 658134 w 4411053"/>
              <a:gd name="connsiteY3" fmla="*/ 40878 h 1921776"/>
              <a:gd name="connsiteX4" fmla="*/ 3873997 w 4411053"/>
              <a:gd name="connsiteY4" fmla="*/ 97606 h 1921776"/>
              <a:gd name="connsiteX5" fmla="*/ 4395336 w 4411053"/>
              <a:gd name="connsiteY5" fmla="*/ 780835 h 1921776"/>
              <a:gd name="connsiteX6" fmla="*/ 4041269 w 4411053"/>
              <a:gd name="connsiteY6" fmla="*/ 1473137 h 1921776"/>
              <a:gd name="connsiteX7" fmla="*/ 962641 w 4411053"/>
              <a:gd name="connsiteY7" fmla="*/ 1613621 h 1921776"/>
              <a:gd name="connsiteX8" fmla="*/ 551463 w 4411053"/>
              <a:gd name="connsiteY8" fmla="*/ 1921776 h 1921776"/>
              <a:gd name="connsiteX9" fmla="*/ 579832 w 4411053"/>
              <a:gd name="connsiteY9" fmla="*/ 1613526 h 1921776"/>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29405 h 1937655"/>
              <a:gd name="connsiteX1" fmla="*/ 162953 w 4410649"/>
              <a:gd name="connsiteY1" fmla="*/ 1333967 h 1937655"/>
              <a:gd name="connsiteX2" fmla="*/ 4508 w 4410649"/>
              <a:gd name="connsiteY2" fmla="*/ 461795 h 1937655"/>
              <a:gd name="connsiteX3" fmla="*/ 658134 w 4410649"/>
              <a:gd name="connsiteY3" fmla="*/ 56757 h 1937655"/>
              <a:gd name="connsiteX4" fmla="*/ 3871596 w 4410649"/>
              <a:gd name="connsiteY4" fmla="*/ 83126 h 1937655"/>
              <a:gd name="connsiteX5" fmla="*/ 4395336 w 4410649"/>
              <a:gd name="connsiteY5" fmla="*/ 796714 h 1937655"/>
              <a:gd name="connsiteX6" fmla="*/ 4041269 w 4410649"/>
              <a:gd name="connsiteY6" fmla="*/ 1489016 h 1937655"/>
              <a:gd name="connsiteX7" fmla="*/ 962641 w 4410649"/>
              <a:gd name="connsiteY7" fmla="*/ 1629500 h 1937655"/>
              <a:gd name="connsiteX8" fmla="*/ 551463 w 4410649"/>
              <a:gd name="connsiteY8" fmla="*/ 1937655 h 1937655"/>
              <a:gd name="connsiteX9" fmla="*/ 579832 w 4410649"/>
              <a:gd name="connsiteY9" fmla="*/ 1629405 h 1937655"/>
              <a:gd name="connsiteX0" fmla="*/ 579832 w 4410649"/>
              <a:gd name="connsiteY0" fmla="*/ 1638498 h 1946748"/>
              <a:gd name="connsiteX1" fmla="*/ 162953 w 4410649"/>
              <a:gd name="connsiteY1" fmla="*/ 1343060 h 1946748"/>
              <a:gd name="connsiteX2" fmla="*/ 4508 w 4410649"/>
              <a:gd name="connsiteY2" fmla="*/ 470888 h 1946748"/>
              <a:gd name="connsiteX3" fmla="*/ 658134 w 4410649"/>
              <a:gd name="connsiteY3" fmla="*/ 65850 h 1946748"/>
              <a:gd name="connsiteX4" fmla="*/ 3871596 w 4410649"/>
              <a:gd name="connsiteY4" fmla="*/ 92219 h 1946748"/>
              <a:gd name="connsiteX5" fmla="*/ 4395336 w 4410649"/>
              <a:gd name="connsiteY5" fmla="*/ 805807 h 1946748"/>
              <a:gd name="connsiteX6" fmla="*/ 4041269 w 4410649"/>
              <a:gd name="connsiteY6" fmla="*/ 1498109 h 1946748"/>
              <a:gd name="connsiteX7" fmla="*/ 962641 w 4410649"/>
              <a:gd name="connsiteY7" fmla="*/ 1638593 h 1946748"/>
              <a:gd name="connsiteX8" fmla="*/ 551463 w 4410649"/>
              <a:gd name="connsiteY8" fmla="*/ 1946748 h 1946748"/>
              <a:gd name="connsiteX9" fmla="*/ 579832 w 4410649"/>
              <a:gd name="connsiteY9" fmla="*/ 1638498 h 194674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72588"/>
              <a:gd name="connsiteX1" fmla="*/ 162953 w 4410649"/>
              <a:gd name="connsiteY1" fmla="*/ 1343060 h 1972588"/>
              <a:gd name="connsiteX2" fmla="*/ 4508 w 4410649"/>
              <a:gd name="connsiteY2" fmla="*/ 470888 h 1972588"/>
              <a:gd name="connsiteX3" fmla="*/ 658134 w 4410649"/>
              <a:gd name="connsiteY3" fmla="*/ 65850 h 1972588"/>
              <a:gd name="connsiteX4" fmla="*/ 3871596 w 4410649"/>
              <a:gd name="connsiteY4" fmla="*/ 92219 h 1972588"/>
              <a:gd name="connsiteX5" fmla="*/ 4395336 w 4410649"/>
              <a:gd name="connsiteY5" fmla="*/ 805807 h 1972588"/>
              <a:gd name="connsiteX6" fmla="*/ 4041269 w 4410649"/>
              <a:gd name="connsiteY6" fmla="*/ 1498109 h 1972588"/>
              <a:gd name="connsiteX7" fmla="*/ 962641 w 4410649"/>
              <a:gd name="connsiteY7" fmla="*/ 1638593 h 1972588"/>
              <a:gd name="connsiteX8" fmla="*/ 773590 w 4410649"/>
              <a:gd name="connsiteY8" fmla="*/ 1972588 h 1972588"/>
              <a:gd name="connsiteX9" fmla="*/ 579832 w 4410649"/>
              <a:gd name="connsiteY9" fmla="*/ 1638498 h 1972588"/>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10649"/>
              <a:gd name="connsiteY0" fmla="*/ 1638498 h 1966993"/>
              <a:gd name="connsiteX1" fmla="*/ 162953 w 4410649"/>
              <a:gd name="connsiteY1" fmla="*/ 1343060 h 1966993"/>
              <a:gd name="connsiteX2" fmla="*/ 4508 w 4410649"/>
              <a:gd name="connsiteY2" fmla="*/ 470888 h 1966993"/>
              <a:gd name="connsiteX3" fmla="*/ 658134 w 4410649"/>
              <a:gd name="connsiteY3" fmla="*/ 65850 h 1966993"/>
              <a:gd name="connsiteX4" fmla="*/ 3871596 w 4410649"/>
              <a:gd name="connsiteY4" fmla="*/ 92219 h 1966993"/>
              <a:gd name="connsiteX5" fmla="*/ 4395336 w 4410649"/>
              <a:gd name="connsiteY5" fmla="*/ 805807 h 1966993"/>
              <a:gd name="connsiteX6" fmla="*/ 4041269 w 4410649"/>
              <a:gd name="connsiteY6" fmla="*/ 1498109 h 1966993"/>
              <a:gd name="connsiteX7" fmla="*/ 962641 w 4410649"/>
              <a:gd name="connsiteY7" fmla="*/ 1638593 h 1966993"/>
              <a:gd name="connsiteX8" fmla="*/ 853844 w 4410649"/>
              <a:gd name="connsiteY8" fmla="*/ 1966993 h 1966993"/>
              <a:gd name="connsiteX9" fmla="*/ 579832 w 4410649"/>
              <a:gd name="connsiteY9" fmla="*/ 1638498 h 1966993"/>
              <a:gd name="connsiteX0" fmla="*/ 579832 w 4428152"/>
              <a:gd name="connsiteY0" fmla="*/ 1638498 h 1966993"/>
              <a:gd name="connsiteX1" fmla="*/ 162953 w 4428152"/>
              <a:gd name="connsiteY1" fmla="*/ 1343060 h 1966993"/>
              <a:gd name="connsiteX2" fmla="*/ 4508 w 4428152"/>
              <a:gd name="connsiteY2" fmla="*/ 470888 h 1966993"/>
              <a:gd name="connsiteX3" fmla="*/ 658134 w 4428152"/>
              <a:gd name="connsiteY3" fmla="*/ 65850 h 1966993"/>
              <a:gd name="connsiteX4" fmla="*/ 3871596 w 4428152"/>
              <a:gd name="connsiteY4" fmla="*/ 92219 h 1966993"/>
              <a:gd name="connsiteX5" fmla="*/ 4395336 w 4428152"/>
              <a:gd name="connsiteY5" fmla="*/ 805807 h 1966993"/>
              <a:gd name="connsiteX6" fmla="*/ 4041269 w 4428152"/>
              <a:gd name="connsiteY6" fmla="*/ 1498109 h 1966993"/>
              <a:gd name="connsiteX7" fmla="*/ 911570 w 4428152"/>
              <a:gd name="connsiteY7" fmla="*/ 1642154 h 1966993"/>
              <a:gd name="connsiteX8" fmla="*/ 853844 w 4428152"/>
              <a:gd name="connsiteY8" fmla="*/ 1966993 h 1966993"/>
              <a:gd name="connsiteX9" fmla="*/ 579832 w 4428152"/>
              <a:gd name="connsiteY9" fmla="*/ 1638498 h 1966993"/>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28152"/>
              <a:gd name="connsiteY0" fmla="*/ 1638498 h 1962415"/>
              <a:gd name="connsiteX1" fmla="*/ 162953 w 4428152"/>
              <a:gd name="connsiteY1" fmla="*/ 1343060 h 1962415"/>
              <a:gd name="connsiteX2" fmla="*/ 4508 w 4428152"/>
              <a:gd name="connsiteY2" fmla="*/ 470888 h 1962415"/>
              <a:gd name="connsiteX3" fmla="*/ 658134 w 4428152"/>
              <a:gd name="connsiteY3" fmla="*/ 65850 h 1962415"/>
              <a:gd name="connsiteX4" fmla="*/ 3871596 w 4428152"/>
              <a:gd name="connsiteY4" fmla="*/ 92219 h 1962415"/>
              <a:gd name="connsiteX5" fmla="*/ 4395336 w 4428152"/>
              <a:gd name="connsiteY5" fmla="*/ 805807 h 1962415"/>
              <a:gd name="connsiteX6" fmla="*/ 4041269 w 4428152"/>
              <a:gd name="connsiteY6" fmla="*/ 1498109 h 1962415"/>
              <a:gd name="connsiteX7" fmla="*/ 911570 w 4428152"/>
              <a:gd name="connsiteY7" fmla="*/ 1642154 h 1962415"/>
              <a:gd name="connsiteX8" fmla="*/ 919506 w 4428152"/>
              <a:gd name="connsiteY8" fmla="*/ 1962415 h 1962415"/>
              <a:gd name="connsiteX9" fmla="*/ 579832 w 4428152"/>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10649"/>
              <a:gd name="connsiteY0" fmla="*/ 1638498 h 1962415"/>
              <a:gd name="connsiteX1" fmla="*/ 162953 w 4410649"/>
              <a:gd name="connsiteY1" fmla="*/ 1343060 h 1962415"/>
              <a:gd name="connsiteX2" fmla="*/ 4508 w 4410649"/>
              <a:gd name="connsiteY2" fmla="*/ 470888 h 1962415"/>
              <a:gd name="connsiteX3" fmla="*/ 658134 w 4410649"/>
              <a:gd name="connsiteY3" fmla="*/ 65850 h 1962415"/>
              <a:gd name="connsiteX4" fmla="*/ 3871596 w 4410649"/>
              <a:gd name="connsiteY4" fmla="*/ 92219 h 1962415"/>
              <a:gd name="connsiteX5" fmla="*/ 4395336 w 4410649"/>
              <a:gd name="connsiteY5" fmla="*/ 805807 h 1962415"/>
              <a:gd name="connsiteX6" fmla="*/ 4041269 w 4410649"/>
              <a:gd name="connsiteY6" fmla="*/ 1498109 h 1962415"/>
              <a:gd name="connsiteX7" fmla="*/ 911570 w 4410649"/>
              <a:gd name="connsiteY7" fmla="*/ 1642154 h 1962415"/>
              <a:gd name="connsiteX8" fmla="*/ 919506 w 4410649"/>
              <a:gd name="connsiteY8" fmla="*/ 1962415 h 1962415"/>
              <a:gd name="connsiteX9" fmla="*/ 579832 w 4410649"/>
              <a:gd name="connsiteY9" fmla="*/ 1638498 h 1962415"/>
              <a:gd name="connsiteX0" fmla="*/ 579832 w 4403897"/>
              <a:gd name="connsiteY0" fmla="*/ 1638498 h 1962415"/>
              <a:gd name="connsiteX1" fmla="*/ 162953 w 4403897"/>
              <a:gd name="connsiteY1" fmla="*/ 1343060 h 1962415"/>
              <a:gd name="connsiteX2" fmla="*/ 4508 w 4403897"/>
              <a:gd name="connsiteY2" fmla="*/ 470888 h 1962415"/>
              <a:gd name="connsiteX3" fmla="*/ 658134 w 4403897"/>
              <a:gd name="connsiteY3" fmla="*/ 65850 h 1962415"/>
              <a:gd name="connsiteX4" fmla="*/ 3871596 w 4403897"/>
              <a:gd name="connsiteY4" fmla="*/ 92219 h 1962415"/>
              <a:gd name="connsiteX5" fmla="*/ 4395336 w 4403897"/>
              <a:gd name="connsiteY5" fmla="*/ 805807 h 1962415"/>
              <a:gd name="connsiteX6" fmla="*/ 4041269 w 4403897"/>
              <a:gd name="connsiteY6" fmla="*/ 1498109 h 1962415"/>
              <a:gd name="connsiteX7" fmla="*/ 911570 w 4403897"/>
              <a:gd name="connsiteY7" fmla="*/ 1642154 h 1962415"/>
              <a:gd name="connsiteX8" fmla="*/ 919506 w 4403897"/>
              <a:gd name="connsiteY8" fmla="*/ 1962415 h 1962415"/>
              <a:gd name="connsiteX9" fmla="*/ 579832 w 4403897"/>
              <a:gd name="connsiteY9" fmla="*/ 1638498 h 1962415"/>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4041269 w 4403170"/>
              <a:gd name="connsiteY6" fmla="*/ 1529947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7252 w 4403170"/>
              <a:gd name="connsiteY6" fmla="*/ 1555855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4291 w 4403170"/>
              <a:gd name="connsiteY6" fmla="*/ 1611163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79832 w 4403170"/>
              <a:gd name="connsiteY0" fmla="*/ 1670336 h 1994253"/>
              <a:gd name="connsiteX1" fmla="*/ 162953 w 4403170"/>
              <a:gd name="connsiteY1" fmla="*/ 1374898 h 1994253"/>
              <a:gd name="connsiteX2" fmla="*/ 4508 w 4403170"/>
              <a:gd name="connsiteY2" fmla="*/ 502726 h 1994253"/>
              <a:gd name="connsiteX3" fmla="*/ 658134 w 4403170"/>
              <a:gd name="connsiteY3" fmla="*/ 97688 h 1994253"/>
              <a:gd name="connsiteX4" fmla="*/ 3866720 w 4403170"/>
              <a:gd name="connsiteY4" fmla="*/ 62409 h 1994253"/>
              <a:gd name="connsiteX5" fmla="*/ 4395336 w 4403170"/>
              <a:gd name="connsiteY5" fmla="*/ 837645 h 1994253"/>
              <a:gd name="connsiteX6" fmla="*/ 3860788 w 4403170"/>
              <a:gd name="connsiteY6" fmla="*/ 1659621 h 1994253"/>
              <a:gd name="connsiteX7" fmla="*/ 911570 w 4403170"/>
              <a:gd name="connsiteY7" fmla="*/ 1673992 h 1994253"/>
              <a:gd name="connsiteX8" fmla="*/ 919506 w 4403170"/>
              <a:gd name="connsiteY8" fmla="*/ 1994253 h 1994253"/>
              <a:gd name="connsiteX9" fmla="*/ 579832 w 4403170"/>
              <a:gd name="connsiteY9" fmla="*/ 1670336 h 1994253"/>
              <a:gd name="connsiteX0" fmla="*/ 534162 w 4402901"/>
              <a:gd name="connsiteY0" fmla="*/ 1652839 h 1994253"/>
              <a:gd name="connsiteX1" fmla="*/ 162684 w 4402901"/>
              <a:gd name="connsiteY1" fmla="*/ 1374898 h 1994253"/>
              <a:gd name="connsiteX2" fmla="*/ 4239 w 4402901"/>
              <a:gd name="connsiteY2" fmla="*/ 502726 h 1994253"/>
              <a:gd name="connsiteX3" fmla="*/ 657865 w 4402901"/>
              <a:gd name="connsiteY3" fmla="*/ 97688 h 1994253"/>
              <a:gd name="connsiteX4" fmla="*/ 3866451 w 4402901"/>
              <a:gd name="connsiteY4" fmla="*/ 62409 h 1994253"/>
              <a:gd name="connsiteX5" fmla="*/ 4395067 w 4402901"/>
              <a:gd name="connsiteY5" fmla="*/ 837645 h 1994253"/>
              <a:gd name="connsiteX6" fmla="*/ 3860519 w 4402901"/>
              <a:gd name="connsiteY6" fmla="*/ 1659621 h 1994253"/>
              <a:gd name="connsiteX7" fmla="*/ 911301 w 4402901"/>
              <a:gd name="connsiteY7" fmla="*/ 1673992 h 1994253"/>
              <a:gd name="connsiteX8" fmla="*/ 919237 w 4402901"/>
              <a:gd name="connsiteY8" fmla="*/ 1994253 h 1994253"/>
              <a:gd name="connsiteX9" fmla="*/ 534162 w 4402901"/>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2839 h 1994253"/>
              <a:gd name="connsiteX1" fmla="*/ 167956 w 4425474"/>
              <a:gd name="connsiteY1" fmla="*/ 1341666 h 1994253"/>
              <a:gd name="connsiteX2" fmla="*/ 26812 w 4425474"/>
              <a:gd name="connsiteY2" fmla="*/ 502726 h 1994253"/>
              <a:gd name="connsiteX3" fmla="*/ 680438 w 4425474"/>
              <a:gd name="connsiteY3" fmla="*/ 97688 h 1994253"/>
              <a:gd name="connsiteX4" fmla="*/ 3889024 w 4425474"/>
              <a:gd name="connsiteY4" fmla="*/ 62409 h 1994253"/>
              <a:gd name="connsiteX5" fmla="*/ 4417640 w 4425474"/>
              <a:gd name="connsiteY5" fmla="*/ 837645 h 1994253"/>
              <a:gd name="connsiteX6" fmla="*/ 3883092 w 4425474"/>
              <a:gd name="connsiteY6" fmla="*/ 1659621 h 1994253"/>
              <a:gd name="connsiteX7" fmla="*/ 933874 w 4425474"/>
              <a:gd name="connsiteY7" fmla="*/ 1673992 h 1994253"/>
              <a:gd name="connsiteX8" fmla="*/ 941810 w 4425474"/>
              <a:gd name="connsiteY8" fmla="*/ 1994253 h 1994253"/>
              <a:gd name="connsiteX9" fmla="*/ 556735 w 4425474"/>
              <a:gd name="connsiteY9" fmla="*/ 1652839 h 1994253"/>
              <a:gd name="connsiteX0" fmla="*/ 556735 w 4425474"/>
              <a:gd name="connsiteY0" fmla="*/ 1654095 h 1995509"/>
              <a:gd name="connsiteX1" fmla="*/ 167956 w 4425474"/>
              <a:gd name="connsiteY1" fmla="*/ 1342922 h 1995509"/>
              <a:gd name="connsiteX2" fmla="*/ 26812 w 4425474"/>
              <a:gd name="connsiteY2" fmla="*/ 503982 h 1995509"/>
              <a:gd name="connsiteX3" fmla="*/ 680438 w 4425474"/>
              <a:gd name="connsiteY3" fmla="*/ 98944 h 1995509"/>
              <a:gd name="connsiteX4" fmla="*/ 3889024 w 4425474"/>
              <a:gd name="connsiteY4" fmla="*/ 63665 h 1995509"/>
              <a:gd name="connsiteX5" fmla="*/ 4417640 w 4425474"/>
              <a:gd name="connsiteY5" fmla="*/ 838901 h 1995509"/>
              <a:gd name="connsiteX6" fmla="*/ 3883092 w 4425474"/>
              <a:gd name="connsiteY6" fmla="*/ 1660877 h 1995509"/>
              <a:gd name="connsiteX7" fmla="*/ 933874 w 4425474"/>
              <a:gd name="connsiteY7" fmla="*/ 1675248 h 1995509"/>
              <a:gd name="connsiteX8" fmla="*/ 941810 w 4425474"/>
              <a:gd name="connsiteY8" fmla="*/ 1995509 h 1995509"/>
              <a:gd name="connsiteX9" fmla="*/ 556735 w 4425474"/>
              <a:gd name="connsiteY9" fmla="*/ 1654095 h 1995509"/>
              <a:gd name="connsiteX0" fmla="*/ 556735 w 4425474"/>
              <a:gd name="connsiteY0" fmla="*/ 1655129 h 1996543"/>
              <a:gd name="connsiteX1" fmla="*/ 167956 w 4425474"/>
              <a:gd name="connsiteY1" fmla="*/ 1343956 h 1996543"/>
              <a:gd name="connsiteX2" fmla="*/ 26812 w 4425474"/>
              <a:gd name="connsiteY2" fmla="*/ 505016 h 1996543"/>
              <a:gd name="connsiteX3" fmla="*/ 680438 w 4425474"/>
              <a:gd name="connsiteY3" fmla="*/ 99978 h 1996543"/>
              <a:gd name="connsiteX4" fmla="*/ 3889024 w 4425474"/>
              <a:gd name="connsiteY4" fmla="*/ 64699 h 1996543"/>
              <a:gd name="connsiteX5" fmla="*/ 4417640 w 4425474"/>
              <a:gd name="connsiteY5" fmla="*/ 839935 h 1996543"/>
              <a:gd name="connsiteX6" fmla="*/ 3883092 w 4425474"/>
              <a:gd name="connsiteY6" fmla="*/ 1661911 h 1996543"/>
              <a:gd name="connsiteX7" fmla="*/ 933874 w 4425474"/>
              <a:gd name="connsiteY7" fmla="*/ 1676282 h 1996543"/>
              <a:gd name="connsiteX8" fmla="*/ 941810 w 4425474"/>
              <a:gd name="connsiteY8" fmla="*/ 1996543 h 1996543"/>
              <a:gd name="connsiteX9" fmla="*/ 556735 w 4425474"/>
              <a:gd name="connsiteY9" fmla="*/ 1655129 h 1996543"/>
              <a:gd name="connsiteX0" fmla="*/ 550979 w 4421752"/>
              <a:gd name="connsiteY0" fmla="*/ 1650230 h 1991644"/>
              <a:gd name="connsiteX1" fmla="*/ 162200 w 4421752"/>
              <a:gd name="connsiteY1" fmla="*/ 1339057 h 1991644"/>
              <a:gd name="connsiteX2" fmla="*/ 21056 w 4421752"/>
              <a:gd name="connsiteY2" fmla="*/ 500117 h 1991644"/>
              <a:gd name="connsiteX3" fmla="*/ 587675 w 4421752"/>
              <a:gd name="connsiteY3" fmla="*/ 108032 h 1991644"/>
              <a:gd name="connsiteX4" fmla="*/ 3883268 w 4421752"/>
              <a:gd name="connsiteY4" fmla="*/ 59800 h 1991644"/>
              <a:gd name="connsiteX5" fmla="*/ 4411884 w 4421752"/>
              <a:gd name="connsiteY5" fmla="*/ 835036 h 1991644"/>
              <a:gd name="connsiteX6" fmla="*/ 3877336 w 4421752"/>
              <a:gd name="connsiteY6" fmla="*/ 1657012 h 1991644"/>
              <a:gd name="connsiteX7" fmla="*/ 928118 w 4421752"/>
              <a:gd name="connsiteY7" fmla="*/ 1671383 h 1991644"/>
              <a:gd name="connsiteX8" fmla="*/ 936054 w 4421752"/>
              <a:gd name="connsiteY8" fmla="*/ 1991644 h 1991644"/>
              <a:gd name="connsiteX9" fmla="*/ 550979 w 4421752"/>
              <a:gd name="connsiteY9" fmla="*/ 1650230 h 1991644"/>
              <a:gd name="connsiteX0" fmla="*/ 550979 w 4423181"/>
              <a:gd name="connsiteY0" fmla="*/ 1701894 h 2043308"/>
              <a:gd name="connsiteX1" fmla="*/ 162200 w 4423181"/>
              <a:gd name="connsiteY1" fmla="*/ 1390721 h 2043308"/>
              <a:gd name="connsiteX2" fmla="*/ 21056 w 4423181"/>
              <a:gd name="connsiteY2" fmla="*/ 551781 h 2043308"/>
              <a:gd name="connsiteX3" fmla="*/ 587675 w 4423181"/>
              <a:gd name="connsiteY3" fmla="*/ 159696 h 2043308"/>
              <a:gd name="connsiteX4" fmla="*/ 3883268 w 4423181"/>
              <a:gd name="connsiteY4" fmla="*/ 111464 h 2043308"/>
              <a:gd name="connsiteX5" fmla="*/ 4411884 w 4423181"/>
              <a:gd name="connsiteY5" fmla="*/ 886700 h 2043308"/>
              <a:gd name="connsiteX6" fmla="*/ 3877336 w 4423181"/>
              <a:gd name="connsiteY6" fmla="*/ 1708676 h 2043308"/>
              <a:gd name="connsiteX7" fmla="*/ 928118 w 4423181"/>
              <a:gd name="connsiteY7" fmla="*/ 1723047 h 2043308"/>
              <a:gd name="connsiteX8" fmla="*/ 936054 w 4423181"/>
              <a:gd name="connsiteY8" fmla="*/ 2043308 h 2043308"/>
              <a:gd name="connsiteX9" fmla="*/ 550979 w 4423181"/>
              <a:gd name="connsiteY9" fmla="*/ 1701894 h 2043308"/>
              <a:gd name="connsiteX0" fmla="*/ 550979 w 4416703"/>
              <a:gd name="connsiteY0" fmla="*/ 1724338 h 2065752"/>
              <a:gd name="connsiteX1" fmla="*/ 162200 w 4416703"/>
              <a:gd name="connsiteY1" fmla="*/ 1413165 h 2065752"/>
              <a:gd name="connsiteX2" fmla="*/ 21056 w 4416703"/>
              <a:gd name="connsiteY2" fmla="*/ 574225 h 2065752"/>
              <a:gd name="connsiteX3" fmla="*/ 587675 w 4416703"/>
              <a:gd name="connsiteY3" fmla="*/ 182140 h 2065752"/>
              <a:gd name="connsiteX4" fmla="*/ 3836784 w 4416703"/>
              <a:gd name="connsiteY4" fmla="*/ 102710 h 2065752"/>
              <a:gd name="connsiteX5" fmla="*/ 4411884 w 4416703"/>
              <a:gd name="connsiteY5" fmla="*/ 909144 h 2065752"/>
              <a:gd name="connsiteX6" fmla="*/ 3877336 w 4416703"/>
              <a:gd name="connsiteY6" fmla="*/ 1731120 h 2065752"/>
              <a:gd name="connsiteX7" fmla="*/ 928118 w 4416703"/>
              <a:gd name="connsiteY7" fmla="*/ 1745491 h 2065752"/>
              <a:gd name="connsiteX8" fmla="*/ 936054 w 4416703"/>
              <a:gd name="connsiteY8" fmla="*/ 2065752 h 2065752"/>
              <a:gd name="connsiteX9" fmla="*/ 550979 w 4416703"/>
              <a:gd name="connsiteY9" fmla="*/ 1724338 h 2065752"/>
              <a:gd name="connsiteX0" fmla="*/ 560106 w 4423497"/>
              <a:gd name="connsiteY0" fmla="*/ 1682522 h 2023936"/>
              <a:gd name="connsiteX1" fmla="*/ 171327 w 4423497"/>
              <a:gd name="connsiteY1" fmla="*/ 1371349 h 2023936"/>
              <a:gd name="connsiteX2" fmla="*/ 30183 w 4423497"/>
              <a:gd name="connsiteY2" fmla="*/ 532409 h 2023936"/>
              <a:gd name="connsiteX3" fmla="*/ 733796 w 4423497"/>
              <a:gd name="connsiteY3" fmla="*/ 110109 h 2023936"/>
              <a:gd name="connsiteX4" fmla="*/ 3845911 w 4423497"/>
              <a:gd name="connsiteY4" fmla="*/ 60894 h 2023936"/>
              <a:gd name="connsiteX5" fmla="*/ 4421011 w 4423497"/>
              <a:gd name="connsiteY5" fmla="*/ 867328 h 2023936"/>
              <a:gd name="connsiteX6" fmla="*/ 3886463 w 4423497"/>
              <a:gd name="connsiteY6" fmla="*/ 1689304 h 2023936"/>
              <a:gd name="connsiteX7" fmla="*/ 937245 w 4423497"/>
              <a:gd name="connsiteY7" fmla="*/ 1703675 h 2023936"/>
              <a:gd name="connsiteX8" fmla="*/ 945181 w 4423497"/>
              <a:gd name="connsiteY8" fmla="*/ 2023936 h 2023936"/>
              <a:gd name="connsiteX9" fmla="*/ 560106 w 4423497"/>
              <a:gd name="connsiteY9" fmla="*/ 1682522 h 2023936"/>
              <a:gd name="connsiteX0" fmla="*/ 563605 w 4426572"/>
              <a:gd name="connsiteY0" fmla="*/ 1726456 h 2067870"/>
              <a:gd name="connsiteX1" fmla="*/ 174826 w 4426572"/>
              <a:gd name="connsiteY1" fmla="*/ 1415283 h 2067870"/>
              <a:gd name="connsiteX2" fmla="*/ 33682 w 4426572"/>
              <a:gd name="connsiteY2" fmla="*/ 576343 h 2067870"/>
              <a:gd name="connsiteX3" fmla="*/ 788618 w 4426572"/>
              <a:gd name="connsiteY3" fmla="*/ 60926 h 2067870"/>
              <a:gd name="connsiteX4" fmla="*/ 3849410 w 4426572"/>
              <a:gd name="connsiteY4" fmla="*/ 104828 h 2067870"/>
              <a:gd name="connsiteX5" fmla="*/ 4424510 w 4426572"/>
              <a:gd name="connsiteY5" fmla="*/ 911262 h 2067870"/>
              <a:gd name="connsiteX6" fmla="*/ 3889962 w 4426572"/>
              <a:gd name="connsiteY6" fmla="*/ 1733238 h 2067870"/>
              <a:gd name="connsiteX7" fmla="*/ 940744 w 4426572"/>
              <a:gd name="connsiteY7" fmla="*/ 1747609 h 2067870"/>
              <a:gd name="connsiteX8" fmla="*/ 948680 w 4426572"/>
              <a:gd name="connsiteY8" fmla="*/ 2067870 h 2067870"/>
              <a:gd name="connsiteX9" fmla="*/ 563605 w 4426572"/>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3605 w 4426571"/>
              <a:gd name="connsiteY0" fmla="*/ 1726456 h 2067870"/>
              <a:gd name="connsiteX1" fmla="*/ 174826 w 4426571"/>
              <a:gd name="connsiteY1" fmla="*/ 1415283 h 2067870"/>
              <a:gd name="connsiteX2" fmla="*/ 33682 w 4426571"/>
              <a:gd name="connsiteY2" fmla="*/ 576343 h 2067870"/>
              <a:gd name="connsiteX3" fmla="*/ 788618 w 4426571"/>
              <a:gd name="connsiteY3" fmla="*/ 60926 h 2067870"/>
              <a:gd name="connsiteX4" fmla="*/ 3849410 w 4426571"/>
              <a:gd name="connsiteY4" fmla="*/ 104828 h 2067870"/>
              <a:gd name="connsiteX5" fmla="*/ 4424510 w 4426571"/>
              <a:gd name="connsiteY5" fmla="*/ 911262 h 2067870"/>
              <a:gd name="connsiteX6" fmla="*/ 3569489 w 4426571"/>
              <a:gd name="connsiteY6" fmla="*/ 1762468 h 2067870"/>
              <a:gd name="connsiteX7" fmla="*/ 940744 w 4426571"/>
              <a:gd name="connsiteY7" fmla="*/ 1747609 h 2067870"/>
              <a:gd name="connsiteX8" fmla="*/ 948680 w 4426571"/>
              <a:gd name="connsiteY8" fmla="*/ 2067870 h 2067870"/>
              <a:gd name="connsiteX9" fmla="*/ 563605 w 4426571"/>
              <a:gd name="connsiteY9" fmla="*/ 1726456 h 2067870"/>
              <a:gd name="connsiteX0" fmla="*/ 564281 w 4427247"/>
              <a:gd name="connsiteY0" fmla="*/ 1726456 h 2067870"/>
              <a:gd name="connsiteX1" fmla="*/ 172251 w 4427247"/>
              <a:gd name="connsiteY1" fmla="*/ 1374183 h 2067870"/>
              <a:gd name="connsiteX2" fmla="*/ 34358 w 4427247"/>
              <a:gd name="connsiteY2" fmla="*/ 576343 h 2067870"/>
              <a:gd name="connsiteX3" fmla="*/ 789294 w 4427247"/>
              <a:gd name="connsiteY3" fmla="*/ 60926 h 2067870"/>
              <a:gd name="connsiteX4" fmla="*/ 3850086 w 4427247"/>
              <a:gd name="connsiteY4" fmla="*/ 104828 h 2067870"/>
              <a:gd name="connsiteX5" fmla="*/ 4425186 w 4427247"/>
              <a:gd name="connsiteY5" fmla="*/ 911262 h 2067870"/>
              <a:gd name="connsiteX6" fmla="*/ 3570165 w 4427247"/>
              <a:gd name="connsiteY6" fmla="*/ 1762468 h 2067870"/>
              <a:gd name="connsiteX7" fmla="*/ 941420 w 4427247"/>
              <a:gd name="connsiteY7" fmla="*/ 1747609 h 2067870"/>
              <a:gd name="connsiteX8" fmla="*/ 949356 w 4427247"/>
              <a:gd name="connsiteY8" fmla="*/ 2067870 h 2067870"/>
              <a:gd name="connsiteX9" fmla="*/ 564281 w 4427247"/>
              <a:gd name="connsiteY9" fmla="*/ 1726456 h 2067870"/>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941420 w 4427247"/>
              <a:gd name="connsiteY7" fmla="*/ 1762471 h 2082732"/>
              <a:gd name="connsiteX8" fmla="*/ 949356 w 4427247"/>
              <a:gd name="connsiteY8" fmla="*/ 2082732 h 2082732"/>
              <a:gd name="connsiteX9" fmla="*/ 564281 w 4427247"/>
              <a:gd name="connsiteY9" fmla="*/ 1741318 h 2082732"/>
              <a:gd name="connsiteX0" fmla="*/ 564281 w 4427247"/>
              <a:gd name="connsiteY0" fmla="*/ 1741318 h 2082732"/>
              <a:gd name="connsiteX1" fmla="*/ 172251 w 4427247"/>
              <a:gd name="connsiteY1" fmla="*/ 1389045 h 2082732"/>
              <a:gd name="connsiteX2" fmla="*/ 34358 w 4427247"/>
              <a:gd name="connsiteY2" fmla="*/ 591205 h 2082732"/>
              <a:gd name="connsiteX3" fmla="*/ 789294 w 4427247"/>
              <a:gd name="connsiteY3" fmla="*/ 75788 h 2082732"/>
              <a:gd name="connsiteX4" fmla="*/ 3850086 w 4427247"/>
              <a:gd name="connsiteY4" fmla="*/ 119690 h 2082732"/>
              <a:gd name="connsiteX5" fmla="*/ 4425186 w 4427247"/>
              <a:gd name="connsiteY5" fmla="*/ 926124 h 2082732"/>
              <a:gd name="connsiteX6" fmla="*/ 3570165 w 4427247"/>
              <a:gd name="connsiteY6" fmla="*/ 1777330 h 2082732"/>
              <a:gd name="connsiteX7" fmla="*/ 1156249 w 4427247"/>
              <a:gd name="connsiteY7" fmla="*/ 1788819 h 2082732"/>
              <a:gd name="connsiteX8" fmla="*/ 949356 w 4427247"/>
              <a:gd name="connsiteY8" fmla="*/ 2082732 h 2082732"/>
              <a:gd name="connsiteX9" fmla="*/ 564281 w 4427247"/>
              <a:gd name="connsiteY9" fmla="*/ 1741318 h 2082732"/>
              <a:gd name="connsiteX0" fmla="*/ 564281 w 4427247"/>
              <a:gd name="connsiteY0" fmla="*/ 1741318 h 2116439"/>
              <a:gd name="connsiteX1" fmla="*/ 172251 w 4427247"/>
              <a:gd name="connsiteY1" fmla="*/ 1389045 h 2116439"/>
              <a:gd name="connsiteX2" fmla="*/ 34358 w 4427247"/>
              <a:gd name="connsiteY2" fmla="*/ 591205 h 2116439"/>
              <a:gd name="connsiteX3" fmla="*/ 789294 w 4427247"/>
              <a:gd name="connsiteY3" fmla="*/ 75788 h 2116439"/>
              <a:gd name="connsiteX4" fmla="*/ 3850086 w 4427247"/>
              <a:gd name="connsiteY4" fmla="*/ 119690 h 2116439"/>
              <a:gd name="connsiteX5" fmla="*/ 4425186 w 4427247"/>
              <a:gd name="connsiteY5" fmla="*/ 926124 h 2116439"/>
              <a:gd name="connsiteX6" fmla="*/ 3570165 w 4427247"/>
              <a:gd name="connsiteY6" fmla="*/ 1777330 h 2116439"/>
              <a:gd name="connsiteX7" fmla="*/ 1156249 w 4427247"/>
              <a:gd name="connsiteY7" fmla="*/ 1788819 h 2116439"/>
              <a:gd name="connsiteX8" fmla="*/ 1157432 w 4427247"/>
              <a:gd name="connsiteY8" fmla="*/ 2116439 h 2116439"/>
              <a:gd name="connsiteX9" fmla="*/ 564281 w 4427247"/>
              <a:gd name="connsiteY9" fmla="*/ 1741318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30824"/>
              <a:gd name="connsiteY0" fmla="*/ 1751186 h 2116439"/>
              <a:gd name="connsiteX1" fmla="*/ 175828 w 4430824"/>
              <a:gd name="connsiteY1" fmla="*/ 1389045 h 2116439"/>
              <a:gd name="connsiteX2" fmla="*/ 37935 w 4430824"/>
              <a:gd name="connsiteY2" fmla="*/ 591205 h 2116439"/>
              <a:gd name="connsiteX3" fmla="*/ 792871 w 4430824"/>
              <a:gd name="connsiteY3" fmla="*/ 75788 h 2116439"/>
              <a:gd name="connsiteX4" fmla="*/ 3853663 w 4430824"/>
              <a:gd name="connsiteY4" fmla="*/ 119690 h 2116439"/>
              <a:gd name="connsiteX5" fmla="*/ 4428763 w 4430824"/>
              <a:gd name="connsiteY5" fmla="*/ 926124 h 2116439"/>
              <a:gd name="connsiteX6" fmla="*/ 3573742 w 4430824"/>
              <a:gd name="connsiteY6" fmla="*/ 1777330 h 2116439"/>
              <a:gd name="connsiteX7" fmla="*/ 1159826 w 4430824"/>
              <a:gd name="connsiteY7" fmla="*/ 1788819 h 2116439"/>
              <a:gd name="connsiteX8" fmla="*/ 1161009 w 4430824"/>
              <a:gd name="connsiteY8" fmla="*/ 2116439 h 2116439"/>
              <a:gd name="connsiteX9" fmla="*/ 722695 w 4430824"/>
              <a:gd name="connsiteY9" fmla="*/ 1751186 h 2116439"/>
              <a:gd name="connsiteX0" fmla="*/ 722695 w 4428763"/>
              <a:gd name="connsiteY0" fmla="*/ 1751186 h 2116439"/>
              <a:gd name="connsiteX1" fmla="*/ 175828 w 4428763"/>
              <a:gd name="connsiteY1" fmla="*/ 1389045 h 2116439"/>
              <a:gd name="connsiteX2" fmla="*/ 37935 w 4428763"/>
              <a:gd name="connsiteY2" fmla="*/ 591205 h 2116439"/>
              <a:gd name="connsiteX3" fmla="*/ 792871 w 4428763"/>
              <a:gd name="connsiteY3" fmla="*/ 75788 h 2116439"/>
              <a:gd name="connsiteX4" fmla="*/ 3853663 w 4428763"/>
              <a:gd name="connsiteY4" fmla="*/ 119690 h 2116439"/>
              <a:gd name="connsiteX5" fmla="*/ 4428763 w 4428763"/>
              <a:gd name="connsiteY5" fmla="*/ 926124 h 2116439"/>
              <a:gd name="connsiteX6" fmla="*/ 3573742 w 4428763"/>
              <a:gd name="connsiteY6" fmla="*/ 1777330 h 2116439"/>
              <a:gd name="connsiteX7" fmla="*/ 1159826 w 4428763"/>
              <a:gd name="connsiteY7" fmla="*/ 1788819 h 2116439"/>
              <a:gd name="connsiteX8" fmla="*/ 1161009 w 4428763"/>
              <a:gd name="connsiteY8" fmla="*/ 2116439 h 2116439"/>
              <a:gd name="connsiteX9" fmla="*/ 722695 w 4428763"/>
              <a:gd name="connsiteY9" fmla="*/ 1751186 h 2116439"/>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 name="connsiteX0" fmla="*/ 722695 w 4428763"/>
              <a:gd name="connsiteY0" fmla="*/ 1737220 h 2102473"/>
              <a:gd name="connsiteX1" fmla="*/ 175828 w 4428763"/>
              <a:gd name="connsiteY1" fmla="*/ 1375079 h 2102473"/>
              <a:gd name="connsiteX2" fmla="*/ 37935 w 4428763"/>
              <a:gd name="connsiteY2" fmla="*/ 577239 h 2102473"/>
              <a:gd name="connsiteX3" fmla="*/ 792871 w 4428763"/>
              <a:gd name="connsiteY3" fmla="*/ 61822 h 2102473"/>
              <a:gd name="connsiteX4" fmla="*/ 3822903 w 4428763"/>
              <a:gd name="connsiteY4" fmla="*/ 104021 h 2102473"/>
              <a:gd name="connsiteX5" fmla="*/ 4428763 w 4428763"/>
              <a:gd name="connsiteY5" fmla="*/ 912158 h 2102473"/>
              <a:gd name="connsiteX6" fmla="*/ 3573742 w 4428763"/>
              <a:gd name="connsiteY6" fmla="*/ 1763364 h 2102473"/>
              <a:gd name="connsiteX7" fmla="*/ 1159826 w 4428763"/>
              <a:gd name="connsiteY7" fmla="*/ 1774853 h 2102473"/>
              <a:gd name="connsiteX8" fmla="*/ 1161009 w 4428763"/>
              <a:gd name="connsiteY8" fmla="*/ 2102473 h 2102473"/>
              <a:gd name="connsiteX9" fmla="*/ 722695 w 4428763"/>
              <a:gd name="connsiteY9" fmla="*/ 1737220 h 210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8763" h="2102473">
                <a:moveTo>
                  <a:pt x="722695" y="1737220"/>
                </a:moveTo>
                <a:cubicBezTo>
                  <a:pt x="541817" y="1663774"/>
                  <a:pt x="289955" y="1568409"/>
                  <a:pt x="175828" y="1375079"/>
                </a:cubicBezTo>
                <a:cubicBezTo>
                  <a:pt x="61701" y="1181749"/>
                  <a:pt x="-64905" y="796115"/>
                  <a:pt x="37935" y="577239"/>
                </a:cubicBezTo>
                <a:cubicBezTo>
                  <a:pt x="140775" y="358363"/>
                  <a:pt x="162043" y="140692"/>
                  <a:pt x="792871" y="61822"/>
                </a:cubicBezTo>
                <a:cubicBezTo>
                  <a:pt x="1423699" y="-17048"/>
                  <a:pt x="3216921" y="-37702"/>
                  <a:pt x="3822903" y="104021"/>
                </a:cubicBezTo>
                <a:cubicBezTo>
                  <a:pt x="4428885" y="245744"/>
                  <a:pt x="4416953" y="658639"/>
                  <a:pt x="4428763" y="912158"/>
                </a:cubicBezTo>
                <a:cubicBezTo>
                  <a:pt x="4404194" y="1365424"/>
                  <a:pt x="4118565" y="1619581"/>
                  <a:pt x="3573742" y="1763364"/>
                </a:cubicBezTo>
                <a:cubicBezTo>
                  <a:pt x="3028919" y="1907147"/>
                  <a:pt x="1313245" y="1816204"/>
                  <a:pt x="1159826" y="1774853"/>
                </a:cubicBezTo>
                <a:cubicBezTo>
                  <a:pt x="1098295" y="1880771"/>
                  <a:pt x="1112279" y="1894673"/>
                  <a:pt x="1161009" y="2102473"/>
                </a:cubicBezTo>
                <a:cubicBezTo>
                  <a:pt x="929550" y="1950845"/>
                  <a:pt x="722695" y="1737220"/>
                  <a:pt x="722695" y="1737220"/>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341287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edlings growing in a garden with sunlight">
            <a:extLst>
              <a:ext uri="{FF2B5EF4-FFF2-40B4-BE49-F238E27FC236}">
                <a16:creationId xmlns:a16="http://schemas.microsoft.com/office/drawing/2014/main" id="{7AB626AB-8C05-D005-D982-72244C25C34A}"/>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3049" y="23762"/>
            <a:ext cx="12191999" cy="6857993"/>
          </a:xfrm>
          <a:prstGeom prst="rect">
            <a:avLst/>
          </a:prstGeom>
        </p:spPr>
      </p:pic>
      <p:sp>
        <p:nvSpPr>
          <p:cNvPr id="2" name="TextBox 2"/>
          <p:cNvSpPr txBox="1"/>
          <p:nvPr/>
        </p:nvSpPr>
        <p:spPr>
          <a:xfrm>
            <a:off x="3806953" y="23762"/>
            <a:ext cx="10058400" cy="1115606"/>
          </a:xfrm>
          <a:prstGeom prst="rect">
            <a:avLst/>
          </a:prstGeom>
          <a:effectLst>
            <a:outerShdw blurRad="50800" dist="38100" dir="2700000" algn="tl" rotWithShape="0">
              <a:prstClr val="black">
                <a:alpha val="40000"/>
              </a:prstClr>
            </a:outerShdw>
          </a:effectLst>
        </p:spPr>
        <p:txBody>
          <a:bodyPr vert="horz" lIns="60960" tIns="30480" rIns="60960" bIns="30480" rtlCol="0" anchor="b">
            <a:normAutofit/>
          </a:bodyPr>
          <a:lstStyle/>
          <a:p>
            <a:pPr algn="ctr" defTabSz="609630">
              <a:lnSpc>
                <a:spcPct val="90000"/>
              </a:lnSpc>
              <a:spcBef>
                <a:spcPct val="0"/>
              </a:spcBef>
              <a:spcAft>
                <a:spcPts val="400"/>
              </a:spcAft>
            </a:pPr>
            <a:r>
              <a:rPr lang="en-US" sz="5200" b="1" dirty="0">
                <a:solidFill>
                  <a:srgbClr val="EEECE1"/>
                </a:solidFill>
                <a:latin typeface="Trade Gothic Next Cond" panose="020B0506040303020004" pitchFamily="34" charset="0"/>
                <a:cs typeface="Work Sans 2" panose="020B0604020202020204" charset="0"/>
              </a:rPr>
              <a:t>WHAT IS RESILIENCE?</a:t>
            </a:r>
          </a:p>
        </p:txBody>
      </p:sp>
      <p:sp>
        <p:nvSpPr>
          <p:cNvPr id="5" name="TextBox 4">
            <a:extLst>
              <a:ext uri="{FF2B5EF4-FFF2-40B4-BE49-F238E27FC236}">
                <a16:creationId xmlns:a16="http://schemas.microsoft.com/office/drawing/2014/main" id="{F96A9E70-DDD8-E6F4-78C5-7594D654717B}"/>
              </a:ext>
            </a:extLst>
          </p:cNvPr>
          <p:cNvSpPr txBox="1"/>
          <p:nvPr/>
        </p:nvSpPr>
        <p:spPr>
          <a:xfrm>
            <a:off x="558800" y="1741345"/>
            <a:ext cx="1647952" cy="543675"/>
          </a:xfrm>
          <a:prstGeom prst="rect">
            <a:avLst/>
          </a:prstGeom>
          <a:noFill/>
        </p:spPr>
        <p:txBody>
          <a:bodyPr wrap="none" rtlCol="0">
            <a:spAutoFit/>
          </a:bodyPr>
          <a:lstStyle/>
          <a:p>
            <a:pPr defTabSz="609630"/>
            <a:r>
              <a:rPr lang="en-US" sz="2933" b="1" dirty="0">
                <a:solidFill>
                  <a:srgbClr val="EEECE1"/>
                </a:solidFill>
                <a:latin typeface="Work Sans 2" panose="020B0604020202020204" charset="0"/>
                <a:cs typeface="Work Sans 2" panose="020B0604020202020204" charset="0"/>
              </a:rPr>
              <a:t>GROWTH</a:t>
            </a:r>
            <a:endParaRPr lang="en-US" sz="1200" b="1" dirty="0">
              <a:solidFill>
                <a:srgbClr val="EEECE1"/>
              </a:solidFill>
              <a:latin typeface="Work Sans 2" panose="020B0604020202020204" charset="0"/>
              <a:cs typeface="Work Sans 2" panose="020B0604020202020204" charset="0"/>
            </a:endParaRPr>
          </a:p>
        </p:txBody>
      </p:sp>
      <p:sp>
        <p:nvSpPr>
          <p:cNvPr id="8" name="TextBox 7">
            <a:extLst>
              <a:ext uri="{FF2B5EF4-FFF2-40B4-BE49-F238E27FC236}">
                <a16:creationId xmlns:a16="http://schemas.microsoft.com/office/drawing/2014/main" id="{77389DE0-6FEF-B91C-141B-FC0020423F97}"/>
              </a:ext>
            </a:extLst>
          </p:cNvPr>
          <p:cNvSpPr txBox="1"/>
          <p:nvPr/>
        </p:nvSpPr>
        <p:spPr>
          <a:xfrm>
            <a:off x="3098800" y="726724"/>
            <a:ext cx="1696747" cy="543675"/>
          </a:xfrm>
          <a:prstGeom prst="rect">
            <a:avLst/>
          </a:prstGeom>
          <a:noFill/>
        </p:spPr>
        <p:txBody>
          <a:bodyPr wrap="none" rtlCol="0">
            <a:spAutoFit/>
          </a:bodyPr>
          <a:lstStyle/>
          <a:p>
            <a:pPr defTabSz="609630"/>
            <a:r>
              <a:rPr lang="en-US" sz="2933" b="1" dirty="0">
                <a:solidFill>
                  <a:srgbClr val="EEECE1"/>
                </a:solidFill>
                <a:latin typeface="Work Sans 2" panose="020B0604020202020204" charset="0"/>
                <a:cs typeface="Work Sans 2" panose="020B0604020202020204" charset="0"/>
              </a:rPr>
              <a:t>STABILITY</a:t>
            </a:r>
            <a:endParaRPr lang="en-US" sz="1200" b="1" dirty="0">
              <a:solidFill>
                <a:srgbClr val="EEECE1"/>
              </a:solidFill>
              <a:latin typeface="Work Sans 2" panose="020B0604020202020204" charset="0"/>
              <a:cs typeface="Work Sans 2" panose="020B0604020202020204" charset="0"/>
            </a:endParaRPr>
          </a:p>
        </p:txBody>
      </p:sp>
      <p:sp>
        <p:nvSpPr>
          <p:cNvPr id="10" name="TextBox 9">
            <a:extLst>
              <a:ext uri="{FF2B5EF4-FFF2-40B4-BE49-F238E27FC236}">
                <a16:creationId xmlns:a16="http://schemas.microsoft.com/office/drawing/2014/main" id="{73B34F4B-3F15-6DA4-2E5B-E351CD3CFDC2}"/>
              </a:ext>
            </a:extLst>
          </p:cNvPr>
          <p:cNvSpPr txBox="1"/>
          <p:nvPr/>
        </p:nvSpPr>
        <p:spPr>
          <a:xfrm>
            <a:off x="5879561" y="1741345"/>
            <a:ext cx="1190454" cy="543675"/>
          </a:xfrm>
          <a:prstGeom prst="rect">
            <a:avLst/>
          </a:prstGeom>
          <a:noFill/>
        </p:spPr>
        <p:txBody>
          <a:bodyPr wrap="none" rtlCol="0">
            <a:spAutoFit/>
          </a:bodyPr>
          <a:lstStyle/>
          <a:p>
            <a:pPr defTabSz="609630"/>
            <a:r>
              <a:rPr lang="en-US" sz="2933" b="1" dirty="0">
                <a:solidFill>
                  <a:srgbClr val="EEECE1"/>
                </a:solidFill>
                <a:latin typeface="Work Sans 2" panose="020B0604020202020204" charset="0"/>
                <a:cs typeface="Work Sans 2" panose="020B0604020202020204" charset="0"/>
              </a:rPr>
              <a:t>DECAY</a:t>
            </a:r>
            <a:endParaRPr lang="en-US" sz="1200" b="1" dirty="0">
              <a:solidFill>
                <a:srgbClr val="EEECE1"/>
              </a:solidFill>
              <a:latin typeface="Work Sans 2" panose="020B0604020202020204" charset="0"/>
              <a:cs typeface="Work Sans 2" panose="020B0604020202020204" charset="0"/>
            </a:endParaRPr>
          </a:p>
        </p:txBody>
      </p:sp>
      <p:sp>
        <p:nvSpPr>
          <p:cNvPr id="12" name="TextBox 11">
            <a:extLst>
              <a:ext uri="{FF2B5EF4-FFF2-40B4-BE49-F238E27FC236}">
                <a16:creationId xmlns:a16="http://schemas.microsoft.com/office/drawing/2014/main" id="{15B67B43-8E3C-9252-1C79-2D3A72B7F45D}"/>
              </a:ext>
            </a:extLst>
          </p:cNvPr>
          <p:cNvSpPr txBox="1"/>
          <p:nvPr/>
        </p:nvSpPr>
        <p:spPr>
          <a:xfrm>
            <a:off x="2608772" y="3150695"/>
            <a:ext cx="3019161" cy="995016"/>
          </a:xfrm>
          <a:prstGeom prst="rect">
            <a:avLst/>
          </a:prstGeom>
          <a:noFill/>
        </p:spPr>
        <p:txBody>
          <a:bodyPr wrap="none" rtlCol="0">
            <a:spAutoFit/>
          </a:bodyPr>
          <a:lstStyle/>
          <a:p>
            <a:pPr algn="ctr" defTabSz="609630"/>
            <a:r>
              <a:rPr lang="en-US" sz="2933" b="1" dirty="0">
                <a:solidFill>
                  <a:srgbClr val="EEECE1"/>
                </a:solidFill>
                <a:latin typeface="Work Sans 2" panose="020B0604020202020204" charset="0"/>
                <a:cs typeface="Work Sans 2" panose="020B0604020202020204" charset="0"/>
              </a:rPr>
              <a:t>REORGANIZATION</a:t>
            </a:r>
          </a:p>
          <a:p>
            <a:pPr algn="ctr" defTabSz="609630"/>
            <a:r>
              <a:rPr lang="en-US" sz="2933" b="1" dirty="0">
                <a:solidFill>
                  <a:srgbClr val="EEECE1"/>
                </a:solidFill>
                <a:latin typeface="Work Sans 2" panose="020B0604020202020204" charset="0"/>
                <a:cs typeface="Work Sans 2" panose="020B0604020202020204" charset="0"/>
              </a:rPr>
              <a:t>RENEWAL</a:t>
            </a:r>
            <a:endParaRPr lang="en-US" sz="1200" b="1" dirty="0">
              <a:solidFill>
                <a:srgbClr val="EEECE1"/>
              </a:solidFill>
              <a:latin typeface="Work Sans 2" panose="020B0604020202020204" charset="0"/>
              <a:cs typeface="Work Sans 2" panose="020B0604020202020204" charset="0"/>
            </a:endParaRPr>
          </a:p>
        </p:txBody>
      </p:sp>
      <p:pic>
        <p:nvPicPr>
          <p:cNvPr id="19" name="Graphic 18" descr="Arrow circle with solid fill">
            <a:extLst>
              <a:ext uri="{FF2B5EF4-FFF2-40B4-BE49-F238E27FC236}">
                <a16:creationId xmlns:a16="http://schemas.microsoft.com/office/drawing/2014/main" id="{623721DA-094C-C03E-1882-1D35985528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50738" y="1060748"/>
            <a:ext cx="2383262" cy="23832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3A645B2-DAB3-EB20-F91E-A8ADACE25D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B74E81-276A-4BF8-9D74-BF6C44B2E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orm clouds above field">
            <a:extLst>
              <a:ext uri="{FF2B5EF4-FFF2-40B4-BE49-F238E27FC236}">
                <a16:creationId xmlns:a16="http://schemas.microsoft.com/office/drawing/2014/main" id="{B34F3FB0-09E6-A867-C126-945F6BD69082}"/>
              </a:ext>
            </a:extLst>
          </p:cNvPr>
          <p:cNvPicPr>
            <a:picLocks noChangeAspect="1"/>
          </p:cNvPicPr>
          <p:nvPr/>
        </p:nvPicPr>
        <p:blipFill>
          <a:blip r:embed="rId3">
            <a:extLst>
              <a:ext uri="{28A0092B-C50C-407E-A947-70E740481C1C}">
                <a14:useLocalDpi xmlns:a14="http://schemas.microsoft.com/office/drawing/2010/main" val="0"/>
              </a:ext>
            </a:extLst>
          </a:blip>
          <a:srcRect t="15730"/>
          <a:stretch/>
        </p:blipFill>
        <p:spPr>
          <a:xfrm>
            <a:off x="20" y="10"/>
            <a:ext cx="12191981" cy="6857990"/>
          </a:xfrm>
          <a:prstGeom prst="rect">
            <a:avLst/>
          </a:prstGeom>
        </p:spPr>
      </p:pic>
      <p:sp>
        <p:nvSpPr>
          <p:cNvPr id="12" name="Freeform: Shape 11">
            <a:extLst>
              <a:ext uri="{FF2B5EF4-FFF2-40B4-BE49-F238E27FC236}">
                <a16:creationId xmlns:a16="http://schemas.microsoft.com/office/drawing/2014/main" id="{19C537B0-73BE-41E7-8BD7-CC603DD2B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1470" y="1689814"/>
            <a:ext cx="6140530" cy="4647338"/>
          </a:xfrm>
          <a:custGeom>
            <a:avLst/>
            <a:gdLst>
              <a:gd name="connsiteX0" fmla="*/ 3354001 w 6140530"/>
              <a:gd name="connsiteY0" fmla="*/ 1219 h 4626714"/>
              <a:gd name="connsiteX1" fmla="*/ 4854691 w 6140530"/>
              <a:gd name="connsiteY1" fmla="*/ 125683 h 4626714"/>
              <a:gd name="connsiteX2" fmla="*/ 6093602 w 6140530"/>
              <a:gd name="connsiteY2" fmla="*/ 1013600 h 4626714"/>
              <a:gd name="connsiteX3" fmla="*/ 6140530 w 6140530"/>
              <a:gd name="connsiteY3" fmla="*/ 1110875 h 4626714"/>
              <a:gd name="connsiteX4" fmla="*/ 6140530 w 6140530"/>
              <a:gd name="connsiteY4" fmla="*/ 3914197 h 4626714"/>
              <a:gd name="connsiteX5" fmla="*/ 6123285 w 6140530"/>
              <a:gd name="connsiteY5" fmla="*/ 3940855 h 4626714"/>
              <a:gd name="connsiteX6" fmla="*/ 6022119 w 6140530"/>
              <a:gd name="connsiteY6" fmla="*/ 4052713 h 4626714"/>
              <a:gd name="connsiteX7" fmla="*/ 2791676 w 6140530"/>
              <a:gd name="connsiteY7" fmla="*/ 4623624 h 4626714"/>
              <a:gd name="connsiteX8" fmla="*/ 0 w 6140530"/>
              <a:gd name="connsiteY8" fmla="*/ 4180103 h 4626714"/>
              <a:gd name="connsiteX9" fmla="*/ 486444 w 6140530"/>
              <a:gd name="connsiteY9" fmla="*/ 3598665 h 4626714"/>
              <a:gd name="connsiteX10" fmla="*/ 701119 w 6140530"/>
              <a:gd name="connsiteY10" fmla="*/ 1679227 h 4626714"/>
              <a:gd name="connsiteX11" fmla="*/ 3354001 w 6140530"/>
              <a:gd name="connsiteY11" fmla="*/ 1219 h 4626714"/>
              <a:gd name="connsiteX0" fmla="*/ 3354001 w 6140530"/>
              <a:gd name="connsiteY0" fmla="*/ 1219 h 4647338"/>
              <a:gd name="connsiteX1" fmla="*/ 4854691 w 6140530"/>
              <a:gd name="connsiteY1" fmla="*/ 125683 h 4647338"/>
              <a:gd name="connsiteX2" fmla="*/ 6093602 w 6140530"/>
              <a:gd name="connsiteY2" fmla="*/ 1013600 h 4647338"/>
              <a:gd name="connsiteX3" fmla="*/ 6140530 w 6140530"/>
              <a:gd name="connsiteY3" fmla="*/ 1110875 h 4647338"/>
              <a:gd name="connsiteX4" fmla="*/ 6140530 w 6140530"/>
              <a:gd name="connsiteY4" fmla="*/ 3914197 h 4647338"/>
              <a:gd name="connsiteX5" fmla="*/ 6123285 w 6140530"/>
              <a:gd name="connsiteY5" fmla="*/ 3940855 h 4647338"/>
              <a:gd name="connsiteX6" fmla="*/ 6022119 w 6140530"/>
              <a:gd name="connsiteY6" fmla="*/ 4052713 h 4647338"/>
              <a:gd name="connsiteX7" fmla="*/ 2791676 w 6140530"/>
              <a:gd name="connsiteY7" fmla="*/ 4623624 h 4647338"/>
              <a:gd name="connsiteX8" fmla="*/ 0 w 6140530"/>
              <a:gd name="connsiteY8" fmla="*/ 4180103 h 4647338"/>
              <a:gd name="connsiteX9" fmla="*/ 486444 w 6140530"/>
              <a:gd name="connsiteY9" fmla="*/ 3598665 h 4647338"/>
              <a:gd name="connsiteX10" fmla="*/ 701119 w 6140530"/>
              <a:gd name="connsiteY10" fmla="*/ 1679227 h 4647338"/>
              <a:gd name="connsiteX11" fmla="*/ 3354001 w 6140530"/>
              <a:gd name="connsiteY11" fmla="*/ 1219 h 4647338"/>
              <a:gd name="connsiteX0" fmla="*/ 3354001 w 6140530"/>
              <a:gd name="connsiteY0" fmla="*/ 1219 h 4647338"/>
              <a:gd name="connsiteX1" fmla="*/ 4854691 w 6140530"/>
              <a:gd name="connsiteY1" fmla="*/ 125683 h 4647338"/>
              <a:gd name="connsiteX2" fmla="*/ 6093602 w 6140530"/>
              <a:gd name="connsiteY2" fmla="*/ 1013600 h 4647338"/>
              <a:gd name="connsiteX3" fmla="*/ 6140530 w 6140530"/>
              <a:gd name="connsiteY3" fmla="*/ 1110875 h 4647338"/>
              <a:gd name="connsiteX4" fmla="*/ 6140530 w 6140530"/>
              <a:gd name="connsiteY4" fmla="*/ 3914197 h 4647338"/>
              <a:gd name="connsiteX5" fmla="*/ 6123285 w 6140530"/>
              <a:gd name="connsiteY5" fmla="*/ 3940855 h 4647338"/>
              <a:gd name="connsiteX6" fmla="*/ 6022119 w 6140530"/>
              <a:gd name="connsiteY6" fmla="*/ 4052713 h 4647338"/>
              <a:gd name="connsiteX7" fmla="*/ 2791676 w 6140530"/>
              <a:gd name="connsiteY7" fmla="*/ 4623624 h 4647338"/>
              <a:gd name="connsiteX8" fmla="*/ 0 w 6140530"/>
              <a:gd name="connsiteY8" fmla="*/ 4180103 h 4647338"/>
              <a:gd name="connsiteX9" fmla="*/ 486444 w 6140530"/>
              <a:gd name="connsiteY9" fmla="*/ 3598665 h 4647338"/>
              <a:gd name="connsiteX10" fmla="*/ 701119 w 6140530"/>
              <a:gd name="connsiteY10" fmla="*/ 1679227 h 4647338"/>
              <a:gd name="connsiteX11" fmla="*/ 3354001 w 6140530"/>
              <a:gd name="connsiteY11" fmla="*/ 1219 h 464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0530" h="4647338">
                <a:moveTo>
                  <a:pt x="3354001" y="1219"/>
                </a:moveTo>
                <a:cubicBezTo>
                  <a:pt x="4004435" y="-11736"/>
                  <a:pt x="4587960" y="81931"/>
                  <a:pt x="4854691" y="125683"/>
                </a:cubicBezTo>
                <a:cubicBezTo>
                  <a:pt x="5569674" y="248878"/>
                  <a:pt x="5884365" y="614355"/>
                  <a:pt x="6093602" y="1013600"/>
                </a:cubicBezTo>
                <a:lnTo>
                  <a:pt x="6140530" y="1110875"/>
                </a:lnTo>
                <a:lnTo>
                  <a:pt x="6140530" y="3914197"/>
                </a:lnTo>
                <a:lnTo>
                  <a:pt x="6123285" y="3940855"/>
                </a:lnTo>
                <a:cubicBezTo>
                  <a:pt x="6092119" y="3981849"/>
                  <a:pt x="6058441" y="4019304"/>
                  <a:pt x="6022119" y="4052713"/>
                </a:cubicBezTo>
                <a:cubicBezTo>
                  <a:pt x="5440967" y="4587251"/>
                  <a:pt x="4022382" y="4706012"/>
                  <a:pt x="2791676" y="4623624"/>
                </a:cubicBezTo>
                <a:cubicBezTo>
                  <a:pt x="1788243" y="4556450"/>
                  <a:pt x="990667" y="4345015"/>
                  <a:pt x="0" y="4180103"/>
                </a:cubicBezTo>
                <a:cubicBezTo>
                  <a:pt x="0" y="4180103"/>
                  <a:pt x="445100" y="4042167"/>
                  <a:pt x="486444" y="3598665"/>
                </a:cubicBezTo>
                <a:cubicBezTo>
                  <a:pt x="526106" y="3207312"/>
                  <a:pt x="513958" y="2340421"/>
                  <a:pt x="701119" y="1679227"/>
                </a:cubicBezTo>
                <a:cubicBezTo>
                  <a:pt x="1000026" y="340576"/>
                  <a:pt x="2269944" y="22811"/>
                  <a:pt x="3354001" y="12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757CFF1-20F6-4EF6-83FA-264F652F4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47219">
            <a:off x="6227678" y="1604682"/>
            <a:ext cx="6095974" cy="4725794"/>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47652"/>
              <a:gd name="connsiteY0" fmla="*/ 731902 h 764135"/>
              <a:gd name="connsiteX1" fmla="*/ 373741 w 847652"/>
              <a:gd name="connsiteY1" fmla="*/ 757848 h 764135"/>
              <a:gd name="connsiteX2" fmla="*/ 812900 w 847652"/>
              <a:gd name="connsiteY2" fmla="*/ 492088 h 764135"/>
              <a:gd name="connsiteX3" fmla="*/ 794101 w 847652"/>
              <a:gd name="connsiteY3" fmla="*/ 187195 h 764135"/>
              <a:gd name="connsiteX4" fmla="*/ 588282 w 847652"/>
              <a:gd name="connsiteY4" fmla="*/ 3537 h 764135"/>
              <a:gd name="connsiteX5" fmla="*/ 59263 w 847652"/>
              <a:gd name="connsiteY5" fmla="*/ 319863 h 764135"/>
              <a:gd name="connsiteX6" fmla="*/ 56596 w 847652"/>
              <a:gd name="connsiteY6" fmla="*/ 630854 h 764135"/>
              <a:gd name="connsiteX7" fmla="*/ 0 w 847652"/>
              <a:gd name="connsiteY7" fmla="*/ 731902 h 764135"/>
              <a:gd name="connsiteX0" fmla="*/ 0 w 843619"/>
              <a:gd name="connsiteY0" fmla="*/ 731902 h 766005"/>
              <a:gd name="connsiteX1" fmla="*/ 373741 w 843619"/>
              <a:gd name="connsiteY1" fmla="*/ 757848 h 766005"/>
              <a:gd name="connsiteX2" fmla="*/ 807052 w 843619"/>
              <a:gd name="connsiteY2" fmla="*/ 579654 h 766005"/>
              <a:gd name="connsiteX3" fmla="*/ 794101 w 843619"/>
              <a:gd name="connsiteY3" fmla="*/ 187195 h 766005"/>
              <a:gd name="connsiteX4" fmla="*/ 588282 w 843619"/>
              <a:gd name="connsiteY4" fmla="*/ 3537 h 766005"/>
              <a:gd name="connsiteX5" fmla="*/ 59263 w 843619"/>
              <a:gd name="connsiteY5" fmla="*/ 319863 h 766005"/>
              <a:gd name="connsiteX6" fmla="*/ 56596 w 843619"/>
              <a:gd name="connsiteY6" fmla="*/ 630854 h 766005"/>
              <a:gd name="connsiteX7" fmla="*/ 0 w 843619"/>
              <a:gd name="connsiteY7" fmla="*/ 731902 h 766005"/>
              <a:gd name="connsiteX0" fmla="*/ 0 w 838949"/>
              <a:gd name="connsiteY0" fmla="*/ 731902 h 764478"/>
              <a:gd name="connsiteX1" fmla="*/ 373741 w 838949"/>
              <a:gd name="connsiteY1" fmla="*/ 757848 h 764478"/>
              <a:gd name="connsiteX2" fmla="*/ 799956 w 838949"/>
              <a:gd name="connsiteY2" fmla="*/ 602289 h 764478"/>
              <a:gd name="connsiteX3" fmla="*/ 794101 w 838949"/>
              <a:gd name="connsiteY3" fmla="*/ 187195 h 764478"/>
              <a:gd name="connsiteX4" fmla="*/ 588282 w 838949"/>
              <a:gd name="connsiteY4" fmla="*/ 3537 h 764478"/>
              <a:gd name="connsiteX5" fmla="*/ 59263 w 838949"/>
              <a:gd name="connsiteY5" fmla="*/ 319863 h 764478"/>
              <a:gd name="connsiteX6" fmla="*/ 56596 w 838949"/>
              <a:gd name="connsiteY6" fmla="*/ 630854 h 764478"/>
              <a:gd name="connsiteX7" fmla="*/ 0 w 838949"/>
              <a:gd name="connsiteY7" fmla="*/ 731902 h 764478"/>
              <a:gd name="connsiteX0" fmla="*/ 0 w 844858"/>
              <a:gd name="connsiteY0" fmla="*/ 731902 h 764478"/>
              <a:gd name="connsiteX1" fmla="*/ 373741 w 844858"/>
              <a:gd name="connsiteY1" fmla="*/ 757848 h 764478"/>
              <a:gd name="connsiteX2" fmla="*/ 799956 w 844858"/>
              <a:gd name="connsiteY2" fmla="*/ 602289 h 764478"/>
              <a:gd name="connsiteX3" fmla="*/ 794101 w 844858"/>
              <a:gd name="connsiteY3" fmla="*/ 187195 h 764478"/>
              <a:gd name="connsiteX4" fmla="*/ 588282 w 844858"/>
              <a:gd name="connsiteY4" fmla="*/ 3537 h 764478"/>
              <a:gd name="connsiteX5" fmla="*/ 59263 w 844858"/>
              <a:gd name="connsiteY5" fmla="*/ 319863 h 764478"/>
              <a:gd name="connsiteX6" fmla="*/ 56596 w 844858"/>
              <a:gd name="connsiteY6" fmla="*/ 630854 h 764478"/>
              <a:gd name="connsiteX7" fmla="*/ 0 w 844858"/>
              <a:gd name="connsiteY7" fmla="*/ 731902 h 764478"/>
              <a:gd name="connsiteX0" fmla="*/ 0 w 841989"/>
              <a:gd name="connsiteY0" fmla="*/ 731902 h 763721"/>
              <a:gd name="connsiteX1" fmla="*/ 373741 w 841989"/>
              <a:gd name="connsiteY1" fmla="*/ 757848 h 763721"/>
              <a:gd name="connsiteX2" fmla="*/ 795517 w 841989"/>
              <a:gd name="connsiteY2" fmla="*/ 613716 h 763721"/>
              <a:gd name="connsiteX3" fmla="*/ 794101 w 841989"/>
              <a:gd name="connsiteY3" fmla="*/ 187195 h 763721"/>
              <a:gd name="connsiteX4" fmla="*/ 588282 w 841989"/>
              <a:gd name="connsiteY4" fmla="*/ 3537 h 763721"/>
              <a:gd name="connsiteX5" fmla="*/ 59263 w 841989"/>
              <a:gd name="connsiteY5" fmla="*/ 319863 h 763721"/>
              <a:gd name="connsiteX6" fmla="*/ 56596 w 841989"/>
              <a:gd name="connsiteY6" fmla="*/ 630854 h 763721"/>
              <a:gd name="connsiteX7" fmla="*/ 0 w 841989"/>
              <a:gd name="connsiteY7" fmla="*/ 731902 h 763721"/>
              <a:gd name="connsiteX0" fmla="*/ 0 w 836040"/>
              <a:gd name="connsiteY0" fmla="*/ 731902 h 763528"/>
              <a:gd name="connsiteX1" fmla="*/ 375521 w 836040"/>
              <a:gd name="connsiteY1" fmla="*/ 757630 h 763528"/>
              <a:gd name="connsiteX2" fmla="*/ 795517 w 836040"/>
              <a:gd name="connsiteY2" fmla="*/ 613716 h 763528"/>
              <a:gd name="connsiteX3" fmla="*/ 794101 w 836040"/>
              <a:gd name="connsiteY3" fmla="*/ 187195 h 763528"/>
              <a:gd name="connsiteX4" fmla="*/ 588282 w 836040"/>
              <a:gd name="connsiteY4" fmla="*/ 3537 h 763528"/>
              <a:gd name="connsiteX5" fmla="*/ 59263 w 836040"/>
              <a:gd name="connsiteY5" fmla="*/ 319863 h 763528"/>
              <a:gd name="connsiteX6" fmla="*/ 56596 w 836040"/>
              <a:gd name="connsiteY6" fmla="*/ 630854 h 763528"/>
              <a:gd name="connsiteX7" fmla="*/ 0 w 836040"/>
              <a:gd name="connsiteY7" fmla="*/ 731902 h 763528"/>
              <a:gd name="connsiteX0" fmla="*/ 0 w 836040"/>
              <a:gd name="connsiteY0" fmla="*/ 731902 h 761256"/>
              <a:gd name="connsiteX1" fmla="*/ 375521 w 836040"/>
              <a:gd name="connsiteY1" fmla="*/ 757630 h 761256"/>
              <a:gd name="connsiteX2" fmla="*/ 795517 w 836040"/>
              <a:gd name="connsiteY2" fmla="*/ 613716 h 761256"/>
              <a:gd name="connsiteX3" fmla="*/ 794101 w 836040"/>
              <a:gd name="connsiteY3" fmla="*/ 187195 h 761256"/>
              <a:gd name="connsiteX4" fmla="*/ 588282 w 836040"/>
              <a:gd name="connsiteY4" fmla="*/ 3537 h 761256"/>
              <a:gd name="connsiteX5" fmla="*/ 59263 w 836040"/>
              <a:gd name="connsiteY5" fmla="*/ 319863 h 761256"/>
              <a:gd name="connsiteX6" fmla="*/ 56596 w 836040"/>
              <a:gd name="connsiteY6" fmla="*/ 630854 h 761256"/>
              <a:gd name="connsiteX7" fmla="*/ 0 w 836040"/>
              <a:gd name="connsiteY7" fmla="*/ 731902 h 761256"/>
              <a:gd name="connsiteX0" fmla="*/ 794101 w 837028"/>
              <a:gd name="connsiteY0" fmla="*/ 187195 h 761256"/>
              <a:gd name="connsiteX1" fmla="*/ 588282 w 837028"/>
              <a:gd name="connsiteY1" fmla="*/ 3537 h 761256"/>
              <a:gd name="connsiteX2" fmla="*/ 59263 w 837028"/>
              <a:gd name="connsiteY2" fmla="*/ 319863 h 761256"/>
              <a:gd name="connsiteX3" fmla="*/ 56596 w 837028"/>
              <a:gd name="connsiteY3" fmla="*/ 630854 h 761256"/>
              <a:gd name="connsiteX4" fmla="*/ 0 w 837028"/>
              <a:gd name="connsiteY4" fmla="*/ 731902 h 761256"/>
              <a:gd name="connsiteX5" fmla="*/ 375521 w 837028"/>
              <a:gd name="connsiteY5" fmla="*/ 757630 h 761256"/>
              <a:gd name="connsiteX6" fmla="*/ 795517 w 837028"/>
              <a:gd name="connsiteY6" fmla="*/ 613716 h 761256"/>
              <a:gd name="connsiteX7" fmla="*/ 806268 w 837028"/>
              <a:gd name="connsiteY7" fmla="*/ 201919 h 761256"/>
              <a:gd name="connsiteX0" fmla="*/ 794101 w 795517"/>
              <a:gd name="connsiteY0" fmla="*/ 187195 h 761256"/>
              <a:gd name="connsiteX1" fmla="*/ 588282 w 795517"/>
              <a:gd name="connsiteY1" fmla="*/ 3537 h 761256"/>
              <a:gd name="connsiteX2" fmla="*/ 59263 w 795517"/>
              <a:gd name="connsiteY2" fmla="*/ 319863 h 761256"/>
              <a:gd name="connsiteX3" fmla="*/ 56596 w 795517"/>
              <a:gd name="connsiteY3" fmla="*/ 630854 h 761256"/>
              <a:gd name="connsiteX4" fmla="*/ 0 w 795517"/>
              <a:gd name="connsiteY4" fmla="*/ 731902 h 761256"/>
              <a:gd name="connsiteX5" fmla="*/ 375521 w 795517"/>
              <a:gd name="connsiteY5" fmla="*/ 757630 h 761256"/>
              <a:gd name="connsiteX6" fmla="*/ 795517 w 795517"/>
              <a:gd name="connsiteY6" fmla="*/ 613716 h 761256"/>
              <a:gd name="connsiteX0" fmla="*/ 794101 w 811137"/>
              <a:gd name="connsiteY0" fmla="*/ 187195 h 764776"/>
              <a:gd name="connsiteX1" fmla="*/ 588282 w 811137"/>
              <a:gd name="connsiteY1" fmla="*/ 3537 h 764776"/>
              <a:gd name="connsiteX2" fmla="*/ 59263 w 811137"/>
              <a:gd name="connsiteY2" fmla="*/ 319863 h 764776"/>
              <a:gd name="connsiteX3" fmla="*/ 56596 w 811137"/>
              <a:gd name="connsiteY3" fmla="*/ 630854 h 764776"/>
              <a:gd name="connsiteX4" fmla="*/ 0 w 811137"/>
              <a:gd name="connsiteY4" fmla="*/ 731902 h 764776"/>
              <a:gd name="connsiteX5" fmla="*/ 375521 w 811137"/>
              <a:gd name="connsiteY5" fmla="*/ 757630 h 764776"/>
              <a:gd name="connsiteX6" fmla="*/ 811137 w 811137"/>
              <a:gd name="connsiteY6" fmla="*/ 595001 h 764776"/>
              <a:gd name="connsiteX0" fmla="*/ 794101 w 811137"/>
              <a:gd name="connsiteY0" fmla="*/ 187195 h 764776"/>
              <a:gd name="connsiteX1" fmla="*/ 588282 w 811137"/>
              <a:gd name="connsiteY1" fmla="*/ 3537 h 764776"/>
              <a:gd name="connsiteX2" fmla="*/ 59263 w 811137"/>
              <a:gd name="connsiteY2" fmla="*/ 319863 h 764776"/>
              <a:gd name="connsiteX3" fmla="*/ 56596 w 811137"/>
              <a:gd name="connsiteY3" fmla="*/ 630854 h 764776"/>
              <a:gd name="connsiteX4" fmla="*/ 0 w 811137"/>
              <a:gd name="connsiteY4" fmla="*/ 731902 h 764776"/>
              <a:gd name="connsiteX5" fmla="*/ 375521 w 811137"/>
              <a:gd name="connsiteY5" fmla="*/ 757630 h 764776"/>
              <a:gd name="connsiteX6" fmla="*/ 811137 w 811137"/>
              <a:gd name="connsiteY6" fmla="*/ 595001 h 764776"/>
              <a:gd name="connsiteX0" fmla="*/ 794101 w 811137"/>
              <a:gd name="connsiteY0" fmla="*/ 187195 h 760393"/>
              <a:gd name="connsiteX1" fmla="*/ 588282 w 811137"/>
              <a:gd name="connsiteY1" fmla="*/ 3537 h 760393"/>
              <a:gd name="connsiteX2" fmla="*/ 59263 w 811137"/>
              <a:gd name="connsiteY2" fmla="*/ 319863 h 760393"/>
              <a:gd name="connsiteX3" fmla="*/ 56596 w 811137"/>
              <a:gd name="connsiteY3" fmla="*/ 630854 h 760393"/>
              <a:gd name="connsiteX4" fmla="*/ 0 w 811137"/>
              <a:gd name="connsiteY4" fmla="*/ 731902 h 760393"/>
              <a:gd name="connsiteX5" fmla="*/ 375521 w 811137"/>
              <a:gd name="connsiteY5" fmla="*/ 757630 h 760393"/>
              <a:gd name="connsiteX6" fmla="*/ 811137 w 811137"/>
              <a:gd name="connsiteY6" fmla="*/ 595001 h 760393"/>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94101 w 811137"/>
              <a:gd name="connsiteY0" fmla="*/ 187195 h 759446"/>
              <a:gd name="connsiteX1" fmla="*/ 588282 w 811137"/>
              <a:gd name="connsiteY1" fmla="*/ 3537 h 759446"/>
              <a:gd name="connsiteX2" fmla="*/ 59263 w 811137"/>
              <a:gd name="connsiteY2" fmla="*/ 319863 h 759446"/>
              <a:gd name="connsiteX3" fmla="*/ 56596 w 811137"/>
              <a:gd name="connsiteY3" fmla="*/ 630854 h 759446"/>
              <a:gd name="connsiteX4" fmla="*/ 0 w 811137"/>
              <a:gd name="connsiteY4" fmla="*/ 731902 h 759446"/>
              <a:gd name="connsiteX5" fmla="*/ 375521 w 811137"/>
              <a:gd name="connsiteY5" fmla="*/ 757630 h 759446"/>
              <a:gd name="connsiteX6" fmla="*/ 811137 w 811137"/>
              <a:gd name="connsiteY6" fmla="*/ 595001 h 759446"/>
              <a:gd name="connsiteX0" fmla="*/ 775015 w 811137"/>
              <a:gd name="connsiteY0" fmla="*/ 150490 h 761199"/>
              <a:gd name="connsiteX1" fmla="*/ 588282 w 811137"/>
              <a:gd name="connsiteY1" fmla="*/ 5290 h 761199"/>
              <a:gd name="connsiteX2" fmla="*/ 59263 w 811137"/>
              <a:gd name="connsiteY2" fmla="*/ 321616 h 761199"/>
              <a:gd name="connsiteX3" fmla="*/ 56596 w 811137"/>
              <a:gd name="connsiteY3" fmla="*/ 632607 h 761199"/>
              <a:gd name="connsiteX4" fmla="*/ 0 w 811137"/>
              <a:gd name="connsiteY4" fmla="*/ 733655 h 761199"/>
              <a:gd name="connsiteX5" fmla="*/ 375521 w 811137"/>
              <a:gd name="connsiteY5" fmla="*/ 759383 h 761199"/>
              <a:gd name="connsiteX6" fmla="*/ 811137 w 811137"/>
              <a:gd name="connsiteY6" fmla="*/ 596754 h 761199"/>
              <a:gd name="connsiteX0" fmla="*/ 775015 w 811137"/>
              <a:gd name="connsiteY0" fmla="*/ 148838 h 759547"/>
              <a:gd name="connsiteX1" fmla="*/ 588282 w 811137"/>
              <a:gd name="connsiteY1" fmla="*/ 3638 h 759547"/>
              <a:gd name="connsiteX2" fmla="*/ 59263 w 811137"/>
              <a:gd name="connsiteY2" fmla="*/ 319964 h 759547"/>
              <a:gd name="connsiteX3" fmla="*/ 56596 w 811137"/>
              <a:gd name="connsiteY3" fmla="*/ 630955 h 759547"/>
              <a:gd name="connsiteX4" fmla="*/ 0 w 811137"/>
              <a:gd name="connsiteY4" fmla="*/ 732003 h 759547"/>
              <a:gd name="connsiteX5" fmla="*/ 375521 w 811137"/>
              <a:gd name="connsiteY5" fmla="*/ 757731 h 759547"/>
              <a:gd name="connsiteX6" fmla="*/ 811137 w 811137"/>
              <a:gd name="connsiteY6" fmla="*/ 595102 h 759547"/>
              <a:gd name="connsiteX0" fmla="*/ 775015 w 811137"/>
              <a:gd name="connsiteY0" fmla="*/ 149039 h 759748"/>
              <a:gd name="connsiteX1" fmla="*/ 588282 w 811137"/>
              <a:gd name="connsiteY1" fmla="*/ 3839 h 759748"/>
              <a:gd name="connsiteX2" fmla="*/ 59263 w 811137"/>
              <a:gd name="connsiteY2" fmla="*/ 320165 h 759748"/>
              <a:gd name="connsiteX3" fmla="*/ 56596 w 811137"/>
              <a:gd name="connsiteY3" fmla="*/ 631156 h 759748"/>
              <a:gd name="connsiteX4" fmla="*/ 0 w 811137"/>
              <a:gd name="connsiteY4" fmla="*/ 732204 h 759748"/>
              <a:gd name="connsiteX5" fmla="*/ 375521 w 811137"/>
              <a:gd name="connsiteY5" fmla="*/ 757932 h 759748"/>
              <a:gd name="connsiteX6" fmla="*/ 811137 w 811137"/>
              <a:gd name="connsiteY6" fmla="*/ 595303 h 759748"/>
              <a:gd name="connsiteX0" fmla="*/ 775015 w 811137"/>
              <a:gd name="connsiteY0" fmla="*/ 148071 h 758780"/>
              <a:gd name="connsiteX1" fmla="*/ 588282 w 811137"/>
              <a:gd name="connsiteY1" fmla="*/ 2871 h 758780"/>
              <a:gd name="connsiteX2" fmla="*/ 59263 w 811137"/>
              <a:gd name="connsiteY2" fmla="*/ 319197 h 758780"/>
              <a:gd name="connsiteX3" fmla="*/ 56596 w 811137"/>
              <a:gd name="connsiteY3" fmla="*/ 630188 h 758780"/>
              <a:gd name="connsiteX4" fmla="*/ 0 w 811137"/>
              <a:gd name="connsiteY4" fmla="*/ 731236 h 758780"/>
              <a:gd name="connsiteX5" fmla="*/ 375521 w 811137"/>
              <a:gd name="connsiteY5" fmla="*/ 756964 h 758780"/>
              <a:gd name="connsiteX6" fmla="*/ 811137 w 811137"/>
              <a:gd name="connsiteY6" fmla="*/ 594335 h 758780"/>
              <a:gd name="connsiteX0" fmla="*/ 775015 w 811137"/>
              <a:gd name="connsiteY0" fmla="*/ 148702 h 759411"/>
              <a:gd name="connsiteX1" fmla="*/ 588282 w 811137"/>
              <a:gd name="connsiteY1" fmla="*/ 3502 h 759411"/>
              <a:gd name="connsiteX2" fmla="*/ 59263 w 811137"/>
              <a:gd name="connsiteY2" fmla="*/ 319828 h 759411"/>
              <a:gd name="connsiteX3" fmla="*/ 56596 w 811137"/>
              <a:gd name="connsiteY3" fmla="*/ 630819 h 759411"/>
              <a:gd name="connsiteX4" fmla="*/ 0 w 811137"/>
              <a:gd name="connsiteY4" fmla="*/ 731867 h 759411"/>
              <a:gd name="connsiteX5" fmla="*/ 375521 w 811137"/>
              <a:gd name="connsiteY5" fmla="*/ 757595 h 759411"/>
              <a:gd name="connsiteX6" fmla="*/ 811137 w 811137"/>
              <a:gd name="connsiteY6" fmla="*/ 594966 h 759411"/>
              <a:gd name="connsiteX0" fmla="*/ 775683 w 811137"/>
              <a:gd name="connsiteY0" fmla="*/ 146832 h 759671"/>
              <a:gd name="connsiteX1" fmla="*/ 588282 w 811137"/>
              <a:gd name="connsiteY1" fmla="*/ 3762 h 759671"/>
              <a:gd name="connsiteX2" fmla="*/ 59263 w 811137"/>
              <a:gd name="connsiteY2" fmla="*/ 320088 h 759671"/>
              <a:gd name="connsiteX3" fmla="*/ 56596 w 811137"/>
              <a:gd name="connsiteY3" fmla="*/ 631079 h 759671"/>
              <a:gd name="connsiteX4" fmla="*/ 0 w 811137"/>
              <a:gd name="connsiteY4" fmla="*/ 732127 h 759671"/>
              <a:gd name="connsiteX5" fmla="*/ 375521 w 811137"/>
              <a:gd name="connsiteY5" fmla="*/ 757855 h 759671"/>
              <a:gd name="connsiteX6" fmla="*/ 811137 w 811137"/>
              <a:gd name="connsiteY6" fmla="*/ 595226 h 759671"/>
              <a:gd name="connsiteX0" fmla="*/ 775683 w 811137"/>
              <a:gd name="connsiteY0" fmla="*/ 143132 h 755971"/>
              <a:gd name="connsiteX1" fmla="*/ 588282 w 811137"/>
              <a:gd name="connsiteY1" fmla="*/ 62 h 755971"/>
              <a:gd name="connsiteX2" fmla="*/ 59263 w 811137"/>
              <a:gd name="connsiteY2" fmla="*/ 316388 h 755971"/>
              <a:gd name="connsiteX3" fmla="*/ 56596 w 811137"/>
              <a:gd name="connsiteY3" fmla="*/ 627379 h 755971"/>
              <a:gd name="connsiteX4" fmla="*/ 0 w 811137"/>
              <a:gd name="connsiteY4" fmla="*/ 728427 h 755971"/>
              <a:gd name="connsiteX5" fmla="*/ 375521 w 811137"/>
              <a:gd name="connsiteY5" fmla="*/ 754155 h 755971"/>
              <a:gd name="connsiteX6" fmla="*/ 811137 w 811137"/>
              <a:gd name="connsiteY6" fmla="*/ 591526 h 755971"/>
              <a:gd name="connsiteX0" fmla="*/ 775683 w 811137"/>
              <a:gd name="connsiteY0" fmla="*/ 143690 h 756529"/>
              <a:gd name="connsiteX1" fmla="*/ 588282 w 811137"/>
              <a:gd name="connsiteY1" fmla="*/ 620 h 756529"/>
              <a:gd name="connsiteX2" fmla="*/ 59263 w 811137"/>
              <a:gd name="connsiteY2" fmla="*/ 316946 h 756529"/>
              <a:gd name="connsiteX3" fmla="*/ 56596 w 811137"/>
              <a:gd name="connsiteY3" fmla="*/ 627937 h 756529"/>
              <a:gd name="connsiteX4" fmla="*/ 0 w 811137"/>
              <a:gd name="connsiteY4" fmla="*/ 728985 h 756529"/>
              <a:gd name="connsiteX5" fmla="*/ 375521 w 811137"/>
              <a:gd name="connsiteY5" fmla="*/ 754713 h 756529"/>
              <a:gd name="connsiteX6" fmla="*/ 811137 w 811137"/>
              <a:gd name="connsiteY6" fmla="*/ 592084 h 756529"/>
              <a:gd name="connsiteX0" fmla="*/ 775683 w 811137"/>
              <a:gd name="connsiteY0" fmla="*/ 144363 h 757202"/>
              <a:gd name="connsiteX1" fmla="*/ 588282 w 811137"/>
              <a:gd name="connsiteY1" fmla="*/ 1293 h 757202"/>
              <a:gd name="connsiteX2" fmla="*/ 59263 w 811137"/>
              <a:gd name="connsiteY2" fmla="*/ 317619 h 757202"/>
              <a:gd name="connsiteX3" fmla="*/ 56596 w 811137"/>
              <a:gd name="connsiteY3" fmla="*/ 628610 h 757202"/>
              <a:gd name="connsiteX4" fmla="*/ 0 w 811137"/>
              <a:gd name="connsiteY4" fmla="*/ 729658 h 757202"/>
              <a:gd name="connsiteX5" fmla="*/ 375521 w 811137"/>
              <a:gd name="connsiteY5" fmla="*/ 755386 h 757202"/>
              <a:gd name="connsiteX6" fmla="*/ 811137 w 811137"/>
              <a:gd name="connsiteY6" fmla="*/ 592757 h 757202"/>
              <a:gd name="connsiteX0" fmla="*/ 775683 w 811137"/>
              <a:gd name="connsiteY0" fmla="*/ 145620 h 758459"/>
              <a:gd name="connsiteX1" fmla="*/ 588282 w 811137"/>
              <a:gd name="connsiteY1" fmla="*/ 2550 h 758459"/>
              <a:gd name="connsiteX2" fmla="*/ 59263 w 811137"/>
              <a:gd name="connsiteY2" fmla="*/ 318876 h 758459"/>
              <a:gd name="connsiteX3" fmla="*/ 56596 w 811137"/>
              <a:gd name="connsiteY3" fmla="*/ 629867 h 758459"/>
              <a:gd name="connsiteX4" fmla="*/ 0 w 811137"/>
              <a:gd name="connsiteY4" fmla="*/ 730915 h 758459"/>
              <a:gd name="connsiteX5" fmla="*/ 375521 w 811137"/>
              <a:gd name="connsiteY5" fmla="*/ 756643 h 758459"/>
              <a:gd name="connsiteX6" fmla="*/ 811137 w 811137"/>
              <a:gd name="connsiteY6" fmla="*/ 594014 h 758459"/>
              <a:gd name="connsiteX0" fmla="*/ 775683 w 811137"/>
              <a:gd name="connsiteY0" fmla="*/ 147658 h 760497"/>
              <a:gd name="connsiteX1" fmla="*/ 588282 w 811137"/>
              <a:gd name="connsiteY1" fmla="*/ 4588 h 760497"/>
              <a:gd name="connsiteX2" fmla="*/ 59263 w 811137"/>
              <a:gd name="connsiteY2" fmla="*/ 320914 h 760497"/>
              <a:gd name="connsiteX3" fmla="*/ 56596 w 811137"/>
              <a:gd name="connsiteY3" fmla="*/ 631905 h 760497"/>
              <a:gd name="connsiteX4" fmla="*/ 0 w 811137"/>
              <a:gd name="connsiteY4" fmla="*/ 732953 h 760497"/>
              <a:gd name="connsiteX5" fmla="*/ 375521 w 811137"/>
              <a:gd name="connsiteY5" fmla="*/ 758681 h 760497"/>
              <a:gd name="connsiteX6" fmla="*/ 811137 w 811137"/>
              <a:gd name="connsiteY6" fmla="*/ 596052 h 760497"/>
              <a:gd name="connsiteX0" fmla="*/ 775683 w 811137"/>
              <a:gd name="connsiteY0" fmla="*/ 148140 h 760979"/>
              <a:gd name="connsiteX1" fmla="*/ 588282 w 811137"/>
              <a:gd name="connsiteY1" fmla="*/ 5070 h 760979"/>
              <a:gd name="connsiteX2" fmla="*/ 59263 w 811137"/>
              <a:gd name="connsiteY2" fmla="*/ 321396 h 760979"/>
              <a:gd name="connsiteX3" fmla="*/ 56596 w 811137"/>
              <a:gd name="connsiteY3" fmla="*/ 632387 h 760979"/>
              <a:gd name="connsiteX4" fmla="*/ 0 w 811137"/>
              <a:gd name="connsiteY4" fmla="*/ 733435 h 760979"/>
              <a:gd name="connsiteX5" fmla="*/ 375521 w 811137"/>
              <a:gd name="connsiteY5" fmla="*/ 759163 h 760979"/>
              <a:gd name="connsiteX6" fmla="*/ 811137 w 811137"/>
              <a:gd name="connsiteY6" fmla="*/ 596534 h 7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137" h="760979">
                <a:moveTo>
                  <a:pt x="775683" y="148140"/>
                </a:moveTo>
                <a:cubicBezTo>
                  <a:pt x="762064" y="122193"/>
                  <a:pt x="722979" y="17335"/>
                  <a:pt x="588282" y="5070"/>
                </a:cubicBezTo>
                <a:cubicBezTo>
                  <a:pt x="465944" y="-6070"/>
                  <a:pt x="93839" y="-29505"/>
                  <a:pt x="59263" y="321396"/>
                </a:cubicBezTo>
                <a:cubicBezTo>
                  <a:pt x="43357" y="430362"/>
                  <a:pt x="56596" y="569046"/>
                  <a:pt x="56596" y="632387"/>
                </a:cubicBezTo>
                <a:cubicBezTo>
                  <a:pt x="57073" y="704110"/>
                  <a:pt x="0" y="733435"/>
                  <a:pt x="0" y="733435"/>
                </a:cubicBezTo>
                <a:cubicBezTo>
                  <a:pt x="133360" y="743770"/>
                  <a:pt x="261604" y="767731"/>
                  <a:pt x="375521" y="759163"/>
                </a:cubicBezTo>
                <a:cubicBezTo>
                  <a:pt x="474122" y="751747"/>
                  <a:pt x="716355" y="732274"/>
                  <a:pt x="811137" y="596534"/>
                </a:cubicBezTo>
              </a:path>
            </a:pathLst>
          </a:custGeom>
          <a:noFill/>
          <a:ln w="19050" cap="flat">
            <a:solidFill>
              <a:schemeClr val="tx1"/>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6A9A420-EBC2-475A-B5F6-1915095B1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81631" flipH="1">
            <a:off x="4128647" y="500208"/>
            <a:ext cx="5016912" cy="227181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3E32A87-27EB-4E8C-A286-AC27F2A14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81631" flipH="1">
            <a:off x="4086067" y="493484"/>
            <a:ext cx="5016912" cy="227181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672" h="799317">
                <a:moveTo>
                  <a:pt x="706273" y="799317"/>
                </a:moveTo>
                <a:cubicBezTo>
                  <a:pt x="789712" y="787887"/>
                  <a:pt x="857339" y="727879"/>
                  <a:pt x="898678" y="729403"/>
                </a:cubicBezTo>
                <a:cubicBezTo>
                  <a:pt x="967829" y="732070"/>
                  <a:pt x="1194947" y="660171"/>
                  <a:pt x="1257484" y="556620"/>
                </a:cubicBezTo>
                <a:cubicBezTo>
                  <a:pt x="1320021" y="453069"/>
                  <a:pt x="1397724" y="198737"/>
                  <a:pt x="1273899" y="108096"/>
                </a:cubicBezTo>
                <a:cubicBezTo>
                  <a:pt x="1150074" y="17455"/>
                  <a:pt x="717904" y="-22581"/>
                  <a:pt x="514531" y="12776"/>
                </a:cubicBezTo>
                <a:cubicBezTo>
                  <a:pt x="311158" y="48133"/>
                  <a:pt x="-91680" y="17349"/>
                  <a:pt x="18858" y="493826"/>
                </a:cubicBezTo>
                <a:cubicBezTo>
                  <a:pt x="48481" y="635749"/>
                  <a:pt x="581495" y="654822"/>
                  <a:pt x="623310" y="663490"/>
                </a:cubicBezTo>
                <a:cubicBezTo>
                  <a:pt x="804761" y="700161"/>
                  <a:pt x="706273" y="799317"/>
                  <a:pt x="706273" y="799317"/>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AD8E999-A70E-1D18-4846-3674934B8A25}"/>
              </a:ext>
            </a:extLst>
          </p:cNvPr>
          <p:cNvSpPr>
            <a:spLocks noGrp="1"/>
          </p:cNvSpPr>
          <p:nvPr>
            <p:ph type="title"/>
          </p:nvPr>
        </p:nvSpPr>
        <p:spPr>
          <a:xfrm>
            <a:off x="4272282" y="860609"/>
            <a:ext cx="4621687" cy="1258293"/>
          </a:xfrm>
        </p:spPr>
        <p:txBody>
          <a:bodyPr>
            <a:normAutofit/>
          </a:bodyPr>
          <a:lstStyle/>
          <a:p>
            <a:pPr algn="ctr">
              <a:lnSpc>
                <a:spcPct val="90000"/>
              </a:lnSpc>
            </a:pPr>
            <a:r>
              <a:rPr lang="en-US" sz="3700"/>
              <a:t>WHAT IS TRAUMA?</a:t>
            </a:r>
            <a:br>
              <a:rPr lang="en-US" sz="3700"/>
            </a:br>
            <a:r>
              <a:rPr lang="en-US" sz="3700"/>
              <a:t>The 3 Es of Traumatic Response</a:t>
            </a:r>
          </a:p>
        </p:txBody>
      </p:sp>
      <p:sp>
        <p:nvSpPr>
          <p:cNvPr id="3" name="Content Placeholder 2">
            <a:extLst>
              <a:ext uri="{FF2B5EF4-FFF2-40B4-BE49-F238E27FC236}">
                <a16:creationId xmlns:a16="http://schemas.microsoft.com/office/drawing/2014/main" id="{19F59A24-63F9-F3D0-1B7D-9F1C321B1200}"/>
              </a:ext>
            </a:extLst>
          </p:cNvPr>
          <p:cNvSpPr>
            <a:spLocks noGrp="1"/>
          </p:cNvSpPr>
          <p:nvPr>
            <p:ph idx="1"/>
          </p:nvPr>
        </p:nvSpPr>
        <p:spPr>
          <a:xfrm>
            <a:off x="7457702" y="2265829"/>
            <a:ext cx="4236001" cy="3501011"/>
          </a:xfrm>
        </p:spPr>
        <p:txBody>
          <a:bodyPr anchor="ctr">
            <a:normAutofit/>
          </a:bodyPr>
          <a:lstStyle/>
          <a:p>
            <a:pPr marL="457200" indent="-457200" algn="ctr">
              <a:lnSpc>
                <a:spcPct val="90000"/>
              </a:lnSpc>
              <a:buFont typeface="Wingdings" panose="05000000000000000000" pitchFamily="2" charset="2"/>
              <a:buChar char="è"/>
            </a:pPr>
            <a:r>
              <a:rPr lang="en-US" sz="2500">
                <a:sym typeface="Wingdings" panose="05000000000000000000" pitchFamily="2" charset="2"/>
              </a:rPr>
              <a:t>Event: an exposure to a single or on-going event that heightens the human stress response</a:t>
            </a:r>
          </a:p>
          <a:p>
            <a:pPr marL="457200" indent="-457200" algn="ctr">
              <a:lnSpc>
                <a:spcPct val="90000"/>
              </a:lnSpc>
              <a:buFont typeface="Wingdings" panose="05000000000000000000" pitchFamily="2" charset="2"/>
              <a:buChar char="è"/>
            </a:pPr>
            <a:r>
              <a:rPr lang="en-US" sz="2500">
                <a:sym typeface="Wingdings" panose="05000000000000000000" pitchFamily="2" charset="2"/>
              </a:rPr>
              <a:t>Experience: an event is experienced as a threat to our physical and/or psychological safety</a:t>
            </a:r>
          </a:p>
          <a:p>
            <a:pPr marL="457200" indent="-457200" algn="ctr">
              <a:lnSpc>
                <a:spcPct val="90000"/>
              </a:lnSpc>
              <a:buFont typeface="Wingdings" panose="05000000000000000000" pitchFamily="2" charset="2"/>
              <a:buChar char="è"/>
            </a:pPr>
            <a:r>
              <a:rPr lang="en-US" sz="2500">
                <a:sym typeface="Wingdings" panose="05000000000000000000" pitchFamily="2" charset="2"/>
              </a:rPr>
              <a:t>Effects: impacts one or more domains of wellness: mental, physical, social, emotional, or spiritual</a:t>
            </a:r>
            <a:endParaRPr lang="en-US" sz="2500"/>
          </a:p>
        </p:txBody>
      </p:sp>
    </p:spTree>
    <p:extLst>
      <p:ext uri="{BB962C8B-B14F-4D97-AF65-F5344CB8AC3E}">
        <p14:creationId xmlns:p14="http://schemas.microsoft.com/office/powerpoint/2010/main" val="1715482479"/>
      </p:ext>
    </p:extLst>
  </p:cSld>
  <p:clrMapOvr>
    <a:masterClrMapping/>
  </p:clrMapOvr>
</p:sld>
</file>

<file path=ppt/theme/theme1.xml><?xml version="1.0" encoding="utf-8"?>
<a:theme xmlns:a="http://schemas.openxmlformats.org/drawingml/2006/main" name="Chitchat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11413</TotalTime>
  <Words>13163</Words>
  <Application>Microsoft Office PowerPoint</Application>
  <PresentationFormat>Widescreen</PresentationFormat>
  <Paragraphs>1169</Paragraphs>
  <Slides>61</Slides>
  <Notes>58</Notes>
  <HiddenSlides>1</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61</vt:i4>
      </vt:variant>
    </vt:vector>
  </HeadingPairs>
  <TitlesOfParts>
    <vt:vector size="78" baseType="lpstr">
      <vt:lpstr>Arial</vt:lpstr>
      <vt:lpstr>Arial,Sans-Serif</vt:lpstr>
      <vt:lpstr>Calibri</vt:lpstr>
      <vt:lpstr>Century Gothic</vt:lpstr>
      <vt:lpstr>LucidaGrande</vt:lpstr>
      <vt:lpstr>Merriweather Sans</vt:lpstr>
      <vt:lpstr>Segoe UI</vt:lpstr>
      <vt:lpstr>Symbol</vt:lpstr>
      <vt:lpstr>The Hand</vt:lpstr>
      <vt:lpstr>The Serif Hand</vt:lpstr>
      <vt:lpstr>Times New Roman</vt:lpstr>
      <vt:lpstr>Trade Gothic Next Cond</vt:lpstr>
      <vt:lpstr>Tw Cen MT</vt:lpstr>
      <vt:lpstr>Wingdings</vt:lpstr>
      <vt:lpstr>Work Sans 2</vt:lpstr>
      <vt:lpstr>ChitchatVTI</vt:lpstr>
      <vt:lpstr>Office Theme</vt:lpstr>
      <vt:lpstr>Community Resilience Builder Program</vt:lpstr>
      <vt:lpstr>Today’s OBJECTIVES</vt:lpstr>
      <vt:lpstr>Today’s Agenda</vt:lpstr>
      <vt:lpstr>Community Guideline</vt:lpstr>
      <vt:lpstr>Resilient Communities that Regenerate well-being are built in our imagination first</vt:lpstr>
      <vt:lpstr>PowerPoint Presentation</vt:lpstr>
      <vt:lpstr>Timeline Activity</vt:lpstr>
      <vt:lpstr>PowerPoint Presentation</vt:lpstr>
      <vt:lpstr>WHAT IS TRAUMA? The 3 Es of Traumatic Response</vt:lpstr>
      <vt:lpstr>PowerPoint Presentation</vt:lpstr>
      <vt:lpstr>Types of trauma - Key Vocab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expectation that we can be immersed in suffering and loss daily and not be touched by it is as unrealistic as expecting to be able to walk through water without getting wet.”  </vt:lpstr>
      <vt:lpstr>PowerPoint Presentation</vt:lpstr>
      <vt:lpstr>PowerPoint Presentation</vt:lpstr>
      <vt:lpstr>PowerPoint Presentation</vt:lpstr>
      <vt:lpstr>PowerPoint Presentation</vt:lpstr>
      <vt:lpstr>PowerPoint Presentation</vt:lpstr>
      <vt:lpstr>PowerPoint Presentation</vt:lpstr>
      <vt:lpstr>Individual &amp; Organizational Approaches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Community Builder Program</dc:title>
  <dc:creator>Julika von Stackelberg</dc:creator>
  <cp:lastModifiedBy>Julika von Stackelberg</cp:lastModifiedBy>
  <cp:revision>10</cp:revision>
  <dcterms:created xsi:type="dcterms:W3CDTF">2023-10-07T02:39:26Z</dcterms:created>
  <dcterms:modified xsi:type="dcterms:W3CDTF">2025-10-31T16:25:06Z</dcterms:modified>
</cp:coreProperties>
</file>